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audio2.wav" ContentType="audio/x-wav"/>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822" r:id="rId2"/>
    <p:sldId id="823" r:id="rId3"/>
    <p:sldId id="872" r:id="rId4"/>
    <p:sldId id="894" r:id="rId5"/>
    <p:sldId id="1022" r:id="rId6"/>
    <p:sldId id="895" r:id="rId7"/>
    <p:sldId id="896" r:id="rId8"/>
    <p:sldId id="756" r:id="rId9"/>
    <p:sldId id="795" r:id="rId10"/>
    <p:sldId id="771" r:id="rId11"/>
    <p:sldId id="1073" r:id="rId12"/>
    <p:sldId id="772" r:id="rId13"/>
    <p:sldId id="361" r:id="rId14"/>
    <p:sldId id="1074" r:id="rId15"/>
    <p:sldId id="776" r:id="rId16"/>
    <p:sldId id="774" r:id="rId17"/>
    <p:sldId id="779" r:id="rId18"/>
    <p:sldId id="778" r:id="rId19"/>
    <p:sldId id="787" r:id="rId20"/>
    <p:sldId id="773" r:id="rId21"/>
    <p:sldId id="1075" r:id="rId22"/>
    <p:sldId id="788" r:id="rId23"/>
    <p:sldId id="1076" r:id="rId24"/>
    <p:sldId id="769" r:id="rId25"/>
    <p:sldId id="379" r:id="rId26"/>
    <p:sldId id="789" r:id="rId27"/>
    <p:sldId id="1077" r:id="rId28"/>
    <p:sldId id="793" r:id="rId29"/>
    <p:sldId id="1078" r:id="rId30"/>
    <p:sldId id="1029" r:id="rId31"/>
    <p:sldId id="875" r:id="rId32"/>
    <p:sldId id="1112" r:id="rId33"/>
    <p:sldId id="1018" r:id="rId34"/>
    <p:sldId id="1080" r:id="rId35"/>
    <p:sldId id="1108" r:id="rId36"/>
    <p:sldId id="897" r:id="rId37"/>
    <p:sldId id="1012" r:id="rId38"/>
    <p:sldId id="1070" r:id="rId39"/>
    <p:sldId id="898" r:id="rId40"/>
    <p:sldId id="1010" r:id="rId41"/>
    <p:sldId id="1011" r:id="rId42"/>
    <p:sldId id="1071" r:id="rId43"/>
    <p:sldId id="1008" r:id="rId44"/>
    <p:sldId id="1072" r:id="rId45"/>
    <p:sldId id="1013" r:id="rId46"/>
    <p:sldId id="1014" r:id="rId47"/>
    <p:sldId id="1079" r:id="rId48"/>
    <p:sldId id="1017" r:id="rId49"/>
    <p:sldId id="966" r:id="rId50"/>
    <p:sldId id="1016" r:id="rId51"/>
    <p:sldId id="1015" r:id="rId52"/>
    <p:sldId id="1030" r:id="rId53"/>
    <p:sldId id="876" r:id="rId54"/>
    <p:sldId id="974" r:id="rId55"/>
    <p:sldId id="973" r:id="rId56"/>
    <p:sldId id="1031" r:id="rId57"/>
    <p:sldId id="1083" r:id="rId58"/>
    <p:sldId id="975" r:id="rId59"/>
    <p:sldId id="1116" r:id="rId60"/>
    <p:sldId id="1084" r:id="rId61"/>
    <p:sldId id="1085" r:id="rId62"/>
    <p:sldId id="462" r:id="rId63"/>
    <p:sldId id="1023" r:id="rId64"/>
    <p:sldId id="1115" r:id="rId65"/>
    <p:sldId id="1114" r:id="rId66"/>
    <p:sldId id="981" r:id="rId67"/>
    <p:sldId id="1088" r:id="rId68"/>
    <p:sldId id="982" r:id="rId69"/>
    <p:sldId id="1086" r:id="rId70"/>
    <p:sldId id="1087" r:id="rId71"/>
    <p:sldId id="984" r:id="rId72"/>
    <p:sldId id="985" r:id="rId73"/>
    <p:sldId id="1021" r:id="rId74"/>
    <p:sldId id="1089" r:id="rId75"/>
    <p:sldId id="987" r:id="rId76"/>
    <p:sldId id="996" r:id="rId77"/>
    <p:sldId id="988" r:id="rId78"/>
    <p:sldId id="994" r:id="rId79"/>
    <p:sldId id="997" r:id="rId80"/>
    <p:sldId id="989" r:id="rId81"/>
    <p:sldId id="990" r:id="rId82"/>
    <p:sldId id="991" r:id="rId83"/>
    <p:sldId id="992" r:id="rId84"/>
    <p:sldId id="998" r:id="rId85"/>
    <p:sldId id="1001" r:id="rId86"/>
    <p:sldId id="1101" r:id="rId87"/>
    <p:sldId id="986" r:id="rId88"/>
    <p:sldId id="999" r:id="rId89"/>
    <p:sldId id="1000" r:id="rId90"/>
    <p:sldId id="1005" r:id="rId91"/>
    <p:sldId id="1020" r:id="rId92"/>
    <p:sldId id="1003" r:id="rId93"/>
    <p:sldId id="1090" r:id="rId94"/>
    <p:sldId id="1091" r:id="rId95"/>
    <p:sldId id="964" r:id="rId96"/>
    <p:sldId id="1038" r:id="rId97"/>
    <p:sldId id="1007" r:id="rId98"/>
    <p:sldId id="1019" r:id="rId99"/>
    <p:sldId id="1045" r:id="rId100"/>
    <p:sldId id="1046" r:id="rId101"/>
    <p:sldId id="937" r:id="rId102"/>
    <p:sldId id="1048" r:id="rId103"/>
    <p:sldId id="1049" r:id="rId104"/>
    <p:sldId id="1050" r:id="rId105"/>
    <p:sldId id="1051" r:id="rId106"/>
    <p:sldId id="1107" r:id="rId107"/>
    <p:sldId id="1052" r:id="rId108"/>
    <p:sldId id="1053" r:id="rId109"/>
    <p:sldId id="1097" r:id="rId110"/>
    <p:sldId id="1103" r:id="rId111"/>
    <p:sldId id="1105" r:id="rId112"/>
    <p:sldId id="1106" r:id="rId113"/>
    <p:sldId id="1096" r:id="rId114"/>
    <p:sldId id="936" r:id="rId115"/>
    <p:sldId id="830" r:id="rId116"/>
    <p:sldId id="832" r:id="rId117"/>
    <p:sldId id="900" r:id="rId118"/>
    <p:sldId id="901" r:id="rId119"/>
    <p:sldId id="962" r:id="rId120"/>
    <p:sldId id="370" r:id="rId121"/>
    <p:sldId id="910" r:id="rId122"/>
    <p:sldId id="1093" r:id="rId123"/>
    <p:sldId id="1092" r:id="rId124"/>
    <p:sldId id="879" r:id="rId125"/>
    <p:sldId id="1110" r:id="rId126"/>
    <p:sldId id="1111" r:id="rId127"/>
    <p:sldId id="904" r:id="rId128"/>
    <p:sldId id="908" r:id="rId129"/>
    <p:sldId id="959" r:id="rId130"/>
    <p:sldId id="961" r:id="rId131"/>
    <p:sldId id="1094" r:id="rId132"/>
    <p:sldId id="1095" r:id="rId133"/>
    <p:sldId id="960" r:id="rId134"/>
    <p:sldId id="906" r:id="rId135"/>
    <p:sldId id="958" r:id="rId136"/>
    <p:sldId id="1047" r:id="rId137"/>
    <p:sldId id="877" r:id="rId138"/>
    <p:sldId id="878" r:id="rId139"/>
    <p:sldId id="909" r:id="rId140"/>
    <p:sldId id="995" r:id="rId141"/>
    <p:sldId id="1002" r:id="rId142"/>
    <p:sldId id="1004" r:id="rId143"/>
    <p:sldId id="977" r:id="rId144"/>
    <p:sldId id="983" r:id="rId145"/>
    <p:sldId id="1024" r:id="rId146"/>
    <p:sldId id="970" r:id="rId147"/>
    <p:sldId id="976" r:id="rId148"/>
    <p:sldId id="905" r:id="rId149"/>
    <p:sldId id="993" r:id="rId150"/>
    <p:sldId id="1104" r:id="rId151"/>
    <p:sldId id="1055" r:id="rId152"/>
    <p:sldId id="1069" r:id="rId153"/>
    <p:sldId id="1054" r:id="rId154"/>
    <p:sldId id="1064" r:id="rId155"/>
    <p:sldId id="1081" r:id="rId156"/>
    <p:sldId id="1065" r:id="rId157"/>
    <p:sldId id="1058" r:id="rId158"/>
    <p:sldId id="1060" r:id="rId159"/>
    <p:sldId id="1061" r:id="rId160"/>
    <p:sldId id="1062" r:id="rId161"/>
    <p:sldId id="1066" r:id="rId162"/>
    <p:sldId id="1098" r:id="rId163"/>
    <p:sldId id="1099" r:id="rId164"/>
    <p:sldId id="1100" r:id="rId165"/>
    <p:sldId id="1067" r:id="rId166"/>
    <p:sldId id="1068"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863D"/>
    <a:srgbClr val="9BFFC8"/>
    <a:srgbClr val="D9E3F3"/>
    <a:srgbClr val="00FFFF"/>
    <a:srgbClr val="FFC9C9"/>
    <a:srgbClr val="D5B8EA"/>
    <a:srgbClr val="333366"/>
    <a:srgbClr val="FFFFFF"/>
    <a:srgbClr val="97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5" autoAdjust="0"/>
    <p:restoredTop sz="84319" autoAdjust="0"/>
  </p:normalViewPr>
  <p:slideViewPr>
    <p:cSldViewPr snapToGrid="0">
      <p:cViewPr varScale="1">
        <p:scale>
          <a:sx n="203" d="100"/>
          <a:sy n="203" d="100"/>
        </p:scale>
        <p:origin x="1410" y="228"/>
      </p:cViewPr>
      <p:guideLst/>
    </p:cSldViewPr>
  </p:slideViewPr>
  <p:outlineViewPr>
    <p:cViewPr>
      <p:scale>
        <a:sx n="33" d="100"/>
        <a:sy n="33" d="100"/>
      </p:scale>
      <p:origin x="0" y="-8256"/>
    </p:cViewPr>
  </p:outlineViewPr>
  <p:notesTextViewPr>
    <p:cViewPr>
      <p:scale>
        <a:sx n="1" d="1"/>
        <a:sy n="1" d="1"/>
      </p:scale>
      <p:origin x="0" y="0"/>
    </p:cViewPr>
  </p:notesTextViewPr>
  <p:sorterViewPr>
    <p:cViewPr>
      <p:scale>
        <a:sx n="169" d="100"/>
        <a:sy n="169" d="100"/>
      </p:scale>
      <p:origin x="0" y="0"/>
    </p:cViewPr>
  </p:sorterViewPr>
  <p:notesViewPr>
    <p:cSldViewPr snapToGrid="0">
      <p:cViewPr varScale="1">
        <p:scale>
          <a:sx n="195" d="100"/>
          <a:sy n="195" d="100"/>
        </p:scale>
        <p:origin x="5964" y="1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7081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873401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253599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2575302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6805091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157827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115874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799463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120</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59844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121</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289768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Type-safe: Yes – since the compiler basically generates a concrete version of the function/class with the specified type, and the compiles it as it would any other class, type safety is guaranteed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Efficiency: Same runtime efficiency since a custom version of the function/class is generated for each distinct type, and it can be optimized just as if you wrote a dedicated function for that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Tree>
    <p:extLst>
      <p:ext uri="{BB962C8B-B14F-4D97-AF65-F5344CB8AC3E}">
        <p14:creationId xmlns:p14="http://schemas.microsoft.com/office/powerpoint/2010/main" val="3987214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Compiler errors will be issued for the type-specific code generated by the compiler for the template, meaning you'll see compiler errors in code you didn't write yourself, but which was created by the compiler.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You have to recompile all the code that uses the template class/function since the  compiler generates a type-specific version every time you compile, so if you change the template, the type-specific version needs to be re-generated! This makes for poor encapsulation.</a:t>
            </a:r>
          </a:p>
        </p:txBody>
      </p:sp>
    </p:spTree>
    <p:extLst>
      <p:ext uri="{BB962C8B-B14F-4D97-AF65-F5344CB8AC3E}">
        <p14:creationId xmlns:p14="http://schemas.microsoft.com/office/powerpoint/2010/main" val="3922369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800" dirty="0" err="1"/>
              <a:t>PbV</a:t>
            </a:r>
            <a:r>
              <a:rPr lang="en-US" sz="2800" dirty="0"/>
              <a:t> is slow when you're passing large objects.</a:t>
            </a:r>
          </a:p>
          <a:p>
            <a:r>
              <a:rPr lang="en-US" sz="2800" dirty="0"/>
              <a:t>The expression will be evaluated and a single numerical value produced before the function call. This value is then passed to the function.</a:t>
            </a:r>
          </a:p>
        </p:txBody>
      </p:sp>
    </p:spTree>
    <p:extLst>
      <p:ext uri="{BB962C8B-B14F-4D97-AF65-F5344CB8AC3E}">
        <p14:creationId xmlns:p14="http://schemas.microsoft.com/office/powerpoint/2010/main" val="4463231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124</a:t>
            </a:fld>
            <a:endParaRPr lang="en-US"/>
          </a:p>
        </p:txBody>
      </p:sp>
    </p:spTree>
    <p:extLst>
      <p:ext uri="{BB962C8B-B14F-4D97-AF65-F5344CB8AC3E}">
        <p14:creationId xmlns:p14="http://schemas.microsoft.com/office/powerpoint/2010/main" val="24544457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125</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pPr algn="l"/>
            <a:r>
              <a:rPr lang="en-US" sz="1200" dirty="0">
                <a:latin typeface="+mj-lt"/>
                <a:cs typeface="Times New Roman" pitchFamily="18" charset="0"/>
              </a:rPr>
              <a:t>The code has to be able work no matter what </a:t>
            </a:r>
            <a:r>
              <a:rPr lang="en-US" sz="1200" dirty="0">
                <a:solidFill>
                  <a:srgbClr val="7030A0"/>
                </a:solidFill>
                <a:latin typeface="+mj-lt"/>
                <a:cs typeface="Times New Roman" pitchFamily="18" charset="0"/>
              </a:rPr>
              <a:t>t</a:t>
            </a:r>
            <a:r>
              <a:rPr lang="en-US" sz="1200" dirty="0">
                <a:solidFill>
                  <a:srgbClr val="FF0000"/>
                </a:solidFill>
                <a:latin typeface="+mj-lt"/>
                <a:cs typeface="Times New Roman" pitchFamily="18" charset="0"/>
              </a:rPr>
              <a:t>y</a:t>
            </a:r>
            <a:r>
              <a:rPr lang="en-US" sz="1200" dirty="0">
                <a:solidFill>
                  <a:srgbClr val="00B050"/>
                </a:solidFill>
                <a:latin typeface="+mj-lt"/>
                <a:cs typeface="Times New Roman" pitchFamily="18" charset="0"/>
              </a:rPr>
              <a:t>p</a:t>
            </a:r>
            <a:r>
              <a:rPr lang="en-US" sz="1200" dirty="0">
                <a:solidFill>
                  <a:srgbClr val="0070C0"/>
                </a:solidFill>
                <a:latin typeface="+mj-lt"/>
                <a:cs typeface="Times New Roman" pitchFamily="18" charset="0"/>
              </a:rPr>
              <a:t>e</a:t>
            </a:r>
            <a:r>
              <a:rPr lang="en-US" sz="1200" dirty="0">
                <a:latin typeface="+mj-lt"/>
                <a:cs typeface="Times New Roman" pitchFamily="18" charset="0"/>
              </a:rPr>
              <a:t> the programmer chooses for </a:t>
            </a:r>
            <a:r>
              <a:rPr lang="en-US" sz="1200" dirty="0">
                <a:solidFill>
                  <a:srgbClr val="00B0F0"/>
                </a:solidFill>
                <a:latin typeface="+mj-lt"/>
                <a:cs typeface="Times New Roman" pitchFamily="18" charset="0"/>
              </a:rPr>
              <a:t>T</a:t>
            </a:r>
            <a:r>
              <a:rPr lang="en-US" sz="1200" dirty="0">
                <a:latin typeface="+mj-lt"/>
                <a:cs typeface="Times New Roman" pitchFamily="18" charset="0"/>
              </a:rPr>
              <a:t>.</a:t>
            </a:r>
          </a:p>
        </p:txBody>
      </p:sp>
    </p:spTree>
    <p:extLst>
      <p:ext uri="{BB962C8B-B14F-4D97-AF65-F5344CB8AC3E}">
        <p14:creationId xmlns:p14="http://schemas.microsoft.com/office/powerpoint/2010/main" val="41768686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126</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pPr algn="l"/>
            <a:r>
              <a:rPr lang="en-US" sz="1200" dirty="0">
                <a:latin typeface="+mj-lt"/>
                <a:cs typeface="Times New Roman" pitchFamily="18" charset="0"/>
              </a:rPr>
              <a:t>Cannot implicitly convert type 'string' to 'Foo'</a:t>
            </a:r>
          </a:p>
        </p:txBody>
      </p:sp>
    </p:spTree>
    <p:extLst>
      <p:ext uri="{BB962C8B-B14F-4D97-AF65-F5344CB8AC3E}">
        <p14:creationId xmlns:p14="http://schemas.microsoft.com/office/powerpoint/2010/main" val="33649724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127</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r>
              <a:rPr lang="en-US" dirty="0"/>
              <a:t>fun fact</a:t>
            </a:r>
          </a:p>
          <a:p>
            <a:endParaRPr lang="en-US" dirty="0"/>
          </a:p>
        </p:txBody>
      </p:sp>
    </p:spTree>
    <p:extLst>
      <p:ext uri="{BB962C8B-B14F-4D97-AF65-F5344CB8AC3E}">
        <p14:creationId xmlns:p14="http://schemas.microsoft.com/office/powerpoint/2010/main" val="17166435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filter { $0 &lt;= first } // $0 is a shortcut to mean "first argument" in a closure.</a:t>
            </a:r>
          </a:p>
          <a:p>
            <a:endParaRPr lang="en-US" dirty="0">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128</a:t>
            </a:fld>
            <a:endParaRPr lang="en-US"/>
          </a:p>
        </p:txBody>
      </p:sp>
    </p:spTree>
    <p:extLst>
      <p:ext uri="{BB962C8B-B14F-4D97-AF65-F5344CB8AC3E}">
        <p14:creationId xmlns:p14="http://schemas.microsoft.com/office/powerpoint/2010/main" val="26632985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filter { $0 &lt;= first } // $0 is a shortcut to mean "first argument" in a closure.</a:t>
            </a:r>
          </a:p>
          <a:p>
            <a:endParaRPr lang="en-US" dirty="0">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129</a:t>
            </a:fld>
            <a:endParaRPr lang="en-US"/>
          </a:p>
        </p:txBody>
      </p:sp>
    </p:spTree>
    <p:extLst>
      <p:ext uri="{BB962C8B-B14F-4D97-AF65-F5344CB8AC3E}">
        <p14:creationId xmlns:p14="http://schemas.microsoft.com/office/powerpoint/2010/main" val="1929886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filter { $0 &lt;= first } // $0 is a shortcut to mean "first argument" in a closure.</a:t>
            </a:r>
          </a:p>
          <a:p>
            <a:endParaRPr lang="en-US" dirty="0">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130</a:t>
            </a:fld>
            <a:endParaRPr lang="en-US"/>
          </a:p>
        </p:txBody>
      </p:sp>
    </p:spTree>
    <p:extLst>
      <p:ext uri="{BB962C8B-B14F-4D97-AF65-F5344CB8AC3E}">
        <p14:creationId xmlns:p14="http://schemas.microsoft.com/office/powerpoint/2010/main" val="14262179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Generics are more conservative than templates, since generics can only use type-agnostic functionality inside them, whereas templates can use any functionality they like, so long as the templated type is compatible with the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bounded generics vs templates: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similarity: both approaches can call methods/use operations associated with specific types (e.g., asking an object to quack())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difference: with a bounded generic, you can only parameterize your generic with types that are subtypes (or the same type) as the bounded type.  In contrast, you can use templates with any type so long as the template's code is compatible with that type's operations/methods.</a:t>
            </a:r>
          </a:p>
        </p:txBody>
      </p:sp>
    </p:spTree>
    <p:extLst>
      <p:ext uri="{BB962C8B-B14F-4D97-AF65-F5344CB8AC3E}">
        <p14:creationId xmlns:p14="http://schemas.microsoft.com/office/powerpoint/2010/main" val="33342743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Meaningful: More meaningful because the errors will be generated for either the generic itself or the code that calls it, not for some compiler-generated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Downsides: Still has complicated syntax </a:t>
            </a:r>
            <a:r>
              <a:rPr lang="en-US" sz="2800" dirty="0">
                <a:sym typeface="Wingdings" panose="05000000000000000000" pitchFamily="2" charset="2"/>
              </a:rPr>
              <a:t>, doesn't allow for duck typing like templates, unless you use a bounded type.</a:t>
            </a:r>
            <a:endParaRPr lang="en-US" sz="2800" dirty="0"/>
          </a:p>
        </p:txBody>
      </p:sp>
    </p:spTree>
    <p:extLst>
      <p:ext uri="{BB962C8B-B14F-4D97-AF65-F5344CB8AC3E}">
        <p14:creationId xmlns:p14="http://schemas.microsoft.com/office/powerpoint/2010/main" val="36079565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filter { $0 &lt;= first } // $0 is a shortcut to mean "first argument" in a closure.</a:t>
            </a:r>
          </a:p>
          <a:p>
            <a:endParaRPr lang="en-US" dirty="0">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133</a:t>
            </a:fld>
            <a:endParaRPr lang="en-US"/>
          </a:p>
        </p:txBody>
      </p:sp>
    </p:spTree>
    <p:extLst>
      <p:ext uri="{BB962C8B-B14F-4D97-AF65-F5344CB8AC3E}">
        <p14:creationId xmlns:p14="http://schemas.microsoft.com/office/powerpoint/2010/main" val="341717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sz="2400" dirty="0"/>
          </a:p>
        </p:txBody>
      </p:sp>
    </p:spTree>
    <p:extLst>
      <p:ext uri="{BB962C8B-B14F-4D97-AF65-F5344CB8AC3E}">
        <p14:creationId xmlns:p14="http://schemas.microsoft.com/office/powerpoint/2010/main" val="37592105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134</a:t>
            </a:fld>
            <a:endParaRPr lang="en-US"/>
          </a:p>
        </p:txBody>
      </p:sp>
    </p:spTree>
    <p:extLst>
      <p:ext uri="{BB962C8B-B14F-4D97-AF65-F5344CB8AC3E}">
        <p14:creationId xmlns:p14="http://schemas.microsoft.com/office/powerpoint/2010/main" val="26251257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uses generics. We know it's a generic because even though the Nerd class has a study() method, the code does not compile. If this were a template, a  version of </a:t>
            </a:r>
            <a:r>
              <a:rPr lang="en-US" dirty="0" err="1"/>
              <a:t>StudyList</a:t>
            </a:r>
            <a:r>
              <a:rPr lang="en-US" dirty="0"/>
              <a:t> would be generated with T=Nerd and this should work just fine.</a:t>
            </a:r>
          </a:p>
        </p:txBody>
      </p:sp>
      <p:sp>
        <p:nvSpPr>
          <p:cNvPr id="4" name="Slide Number Placeholder 3"/>
          <p:cNvSpPr>
            <a:spLocks noGrp="1"/>
          </p:cNvSpPr>
          <p:nvPr>
            <p:ph type="sldNum" sz="quarter" idx="5"/>
          </p:nvPr>
        </p:nvSpPr>
        <p:spPr/>
        <p:txBody>
          <a:bodyPr/>
          <a:lstStyle/>
          <a:p>
            <a:fld id="{65412767-FFB8-4DC7-B26A-052444C18754}" type="slidenum">
              <a:rPr lang="en-US" smtClean="0"/>
              <a:t>135</a:t>
            </a:fld>
            <a:endParaRPr lang="en-US"/>
          </a:p>
        </p:txBody>
      </p:sp>
    </p:spTree>
    <p:extLst>
      <p:ext uri="{BB962C8B-B14F-4D97-AF65-F5344CB8AC3E}">
        <p14:creationId xmlns:p14="http://schemas.microsoft.com/office/powerpoint/2010/main" val="27751211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Return Type − A function may return a value. The </a:t>
            </a:r>
            <a:r>
              <a:rPr lang="en-US" sz="2400" b="0" dirty="0" err="1"/>
              <a:t>return_type</a:t>
            </a:r>
            <a:r>
              <a:rPr lang="en-US" sz="2400" b="0" dirty="0"/>
              <a:t> is the data type of the value the function returns. Some functions perform the desired operations without returning a value. In this case, the </a:t>
            </a:r>
            <a:r>
              <a:rPr lang="en-US" sz="2400" b="0" dirty="0" err="1"/>
              <a:t>return_type</a:t>
            </a:r>
            <a:r>
              <a:rPr lang="en-US" sz="2400" b="0" dirty="0"/>
              <a:t> is the keyword void.</a:t>
            </a:r>
          </a:p>
          <a:p>
            <a:endParaRPr lang="en-US" sz="2400" b="0" dirty="0"/>
          </a:p>
          <a:p>
            <a:r>
              <a:rPr lang="en-US" sz="2400" b="0" dirty="0"/>
              <a:t>Function Name − This is the actual name of the function. The function name and the parameter list together constitute the function signature.</a:t>
            </a:r>
          </a:p>
          <a:p>
            <a:endParaRPr lang="en-US" sz="2400" b="0" dirty="0"/>
          </a:p>
          <a:p>
            <a:r>
              <a:rPr lang="en-US" sz="2400" b="0" dirty="0"/>
              <a:t>Parameter List − A parameter is like a placeholder. When a function is invoked, you pass a value as a parameter. This value is referred to as the actual parameter or argument. The parameter list refers to the type, order, and number of the parameters of a function. Parameters are optional; that is, a function may contain no parameters.</a:t>
            </a:r>
          </a:p>
          <a:p>
            <a:endParaRPr lang="en-US" sz="2400" b="0" dirty="0"/>
          </a:p>
          <a:p>
            <a:r>
              <a:rPr lang="en-US" sz="2400" b="0" dirty="0"/>
              <a:t>Function Body − The function body contains a collection of statements that defines what the function does.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137</a:t>
            </a:fld>
            <a:endParaRPr lang="en-US"/>
          </a:p>
        </p:txBody>
      </p:sp>
    </p:spTree>
    <p:extLst>
      <p:ext uri="{BB962C8B-B14F-4D97-AF65-F5344CB8AC3E}">
        <p14:creationId xmlns:p14="http://schemas.microsoft.com/office/powerpoint/2010/main" val="28781574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Return Type − A function may return a value. The </a:t>
            </a:r>
            <a:r>
              <a:rPr lang="en-US" sz="2400" b="0" dirty="0" err="1"/>
              <a:t>return_type</a:t>
            </a:r>
            <a:r>
              <a:rPr lang="en-US" sz="2400" b="0" dirty="0"/>
              <a:t> is the data type of the value the function returns. Some functions perform the desired operations without returning a value. In this case, the </a:t>
            </a:r>
            <a:r>
              <a:rPr lang="en-US" sz="2400" b="0" dirty="0" err="1"/>
              <a:t>return_type</a:t>
            </a:r>
            <a:r>
              <a:rPr lang="en-US" sz="2400" b="0" dirty="0"/>
              <a:t> is the keyword void.</a:t>
            </a:r>
          </a:p>
          <a:p>
            <a:endParaRPr lang="en-US" sz="2400" b="0" dirty="0"/>
          </a:p>
          <a:p>
            <a:r>
              <a:rPr lang="en-US" sz="2400" b="0" dirty="0"/>
              <a:t>Function Name − This is the actual name of the function. The function name and the parameter list together constitute the function signature.</a:t>
            </a:r>
          </a:p>
          <a:p>
            <a:endParaRPr lang="en-US" sz="2400" b="0" dirty="0"/>
          </a:p>
          <a:p>
            <a:r>
              <a:rPr lang="en-US" sz="2400" b="0" dirty="0"/>
              <a:t>Parameter List − A parameter is like a placeholder. When a function is invoked, you pass a value as a parameter. This value is referred to as the actual parameter or argument. The parameter list refers to the type, order, and number of the parameters of a function. Parameters are optional; that is, a function may contain no parameters.</a:t>
            </a:r>
          </a:p>
          <a:p>
            <a:endParaRPr lang="en-US" sz="2400" b="0" dirty="0"/>
          </a:p>
          <a:p>
            <a:r>
              <a:rPr lang="en-US" sz="2400" b="0" dirty="0"/>
              <a:t>Function Body − The function body contains a collection of statements that defines what the function does.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138</a:t>
            </a:fld>
            <a:endParaRPr lang="en-US"/>
          </a:p>
        </p:txBody>
      </p:sp>
    </p:spTree>
    <p:extLst>
      <p:ext uri="{BB962C8B-B14F-4D97-AF65-F5344CB8AC3E}">
        <p14:creationId xmlns:p14="http://schemas.microsoft.com/office/powerpoint/2010/main" val="19633085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139</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174329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With exceptions there's a "thrower" and a "catcher," just like playing catch.</a:t>
            </a:r>
          </a:p>
        </p:txBody>
      </p:sp>
    </p:spTree>
    <p:extLst>
      <p:ext uri="{BB962C8B-B14F-4D97-AF65-F5344CB8AC3E}">
        <p14:creationId xmlns:p14="http://schemas.microsoft.com/office/powerpoint/2010/main" val="14850741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761647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Customizability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No standardization  ---- Unhandled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Confusing code – No supported propagation – </a:t>
            </a:r>
            <a:r>
              <a:rPr lang="en-US" sz="1200" dirty="0" err="1">
                <a:latin typeface="Corbel" panose="020B0503020204020204" pitchFamily="34" charset="0"/>
                <a:cs typeface="Cordia New" panose="020B0502040204020203" pitchFamily="34" charset="-34"/>
              </a:rPr>
              <a:t>doesn</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40282902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Customizability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No standardization  ---- Unhandled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Confusing code – No supported propagation – </a:t>
            </a:r>
            <a:r>
              <a:rPr lang="en-US" sz="1200" dirty="0" err="1">
                <a:latin typeface="Corbel" panose="020B0503020204020204" pitchFamily="34" charset="0"/>
                <a:cs typeface="Cordia New" panose="020B0502040204020203" pitchFamily="34" charset="-34"/>
              </a:rPr>
              <a:t>doesn</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190973276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Customizability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No standardization  ---- Unhandled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Confusing code – No supported propagation – </a:t>
            </a:r>
            <a:r>
              <a:rPr lang="en-US" sz="1200" dirty="0" err="1">
                <a:latin typeface="Corbel" panose="020B0503020204020204" pitchFamily="34" charset="0"/>
                <a:cs typeface="Cordia New" panose="020B0502040204020203" pitchFamily="34" charset="-34"/>
              </a:rPr>
              <a:t>doesn</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407611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err="1"/>
              <a:t>PbR</a:t>
            </a:r>
            <a:r>
              <a:rPr lang="en-US" sz="2400" dirty="0"/>
              <a:t> is generally super fast since you're really just passing a pointer to the variable in question.</a:t>
            </a:r>
          </a:p>
          <a:p>
            <a:r>
              <a:rPr lang="en-US" sz="2400" dirty="0"/>
              <a:t>When you pass by reference, you potentially give the called function an opportunity to change a variable in the calling function, which is a form of side effects, which makes code less readable/understandable. Also there's the issue of aliasing we discussed. You could safeguard against side effects by making the parameters immutable references/const (if the language allows this). Aliasing can usually be checked for explicitly and avoided.</a:t>
            </a:r>
          </a:p>
        </p:txBody>
      </p:sp>
    </p:spTree>
    <p:extLst>
      <p:ext uri="{BB962C8B-B14F-4D97-AF65-F5344CB8AC3E}">
        <p14:creationId xmlns:p14="http://schemas.microsoft.com/office/powerpoint/2010/main" val="28999310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Customizability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No standardization  ---- Unhandled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Confusing code – No supported propagation – </a:t>
            </a:r>
            <a:r>
              <a:rPr lang="en-US" sz="1200" dirty="0" err="1">
                <a:latin typeface="Corbel" panose="020B0503020204020204" pitchFamily="34" charset="0"/>
                <a:cs typeface="Cordia New" panose="020B0502040204020203" pitchFamily="34" charset="-34"/>
              </a:rPr>
              <a:t>doesn</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24360027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233807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Customizability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No standardization  ---- Unhandled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Confusing code – No supported propagation – </a:t>
            </a:r>
            <a:r>
              <a:rPr lang="en-US" sz="1200" dirty="0" err="1">
                <a:latin typeface="Corbel" panose="020B0503020204020204" pitchFamily="34" charset="0"/>
                <a:cs typeface="Cordia New" panose="020B0502040204020203" pitchFamily="34" charset="-34"/>
              </a:rPr>
              <a:t>doesn</a:t>
            </a:r>
            <a:r>
              <a:rPr lang="en-US" sz="1200" dirty="0">
                <a:latin typeface="Corbel" panose="020B0503020204020204" pitchFamily="34" charset="0"/>
                <a:cs typeface="Cordia New" panose="020B0502040204020203" pitchFamily="34" charset="-34"/>
              </a:rPr>
              <a:t>'</a:t>
            </a:r>
          </a:p>
        </p:txBody>
      </p:sp>
    </p:spTree>
    <p:extLst>
      <p:ext uri="{BB962C8B-B14F-4D97-AF65-F5344CB8AC3E}">
        <p14:creationId xmlns:p14="http://schemas.microsoft.com/office/powerpoint/2010/main" val="20576375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3CDD83-B7AE-4EA2-A836-A0E6460ADCD8}" type="slidenum">
              <a:rPr lang="en-US"/>
              <a:pPr/>
              <a:t>148</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233323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With exceptions there's a "thrower" and a "catcher," just like playing catch.</a:t>
            </a:r>
          </a:p>
        </p:txBody>
      </p:sp>
    </p:spTree>
    <p:extLst>
      <p:ext uri="{BB962C8B-B14F-4D97-AF65-F5344CB8AC3E}">
        <p14:creationId xmlns:p14="http://schemas.microsoft.com/office/powerpoint/2010/main" val="33206019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fun fact</a:t>
            </a:r>
          </a:p>
        </p:txBody>
      </p:sp>
    </p:spTree>
    <p:extLst>
      <p:ext uri="{BB962C8B-B14F-4D97-AF65-F5344CB8AC3E}">
        <p14:creationId xmlns:p14="http://schemas.microsoft.com/office/powerpoint/2010/main" val="2812479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42123872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12767-FFB8-4DC7-B26A-052444C187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444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1241356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894851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660631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19609987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30866937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rPr>
              <a:t>The </a:t>
            </a:r>
            <a:r>
              <a:rPr lang="en-US" sz="1200" dirty="0">
                <a:solidFill>
                  <a:srgbClr val="FFC9C9"/>
                </a:solidFill>
                <a:latin typeface="Corbel" panose="020B0503020204020204" pitchFamily="34" charset="0"/>
              </a:rPr>
              <a:t>lexical environment </a:t>
            </a:r>
            <a:r>
              <a:rPr lang="en-US" sz="1200" dirty="0">
                <a:latin typeface="Corbel" panose="020B0503020204020204" pitchFamily="34" charset="0"/>
              </a:rPr>
              <a:t>is a data structure that holds a mapping between every </a:t>
            </a:r>
            <a:r>
              <a:rPr lang="en-US" sz="1200" dirty="0">
                <a:solidFill>
                  <a:srgbClr val="00FFFF"/>
                </a:solidFill>
                <a:latin typeface="Corbel" panose="020B0503020204020204" pitchFamily="34" charset="0"/>
              </a:rPr>
              <a:t>in-scope variable </a:t>
            </a:r>
            <a:r>
              <a:rPr lang="en-US" sz="1200" dirty="0">
                <a:latin typeface="Corbel" panose="020B0503020204020204" pitchFamily="34" charset="0"/>
              </a:rPr>
              <a:t>and its </a:t>
            </a:r>
            <a:r>
              <a:rPr lang="en-US" sz="1200" dirty="0">
                <a:solidFill>
                  <a:schemeClr val="accent6">
                    <a:lumMod val="40000"/>
                    <a:lumOff val="60000"/>
                  </a:schemeClr>
                </a:solidFill>
                <a:latin typeface="Corbel" panose="020B0503020204020204" pitchFamily="34" charset="0"/>
              </a:rPr>
              <a:t>value</a:t>
            </a:r>
            <a:r>
              <a:rPr lang="en-US" sz="1200" dirty="0">
                <a:latin typeface="Corbel" panose="020B0503020204020204" pitchFamily="34" charset="0"/>
              </a:rPr>
              <a:t>.</a:t>
            </a:r>
          </a:p>
        </p:txBody>
      </p:sp>
    </p:spTree>
    <p:extLst>
      <p:ext uri="{BB962C8B-B14F-4D97-AF65-F5344CB8AC3E}">
        <p14:creationId xmlns:p14="http://schemas.microsoft.com/office/powerpoint/2010/main" val="305434384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8011542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9488814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34260896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289024010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35871976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35580375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3794760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8626878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We must conclude that this language uses capture by lexical environment because  there's no way the compiler/interpreter could have known the names of the variables kittens and puppies used inside the lambda function until the lambda function is called and actually runs.  Thus the only way the language could support this functionality would be through capturing the entire lexical environment within the closure so that any variable would be available later on just in case.</a:t>
            </a:r>
          </a:p>
        </p:txBody>
      </p:sp>
      <p:sp>
        <p:nvSpPr>
          <p:cNvPr id="4" name="Slide Number Placeholder 3"/>
          <p:cNvSpPr>
            <a:spLocks noGrp="1"/>
          </p:cNvSpPr>
          <p:nvPr>
            <p:ph type="sldNum" sz="quarter" idx="5"/>
          </p:nvPr>
        </p:nvSpPr>
        <p:spPr/>
        <p:txBody>
          <a:bodyPr/>
          <a:lstStyle/>
          <a:p>
            <a:fld id="{65412767-FFB8-4DC7-B26A-052444C18754}" type="slidenum">
              <a:rPr lang="en-US" smtClean="0"/>
              <a:t>165</a:t>
            </a:fld>
            <a:endParaRPr lang="en-US"/>
          </a:p>
        </p:txBody>
      </p:sp>
    </p:spTree>
    <p:extLst>
      <p:ext uri="{BB962C8B-B14F-4D97-AF65-F5344CB8AC3E}">
        <p14:creationId xmlns:p14="http://schemas.microsoft.com/office/powerpoint/2010/main" val="31044449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a:p>
            <a:r>
              <a:rPr lang="en-US" sz="2400" dirty="0"/>
              <a:t>Another example for later: Kotlin...</a:t>
            </a:r>
          </a:p>
          <a:p>
            <a:r>
              <a:rPr lang="en-US" sz="2400" dirty="0"/>
              <a:t>Kotlin capture example – captures primitives by wrapping them in an object in the enclosing scope, and then capturing the object reference  to the wrapped variable in the closure.  So both the enclosing function and the closure both use the same wrapper object. This is whether it's a primitive or an object being wrapped. When the function ends that had the captured local, the closure still holds an object reference to it, so all is well. This is </a:t>
            </a:r>
            <a:r>
              <a:rPr lang="en-US" sz="2400" dirty="0" err="1"/>
              <a:t>equiv</a:t>
            </a:r>
            <a:r>
              <a:rPr lang="en-US" sz="2400" dirty="0"/>
              <a:t> to capture by reference, or capture by lexical environment since the variable can be modified in the original environment.</a:t>
            </a:r>
          </a:p>
          <a:p>
            <a:endParaRPr lang="en-US" sz="2400" dirty="0"/>
          </a:p>
          <a:p>
            <a:r>
              <a:rPr lang="en-US" sz="2400" dirty="0"/>
              <a:t>fun </a:t>
            </a:r>
            <a:r>
              <a:rPr lang="en-US" sz="2400" dirty="0" err="1"/>
              <a:t>create_lambda</a:t>
            </a:r>
            <a:r>
              <a:rPr lang="en-US" sz="2400" dirty="0"/>
              <a:t>() : (Int) -&gt; Int {</a:t>
            </a:r>
          </a:p>
          <a:p>
            <a:r>
              <a:rPr lang="en-US" sz="2400" dirty="0"/>
              <a:t>    var sum = 0</a:t>
            </a:r>
          </a:p>
          <a:p>
            <a:r>
              <a:rPr lang="en-US" sz="2400" dirty="0"/>
              <a:t>    </a:t>
            </a:r>
            <a:r>
              <a:rPr lang="en-US" sz="2400" dirty="0" err="1"/>
              <a:t>val</a:t>
            </a:r>
            <a:r>
              <a:rPr lang="en-US" sz="2400" dirty="0"/>
              <a:t> lamb = { x: Int -&gt; sum += x; sum  }</a:t>
            </a:r>
          </a:p>
          <a:p>
            <a:r>
              <a:rPr lang="en-US" sz="2400" dirty="0"/>
              <a:t>    </a:t>
            </a:r>
            <a:r>
              <a:rPr lang="en-US" sz="2400" dirty="0" err="1"/>
              <a:t>println</a:t>
            </a:r>
            <a:r>
              <a:rPr lang="en-US" sz="2400" dirty="0"/>
              <a:t>(lamb(10));</a:t>
            </a:r>
          </a:p>
          <a:p>
            <a:r>
              <a:rPr lang="en-US" sz="2400" dirty="0"/>
              <a:t>    </a:t>
            </a:r>
            <a:r>
              <a:rPr lang="en-US" sz="2400" dirty="0" err="1"/>
              <a:t>println</a:t>
            </a:r>
            <a:r>
              <a:rPr lang="en-US" sz="2400" dirty="0"/>
              <a:t>(lamb(20));</a:t>
            </a:r>
          </a:p>
          <a:p>
            <a:r>
              <a:rPr lang="en-US" sz="2400" dirty="0"/>
              <a:t>    </a:t>
            </a:r>
            <a:r>
              <a:rPr lang="en-US" sz="2400" dirty="0" err="1"/>
              <a:t>println</a:t>
            </a:r>
            <a:r>
              <a:rPr lang="en-US" sz="2400" dirty="0"/>
              <a:t>(sum)</a:t>
            </a:r>
          </a:p>
          <a:p>
            <a:r>
              <a:rPr lang="en-US" sz="2400" dirty="0"/>
              <a:t>    return lamb</a:t>
            </a:r>
          </a:p>
          <a:p>
            <a:r>
              <a:rPr lang="en-US" sz="2400" dirty="0"/>
              <a:t>}</a:t>
            </a:r>
          </a:p>
          <a:p>
            <a:r>
              <a:rPr lang="en-US" sz="2400" dirty="0"/>
              <a:t>    </a:t>
            </a:r>
          </a:p>
          <a:p>
            <a:r>
              <a:rPr lang="en-US" sz="2400" dirty="0"/>
              <a:t>fun main() {</a:t>
            </a:r>
          </a:p>
          <a:p>
            <a:r>
              <a:rPr lang="en-US" sz="2400" dirty="0"/>
              <a:t>  </a:t>
            </a:r>
            <a:r>
              <a:rPr lang="en-US" sz="2400" dirty="0" err="1"/>
              <a:t>val</a:t>
            </a:r>
            <a:r>
              <a:rPr lang="en-US" sz="2400" dirty="0"/>
              <a:t> lamb = </a:t>
            </a:r>
            <a:r>
              <a:rPr lang="en-US" sz="2400" dirty="0" err="1"/>
              <a:t>create_lambda</a:t>
            </a:r>
            <a:r>
              <a:rPr lang="en-US" sz="2400" dirty="0"/>
              <a:t>()</a:t>
            </a:r>
          </a:p>
          <a:p>
            <a:r>
              <a:rPr lang="en-US" sz="2400" dirty="0"/>
              <a:t>  </a:t>
            </a:r>
            <a:r>
              <a:rPr lang="en-US" sz="2400" dirty="0" err="1"/>
              <a:t>println</a:t>
            </a:r>
            <a:r>
              <a:rPr lang="en-US" sz="2400" dirty="0"/>
              <a:t>(lamb(30))</a:t>
            </a:r>
          </a:p>
          <a:p>
            <a:r>
              <a:rPr lang="en-US" sz="2400"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166</a:t>
            </a:fld>
            <a:endParaRPr lang="en-US"/>
          </a:p>
        </p:txBody>
      </p:sp>
    </p:spTree>
    <p:extLst>
      <p:ext uri="{BB962C8B-B14F-4D97-AF65-F5344CB8AC3E}">
        <p14:creationId xmlns:p14="http://schemas.microsoft.com/office/powerpoint/2010/main" val="3793953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066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0635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0650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4414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Return Type − A function may return a value. The </a:t>
            </a:r>
            <a:r>
              <a:rPr lang="en-US" sz="2400" b="0" dirty="0" err="1"/>
              <a:t>return_type</a:t>
            </a:r>
            <a:r>
              <a:rPr lang="en-US" sz="2400" b="0" dirty="0"/>
              <a:t> is the data type of the value the function returns. Some functions perform the desired operations without returning a value. In this case, the </a:t>
            </a:r>
            <a:r>
              <a:rPr lang="en-US" sz="2400" b="0" dirty="0" err="1"/>
              <a:t>return_type</a:t>
            </a:r>
            <a:r>
              <a:rPr lang="en-US" sz="2400" b="0" dirty="0"/>
              <a:t> is the keyword void.</a:t>
            </a:r>
          </a:p>
          <a:p>
            <a:endParaRPr lang="en-US" sz="2400" b="0" dirty="0"/>
          </a:p>
          <a:p>
            <a:r>
              <a:rPr lang="en-US" sz="2400" b="0" dirty="0"/>
              <a:t>Function Name − This is the actual name of the function. The function name and the parameter list together constitute the function signature.</a:t>
            </a:r>
          </a:p>
          <a:p>
            <a:endParaRPr lang="en-US" sz="2400" b="0" dirty="0"/>
          </a:p>
          <a:p>
            <a:r>
              <a:rPr lang="en-US" sz="2400" b="0" dirty="0"/>
              <a:t>Parameter List − A parameter is like a placeholder. When a function is invoked, you pass a value as a parameter. This value is referred to as the actual parameter or argument. The parameter list refers to the type, order, and number of the parameters of a function. Parameters are optional; that is, a function may contain no parameters.</a:t>
            </a:r>
          </a:p>
          <a:p>
            <a:endParaRPr lang="en-US" sz="2400" b="0" dirty="0"/>
          </a:p>
          <a:p>
            <a:r>
              <a:rPr lang="en-US" sz="2400" b="0" dirty="0"/>
              <a:t>Function Body − The function body contains a collection of statements that defines what the function does.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a:t>
            </a:fld>
            <a:endParaRPr lang="en-US"/>
          </a:p>
        </p:txBody>
      </p:sp>
    </p:spTree>
    <p:extLst>
      <p:ext uri="{BB962C8B-B14F-4D97-AF65-F5344CB8AC3E}">
        <p14:creationId xmlns:p14="http://schemas.microsoft.com/office/powerpoint/2010/main" val="3063001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a:t>In </a:t>
            </a:r>
            <a:r>
              <a:rPr lang="en-US" sz="2400" dirty="0" err="1"/>
              <a:t>PbOR</a:t>
            </a:r>
            <a:r>
              <a:rPr lang="en-US" sz="2400" dirty="0"/>
              <a:t> the called function can mutate a passed-in object by calling its mutator functions – in fact it's impossible to prevent modification of an object via mutation functions when you pass by Object Reference (unless the language has some form of const support). But you can't assign an entire object like you can when you pass-by-reference.</a:t>
            </a:r>
          </a:p>
          <a:p>
            <a:r>
              <a:rPr lang="en-US" sz="2400" dirty="0"/>
              <a:t>Dangerous scenarios include both aliasing as well as typical pointer bugs, dangling pointers (in languages with manual memory management), etc.</a:t>
            </a:r>
          </a:p>
        </p:txBody>
      </p:sp>
    </p:spTree>
    <p:extLst>
      <p:ext uri="{BB962C8B-B14F-4D97-AF65-F5344CB8AC3E}">
        <p14:creationId xmlns:p14="http://schemas.microsoft.com/office/powerpoint/2010/main" val="154511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Languages with </a:t>
            </a:r>
            <a:r>
              <a:rPr lang="en-US" sz="1200" dirty="0">
                <a:solidFill>
                  <a:srgbClr val="FF0000"/>
                </a:solidFill>
              </a:rPr>
              <a:t>name semantics </a:t>
            </a:r>
            <a:r>
              <a:rPr lang="en-US" sz="1200" dirty="0"/>
              <a:t>bind each </a:t>
            </a:r>
            <a:r>
              <a:rPr lang="en-US" sz="1200" dirty="0">
                <a:solidFill>
                  <a:srgbClr val="00B0F0"/>
                </a:solidFill>
              </a:rPr>
              <a:t>variable name </a:t>
            </a:r>
            <a:r>
              <a:rPr lang="en-US" sz="1200" dirty="0"/>
              <a:t>to a </a:t>
            </a:r>
            <a:r>
              <a:rPr lang="en-US" sz="1200" dirty="0">
                <a:solidFill>
                  <a:srgbClr val="C00000"/>
                </a:solidFill>
              </a:rPr>
              <a:t>pointer</a:t>
            </a:r>
            <a:r>
              <a:rPr lang="en-US" sz="1200" dirty="0"/>
              <a:t> that points to an </a:t>
            </a:r>
            <a:r>
              <a:rPr lang="en-US" sz="1200" dirty="0">
                <a:solidFill>
                  <a:srgbClr val="7030A0"/>
                </a:solidFill>
              </a:rPr>
              <a:t>expression graph </a:t>
            </a:r>
            <a:r>
              <a:rPr lang="en-US" sz="1200" dirty="0"/>
              <a:t>called a </a:t>
            </a:r>
            <a:r>
              <a:rPr lang="en-US" sz="1200" dirty="0">
                <a:solidFill>
                  <a:srgbClr val="7030A0"/>
                </a:solidFill>
              </a:rPr>
              <a:t>"</a:t>
            </a:r>
            <a:r>
              <a:rPr lang="en-US" sz="1200" dirty="0" err="1">
                <a:solidFill>
                  <a:srgbClr val="7030A0"/>
                </a:solidFill>
              </a:rPr>
              <a:t>thunk</a:t>
            </a:r>
            <a:r>
              <a:rPr lang="en-US" sz="1200" dirty="0">
                <a:solidFill>
                  <a:srgbClr val="7030A0"/>
                </a:solidFill>
              </a:rPr>
              <a:t>"</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a variable's value is needed (e.g., to be printed), the </a:t>
            </a:r>
            <a:r>
              <a:rPr lang="en-US" sz="1200" dirty="0">
                <a:solidFill>
                  <a:srgbClr val="7030A0"/>
                </a:solidFill>
              </a:rPr>
              <a:t>expression represented by the graph</a:t>
            </a:r>
            <a:r>
              <a:rPr lang="en-US" sz="1200" dirty="0">
                <a:solidFill>
                  <a:srgbClr val="FF0000"/>
                </a:solidFill>
              </a:rPr>
              <a:t> </a:t>
            </a:r>
            <a:r>
              <a:rPr lang="en-US" sz="1200" dirty="0"/>
              <a:t>is </a:t>
            </a:r>
            <a:r>
              <a:rPr lang="en-US" sz="1200" dirty="0">
                <a:solidFill>
                  <a:srgbClr val="FF0000"/>
                </a:solidFill>
              </a:rPr>
              <a:t>"lazily evaluated" </a:t>
            </a:r>
            <a:r>
              <a:rPr lang="en-US" sz="1200" dirty="0"/>
              <a:t>and a value is produced.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Approach: Each argument expression is passed in as a "</a:t>
            </a:r>
            <a:r>
              <a:rPr lang="en-US" sz="1200" dirty="0" err="1">
                <a:solidFill>
                  <a:prstClr val="black"/>
                </a:solidFill>
              </a:rPr>
              <a:t>thunk</a:t>
            </a:r>
            <a:r>
              <a:rPr lang="en-US" sz="1200" dirty="0">
                <a:solidFill>
                  <a:prstClr val="black"/>
                </a:solidFill>
              </a:rPr>
              <a:t>" which can be used to compute the value of the expression lazily when it's needed.</a:t>
            </a:r>
          </a:p>
          <a:p>
            <a:endParaRPr lang="en-US" dirty="0"/>
          </a:p>
        </p:txBody>
      </p:sp>
    </p:spTree>
    <p:extLst>
      <p:ext uri="{BB962C8B-B14F-4D97-AF65-F5344CB8AC3E}">
        <p14:creationId xmlns:p14="http://schemas.microsoft.com/office/powerpoint/2010/main" val="2515087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a:t>Benefit: A parameter is only evaluated if it's referenced, which can make a program much faster if some </a:t>
            </a:r>
            <a:r>
              <a:rPr lang="en-US" sz="2400" dirty="0" err="1"/>
              <a:t>codepaths</a:t>
            </a:r>
            <a:r>
              <a:rPr lang="en-US" sz="2400" dirty="0"/>
              <a:t> don't use certain parameters.</a:t>
            </a:r>
          </a:p>
          <a:p>
            <a:r>
              <a:rPr lang="en-US" sz="2400" dirty="0"/>
              <a:t>Drawbacks: If variables are immutable, then you can cache (</a:t>
            </a:r>
            <a:r>
              <a:rPr lang="en-US" sz="2400" dirty="0" err="1"/>
              <a:t>memoize</a:t>
            </a:r>
            <a:r>
              <a:rPr lang="en-US" sz="2400" dirty="0"/>
              <a:t>) the results of evaluating a parameter. If parameter values can change, caching is more difficult or impossible, which can cause the code to be slower.</a:t>
            </a:r>
          </a:p>
        </p:txBody>
      </p:sp>
    </p:spTree>
    <p:extLst>
      <p:ext uri="{BB962C8B-B14F-4D97-AF65-F5344CB8AC3E}">
        <p14:creationId xmlns:p14="http://schemas.microsoft.com/office/powerpoint/2010/main" val="156205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32125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a:t>If we alias f(</a:t>
            </a:r>
            <a:r>
              <a:rPr lang="en-US" sz="2400" dirty="0" err="1"/>
              <a:t>x,x</a:t>
            </a:r>
            <a:r>
              <a:rPr lang="en-US" sz="2400" dirty="0"/>
              <a:t>) to f(</a:t>
            </a:r>
            <a:r>
              <a:rPr lang="en-US" sz="2400" dirty="0" err="1"/>
              <a:t>a:int</a:t>
            </a:r>
            <a:r>
              <a:rPr lang="en-US" sz="2400" dirty="0"/>
              <a:t>, b:int) then the final value of x depends on what order the language copes values back into x, a-&gt;x then b-&gt;x, or b-&gt;x then a-&gt;x.  So while many aliasing errors are improved, some still remain unless one really understands the semantics of the language.</a:t>
            </a:r>
          </a:p>
          <a:p>
            <a:r>
              <a:rPr lang="en-US" sz="2400" dirty="0" err="1"/>
              <a:t>PbVR</a:t>
            </a:r>
            <a:r>
              <a:rPr lang="en-US" sz="2400" dirty="0"/>
              <a:t> will almost always be less efficient than </a:t>
            </a:r>
            <a:r>
              <a:rPr lang="en-US" sz="2400" dirty="0" err="1"/>
              <a:t>PbR</a:t>
            </a:r>
            <a:r>
              <a:rPr lang="en-US" sz="2400" dirty="0"/>
              <a:t> since copies are made.</a:t>
            </a:r>
          </a:p>
        </p:txBody>
      </p:sp>
    </p:spTree>
    <p:extLst>
      <p:ext uri="{BB962C8B-B14F-4D97-AF65-F5344CB8AC3E}">
        <p14:creationId xmlns:p14="http://schemas.microsoft.com/office/powerpoint/2010/main" val="1159905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55040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a:t>It's dangerous because the call to g() might occur multiple times due to search and replace, as in:</a:t>
            </a:r>
          </a:p>
          <a:p>
            <a:r>
              <a:rPr lang="en-US" sz="2400" dirty="0"/>
              <a:t>#define square(x) (x*x)  </a:t>
            </a:r>
          </a:p>
          <a:p>
            <a:r>
              <a:rPr lang="en-US" sz="2400" dirty="0"/>
              <a:t>square(g()) would become (g() * g()) which would cause g to be called twice, potentially causing unintended side effects twice instead of the one time that was expected.</a:t>
            </a:r>
          </a:p>
          <a:p>
            <a:r>
              <a:rPr lang="en-US" sz="2400" dirty="0"/>
              <a:t>Dangerous scenarios include passing in expressions like function calls and increments++ that might executed multiple types due to cut and paste.  Also, use of the same variable names in the macro and the code can cause issues.</a:t>
            </a:r>
          </a:p>
        </p:txBody>
      </p:sp>
    </p:spTree>
    <p:extLst>
      <p:ext uri="{BB962C8B-B14F-4D97-AF65-F5344CB8AC3E}">
        <p14:creationId xmlns:p14="http://schemas.microsoft.com/office/powerpoint/2010/main" val="4195531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400" dirty="0"/>
              <a:t>Problem: The macro's temp variable will hide the outer-scope temp variable during cut-and-paste, causing unpredictable results.</a:t>
            </a:r>
          </a:p>
        </p:txBody>
      </p:sp>
    </p:spTree>
    <p:extLst>
      <p:ext uri="{BB962C8B-B14F-4D97-AF65-F5344CB8AC3E}">
        <p14:creationId xmlns:p14="http://schemas.microsoft.com/office/powerpoint/2010/main" val="3427880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33</a:t>
            </a:fld>
            <a:endParaRPr lang="en-US"/>
          </a:p>
        </p:txBody>
      </p:sp>
    </p:spTree>
    <p:extLst>
      <p:ext uri="{BB962C8B-B14F-4D97-AF65-F5344CB8AC3E}">
        <p14:creationId xmlns:p14="http://schemas.microsoft.com/office/powerpoint/2010/main" val="978145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34</a:t>
            </a:fld>
            <a:endParaRPr lang="en-US"/>
          </a:p>
        </p:txBody>
      </p:sp>
    </p:spTree>
    <p:extLst>
      <p:ext uri="{BB962C8B-B14F-4D97-AF65-F5344CB8AC3E}">
        <p14:creationId xmlns:p14="http://schemas.microsoft.com/office/powerpoint/2010/main" val="119096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Inputs</a:t>
            </a:r>
          </a:p>
          <a:p>
            <a:pPr marL="171450" indent="-171450">
              <a:buFontTx/>
              <a:buChar char="-"/>
            </a:pPr>
            <a:r>
              <a:rPr lang="en-US" sz="1050" dirty="0"/>
              <a:t>Parameters</a:t>
            </a:r>
          </a:p>
          <a:p>
            <a:pPr marL="628650" lvl="1" indent="-171450">
              <a:buFontTx/>
              <a:buChar char="-"/>
            </a:pPr>
            <a:r>
              <a:rPr lang="en-US" sz="1050" dirty="0"/>
              <a:t>Named vs. positional</a:t>
            </a:r>
          </a:p>
          <a:p>
            <a:pPr marL="628650" lvl="1" indent="-171450">
              <a:buFontTx/>
              <a:buChar char="-"/>
            </a:pPr>
            <a:r>
              <a:rPr lang="en-US" sz="1050" dirty="0"/>
              <a:t>Pass-by/call-by</a:t>
            </a:r>
          </a:p>
          <a:p>
            <a:pPr marL="628650" lvl="1" indent="-171450">
              <a:buFontTx/>
              <a:buChar char="-"/>
            </a:pPr>
            <a:r>
              <a:rPr lang="en-US" sz="1050" dirty="0" err="1"/>
              <a:t>Varargs</a:t>
            </a:r>
            <a:endParaRPr lang="en-US" sz="1050" dirty="0"/>
          </a:p>
          <a:p>
            <a:pPr marL="171450" indent="-171450">
              <a:buFontTx/>
              <a:buChar char="-"/>
            </a:pPr>
            <a:r>
              <a:rPr lang="en-US" sz="1050" dirty="0" err="1"/>
              <a:t>Globals</a:t>
            </a:r>
            <a:endParaRPr lang="en-US" sz="1050" dirty="0"/>
          </a:p>
          <a:p>
            <a:pPr marL="171450" indent="-171450">
              <a:buFontTx/>
              <a:buChar char="-"/>
            </a:pPr>
            <a:r>
              <a:rPr lang="en-US" sz="1050" dirty="0"/>
              <a:t>Member variables that are in-scope</a:t>
            </a:r>
          </a:p>
          <a:p>
            <a:r>
              <a:rPr lang="en-US" sz="1050" dirty="0"/>
              <a:t>Outputs</a:t>
            </a:r>
          </a:p>
          <a:p>
            <a:r>
              <a:rPr lang="en-US" sz="1050" dirty="0"/>
              <a:t>- Results/values</a:t>
            </a:r>
          </a:p>
          <a:p>
            <a:r>
              <a:rPr lang="en-US" sz="1050" dirty="0"/>
              <a:t>Error Handling</a:t>
            </a:r>
          </a:p>
          <a:p>
            <a:r>
              <a:rPr lang="en-US" sz="1050" dirty="0"/>
              <a:t>- Returning errors, Exceptions, </a:t>
            </a:r>
            <a:r>
              <a:rPr lang="en-US" sz="1050" dirty="0" err="1"/>
              <a:t>etc</a:t>
            </a:r>
            <a:endParaRPr lang="en-US" sz="1050" dirty="0"/>
          </a:p>
          <a:p>
            <a:r>
              <a:rPr lang="en-US" sz="1050" dirty="0"/>
              <a:t>Polymorphisms</a:t>
            </a:r>
          </a:p>
          <a:p>
            <a:pPr marL="171450" indent="-171450">
              <a:buFontTx/>
              <a:buChar char="-"/>
            </a:pPr>
            <a:r>
              <a:rPr lang="en-US" sz="1050" dirty="0"/>
              <a:t>Overloading, generics, structural polymorphism (template)</a:t>
            </a:r>
          </a:p>
          <a:p>
            <a:r>
              <a:rPr lang="en-US" sz="1050" dirty="0"/>
              <a:t>Classes of functions </a:t>
            </a:r>
            <a:r>
              <a:rPr lang="en-US" sz="1050" dirty="0" err="1"/>
              <a:t>functions</a:t>
            </a:r>
            <a:r>
              <a:rPr lang="en-US" sz="1050" dirty="0"/>
              <a:t> (1</a:t>
            </a:r>
            <a:r>
              <a:rPr lang="en-US" sz="1050" baseline="30000" dirty="0"/>
              <a:t>st</a:t>
            </a:r>
            <a:r>
              <a:rPr lang="en-US" sz="1050" dirty="0"/>
              <a:t> class, </a:t>
            </a:r>
            <a:r>
              <a:rPr lang="en-US" sz="1050" dirty="0" err="1"/>
              <a:t>etc</a:t>
            </a:r>
            <a:r>
              <a:rPr lang="en-US" sz="1050" dirty="0"/>
              <a:t>) and usage (e.g., callbacks)</a:t>
            </a:r>
          </a:p>
          <a:p>
            <a:pPr marL="171450" indent="-171450">
              <a:buFontTx/>
              <a:buChar char="-"/>
            </a:pPr>
            <a:r>
              <a:rPr lang="en-US" sz="1050" dirty="0"/>
              <a:t>Deferred to a later section: Defer </a:t>
            </a:r>
            <a:r>
              <a:rPr lang="en-US" sz="1050" dirty="0" err="1"/>
              <a:t>Mulit</a:t>
            </a:r>
            <a:r>
              <a:rPr lang="en-US" sz="1050" dirty="0"/>
              <a:t>-processing/simultaneous execution to its own section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a:t>
            </a:fld>
            <a:endParaRPr lang="en-US"/>
          </a:p>
        </p:txBody>
      </p:sp>
    </p:spTree>
    <p:extLst>
      <p:ext uri="{BB962C8B-B14F-4D97-AF65-F5344CB8AC3E}">
        <p14:creationId xmlns:p14="http://schemas.microsoft.com/office/powerpoint/2010/main" val="1392830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36</a:t>
            </a:fld>
            <a:endParaRPr lang="en-US"/>
          </a:p>
        </p:txBody>
      </p:sp>
    </p:spTree>
    <p:extLst>
      <p:ext uri="{BB962C8B-B14F-4D97-AF65-F5344CB8AC3E}">
        <p14:creationId xmlns:p14="http://schemas.microsoft.com/office/powerpoint/2010/main" val="381046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37</a:t>
            </a:fld>
            <a:endParaRPr lang="en-US"/>
          </a:p>
        </p:txBody>
      </p:sp>
    </p:spTree>
    <p:extLst>
      <p:ext uri="{BB962C8B-B14F-4D97-AF65-F5344CB8AC3E}">
        <p14:creationId xmlns:p14="http://schemas.microsoft.com/office/powerpoint/2010/main" val="3870585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dirty="0"/>
              <a:t>Positional benefits: Less wordy syntax – don't need to specify </a:t>
            </a:r>
            <a:r>
              <a:rPr lang="en-US" dirty="0" err="1"/>
              <a:t>paramname</a:t>
            </a:r>
            <a:r>
              <a:rPr lang="en-US" dirty="0"/>
              <a:t>: value for every parameter</a:t>
            </a:r>
          </a:p>
          <a:p>
            <a:r>
              <a:rPr lang="en-US" dirty="0"/>
              <a:t>Named benefits: You can add parameters and shift their order around more easily since each parameter is named. A change in order won't cause a bug. Also makes code more readable, if a bit more verbose, since you know what each argument is.</a:t>
            </a:r>
          </a:p>
          <a:p>
            <a:r>
              <a:rPr lang="en-US" dirty="0"/>
              <a:t>Perl: Benefits is its easier to support a varying number of parameters. Cons are that you can have lots of bugs since the parameters aren't named in any way, and re-ordering parameters is a nightmare.</a:t>
            </a:r>
          </a:p>
        </p:txBody>
      </p:sp>
    </p:spTree>
    <p:extLst>
      <p:ext uri="{BB962C8B-B14F-4D97-AF65-F5344CB8AC3E}">
        <p14:creationId xmlns:p14="http://schemas.microsoft.com/office/powerpoint/2010/main" val="3057898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if we want to change our default, we can do so in one place, not in N different places.</a:t>
            </a:r>
          </a:p>
        </p:txBody>
      </p:sp>
      <p:sp>
        <p:nvSpPr>
          <p:cNvPr id="4" name="Slide Number Placeholder 3"/>
          <p:cNvSpPr>
            <a:spLocks noGrp="1"/>
          </p:cNvSpPr>
          <p:nvPr>
            <p:ph type="sldNum" sz="quarter" idx="5"/>
          </p:nvPr>
        </p:nvSpPr>
        <p:spPr/>
        <p:txBody>
          <a:bodyPr/>
          <a:lstStyle/>
          <a:p>
            <a:fld id="{65412767-FFB8-4DC7-B26A-052444C18754}" type="slidenum">
              <a:rPr lang="en-US" smtClean="0"/>
              <a:t>39</a:t>
            </a:fld>
            <a:endParaRPr lang="en-US"/>
          </a:p>
        </p:txBody>
      </p:sp>
    </p:spTree>
    <p:extLst>
      <p:ext uri="{BB962C8B-B14F-4D97-AF65-F5344CB8AC3E}">
        <p14:creationId xmlns:p14="http://schemas.microsoft.com/office/powerpoint/2010/main" val="1186278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if we want to change our default, we can do so in one place, not in N different places.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latin typeface="Comic Sans MS" panose="030F0702030302020204" pitchFamily="66" charset="0"/>
              </a:rPr>
              <a:t>"You should explain why! If we allow default arguments in the middle, the language can't figure out which values correspond to which parameters."</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40</a:t>
            </a:fld>
            <a:endParaRPr lang="en-US"/>
          </a:p>
        </p:txBody>
      </p:sp>
    </p:spTree>
    <p:extLst>
      <p:ext uri="{BB962C8B-B14F-4D97-AF65-F5344CB8AC3E}">
        <p14:creationId xmlns:p14="http://schemas.microsoft.com/office/powerpoint/2010/main" val="3706453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if we want to change our default, we can do so in one place, not in N different places.</a:t>
            </a:r>
          </a:p>
        </p:txBody>
      </p:sp>
      <p:sp>
        <p:nvSpPr>
          <p:cNvPr id="4" name="Slide Number Placeholder 3"/>
          <p:cNvSpPr>
            <a:spLocks noGrp="1"/>
          </p:cNvSpPr>
          <p:nvPr>
            <p:ph type="sldNum" sz="quarter" idx="5"/>
          </p:nvPr>
        </p:nvSpPr>
        <p:spPr/>
        <p:txBody>
          <a:bodyPr/>
          <a:lstStyle/>
          <a:p>
            <a:fld id="{65412767-FFB8-4DC7-B26A-052444C18754}" type="slidenum">
              <a:rPr lang="en-US" smtClean="0"/>
              <a:t>41</a:t>
            </a:fld>
            <a:endParaRPr lang="en-US"/>
          </a:p>
        </p:txBody>
      </p:sp>
    </p:spTree>
    <p:extLst>
      <p:ext uri="{BB962C8B-B14F-4D97-AF65-F5344CB8AC3E}">
        <p14:creationId xmlns:p14="http://schemas.microsoft.com/office/powerpoint/2010/main" val="397618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dirty="0"/>
              <a:t>Benefits of default values: Makes code easier to read, makes changes much easier – since we can change a default parameter value in one place rather than 50 places.</a:t>
            </a:r>
          </a:p>
          <a:p>
            <a:endParaRPr lang="en-US" dirty="0"/>
          </a:p>
        </p:txBody>
      </p:sp>
    </p:spTree>
    <p:extLst>
      <p:ext uri="{BB962C8B-B14F-4D97-AF65-F5344CB8AC3E}">
        <p14:creationId xmlns:p14="http://schemas.microsoft.com/office/powerpoint/2010/main" val="4037868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Java Answer: Since all objects including boxed primitives are derived from the Object class, you could make the variadic type Object, and then use type reflection (</a:t>
            </a:r>
            <a:r>
              <a:rPr lang="en-US" sz="2800" dirty="0" err="1"/>
              <a:t>instanceof</a:t>
            </a:r>
            <a:r>
              <a:rPr lang="en-US" sz="2800" dirty="0"/>
              <a:t>) to differentiate between types and specialize behavior by argument.</a:t>
            </a:r>
          </a:p>
        </p:txBody>
      </p:sp>
      <p:sp>
        <p:nvSpPr>
          <p:cNvPr id="4" name="Slide Number Placeholder 3"/>
          <p:cNvSpPr>
            <a:spLocks noGrp="1"/>
          </p:cNvSpPr>
          <p:nvPr>
            <p:ph type="sldNum" sz="quarter" idx="5"/>
          </p:nvPr>
        </p:nvSpPr>
        <p:spPr/>
        <p:txBody>
          <a:bodyPr/>
          <a:lstStyle/>
          <a:p>
            <a:fld id="{65412767-FFB8-4DC7-B26A-052444C18754}" type="slidenum">
              <a:rPr lang="en-US" smtClean="0"/>
              <a:t>45</a:t>
            </a:fld>
            <a:endParaRPr lang="en-US"/>
          </a:p>
        </p:txBody>
      </p:sp>
    </p:spTree>
    <p:extLst>
      <p:ext uri="{BB962C8B-B14F-4D97-AF65-F5344CB8AC3E}">
        <p14:creationId xmlns:p14="http://schemas.microsoft.com/office/powerpoint/2010/main" val="166908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Answer: Since all objects including boxed primitives are derived from the Object class, you could make the variadic type </a:t>
            </a:r>
            <a:r>
              <a:rPr lang="en-US" dirty="0" err="1"/>
              <a:t>Objedct</a:t>
            </a:r>
            <a:r>
              <a:rPr lang="en-US" dirty="0"/>
              <a:t>, and then use type reflection (</a:t>
            </a:r>
            <a:r>
              <a:rPr lang="en-US" dirty="0" err="1"/>
              <a:t>instanceof</a:t>
            </a:r>
            <a:r>
              <a:rPr lang="en-US" dirty="0"/>
              <a:t>) to differentiate between types and specialize behavior by argument.</a:t>
            </a:r>
          </a:p>
        </p:txBody>
      </p:sp>
      <p:sp>
        <p:nvSpPr>
          <p:cNvPr id="4" name="Slide Number Placeholder 3"/>
          <p:cNvSpPr>
            <a:spLocks noGrp="1"/>
          </p:cNvSpPr>
          <p:nvPr>
            <p:ph type="sldNum" sz="quarter" idx="5"/>
          </p:nvPr>
        </p:nvSpPr>
        <p:spPr/>
        <p:txBody>
          <a:bodyPr/>
          <a:lstStyle/>
          <a:p>
            <a:fld id="{65412767-FFB8-4DC7-B26A-052444C18754}" type="slidenum">
              <a:rPr lang="en-US" smtClean="0"/>
              <a:t>46</a:t>
            </a:fld>
            <a:endParaRPr lang="en-US"/>
          </a:p>
        </p:txBody>
      </p:sp>
    </p:spTree>
    <p:extLst>
      <p:ext uri="{BB962C8B-B14F-4D97-AF65-F5344CB8AC3E}">
        <p14:creationId xmlns:p14="http://schemas.microsoft.com/office/powerpoint/2010/main" val="390382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If Ruby required argument labels then it wouldn't matter which parameters had defaults and which didn't, because you'd always have to specify the argument name and all arguments would be unambiguous. But Ruby does NOT require argument labels. They're optional. Because of this, we can't just leave default values out in the middle of our parameter list, because then if the user passes in arguments WITHOUT argument labels, Ruby can't figure out which formal parameter each argument is targeting.</a:t>
            </a:r>
          </a:p>
        </p:txBody>
      </p:sp>
      <p:sp>
        <p:nvSpPr>
          <p:cNvPr id="4" name="Slide Number Placeholder 3"/>
          <p:cNvSpPr>
            <a:spLocks noGrp="1"/>
          </p:cNvSpPr>
          <p:nvPr>
            <p:ph type="sldNum" sz="quarter" idx="5"/>
          </p:nvPr>
        </p:nvSpPr>
        <p:spPr/>
        <p:txBody>
          <a:bodyPr/>
          <a:lstStyle/>
          <a:p>
            <a:fld id="{65412767-FFB8-4DC7-B26A-052444C18754}" type="slidenum">
              <a:rPr lang="en-US" smtClean="0"/>
              <a:t>47</a:t>
            </a:fld>
            <a:endParaRPr lang="en-US"/>
          </a:p>
        </p:txBody>
      </p:sp>
    </p:spTree>
    <p:extLst>
      <p:ext uri="{BB962C8B-B14F-4D97-AF65-F5344CB8AC3E}">
        <p14:creationId xmlns:p14="http://schemas.microsoft.com/office/powerpoint/2010/main" val="82572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1013736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48</a:t>
            </a:fld>
            <a:endParaRPr lang="en-US"/>
          </a:p>
        </p:txBody>
      </p:sp>
    </p:spTree>
    <p:extLst>
      <p:ext uri="{BB962C8B-B14F-4D97-AF65-F5344CB8AC3E}">
        <p14:creationId xmlns:p14="http://schemas.microsoft.com/office/powerpoint/2010/main" val="1714839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615581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2940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ctr"/>
            <a:r>
              <a:rPr lang="en-US" sz="1200" dirty="0"/>
              <a:t>A precondition indicates the expected starting values of one or more variables required for a function to run correctly.</a:t>
            </a:r>
          </a:p>
        </p:txBody>
      </p:sp>
    </p:spTree>
    <p:extLst>
      <p:ext uri="{BB962C8B-B14F-4D97-AF65-F5344CB8AC3E}">
        <p14:creationId xmlns:p14="http://schemas.microsoft.com/office/powerpoint/2010/main" val="1654733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39144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000" dirty="0">
                <a:latin typeface="Corbel" panose="020B0503020204020204" pitchFamily="34" charset="0"/>
                <a:cs typeface="Cordia New" panose="020B0502040204020203" pitchFamily="34" charset="-34"/>
              </a:rPr>
              <a:t>C++ 17 now has support for Result Objects in the form of </a:t>
            </a:r>
            <a:r>
              <a:rPr lang="en-US" sz="2000" dirty="0" err="1">
                <a:latin typeface="Corbel" panose="020B0503020204020204" pitchFamily="34" charset="0"/>
                <a:cs typeface="Cordia New" panose="020B0502040204020203" pitchFamily="34" charset="-34"/>
              </a:rPr>
              <a:t>absl</a:t>
            </a:r>
            <a:r>
              <a:rPr lang="en-US" sz="2000" dirty="0">
                <a:latin typeface="Corbel" panose="020B0503020204020204" pitchFamily="34" charset="0"/>
                <a:cs typeface="Cordia New" panose="020B0502040204020203" pitchFamily="34" charset="-34"/>
              </a:rPr>
              <a:t>::</a:t>
            </a:r>
            <a:r>
              <a:rPr lang="en-US" sz="2000" dirty="0" err="1">
                <a:latin typeface="Corbel" panose="020B0503020204020204" pitchFamily="34" charset="0"/>
                <a:cs typeface="Cordia New" panose="020B0502040204020203" pitchFamily="34" charset="-34"/>
              </a:rPr>
              <a:t>StatusOr</a:t>
            </a:r>
            <a:r>
              <a:rPr lang="en-US" sz="2000" dirty="0">
                <a:latin typeface="Corbel" panose="020B0503020204020204" pitchFamily="34" charset="0"/>
                <a:cs typeface="Cordia New" panose="020B0502040204020203" pitchFamily="34" charset="-34"/>
              </a:rPr>
              <a:t>, which can represent a status result (e.g., error) or a value.</a:t>
            </a:r>
          </a:p>
        </p:txBody>
      </p:sp>
    </p:spTree>
    <p:extLst>
      <p:ext uri="{BB962C8B-B14F-4D97-AF65-F5344CB8AC3E}">
        <p14:creationId xmlns:p14="http://schemas.microsoft.com/office/powerpoint/2010/main" val="2350238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461299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Drawbacks: It's difficult for an engineer to look at some arbitrary code and quickly understand how it deal with errors and what the error conditions mean. Another drawback is that there's lots of error-handling code interspersed with the useful business logic that actually gets work done.  That makes the code more confusing. Another drawback is that there's nothing that forces the programmer to check an error result and do the right thing. Errors can be </a:t>
            </a:r>
            <a:r>
              <a:rPr lang="en-US" sz="2000" dirty="0" err="1"/>
              <a:t>ignoired</a:t>
            </a:r>
            <a:r>
              <a:rPr lang="en-US" sz="2000" dirty="0"/>
              <a:t>.</a:t>
            </a:r>
          </a:p>
          <a:p>
            <a:r>
              <a:rPr lang="en-US" sz="2000" dirty="0"/>
              <a:t>Flow of execution: That's not difficult at all. You can simply follow the returns/if statements to determine what will or won't run under both success and failure odes</a:t>
            </a:r>
          </a:p>
        </p:txBody>
      </p:sp>
    </p:spTree>
    <p:extLst>
      <p:ext uri="{BB962C8B-B14F-4D97-AF65-F5344CB8AC3E}">
        <p14:creationId xmlns:p14="http://schemas.microsoft.com/office/powerpoint/2010/main" val="3985627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For roll-your-own, you have to handle error propagation manually on your own – that is, check for a result from a function call, then figure out how to process or return that result to the function's caller, etc.</a:t>
            </a:r>
          </a:p>
          <a:p>
            <a:r>
              <a:rPr lang="en-US" sz="2000" dirty="0"/>
              <a:t>You can't ensure that errors returned by a function will be properly checked/handled. That's a </a:t>
            </a:r>
            <a:r>
              <a:rPr lang="en-US" sz="2000"/>
              <a:t>big drawback.</a:t>
            </a:r>
            <a:endParaRPr lang="en-US" sz="2000" dirty="0"/>
          </a:p>
        </p:txBody>
      </p:sp>
    </p:spTree>
    <p:extLst>
      <p:ext uri="{BB962C8B-B14F-4D97-AF65-F5344CB8AC3E}">
        <p14:creationId xmlns:p14="http://schemas.microsoft.com/office/powerpoint/2010/main" val="273504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62579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65628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152664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It's easy to understand program flow, since all error handling is explicit with if statements</a:t>
            </a:r>
          </a:p>
          <a:p>
            <a:r>
              <a:rPr lang="en-US" sz="2000" dirty="0"/>
              <a:t>Error propagation is manual, unfortunately. You have to manually forward an error up to the caller.</a:t>
            </a:r>
          </a:p>
        </p:txBody>
      </p:sp>
    </p:spTree>
    <p:extLst>
      <p:ext uri="{BB962C8B-B14F-4D97-AF65-F5344CB8AC3E}">
        <p14:creationId xmlns:p14="http://schemas.microsoft.com/office/powerpoint/2010/main" val="934994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You cannot ensure that errors returned by a function will properly be checked. If the caller ignores errors from a called function, no error will necessarily be generated.</a:t>
            </a:r>
          </a:p>
          <a:p>
            <a:r>
              <a:rPr lang="en-US" sz="2000" dirty="0"/>
              <a:t>The advantage of an error object is that you can encode other metadata in the error object to provide more context – such as like number/file where the issue occurred, call stack, detailed reason for the failure, etc.</a:t>
            </a:r>
          </a:p>
        </p:txBody>
      </p:sp>
    </p:spTree>
    <p:extLst>
      <p:ext uri="{BB962C8B-B14F-4D97-AF65-F5344CB8AC3E}">
        <p14:creationId xmlns:p14="http://schemas.microsoft.com/office/powerpoint/2010/main" val="10512534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Here's the definition for a Swift Result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@frozen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public </a:t>
            </a:r>
            <a:r>
              <a:rPr lang="en-US" sz="2000" dirty="0" err="1"/>
              <a:t>enum</a:t>
            </a:r>
            <a:r>
              <a:rPr lang="en-US" sz="2000" dirty="0"/>
              <a:t> Result&lt;Success, Failure: Error&gt;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A success, storing a `Success`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case success(Success)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A failure, storing a `Failure`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case failure(Failure)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280618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Here's the definition for a Swift Result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@frozen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public </a:t>
            </a:r>
            <a:r>
              <a:rPr lang="en-US" sz="2000" dirty="0" err="1"/>
              <a:t>enum</a:t>
            </a:r>
            <a:r>
              <a:rPr lang="en-US" sz="2000" dirty="0"/>
              <a:t> Result&lt;Success, Failure: Error&gt;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A success, storing a `Success`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case success(Success)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 A failure, storing a `Failure`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case failure(Failure)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860853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67086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28844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If the programmer wants to get a value out of the result object they have to manually unwrap it (which will terminate the program if the user tries to unwrap a value but it was an error). So result objects improve things a bit if the programmer wants to get the result from a function call. But nothing forces the programmer to actually check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Error propagation: The programmer must manually propagate errors with if/</a:t>
            </a:r>
            <a:r>
              <a:rPr lang="en-US" sz="2000" dirty="0" err="1"/>
              <a:t>elses</a:t>
            </a:r>
            <a:r>
              <a:rPr lang="en-US" sz="2000" dirty="0"/>
              <a:t>. But since result objects contain an error object, you can wrap up error details and propagate them up the call stack</a:t>
            </a:r>
          </a:p>
          <a:p>
            <a:endParaRPr lang="en-US" sz="2000" dirty="0"/>
          </a:p>
        </p:txBody>
      </p:sp>
    </p:spTree>
    <p:extLst>
      <p:ext uri="{BB962C8B-B14F-4D97-AF65-F5344CB8AC3E}">
        <p14:creationId xmlns:p14="http://schemas.microsoft.com/office/powerpoint/2010/main" val="2339328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619925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err="1"/>
              <a:t>Optionals</a:t>
            </a:r>
            <a:r>
              <a:rPr lang="en-US" sz="2000" dirty="0"/>
              <a:t> only communicate that something went wrong – not what specifically went wrong. Error objects can have details that explain what exactly went wrong (and support multiple classes of failures) and where.</a:t>
            </a:r>
          </a:p>
          <a:p>
            <a:r>
              <a:rPr lang="en-US" sz="2000" dirty="0"/>
              <a:t>The programmer still has to do manual error propagation with </a:t>
            </a:r>
            <a:r>
              <a:rPr lang="en-US" sz="2000" dirty="0" err="1"/>
              <a:t>optionals</a:t>
            </a:r>
            <a:r>
              <a:rPr lang="en-US" sz="2000" dirty="0"/>
              <a:t>.</a:t>
            </a:r>
          </a:p>
        </p:txBody>
      </p:sp>
    </p:spTree>
    <p:extLst>
      <p:ext uri="{BB962C8B-B14F-4D97-AF65-F5344CB8AC3E}">
        <p14:creationId xmlns:p14="http://schemas.microsoft.com/office/powerpoint/2010/main" val="249850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a:t>
            </a:fld>
            <a:endParaRPr lang="en-US"/>
          </a:p>
        </p:txBody>
      </p:sp>
    </p:spTree>
    <p:extLst>
      <p:ext uri="{BB962C8B-B14F-4D97-AF65-F5344CB8AC3E}">
        <p14:creationId xmlns:p14="http://schemas.microsoft.com/office/powerpoint/2010/main" val="33746403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If the programmer wants to get a value out of the optional they have to manually unwrap it (which will terminate the program if the user tries to unwrap a value but it was an error). So </a:t>
            </a:r>
            <a:r>
              <a:rPr lang="en-US" sz="2000" dirty="0" err="1"/>
              <a:t>optionals</a:t>
            </a:r>
            <a:r>
              <a:rPr lang="en-US" sz="2000" dirty="0"/>
              <a:t> improve things a bit if the programmer wants to get the result from a function call. But nothing forces the programmer to actually check the result.</a:t>
            </a:r>
          </a:p>
          <a:p>
            <a:r>
              <a:rPr lang="en-US" sz="2000" dirty="0"/>
              <a:t>All the optional tells us in the case of a problem is that something DID go wrong, no what specifically went wrong.</a:t>
            </a:r>
          </a:p>
        </p:txBody>
      </p:sp>
    </p:spTree>
    <p:extLst>
      <p:ext uri="{BB962C8B-B14F-4D97-AF65-F5344CB8AC3E}">
        <p14:creationId xmlns:p14="http://schemas.microsoft.com/office/powerpoint/2010/main" val="4199573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ctr"/>
            <a:r>
              <a:rPr lang="en-US" sz="1200" dirty="0"/>
              <a:t>A precondition indicates the expected starting values of one or more variables required for a function to run correctly.</a:t>
            </a:r>
          </a:p>
        </p:txBody>
      </p:sp>
    </p:spTree>
    <p:extLst>
      <p:ext uri="{BB962C8B-B14F-4D97-AF65-F5344CB8AC3E}">
        <p14:creationId xmlns:p14="http://schemas.microsoft.com/office/powerpoint/2010/main" val="2014854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ctr"/>
            <a:r>
              <a:rPr lang="en-US" sz="1200" dirty="0"/>
              <a:t>A precondition indicates the expected starting values of one or more variables required for a function to run correctly.</a:t>
            </a:r>
          </a:p>
        </p:txBody>
      </p:sp>
    </p:spTree>
    <p:extLst>
      <p:ext uri="{BB962C8B-B14F-4D97-AF65-F5344CB8AC3E}">
        <p14:creationId xmlns:p14="http://schemas.microsoft.com/office/powerpoint/2010/main" val="21129259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ctr"/>
            <a:r>
              <a:rPr lang="en-US" sz="1200" dirty="0"/>
              <a:t>A precondition indicates the expected starting values of one or more variables required for a function to run correctly.</a:t>
            </a:r>
          </a:p>
        </p:txBody>
      </p:sp>
    </p:spTree>
    <p:extLst>
      <p:ext uri="{BB962C8B-B14F-4D97-AF65-F5344CB8AC3E}">
        <p14:creationId xmlns:p14="http://schemas.microsoft.com/office/powerpoint/2010/main" val="266466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000" dirty="0"/>
              <a:t>An assertion is meant to detect a fundamental flaw or bug in your program – some assumption you're making that's been violated. You wouldn't use an assertion for a recoverable error/status result like you would an error object, result object or optional. </a:t>
            </a:r>
          </a:p>
          <a:p>
            <a:r>
              <a:rPr lang="en-US" sz="2000" dirty="0"/>
              <a:t>In these fundamental issue cases, we should crash the program, not keep running and try to handle the error.</a:t>
            </a:r>
          </a:p>
          <a:p>
            <a:endParaRPr lang="en-US" sz="2000" dirty="0"/>
          </a:p>
        </p:txBody>
      </p:sp>
    </p:spTree>
    <p:extLst>
      <p:ext uri="{BB962C8B-B14F-4D97-AF65-F5344CB8AC3E}">
        <p14:creationId xmlns:p14="http://schemas.microsoft.com/office/powerpoint/2010/main" val="85377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With exceptions there's a "thrower" and a "catcher," just like playing catch.</a:t>
            </a:r>
          </a:p>
        </p:txBody>
      </p:sp>
    </p:spTree>
    <p:extLst>
      <p:ext uri="{BB962C8B-B14F-4D97-AF65-F5344CB8AC3E}">
        <p14:creationId xmlns:p14="http://schemas.microsoft.com/office/powerpoint/2010/main" val="2283607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With exceptions there's a "thrower" and a "catcher," just like playing catch.</a:t>
            </a:r>
          </a:p>
        </p:txBody>
      </p:sp>
    </p:spTree>
    <p:extLst>
      <p:ext uri="{BB962C8B-B14F-4D97-AF65-F5344CB8AC3E}">
        <p14:creationId xmlns:p14="http://schemas.microsoft.com/office/powerpoint/2010/main" val="2378921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541404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671212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406226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a:t>
            </a:fld>
            <a:endParaRPr lang="en-US"/>
          </a:p>
        </p:txBody>
      </p:sp>
    </p:spTree>
    <p:extLst>
      <p:ext uri="{BB962C8B-B14F-4D97-AF65-F5344CB8AC3E}">
        <p14:creationId xmlns:p14="http://schemas.microsoft.com/office/powerpoint/2010/main" val="1803678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27533178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342145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3290781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With exceptions there's a "thrower" and a "catcher," just like playing catch.</a:t>
            </a:r>
          </a:p>
        </p:txBody>
      </p:sp>
    </p:spTree>
    <p:extLst>
      <p:ext uri="{BB962C8B-B14F-4D97-AF65-F5344CB8AC3E}">
        <p14:creationId xmlns:p14="http://schemas.microsoft.com/office/powerpoint/2010/main" val="12877152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000" dirty="0"/>
          </a:p>
        </p:txBody>
      </p:sp>
    </p:spTree>
    <p:extLst>
      <p:ext uri="{BB962C8B-B14F-4D97-AF65-F5344CB8AC3E}">
        <p14:creationId xmlns:p14="http://schemas.microsoft.com/office/powerpoint/2010/main" val="13747396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000" dirty="0"/>
              <a:t>Returning from inside a finally block or throwing an exception inside a finally block will cause exceptions thrown in the try or catch blocks not to propagate up.  They'll be lost. </a:t>
            </a:r>
          </a:p>
          <a:p>
            <a:pPr algn="l"/>
            <a:endParaRPr lang="en-US" sz="2000" dirty="0"/>
          </a:p>
          <a:p>
            <a:pPr algn="l"/>
            <a:r>
              <a:rPr lang="en-US" sz="2000" dirty="0"/>
              <a:t>Here's the full code:</a:t>
            </a:r>
          </a:p>
          <a:p>
            <a:pPr algn="l"/>
            <a:endParaRPr lang="en-US" sz="2000" dirty="0"/>
          </a:p>
          <a:p>
            <a:pPr algn="l"/>
            <a:r>
              <a:rPr lang="en-US" sz="2000" dirty="0"/>
              <a:t>class HelloWorld {</a:t>
            </a:r>
          </a:p>
          <a:p>
            <a:pPr algn="l"/>
            <a:r>
              <a:rPr lang="en-US" sz="2000" dirty="0"/>
              <a:t>    static String </a:t>
            </a:r>
            <a:r>
              <a:rPr lang="en-US" sz="2000" dirty="0" err="1"/>
              <a:t>whatsForDinner</a:t>
            </a:r>
            <a:r>
              <a:rPr lang="en-US" sz="2000" dirty="0"/>
              <a:t>()  {</a:t>
            </a:r>
          </a:p>
          <a:p>
            <a:pPr algn="l"/>
            <a:r>
              <a:rPr lang="en-US" sz="2000" dirty="0"/>
              <a:t>      try {</a:t>
            </a:r>
          </a:p>
          <a:p>
            <a:pPr algn="l"/>
            <a:r>
              <a:rPr lang="en-US" sz="2000" dirty="0"/>
              <a:t>        return "tacos";</a:t>
            </a:r>
          </a:p>
          <a:p>
            <a:pPr algn="l"/>
            <a:r>
              <a:rPr lang="en-US" sz="2000" dirty="0"/>
              <a:t>      } finally {     // notice that no catch is required – </a:t>
            </a:r>
            <a:r>
              <a:rPr lang="en-US" sz="2000"/>
              <a:t>it's optional</a:t>
            </a:r>
            <a:endParaRPr lang="en-US" sz="2000" dirty="0"/>
          </a:p>
          <a:p>
            <a:pPr algn="l"/>
            <a:r>
              <a:rPr lang="en-US" sz="2000" dirty="0"/>
              <a:t>        return "burritos";</a:t>
            </a:r>
          </a:p>
          <a:p>
            <a:pPr algn="l"/>
            <a:r>
              <a:rPr lang="en-US" sz="2000" dirty="0"/>
              <a:t>      }</a:t>
            </a:r>
          </a:p>
          <a:p>
            <a:pPr algn="l"/>
            <a:r>
              <a:rPr lang="en-US" sz="2000" dirty="0"/>
              <a:t>    }</a:t>
            </a:r>
          </a:p>
          <a:p>
            <a:pPr algn="l"/>
            <a:endParaRPr lang="en-US" sz="2000" dirty="0"/>
          </a:p>
          <a:p>
            <a:pPr algn="l"/>
            <a:r>
              <a:rPr lang="en-US" sz="2000" dirty="0"/>
              <a:t>    public static void main(String[] </a:t>
            </a:r>
            <a:r>
              <a:rPr lang="en-US" sz="2000" dirty="0" err="1"/>
              <a:t>args</a:t>
            </a:r>
            <a:r>
              <a:rPr lang="en-US" sz="2000" dirty="0"/>
              <a:t>)  {</a:t>
            </a:r>
          </a:p>
          <a:p>
            <a:pPr algn="l"/>
            <a:r>
              <a:rPr lang="en-US" sz="2000" dirty="0"/>
              <a:t>        </a:t>
            </a:r>
            <a:r>
              <a:rPr lang="en-US" sz="2000" dirty="0" err="1"/>
              <a:t>System.out.println</a:t>
            </a:r>
            <a:r>
              <a:rPr lang="en-US" sz="2000" dirty="0"/>
              <a:t>(</a:t>
            </a:r>
            <a:r>
              <a:rPr lang="en-US" sz="2000" dirty="0" err="1"/>
              <a:t>whatsForDinner</a:t>
            </a:r>
            <a:r>
              <a:rPr lang="en-US" sz="2000" dirty="0"/>
              <a:t>());</a:t>
            </a:r>
          </a:p>
          <a:p>
            <a:pPr algn="l"/>
            <a:r>
              <a:rPr lang="en-US" sz="2000" dirty="0"/>
              <a:t>    }</a:t>
            </a:r>
          </a:p>
          <a:p>
            <a:pPr algn="l"/>
            <a:r>
              <a:rPr lang="en-US" sz="2000" dirty="0"/>
              <a:t>}</a:t>
            </a:r>
          </a:p>
          <a:p>
            <a:pPr algn="l"/>
            <a:endParaRPr lang="en-US" sz="2000" dirty="0"/>
          </a:p>
          <a:p>
            <a:pPr algn="l"/>
            <a:r>
              <a:rPr lang="en-US" sz="2000" dirty="0"/>
              <a:t>Also, if you do throw an exception in a try block or catch block and it's not caught before the finally runs, then the finally clause will run, and if the finally clause doesn't return itself or throw an exception itself, THEN the original uncaught exception will be propagated up.  So running a finally clause (that doesn't return or throw) will not intercept a thrown exception that's not caught earlier!</a:t>
            </a:r>
          </a:p>
          <a:p>
            <a:pPr algn="l"/>
            <a:endParaRPr lang="en-US" sz="2000" dirty="0"/>
          </a:p>
        </p:txBody>
      </p:sp>
    </p:spTree>
    <p:extLst>
      <p:ext uri="{BB962C8B-B14F-4D97-AF65-F5344CB8AC3E}">
        <p14:creationId xmlns:p14="http://schemas.microsoft.com/office/powerpoint/2010/main" val="2690002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2809 North Sepulveda </a:t>
            </a:r>
            <a:r>
              <a:rPr lang="en-US" sz="1200" dirty="0" err="1"/>
              <a:t>blvd</a:t>
            </a:r>
            <a:endParaRPr lang="en-US" sz="1200" dirty="0"/>
          </a:p>
        </p:txBody>
      </p:sp>
    </p:spTree>
    <p:extLst>
      <p:ext uri="{BB962C8B-B14F-4D97-AF65-F5344CB8AC3E}">
        <p14:creationId xmlns:p14="http://schemas.microsoft.com/office/powerpoint/2010/main" val="42410687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2809 North Sepulveda </a:t>
            </a:r>
            <a:r>
              <a:rPr lang="en-US" sz="1200" dirty="0" err="1"/>
              <a:t>blvd</a:t>
            </a:r>
            <a:endParaRPr lang="en-US" sz="1200" dirty="0"/>
          </a:p>
        </p:txBody>
      </p:sp>
    </p:spTree>
    <p:extLst>
      <p:ext uri="{BB962C8B-B14F-4D97-AF65-F5344CB8AC3E}">
        <p14:creationId xmlns:p14="http://schemas.microsoft.com/office/powerpoint/2010/main" val="1760939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2809 North Sepulveda </a:t>
            </a:r>
            <a:r>
              <a:rPr lang="en-US" sz="1200" dirty="0" err="1"/>
              <a:t>blvd</a:t>
            </a:r>
            <a:endParaRPr lang="en-US" sz="1200" dirty="0"/>
          </a:p>
        </p:txBody>
      </p:sp>
    </p:spTree>
    <p:extLst>
      <p:ext uri="{BB962C8B-B14F-4D97-AF65-F5344CB8AC3E}">
        <p14:creationId xmlns:p14="http://schemas.microsoft.com/office/powerpoint/2010/main" val="3816539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400" dirty="0"/>
              <a:t>Note: In the Python example, the two exception handler scopes is normally not recommended. Instead, you either have two sequential try-except blocks, or one larger try-except.</a:t>
            </a:r>
          </a:p>
        </p:txBody>
      </p:sp>
    </p:spTree>
    <p:extLst>
      <p:ext uri="{BB962C8B-B14F-4D97-AF65-F5344CB8AC3E}">
        <p14:creationId xmlns:p14="http://schemas.microsoft.com/office/powerpoint/2010/main" val="97105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a:t>
            </a:fld>
            <a:endParaRPr lang="en-US"/>
          </a:p>
        </p:txBody>
      </p:sp>
    </p:spTree>
    <p:extLst>
      <p:ext uri="{BB962C8B-B14F-4D97-AF65-F5344CB8AC3E}">
        <p14:creationId xmlns:p14="http://schemas.microsoft.com/office/powerpoint/2010/main" val="15116207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sz="800" dirty="0"/>
          </a:p>
        </p:txBody>
      </p:sp>
    </p:spTree>
    <p:extLst>
      <p:ext uri="{BB962C8B-B14F-4D97-AF65-F5344CB8AC3E}">
        <p14:creationId xmlns:p14="http://schemas.microsoft.com/office/powerpoint/2010/main" val="2945951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a:t>With exceptions there's a "thrower" and a "catcher," just like playing catch.</a:t>
            </a:r>
            <a:endParaRPr lang="en-US" sz="1200" dirty="0"/>
          </a:p>
        </p:txBody>
      </p:sp>
    </p:spTree>
    <p:extLst>
      <p:ext uri="{BB962C8B-B14F-4D97-AF65-F5344CB8AC3E}">
        <p14:creationId xmlns:p14="http://schemas.microsoft.com/office/powerpoint/2010/main" val="837599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2800" dirty="0"/>
              <a:t>Chance an error will be ignored? No way. If the programmer ignores an exception, the program will crash and everyone will know there was an error. So this forces proper error handling.</a:t>
            </a:r>
          </a:p>
          <a:p>
            <a:r>
              <a:rPr lang="en-US" sz="2800" dirty="0"/>
              <a:t>Considerations: Exceptions could result in memory/resource leaks and will impact the execution path/control flow in sometimes unexpected ways.</a:t>
            </a:r>
          </a:p>
        </p:txBody>
      </p:sp>
    </p:spTree>
    <p:extLst>
      <p:ext uri="{BB962C8B-B14F-4D97-AF65-F5344CB8AC3E}">
        <p14:creationId xmlns:p14="http://schemas.microsoft.com/office/powerpoint/2010/main" val="1939256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Error propagation: Exceptions automatically propagate up the call stack without any manual coding by the programmer. If you like, you can manually propagate up exception, e.g. catch an exception of type A (file not found), then throw a higher-level exception of type B (unable to load configuration file). You can even wrap an exception A in an exception B so the programmer has context into the chain of failures.</a:t>
            </a:r>
          </a:p>
          <a:p>
            <a:r>
              <a:rPr lang="en-US" sz="2800" dirty="0"/>
              <a:t>Result/Error/Optional objects are used for expected errors, whereas exception handling should only be used for unexpected/infrequent errors – like those that occur 1% or less of the time.</a:t>
            </a:r>
          </a:p>
        </p:txBody>
      </p:sp>
    </p:spTree>
    <p:extLst>
      <p:ext uri="{BB962C8B-B14F-4D97-AF65-F5344CB8AC3E}">
        <p14:creationId xmlns:p14="http://schemas.microsoft.com/office/powerpoint/2010/main" val="29066239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400" dirty="0"/>
              <a:t>A function shouldn't catch an exception type unless it can properly handle the exception on its 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Prefer built-in language exception types when they apply; otherwise define custom types.</a:t>
            </a:r>
          </a:p>
          <a:p>
            <a:pPr algn="l"/>
            <a:endParaRPr lang="en-US" sz="2400" dirty="0"/>
          </a:p>
        </p:txBody>
      </p:sp>
    </p:spTree>
    <p:extLst>
      <p:ext uri="{BB962C8B-B14F-4D97-AF65-F5344CB8AC3E}">
        <p14:creationId xmlns:p14="http://schemas.microsoft.com/office/powerpoint/2010/main" val="706331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800" dirty="0"/>
              <a:t>A function shouldn't catch an exception type unless it can properly handle the exception on its 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Prefer built-in language exception types when they apply; otherwise define custom types.</a:t>
            </a:r>
          </a:p>
          <a:p>
            <a:pPr algn="l"/>
            <a:endParaRPr lang="en-US" sz="800" dirty="0"/>
          </a:p>
        </p:txBody>
      </p:sp>
    </p:spTree>
    <p:extLst>
      <p:ext uri="{BB962C8B-B14F-4D97-AF65-F5344CB8AC3E}">
        <p14:creationId xmlns:p14="http://schemas.microsoft.com/office/powerpoint/2010/main" val="1599757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97</a:t>
            </a:fld>
            <a:endParaRPr lang="en-US"/>
          </a:p>
        </p:txBody>
      </p:sp>
    </p:spTree>
    <p:extLst>
      <p:ext uri="{BB962C8B-B14F-4D97-AF65-F5344CB8AC3E}">
        <p14:creationId xmlns:p14="http://schemas.microsoft.com/office/powerpoint/2010/main" val="3481034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98</a:t>
            </a:fld>
            <a:endParaRPr lang="en-US"/>
          </a:p>
        </p:txBody>
      </p:sp>
    </p:spTree>
    <p:extLst>
      <p:ext uri="{BB962C8B-B14F-4D97-AF65-F5344CB8AC3E}">
        <p14:creationId xmlns:p14="http://schemas.microsoft.com/office/powerpoint/2010/main" val="4065903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99</a:t>
            </a:fld>
            <a:endParaRPr lang="en-US"/>
          </a:p>
        </p:txBody>
      </p:sp>
    </p:spTree>
    <p:extLst>
      <p:ext uri="{BB962C8B-B14F-4D97-AF65-F5344CB8AC3E}">
        <p14:creationId xmlns:p14="http://schemas.microsoft.com/office/powerpoint/2010/main" val="8818170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fun fact</a:t>
            </a:r>
          </a:p>
        </p:txBody>
      </p:sp>
    </p:spTree>
    <p:extLst>
      <p:ext uri="{BB962C8B-B14F-4D97-AF65-F5344CB8AC3E}">
        <p14:creationId xmlns:p14="http://schemas.microsoft.com/office/powerpoint/2010/main" val="1181311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a:t>
            </a:fld>
            <a:endParaRPr lang="en-US"/>
          </a:p>
        </p:txBody>
      </p:sp>
    </p:spTree>
    <p:extLst>
      <p:ext uri="{BB962C8B-B14F-4D97-AF65-F5344CB8AC3E}">
        <p14:creationId xmlns:p14="http://schemas.microsoft.com/office/powerpoint/2010/main" val="3250533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Challenge answer: The function prototype (return type, parameter types, etc.)</a:t>
            </a:r>
          </a:p>
        </p:txBody>
      </p:sp>
      <p:sp>
        <p:nvSpPr>
          <p:cNvPr id="4" name="Slide Number Placeholder 3"/>
          <p:cNvSpPr>
            <a:spLocks noGrp="1"/>
          </p:cNvSpPr>
          <p:nvPr>
            <p:ph type="sldNum" sz="quarter" idx="5"/>
          </p:nvPr>
        </p:nvSpPr>
        <p:spPr/>
        <p:txBody>
          <a:bodyPr/>
          <a:lstStyle/>
          <a:p>
            <a:fld id="{65412767-FFB8-4DC7-B26A-052444C18754}" type="slidenum">
              <a:rPr lang="en-US" smtClean="0"/>
              <a:t>103</a:t>
            </a:fld>
            <a:endParaRPr lang="en-US"/>
          </a:p>
        </p:txBody>
      </p:sp>
    </p:spTree>
    <p:extLst>
      <p:ext uri="{BB962C8B-B14F-4D97-AF65-F5344CB8AC3E}">
        <p14:creationId xmlns:p14="http://schemas.microsoft.com/office/powerpoint/2010/main" val="11792325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 syntax:</a:t>
            </a:r>
          </a:p>
          <a:p>
            <a:endParaRPr lang="en-US" dirty="0"/>
          </a:p>
          <a:p>
            <a:r>
              <a:rPr lang="en-US" dirty="0"/>
              <a:t>public class </a:t>
            </a:r>
            <a:r>
              <a:rPr lang="en-US" dirty="0" err="1"/>
              <a:t>MyClass</a:t>
            </a:r>
            <a:endParaRPr lang="en-US" dirty="0"/>
          </a:p>
          <a:p>
            <a:r>
              <a:rPr lang="en-US" dirty="0"/>
              <a:t>{</a:t>
            </a:r>
          </a:p>
          <a:p>
            <a:r>
              <a:rPr lang="en-US" dirty="0"/>
              <a:t>  static int square(int x) { return x*x; }</a:t>
            </a:r>
          </a:p>
          <a:p>
            <a:r>
              <a:rPr lang="en-US" dirty="0"/>
              <a:t>  static int </a:t>
            </a:r>
            <a:r>
              <a:rPr lang="en-US" dirty="0" err="1"/>
              <a:t>fivex</a:t>
            </a:r>
            <a:r>
              <a:rPr lang="en-US" dirty="0"/>
              <a:t>(int x)  { return 5*x; }</a:t>
            </a:r>
          </a:p>
          <a:p>
            <a:r>
              <a:rPr lang="en-US" dirty="0"/>
              <a:t>   </a:t>
            </a:r>
          </a:p>
          <a:p>
            <a:r>
              <a:rPr lang="en-US" dirty="0"/>
              <a:t>  private static void apply(Function&lt;Integer, Integer&gt; ref, int </a:t>
            </a:r>
            <a:r>
              <a:rPr lang="en-US" dirty="0" err="1"/>
              <a:t>val</a:t>
            </a:r>
            <a:r>
              <a:rPr lang="en-US" dirty="0"/>
              <a:t>) {</a:t>
            </a:r>
          </a:p>
          <a:p>
            <a:r>
              <a:rPr lang="en-US" dirty="0"/>
              <a:t>    </a:t>
            </a:r>
            <a:r>
              <a:rPr lang="en-US" dirty="0" err="1"/>
              <a:t>System.out.println</a:t>
            </a:r>
            <a:r>
              <a:rPr lang="en-US" dirty="0"/>
              <a:t>("f("+</a:t>
            </a:r>
            <a:r>
              <a:rPr lang="en-US" dirty="0" err="1"/>
              <a:t>val</a:t>
            </a:r>
            <a:r>
              <a:rPr lang="en-US" dirty="0"/>
              <a:t>+") is "+</a:t>
            </a:r>
            <a:r>
              <a:rPr lang="en-US" dirty="0" err="1"/>
              <a:t>ref.apply</a:t>
            </a:r>
            <a:r>
              <a:rPr lang="en-US" dirty="0"/>
              <a:t>(</a:t>
            </a:r>
            <a:r>
              <a:rPr lang="en-US" dirty="0" err="1"/>
              <a:t>val</a:t>
            </a:r>
            <a:r>
              <a:rPr lang="en-US" dirty="0"/>
              <a:t>));    </a:t>
            </a:r>
          </a:p>
          <a:p>
            <a:r>
              <a:rPr lang="en-US" dirty="0"/>
              <a:t>  }</a:t>
            </a:r>
          </a:p>
          <a:p>
            <a:r>
              <a:rPr lang="en-US" dirty="0"/>
              <a:t>  </a:t>
            </a:r>
          </a:p>
          <a:p>
            <a:r>
              <a:rPr lang="en-US" dirty="0"/>
              <a:t>  private static Function&lt;Integer, Integer&gt; </a:t>
            </a:r>
            <a:r>
              <a:rPr lang="en-US" dirty="0" err="1"/>
              <a:t>pickAFunc</a:t>
            </a:r>
            <a:r>
              <a:rPr lang="en-US" dirty="0"/>
              <a:t>(int r) {</a:t>
            </a:r>
          </a:p>
          <a:p>
            <a:r>
              <a:rPr lang="en-US" dirty="0"/>
              <a:t>    if (r == 0) return </a:t>
            </a:r>
            <a:r>
              <a:rPr lang="en-US" dirty="0" err="1"/>
              <a:t>MyClass</a:t>
            </a:r>
            <a:r>
              <a:rPr lang="en-US" dirty="0"/>
              <a:t>::square;</a:t>
            </a:r>
          </a:p>
          <a:p>
            <a:r>
              <a:rPr lang="en-US" dirty="0"/>
              <a:t>           else return </a:t>
            </a:r>
            <a:r>
              <a:rPr lang="en-US" dirty="0" err="1"/>
              <a:t>MyClass</a:t>
            </a:r>
            <a:r>
              <a:rPr lang="en-US" dirty="0"/>
              <a:t>::</a:t>
            </a:r>
            <a:r>
              <a:rPr lang="en-US" dirty="0" err="1"/>
              <a:t>fivex</a:t>
            </a:r>
            <a:r>
              <a:rPr lang="en-US" dirty="0"/>
              <a:t>;</a:t>
            </a:r>
          </a:p>
          <a:p>
            <a:r>
              <a:rPr lang="en-US" dirty="0"/>
              <a:t>  }</a:t>
            </a:r>
          </a:p>
          <a:p>
            <a:r>
              <a:rPr lang="en-US" dirty="0"/>
              <a:t>  </a:t>
            </a:r>
          </a:p>
          <a:p>
            <a:r>
              <a:rPr lang="en-US" dirty="0"/>
              <a:t>   public static void main(String[] </a:t>
            </a:r>
            <a:r>
              <a:rPr lang="en-US" dirty="0" err="1"/>
              <a:t>args</a:t>
            </a:r>
            <a:r>
              <a:rPr lang="en-US" dirty="0"/>
              <a:t>)</a:t>
            </a:r>
          </a:p>
          <a:p>
            <a:r>
              <a:rPr lang="en-US" dirty="0"/>
              <a:t>   {</a:t>
            </a:r>
          </a:p>
          <a:p>
            <a:r>
              <a:rPr lang="en-US" dirty="0"/>
              <a:t>     Random rand = new Random();</a:t>
            </a:r>
          </a:p>
          <a:p>
            <a:r>
              <a:rPr lang="en-US" dirty="0"/>
              <a:t>     Function&lt;Integer, Integer&gt; ref = </a:t>
            </a:r>
            <a:r>
              <a:rPr lang="en-US" dirty="0" err="1"/>
              <a:t>pickAFunc</a:t>
            </a:r>
            <a:r>
              <a:rPr lang="en-US" dirty="0"/>
              <a:t>(</a:t>
            </a:r>
            <a:r>
              <a:rPr lang="en-US" dirty="0" err="1"/>
              <a:t>rand.nextInt</a:t>
            </a:r>
            <a:r>
              <a:rPr lang="en-US" dirty="0"/>
              <a:t>(2));</a:t>
            </a:r>
          </a:p>
          <a:p>
            <a:endParaRPr lang="en-US" dirty="0"/>
          </a:p>
          <a:p>
            <a:r>
              <a:rPr lang="en-US" dirty="0"/>
              <a:t>     apply(ref, 10);</a:t>
            </a:r>
          </a:p>
          <a:p>
            <a:r>
              <a:rPr lang="en-US" dirty="0"/>
              <a:t>   }</a:t>
            </a:r>
          </a:p>
          <a:p>
            <a:r>
              <a:rPr lang="en-US"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104</a:t>
            </a:fld>
            <a:endParaRPr lang="en-US"/>
          </a:p>
        </p:txBody>
      </p:sp>
    </p:spTree>
    <p:extLst>
      <p:ext uri="{BB962C8B-B14F-4D97-AF65-F5344CB8AC3E}">
        <p14:creationId xmlns:p14="http://schemas.microsoft.com/office/powerpoint/2010/main" val="2382421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fun fact</a:t>
            </a:r>
          </a:p>
        </p:txBody>
      </p:sp>
    </p:spTree>
    <p:extLst>
      <p:ext uri="{BB962C8B-B14F-4D97-AF65-F5344CB8AC3E}">
        <p14:creationId xmlns:p14="http://schemas.microsoft.com/office/powerpoint/2010/main" val="42100327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fun fact</a:t>
            </a:r>
          </a:p>
        </p:txBody>
      </p:sp>
    </p:spTree>
    <p:extLst>
      <p:ext uri="{BB962C8B-B14F-4D97-AF65-F5344CB8AC3E}">
        <p14:creationId xmlns:p14="http://schemas.microsoft.com/office/powerpoint/2010/main" val="38895792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fun fact</a:t>
            </a:r>
          </a:p>
        </p:txBody>
      </p:sp>
    </p:spTree>
    <p:extLst>
      <p:ext uri="{BB962C8B-B14F-4D97-AF65-F5344CB8AC3E}">
        <p14:creationId xmlns:p14="http://schemas.microsoft.com/office/powerpoint/2010/main" val="25871771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A closure is the combination of a function and the lexical environment within which that function was declared. </a:t>
            </a:r>
          </a:p>
        </p:txBody>
      </p:sp>
    </p:spTree>
    <p:extLst>
      <p:ext uri="{BB962C8B-B14F-4D97-AF65-F5344CB8AC3E}">
        <p14:creationId xmlns:p14="http://schemas.microsoft.com/office/powerpoint/2010/main" val="36250820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A closure will always remember the name and scope of the variable, not the object it's pointing to.</a:t>
            </a:r>
          </a:p>
        </p:txBody>
      </p:sp>
    </p:spTree>
    <p:extLst>
      <p:ext uri="{BB962C8B-B14F-4D97-AF65-F5344CB8AC3E}">
        <p14:creationId xmlns:p14="http://schemas.microsoft.com/office/powerpoint/2010/main" val="23328997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dirty="0"/>
          </a:p>
        </p:txBody>
      </p:sp>
      <p:sp>
        <p:nvSpPr>
          <p:cNvPr id="4" name="Slide Number Placeholder 3"/>
          <p:cNvSpPr>
            <a:spLocks noGrp="1"/>
          </p:cNvSpPr>
          <p:nvPr>
            <p:ph type="sldNum" sz="quarter" idx="5"/>
          </p:nvPr>
        </p:nvSpPr>
        <p:spPr/>
        <p:txBody>
          <a:bodyPr/>
          <a:lstStyle/>
          <a:p>
            <a:fld id="{65412767-FFB8-4DC7-B26A-052444C18754}" type="slidenum">
              <a:rPr lang="en-US" smtClean="0"/>
              <a:t>111</a:t>
            </a:fld>
            <a:endParaRPr lang="en-US"/>
          </a:p>
        </p:txBody>
      </p:sp>
    </p:spTree>
    <p:extLst>
      <p:ext uri="{BB962C8B-B14F-4D97-AF65-F5344CB8AC3E}">
        <p14:creationId xmlns:p14="http://schemas.microsoft.com/office/powerpoint/2010/main" val="2730490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In this example, you might expect our captured variable "pers" inside the closure to be a copy of the original pers variable and you also might expect that the full Person object referred to by pers is being copied.  So when we call </a:t>
            </a:r>
            <a:r>
              <a:rPr lang="en-US" sz="3600" dirty="0" err="1"/>
              <a:t>pers.change_name</a:t>
            </a:r>
            <a:r>
              <a:rPr lang="en-US" sz="3600" dirty="0"/>
              <a:t>(</a:t>
            </a:r>
            <a:r>
              <a:rPr lang="en-US" sz="3600" dirty="0" err="1"/>
              <a:t>to_this</a:t>
            </a:r>
            <a:r>
              <a:rPr lang="en-US" sz="3600" dirty="0"/>
              <a:t>), we'd expect this would modify a local copy of the Person object, and the original pers variable and its object would be unchanged. </a:t>
            </a:r>
          </a:p>
          <a:p>
            <a:endParaRPr lang="en-US" sz="3600" dirty="0"/>
          </a:p>
          <a:p>
            <a:r>
              <a:rPr lang="en-US" sz="3600" dirty="0"/>
              <a:t>But that's not what's happening.   Our captured "pers" variable actually refers to the original Person object, and no copy of the original object is made.  So when we do </a:t>
            </a:r>
            <a:r>
              <a:rPr lang="en-US" sz="3600" dirty="0" err="1"/>
              <a:t>pers.change_name</a:t>
            </a:r>
            <a:r>
              <a:rPr lang="en-US" sz="3600" dirty="0"/>
              <a:t>(</a:t>
            </a:r>
            <a:r>
              <a:rPr lang="en-US" sz="3600" dirty="0" err="1"/>
              <a:t>to_this</a:t>
            </a:r>
            <a:r>
              <a:rPr lang="en-US" sz="3600" dirty="0"/>
              <a:t>), it's modifying the original object not a copy of the original object.</a:t>
            </a:r>
          </a:p>
        </p:txBody>
      </p:sp>
      <p:sp>
        <p:nvSpPr>
          <p:cNvPr id="4" name="Slide Number Placeholder 3"/>
          <p:cNvSpPr>
            <a:spLocks noGrp="1"/>
          </p:cNvSpPr>
          <p:nvPr>
            <p:ph type="sldNum" sz="quarter" idx="5"/>
          </p:nvPr>
        </p:nvSpPr>
        <p:spPr/>
        <p:txBody>
          <a:bodyPr/>
          <a:lstStyle/>
          <a:p>
            <a:fld id="{65412767-FFB8-4DC7-B26A-052444C18754}" type="slidenum">
              <a:rPr lang="en-US" smtClean="0"/>
              <a:t>112</a:t>
            </a:fld>
            <a:endParaRPr lang="en-US"/>
          </a:p>
        </p:txBody>
      </p:sp>
    </p:spTree>
    <p:extLst>
      <p:ext uri="{BB962C8B-B14F-4D97-AF65-F5344CB8AC3E}">
        <p14:creationId xmlns:p14="http://schemas.microsoft.com/office/powerpoint/2010/main" val="3411780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65412767-FFB8-4DC7-B26A-052444C18754}" type="slidenum">
              <a:rPr lang="en-US" smtClean="0"/>
              <a:t>113</a:t>
            </a:fld>
            <a:endParaRPr lang="en-US"/>
          </a:p>
        </p:txBody>
      </p:sp>
    </p:spTree>
    <p:extLst>
      <p:ext uri="{BB962C8B-B14F-4D97-AF65-F5344CB8AC3E}">
        <p14:creationId xmlns:p14="http://schemas.microsoft.com/office/powerpoint/2010/main" val="341048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7/31/2023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76D2EA2-16EE-4980-97D8-C0465ACFA85B}" type="slidenum">
              <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416706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289847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9C77AFE-C6F9-43C9-A430-E0B4E5795246}" type="slidenum">
              <a:rPr lang="en-US"/>
              <a:pPr/>
              <a:t>‹#›</a:t>
            </a:fld>
            <a:endParaRPr lang="en-US"/>
          </a:p>
        </p:txBody>
      </p:sp>
    </p:spTree>
    <p:extLst>
      <p:ext uri="{BB962C8B-B14F-4D97-AF65-F5344CB8AC3E}">
        <p14:creationId xmlns:p14="http://schemas.microsoft.com/office/powerpoint/2010/main" val="3250234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7/31/2023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75" r:id="rId3"/>
    <p:sldLayoutId id="2147483676" r:id="rId4"/>
    <p:sldLayoutId id="2147483677" r:id="rId5"/>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8.gif"/></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8.gif"/></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4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4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3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4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audio" Target="../media/audio3.wav"/><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701096"/>
            <a:ext cx="11411205" cy="1107996"/>
          </a:xfrm>
          <a:prstGeom prst="rect">
            <a:avLst/>
          </a:prstGeom>
          <a:noFill/>
        </p:spPr>
        <p:txBody>
          <a:bodyPr wrap="square" rtlCol="0">
            <a:spAutoFit/>
          </a:bodyPr>
          <a:lstStyle/>
          <a:p>
            <a:pPr algn="ctr"/>
            <a:r>
              <a:rPr lang="en-US" sz="6600" dirty="0"/>
              <a:t>Function-palooza</a:t>
            </a:r>
          </a:p>
        </p:txBody>
      </p:sp>
      <p:pic>
        <p:nvPicPr>
          <p:cNvPr id="4" name="Picture 3">
            <a:extLst>
              <a:ext uri="{FF2B5EF4-FFF2-40B4-BE49-F238E27FC236}">
                <a16:creationId xmlns:a16="http://schemas.microsoft.com/office/drawing/2014/main" id="{30489E23-EBBD-47E7-A655-338023A9C89C}"/>
              </a:ext>
            </a:extLst>
          </p:cNvPr>
          <p:cNvPicPr>
            <a:picLocks noChangeAspect="1"/>
          </p:cNvPicPr>
          <p:nvPr/>
        </p:nvPicPr>
        <p:blipFill>
          <a:blip r:embed="rId3"/>
          <a:stretch>
            <a:fillRect/>
          </a:stretch>
        </p:blipFill>
        <p:spPr>
          <a:xfrm>
            <a:off x="3170361" y="1809092"/>
            <a:ext cx="5579386" cy="2203624"/>
          </a:xfrm>
          <a:prstGeom prst="rect">
            <a:avLst/>
          </a:prstGeom>
        </p:spPr>
      </p:pic>
      <p:sp>
        <p:nvSpPr>
          <p:cNvPr id="5" name="TextBox 4">
            <a:extLst>
              <a:ext uri="{FF2B5EF4-FFF2-40B4-BE49-F238E27FC236}">
                <a16:creationId xmlns:a16="http://schemas.microsoft.com/office/drawing/2014/main" id="{61B02983-7799-482D-AA5A-E6646E6B6955}"/>
              </a:ext>
            </a:extLst>
          </p:cNvPr>
          <p:cNvSpPr txBox="1"/>
          <p:nvPr/>
        </p:nvSpPr>
        <p:spPr>
          <a:xfrm>
            <a:off x="366593" y="4848854"/>
            <a:ext cx="11458814" cy="646331"/>
          </a:xfrm>
          <a:prstGeom prst="rect">
            <a:avLst/>
          </a:prstGeom>
          <a:noFill/>
        </p:spPr>
        <p:txBody>
          <a:bodyPr wrap="square" rtlCol="0">
            <a:spAutoFit/>
          </a:bodyPr>
          <a:lstStyle/>
          <a:p>
            <a:pPr algn="ctr"/>
            <a:r>
              <a:rPr lang="en-US" sz="3600" dirty="0">
                <a:latin typeface="+mj-lt"/>
                <a:cs typeface="Times New Roman" pitchFamily="18" charset="0"/>
              </a:rPr>
              <a:t>Let's learn all the ins and outs of functions!</a:t>
            </a:r>
          </a:p>
        </p:txBody>
      </p:sp>
    </p:spTree>
    <p:extLst>
      <p:ext uri="{BB962C8B-B14F-4D97-AF65-F5344CB8AC3E}">
        <p14:creationId xmlns:p14="http://schemas.microsoft.com/office/powerpoint/2010/main" val="247364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1524000" y="-152400"/>
            <a:ext cx="8991600" cy="1143000"/>
          </a:xfrm>
        </p:spPr>
        <p:txBody>
          <a:bodyPr/>
          <a:lstStyle/>
          <a:p>
            <a:r>
              <a:rPr lang="en-US" sz="4000" dirty="0"/>
              <a:t>Pass by Value (aka Pass By Copy)</a:t>
            </a: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6033922" y="3636495"/>
            <a:ext cx="2961652" cy="1476458"/>
            <a:chOff x="4541520" y="3429000"/>
            <a:chExt cx="270597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1369609" y="1851188"/>
            <a:ext cx="4570736" cy="350157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(string 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 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 stinks!";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 s = "Devan";</a:t>
            </a:r>
            <a:b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b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6033922" y="1875333"/>
            <a:ext cx="3140663" cy="1476458"/>
            <a:chOff x="4541520" y="3429000"/>
            <a:chExt cx="2869527"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8390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stinkfy</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grpSp>
        <p:nvGrpSpPr>
          <p:cNvPr id="75" name="Group 74">
            <a:extLst>
              <a:ext uri="{FF2B5EF4-FFF2-40B4-BE49-F238E27FC236}">
                <a16:creationId xmlns:a16="http://schemas.microsoft.com/office/drawing/2014/main" id="{612FC04C-AE97-4D5F-B929-3E94B5AD1B8B}"/>
              </a:ext>
            </a:extLst>
          </p:cNvPr>
          <p:cNvGrpSpPr/>
          <p:nvPr/>
        </p:nvGrpSpPr>
        <p:grpSpPr>
          <a:xfrm>
            <a:off x="6202432" y="2270715"/>
            <a:ext cx="2507957" cy="412447"/>
            <a:chOff x="8291183" y="-745217"/>
            <a:chExt cx="1063253" cy="412447"/>
          </a:xfrm>
        </p:grpSpPr>
        <p:sp>
          <p:nvSpPr>
            <p:cNvPr id="77" name="TextBox 76">
              <a:extLst>
                <a:ext uri="{FF2B5EF4-FFF2-40B4-BE49-F238E27FC236}">
                  <a16:creationId xmlns:a16="http://schemas.microsoft.com/office/drawing/2014/main" id="{27AF5A01-2607-4930-B292-C95AE1D72890}"/>
                </a:ext>
              </a:extLst>
            </p:cNvPr>
            <p:cNvSpPr txBox="1"/>
            <p:nvPr/>
          </p:nvSpPr>
          <p:spPr>
            <a:xfrm>
              <a:off x="8291183" y="-745217"/>
              <a:ext cx="1353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t>
              </a:r>
            </a:p>
          </p:txBody>
        </p:sp>
        <p:sp>
          <p:nvSpPr>
            <p:cNvPr id="78" name="Rectangle 77">
              <a:extLst>
                <a:ext uri="{FF2B5EF4-FFF2-40B4-BE49-F238E27FC236}">
                  <a16:creationId xmlns:a16="http://schemas.microsoft.com/office/drawing/2014/main" id="{CA502A1F-4A29-4F5E-A366-4E23EDBA958E}"/>
                </a:ext>
              </a:extLst>
            </p:cNvPr>
            <p:cNvSpPr/>
            <p:nvPr/>
          </p:nvSpPr>
          <p:spPr>
            <a:xfrm>
              <a:off x="8418951" y="-727116"/>
              <a:ext cx="93548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grpSp>
        <p:nvGrpSpPr>
          <p:cNvPr id="85" name="Group 84">
            <a:extLst>
              <a:ext uri="{FF2B5EF4-FFF2-40B4-BE49-F238E27FC236}">
                <a16:creationId xmlns:a16="http://schemas.microsoft.com/office/drawing/2014/main" id="{B1ECA67F-475B-4490-B517-60739873579C}"/>
              </a:ext>
            </a:extLst>
          </p:cNvPr>
          <p:cNvGrpSpPr/>
          <p:nvPr/>
        </p:nvGrpSpPr>
        <p:grpSpPr>
          <a:xfrm>
            <a:off x="6209466" y="4032563"/>
            <a:ext cx="2487344" cy="414558"/>
            <a:chOff x="8299922" y="-747328"/>
            <a:chExt cx="1054514" cy="414558"/>
          </a:xfrm>
        </p:grpSpPr>
        <p:sp>
          <p:nvSpPr>
            <p:cNvPr id="86" name="TextBox 85">
              <a:extLst>
                <a:ext uri="{FF2B5EF4-FFF2-40B4-BE49-F238E27FC236}">
                  <a16:creationId xmlns:a16="http://schemas.microsoft.com/office/drawing/2014/main" id="{ED21CE07-8FCD-4B85-BD6E-01E2356C8975}"/>
                </a:ext>
              </a:extLst>
            </p:cNvPr>
            <p:cNvSpPr txBox="1"/>
            <p:nvPr/>
          </p:nvSpPr>
          <p:spPr>
            <a:xfrm>
              <a:off x="8299922" y="-747328"/>
              <a:ext cx="1224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s</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1" y="-727116"/>
              <a:ext cx="93548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6421431" y="4060597"/>
            <a:ext cx="11721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"Devan"</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1153581" y="361886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1455362" y="392970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1449326" y="45483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A4BF8BE-BD9A-47DC-A53A-0D1368E6D55F}"/>
              </a:ext>
            </a:extLst>
          </p:cNvPr>
          <p:cNvSpPr txBox="1"/>
          <p:nvPr/>
        </p:nvSpPr>
        <p:spPr>
          <a:xfrm>
            <a:off x="6424749" y="4067893"/>
            <a:ext cx="11721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"Devan"</a:t>
            </a:r>
          </a:p>
        </p:txBody>
      </p: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1179235" y="21009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1424837" y="24040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CAA5E7-2E3F-4F60-87F5-E2D55E49121E}"/>
              </a:ext>
            </a:extLst>
          </p:cNvPr>
          <p:cNvCxnSpPr/>
          <p:nvPr/>
        </p:nvCxnSpPr>
        <p:spPr>
          <a:xfrm>
            <a:off x="1421065" y="27053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1455365" y="484862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Speech Bubble: Rectangle with Corners Rounded 28">
            <a:extLst>
              <a:ext uri="{FF2B5EF4-FFF2-40B4-BE49-F238E27FC236}">
                <a16:creationId xmlns:a16="http://schemas.microsoft.com/office/drawing/2014/main" id="{8742D6E2-9B42-4AE9-893E-C8C30391E667}"/>
              </a:ext>
            </a:extLst>
          </p:cNvPr>
          <p:cNvSpPr/>
          <p:nvPr/>
        </p:nvSpPr>
        <p:spPr>
          <a:xfrm>
            <a:off x="3008756" y="5302235"/>
            <a:ext cx="3813201" cy="1273468"/>
          </a:xfrm>
          <a:prstGeom prst="wedgeRoundRectCallout">
            <a:avLst>
              <a:gd name="adj1" fmla="val -47279"/>
              <a:gd name="adj2" fmla="val -998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we pass by value,  we first evaluate the expression,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send a copy of the result over to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formal parameter.</a:t>
            </a:r>
          </a:p>
        </p:txBody>
      </p:sp>
      <p:grpSp>
        <p:nvGrpSpPr>
          <p:cNvPr id="2" name="Group 1">
            <a:extLst>
              <a:ext uri="{FF2B5EF4-FFF2-40B4-BE49-F238E27FC236}">
                <a16:creationId xmlns:a16="http://schemas.microsoft.com/office/drawing/2014/main" id="{D9ABA612-264A-4D10-A502-BB794A90C399}"/>
              </a:ext>
            </a:extLst>
          </p:cNvPr>
          <p:cNvGrpSpPr/>
          <p:nvPr/>
        </p:nvGrpSpPr>
        <p:grpSpPr>
          <a:xfrm>
            <a:off x="6213993" y="2693868"/>
            <a:ext cx="2514738" cy="414558"/>
            <a:chOff x="5799625" y="5200352"/>
            <a:chExt cx="2514738" cy="414558"/>
          </a:xfrm>
        </p:grpSpPr>
        <p:grpSp>
          <p:nvGrpSpPr>
            <p:cNvPr id="39" name="Group 38">
              <a:extLst>
                <a:ext uri="{FF2B5EF4-FFF2-40B4-BE49-F238E27FC236}">
                  <a16:creationId xmlns:a16="http://schemas.microsoft.com/office/drawing/2014/main" id="{420A9E76-1243-48C0-9424-52B33A826C27}"/>
                </a:ext>
              </a:extLst>
            </p:cNvPr>
            <p:cNvGrpSpPr/>
            <p:nvPr/>
          </p:nvGrpSpPr>
          <p:grpSpPr>
            <a:xfrm>
              <a:off x="5799625" y="5200352"/>
              <a:ext cx="2487344" cy="414558"/>
              <a:chOff x="8299922" y="-747328"/>
              <a:chExt cx="1054514" cy="414558"/>
            </a:xfrm>
          </p:grpSpPr>
          <p:sp>
            <p:nvSpPr>
              <p:cNvPr id="40" name="TextBox 39">
                <a:extLst>
                  <a:ext uri="{FF2B5EF4-FFF2-40B4-BE49-F238E27FC236}">
                    <a16:creationId xmlns:a16="http://schemas.microsoft.com/office/drawing/2014/main" id="{5CD4AF93-1BC1-4F6B-948D-602F557386CD}"/>
                  </a:ext>
                </a:extLst>
              </p:cNvPr>
              <p:cNvSpPr txBox="1"/>
              <p:nvPr/>
            </p:nvSpPr>
            <p:spPr>
              <a:xfrm>
                <a:off x="8299922" y="-747328"/>
                <a:ext cx="1163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t</a:t>
                </a:r>
              </a:p>
            </p:txBody>
          </p:sp>
          <p:sp>
            <p:nvSpPr>
              <p:cNvPr id="41" name="Rectangle 40">
                <a:extLst>
                  <a:ext uri="{FF2B5EF4-FFF2-40B4-BE49-F238E27FC236}">
                    <a16:creationId xmlns:a16="http://schemas.microsoft.com/office/drawing/2014/main" id="{93B93E9E-AFA7-47E4-8D04-6DB4057587CA}"/>
                  </a:ext>
                </a:extLst>
              </p:cNvPr>
              <p:cNvSpPr/>
              <p:nvPr/>
            </p:nvSpPr>
            <p:spPr>
              <a:xfrm>
                <a:off x="8418951" y="-727116"/>
                <a:ext cx="93548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42" name="TextBox 41">
              <a:extLst>
                <a:ext uri="{FF2B5EF4-FFF2-40B4-BE49-F238E27FC236}">
                  <a16:creationId xmlns:a16="http://schemas.microsoft.com/office/drawing/2014/main" id="{D61BB9EE-502C-4C85-806F-DF98871D999D}"/>
                </a:ext>
              </a:extLst>
            </p:cNvPr>
            <p:cNvSpPr txBox="1"/>
            <p:nvPr/>
          </p:nvSpPr>
          <p:spPr>
            <a:xfrm>
              <a:off x="6013733" y="5200352"/>
              <a:ext cx="23006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"Devan stinks!"</a:t>
              </a:r>
            </a:p>
          </p:txBody>
        </p:sp>
      </p:grpSp>
      <p:cxnSp>
        <p:nvCxnSpPr>
          <p:cNvPr id="43" name="Straight Arrow Connector 42">
            <a:extLst>
              <a:ext uri="{FF2B5EF4-FFF2-40B4-BE49-F238E27FC236}">
                <a16:creationId xmlns:a16="http://schemas.microsoft.com/office/drawing/2014/main" id="{0BBF73D1-D9ED-44D2-9DE0-20781E236CF7}"/>
              </a:ext>
            </a:extLst>
          </p:cNvPr>
          <p:cNvCxnSpPr/>
          <p:nvPr/>
        </p:nvCxnSpPr>
        <p:spPr>
          <a:xfrm>
            <a:off x="1199515" y="30331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B4FE561-B821-467A-8DA7-080DACB10E74}"/>
              </a:ext>
            </a:extLst>
          </p:cNvPr>
          <p:cNvSpPr txBox="1"/>
          <p:nvPr/>
        </p:nvSpPr>
        <p:spPr>
          <a:xfrm>
            <a:off x="6429276" y="2694689"/>
            <a:ext cx="23006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"Devan stinks!"</a:t>
            </a:r>
          </a:p>
        </p:txBody>
      </p:sp>
      <p:sp>
        <p:nvSpPr>
          <p:cNvPr id="28" name="TextBox 27">
            <a:extLst>
              <a:ext uri="{FF2B5EF4-FFF2-40B4-BE49-F238E27FC236}">
                <a16:creationId xmlns:a16="http://schemas.microsoft.com/office/drawing/2014/main" id="{0E6FEBEE-B148-4A8D-8575-78B060F9EBDE}"/>
              </a:ext>
            </a:extLst>
          </p:cNvPr>
          <p:cNvSpPr txBox="1"/>
          <p:nvPr/>
        </p:nvSpPr>
        <p:spPr>
          <a:xfrm>
            <a:off x="3106463" y="4616368"/>
            <a:ext cx="13131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Devan</a:t>
            </a:r>
          </a:p>
        </p:txBody>
      </p:sp>
      <p:sp>
        <p:nvSpPr>
          <p:cNvPr id="30" name="Speech Bubble: Rectangle with Corners Rounded 29">
            <a:extLst>
              <a:ext uri="{FF2B5EF4-FFF2-40B4-BE49-F238E27FC236}">
                <a16:creationId xmlns:a16="http://schemas.microsoft.com/office/drawing/2014/main" id="{56FF2C96-5439-4F58-A116-FEA96F28CBB4}"/>
              </a:ext>
            </a:extLst>
          </p:cNvPr>
          <p:cNvSpPr/>
          <p:nvPr/>
        </p:nvSpPr>
        <p:spPr>
          <a:xfrm>
            <a:off x="1862723" y="3538606"/>
            <a:ext cx="2879311" cy="1150844"/>
          </a:xfrm>
          <a:prstGeom prst="wedgeRoundRectCallout">
            <a:avLst>
              <a:gd name="adj1" fmla="val -57530"/>
              <a:gd name="adj2" fmla="val -97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All changes to the copy are discarded when the function ends.</a:t>
            </a:r>
          </a:p>
        </p:txBody>
      </p:sp>
      <p:sp>
        <p:nvSpPr>
          <p:cNvPr id="45" name="Speech Bubble: Rectangle with Corners Rounded 44">
            <a:extLst>
              <a:ext uri="{FF2B5EF4-FFF2-40B4-BE49-F238E27FC236}">
                <a16:creationId xmlns:a16="http://schemas.microsoft.com/office/drawing/2014/main" id="{311DFF7F-2A50-4F39-8B75-46AD14B40952}"/>
              </a:ext>
            </a:extLst>
          </p:cNvPr>
          <p:cNvSpPr/>
          <p:nvPr/>
        </p:nvSpPr>
        <p:spPr>
          <a:xfrm>
            <a:off x="9312689" y="2613562"/>
            <a:ext cx="2879311" cy="1150844"/>
          </a:xfrm>
          <a:prstGeom prst="wedgeRoundRectCallout">
            <a:avLst>
              <a:gd name="adj1" fmla="val -77117"/>
              <a:gd name="adj2" fmla="val -637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Notice that this modifies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local copy, not the original argument!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6" name="Text Box 26">
            <a:extLst>
              <a:ext uri="{FF2B5EF4-FFF2-40B4-BE49-F238E27FC236}">
                <a16:creationId xmlns:a16="http://schemas.microsoft.com/office/drawing/2014/main" id="{BCCEA955-E6E1-4134-AD91-C24E21F47E8F}"/>
              </a:ext>
            </a:extLst>
          </p:cNvPr>
          <p:cNvSpPr txBox="1">
            <a:spLocks noChangeArrowheads="1"/>
          </p:cNvSpPr>
          <p:nvPr/>
        </p:nvSpPr>
        <p:spPr bwMode="auto">
          <a:xfrm>
            <a:off x="683179" y="800525"/>
            <a:ext cx="10825642"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Approach: Each</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argument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is first </a:t>
            </a:r>
            <a:r>
              <a:rPr kumimoji="0" lang="en-US" sz="2400" b="0" i="0" u="none" strike="noStrike" kern="1200" cap="none" spc="0" normalizeH="0" baseline="0" noProof="0" dirty="0">
                <a:ln>
                  <a:noFill/>
                </a:ln>
                <a:effectLst/>
                <a:uLnTx/>
                <a:uFillTx/>
                <a:latin typeface="Corbel" panose="020B0503020204020204"/>
                <a:ea typeface="+mn-ea"/>
                <a:cs typeface="+mn-cs"/>
              </a:rPr>
              <a:t>evaluated to get a value, </a:t>
            </a:r>
            <a:r>
              <a:rPr lang="en-US" sz="2400" dirty="0">
                <a:latin typeface="Corbel" panose="020B0503020204020204"/>
              </a:rPr>
              <a:t>and a </a:t>
            </a:r>
            <a:r>
              <a:rPr lang="en-US" sz="2400" dirty="0">
                <a:solidFill>
                  <a:srgbClr val="FF0000"/>
                </a:solidFill>
                <a:latin typeface="Corbel" panose="020B0503020204020204"/>
              </a:rPr>
              <a:t>copy of the value </a:t>
            </a:r>
            <a:r>
              <a:rPr lang="en-US" sz="2400" dirty="0">
                <a:latin typeface="Corbel" panose="020B0503020204020204"/>
              </a:rPr>
              <a:t>is then </a:t>
            </a:r>
            <a:r>
              <a:rPr lang="en-US" sz="2400" dirty="0">
                <a:solidFill>
                  <a:srgbClr val="FF0000"/>
                </a:solidFill>
                <a:latin typeface="Corbel" panose="020B0503020204020204"/>
              </a:rPr>
              <a:t>passed to the function </a:t>
            </a:r>
            <a:r>
              <a:rPr lang="en-US" sz="2400" dirty="0">
                <a:latin typeface="Corbel" panose="020B0503020204020204"/>
              </a:rPr>
              <a:t>for local use.</a:t>
            </a:r>
            <a:endParaRPr kumimoji="0" lang="en-US" sz="2400" b="0" i="0" u="none" strike="noStrike" kern="1200" cap="none" spc="0" normalizeH="0" baseline="0" noProof="0" dirty="0">
              <a:ln>
                <a:noFill/>
              </a:ln>
              <a:effectLst/>
              <a:uLnTx/>
              <a:uFillTx/>
              <a:latin typeface="Corbel" panose="020B0503020204020204"/>
            </a:endParaRPr>
          </a:p>
        </p:txBody>
      </p:sp>
    </p:spTree>
    <p:extLst>
      <p:ext uri="{BB962C8B-B14F-4D97-AF65-F5344CB8AC3E}">
        <p14:creationId xmlns:p14="http://schemas.microsoft.com/office/powerpoint/2010/main" val="5881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4"/>
                                        </p:tgtEl>
                                        <p:attrNameLst>
                                          <p:attrName>style.visibility</p:attrName>
                                        </p:attrNameLst>
                                      </p:cBhvr>
                                      <p:to>
                                        <p:strVal val="visible"/>
                                      </p:to>
                                    </p:set>
                                  </p:childTnLst>
                                </p:cTn>
                              </p:par>
                              <p:par>
                                <p:cTn id="58" presetID="42" presetClass="path" presetSubtype="0" accel="50000" decel="50000" fill="hold" grpId="1" nodeType="withEffect">
                                  <p:stCondLst>
                                    <p:cond delay="0"/>
                                  </p:stCondLst>
                                  <p:childTnLst>
                                    <p:animMotion origin="layout" path="M 1.11022E-16 -2.22222E-6 L 0.0013 -0.25764 " pathEditMode="relative" rAng="0" ptsTypes="AA">
                                      <p:cBhvr>
                                        <p:cTn id="59" dur="2000" fill="hold"/>
                                        <p:tgtEl>
                                          <p:spTgt spid="84"/>
                                        </p:tgtEl>
                                        <p:attrNameLst>
                                          <p:attrName>ppt_x</p:attrName>
                                          <p:attrName>ppt_y</p:attrName>
                                        </p:attrNameLst>
                                      </p:cBhvr>
                                      <p:rCtr x="65" y="-12894"/>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9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9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9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down)">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par>
                                <p:cTn id="101" presetID="42" presetClass="path" presetSubtype="0" accel="50000" decel="50000" fill="hold" grpId="1" nodeType="withEffect">
                                  <p:stCondLst>
                                    <p:cond delay="0"/>
                                  </p:stCondLst>
                                  <p:childTnLst>
                                    <p:animMotion origin="layout" path="M -4.58333E-6 -7.40741E-7 L 0.00027 -0.06204 " pathEditMode="relative" rAng="0" ptsTypes="AA">
                                      <p:cBhvr>
                                        <p:cTn id="102" dur="2000" fill="hold"/>
                                        <p:tgtEl>
                                          <p:spTgt spid="44"/>
                                        </p:tgtEl>
                                        <p:attrNameLst>
                                          <p:attrName>ppt_x</p:attrName>
                                          <p:attrName>ppt_y</p:attrName>
                                        </p:attrNameLst>
                                      </p:cBhvr>
                                      <p:rCtr x="13" y="-3102"/>
                                    </p:animMotion>
                                  </p:childTnLst>
                                </p:cTn>
                              </p:par>
                              <p:par>
                                <p:cTn id="103" presetID="10" presetClass="exit" presetSubtype="0" fill="hold" grpId="2" nodeType="withEffect">
                                  <p:stCondLst>
                                    <p:cond delay="0"/>
                                  </p:stCondLst>
                                  <p:childTnLst>
                                    <p:animEffect transition="out" filter="fade">
                                      <p:cBhvr>
                                        <p:cTn id="104" dur="500"/>
                                        <p:tgtEl>
                                          <p:spTgt spid="84"/>
                                        </p:tgtEl>
                                      </p:cBhvr>
                                    </p:animEffect>
                                    <p:set>
                                      <p:cBhvr>
                                        <p:cTn id="105" dur="1" fill="hold">
                                          <p:stCondLst>
                                            <p:cond delay="499"/>
                                          </p:stCondLst>
                                        </p:cTn>
                                        <p:tgtEl>
                                          <p:spTgt spid="84"/>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2" nodeType="clickEffect">
                                  <p:stCondLst>
                                    <p:cond delay="0"/>
                                  </p:stCondLst>
                                  <p:childTnLst>
                                    <p:animMotion origin="layout" path="M -1.04167E-6 -4.81481E-6 L 0.0013 0.26019 " pathEditMode="relative" rAng="0" ptsTypes="AA">
                                      <p:cBhvr>
                                        <p:cTn id="109" dur="2000" fill="hold"/>
                                        <p:tgtEl>
                                          <p:spTgt spid="45"/>
                                        </p:tgtEl>
                                        <p:attrNameLst>
                                          <p:attrName>ppt_x</p:attrName>
                                          <p:attrName>ppt_y</p:attrName>
                                        </p:attrNameLst>
                                      </p:cBhvr>
                                      <p:rCtr x="65" y="13009"/>
                                    </p:animMotion>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4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26"/>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2" nodeType="clickEffect">
                                  <p:stCondLst>
                                    <p:cond delay="0"/>
                                  </p:stCondLst>
                                  <p:childTnLst>
                                    <p:animEffect transition="out" filter="fade">
                                      <p:cBhvr>
                                        <p:cTn id="130" dur="500"/>
                                        <p:tgtEl>
                                          <p:spTgt spid="44"/>
                                        </p:tgtEl>
                                      </p:cBhvr>
                                    </p:animEffect>
                                    <p:set>
                                      <p:cBhvr>
                                        <p:cTn id="131" dur="1" fill="hold">
                                          <p:stCondLst>
                                            <p:cond delay="499"/>
                                          </p:stCondLst>
                                        </p:cTn>
                                        <p:tgtEl>
                                          <p:spTgt spid="44"/>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75"/>
                                        </p:tgtEl>
                                      </p:cBhvr>
                                    </p:animEffect>
                                    <p:set>
                                      <p:cBhvr>
                                        <p:cTn id="134" dur="1" fill="hold">
                                          <p:stCondLst>
                                            <p:cond delay="499"/>
                                          </p:stCondLst>
                                        </p:cTn>
                                        <p:tgtEl>
                                          <p:spTgt spid="75"/>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2"/>
                                        </p:tgtEl>
                                      </p:cBhvr>
                                    </p:animEffect>
                                    <p:set>
                                      <p:cBhvr>
                                        <p:cTn id="137" dur="1" fill="hold">
                                          <p:stCondLst>
                                            <p:cond delay="499"/>
                                          </p:stCondLst>
                                        </p:cTn>
                                        <p:tgtEl>
                                          <p:spTgt spid="2"/>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500"/>
                                        <p:tgtEl>
                                          <p:spTgt spid="71"/>
                                        </p:tgtEl>
                                      </p:cBhvr>
                                    </p:animEffect>
                                    <p:set>
                                      <p:cBhvr>
                                        <p:cTn id="142" dur="1" fill="hold">
                                          <p:stCondLst>
                                            <p:cond delay="499"/>
                                          </p:stCondLst>
                                        </p:cTn>
                                        <p:tgtEl>
                                          <p:spTgt spid="7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43"/>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8"/>
                                        </p:tgtEl>
                                        <p:attrNameLst>
                                          <p:attrName>style.visibility</p:attrName>
                                        </p:attrNameLst>
                                      </p:cBhvr>
                                      <p:to>
                                        <p:strVal val="visible"/>
                                      </p:to>
                                    </p:set>
                                    <p:animEffect transition="in" filter="wipe(left)">
                                      <p:cBhvr>
                                        <p:cTn id="159" dur="500"/>
                                        <p:tgtEl>
                                          <p:spTgt spid="28"/>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animBg="1"/>
      <p:bldP spid="88" grpId="0"/>
      <p:bldP spid="84" grpId="0"/>
      <p:bldP spid="84" grpId="1"/>
      <p:bldP spid="84" grpId="2"/>
      <p:bldP spid="29" grpId="0" animBg="1"/>
      <p:bldP spid="29" grpId="1" animBg="1"/>
      <p:bldP spid="44" grpId="0"/>
      <p:bldP spid="44" grpId="1"/>
      <p:bldP spid="44" grpId="2"/>
      <p:bldP spid="28" grpId="0"/>
      <p:bldP spid="30" grpId="0" animBg="1"/>
      <p:bldP spid="30" grpId="1" animBg="1"/>
      <p:bldP spid="45" grpId="0" animBg="1"/>
      <p:bldP spid="45" grpId="1" animBg="1"/>
      <p:bldP spid="45" grpId="2" animBg="1"/>
      <p:bldP spid="4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First-class Functions: Refresher</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346185" cy="549384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99337" y="1289385"/>
            <a:ext cx="7020432" cy="461665"/>
          </a:xfrm>
          <a:prstGeom prst="rect">
            <a:avLst/>
          </a:prstGeom>
          <a:noFill/>
        </p:spPr>
        <p:txBody>
          <a:bodyPr wrap="square">
            <a:spAutoFit/>
          </a:bodyPr>
          <a:lstStyle/>
          <a:p>
            <a:pPr algn="ctr"/>
            <a:r>
              <a:rPr lang="en-US" sz="2400" dirty="0">
                <a:latin typeface="Corbel" panose="020B0503020204020204" pitchFamily="34" charset="0"/>
              </a:rPr>
              <a:t>In languages with </a:t>
            </a:r>
            <a:r>
              <a:rPr lang="en-US" sz="2400" dirty="0">
                <a:solidFill>
                  <a:srgbClr val="00B0F0"/>
                </a:solidFill>
                <a:latin typeface="Corbel" panose="020B0503020204020204" pitchFamily="34" charset="0"/>
              </a:rPr>
              <a:t>First-class Functions</a:t>
            </a:r>
            <a:r>
              <a:rPr lang="en-US" sz="2400" dirty="0">
                <a:latin typeface="Corbel" panose="020B0503020204020204" pitchFamily="34" charset="0"/>
              </a:rPr>
              <a:t>:</a:t>
            </a:r>
          </a:p>
        </p:txBody>
      </p:sp>
      <p:sp>
        <p:nvSpPr>
          <p:cNvPr id="10" name="TextBox 9">
            <a:extLst>
              <a:ext uri="{FF2B5EF4-FFF2-40B4-BE49-F238E27FC236}">
                <a16:creationId xmlns:a16="http://schemas.microsoft.com/office/drawing/2014/main" id="{6F481D06-3ABD-4665-A874-61E7F1DE0B7D}"/>
              </a:ext>
            </a:extLst>
          </p:cNvPr>
          <p:cNvSpPr txBox="1"/>
          <p:nvPr/>
        </p:nvSpPr>
        <p:spPr>
          <a:xfrm>
            <a:off x="2729849" y="1761474"/>
            <a:ext cx="7359408" cy="1631216"/>
          </a:xfrm>
          <a:prstGeom prst="rect">
            <a:avLst/>
          </a:prstGeom>
          <a:noFill/>
        </p:spPr>
        <p:txBody>
          <a:bodyPr wrap="square">
            <a:spAutoFit/>
          </a:bodyPr>
          <a:lstStyle/>
          <a:p>
            <a:pPr algn="ctr"/>
            <a:r>
              <a:rPr lang="en-US" sz="2000" dirty="0">
                <a:solidFill>
                  <a:srgbClr val="00B050"/>
                </a:solidFill>
                <a:latin typeface="Corbel" panose="020B0503020204020204" pitchFamily="34" charset="0"/>
              </a:rPr>
              <a:t>Functions can be passed/returned to/from other functions</a:t>
            </a:r>
          </a:p>
          <a:p>
            <a:pPr algn="ctr"/>
            <a:r>
              <a:rPr lang="en-US" sz="2000" dirty="0">
                <a:solidFill>
                  <a:srgbClr val="00B050"/>
                </a:solidFill>
                <a:latin typeface="Corbel" panose="020B0503020204020204" pitchFamily="34" charset="0"/>
              </a:rPr>
              <a:t>Variables can be assigned to functions</a:t>
            </a:r>
          </a:p>
          <a:p>
            <a:pPr algn="ctr"/>
            <a:r>
              <a:rPr lang="en-US" sz="2000" dirty="0">
                <a:solidFill>
                  <a:srgbClr val="00B050"/>
                </a:solidFill>
                <a:latin typeface="Corbel" panose="020B0503020204020204" pitchFamily="34" charset="0"/>
              </a:rPr>
              <a:t>Functions can be stored in data structures</a:t>
            </a:r>
          </a:p>
          <a:p>
            <a:pPr algn="ctr"/>
            <a:r>
              <a:rPr lang="en-US" sz="2000" dirty="0">
                <a:solidFill>
                  <a:srgbClr val="00B050"/>
                </a:solidFill>
                <a:latin typeface="Corbel" panose="020B0503020204020204" pitchFamily="34" charset="0"/>
              </a:rPr>
              <a:t>Functions can be compared for equality</a:t>
            </a:r>
          </a:p>
          <a:p>
            <a:pPr algn="ctr"/>
            <a:r>
              <a:rPr lang="en-US" sz="2000" dirty="0">
                <a:solidFill>
                  <a:srgbClr val="00B050"/>
                </a:solidFill>
                <a:latin typeface="Corbel" panose="020B0503020204020204" pitchFamily="34" charset="0"/>
              </a:rPr>
              <a:t>Functions can be expressed as anonymous, literal values</a:t>
            </a:r>
            <a:endParaRPr lang="en-US" sz="2000" dirty="0">
              <a:solidFill>
                <a:srgbClr val="00B050"/>
              </a:solidFill>
            </a:endParaRPr>
          </a:p>
        </p:txBody>
      </p:sp>
      <p:sp>
        <p:nvSpPr>
          <p:cNvPr id="15" name="TextBox 14">
            <a:extLst>
              <a:ext uri="{FF2B5EF4-FFF2-40B4-BE49-F238E27FC236}">
                <a16:creationId xmlns:a16="http://schemas.microsoft.com/office/drawing/2014/main" id="{ED5A7534-B3D4-4E50-BFCC-B60536F757DD}"/>
              </a:ext>
            </a:extLst>
          </p:cNvPr>
          <p:cNvSpPr txBox="1"/>
          <p:nvPr/>
        </p:nvSpPr>
        <p:spPr>
          <a:xfrm>
            <a:off x="2572622" y="3403411"/>
            <a:ext cx="7469322" cy="707886"/>
          </a:xfrm>
          <a:prstGeom prst="rect">
            <a:avLst/>
          </a:prstGeom>
          <a:noFill/>
        </p:spPr>
        <p:txBody>
          <a:bodyPr wrap="square">
            <a:spAutoFit/>
          </a:bodyPr>
          <a:lstStyle/>
          <a:p>
            <a:pPr algn="ctr"/>
            <a:r>
              <a:rPr lang="en-US" sz="2000" dirty="0">
                <a:latin typeface="Corbel" panose="020B0503020204020204" pitchFamily="34" charset="0"/>
              </a:rPr>
              <a:t>Functions are called </a:t>
            </a:r>
            <a:r>
              <a:rPr lang="en-US" sz="2000" dirty="0">
                <a:solidFill>
                  <a:srgbClr val="FF0000"/>
                </a:solidFill>
                <a:latin typeface="Corbel" panose="020B0503020204020204" pitchFamily="34" charset="0"/>
              </a:rPr>
              <a:t>"first-class citizens" </a:t>
            </a:r>
            <a:r>
              <a:rPr lang="en-US" sz="2000" dirty="0">
                <a:latin typeface="Corbel" panose="020B0503020204020204" pitchFamily="34" charset="0"/>
              </a:rPr>
              <a:t>because they are data objects and can be manipulated like any other data in a program.</a:t>
            </a:r>
          </a:p>
        </p:txBody>
      </p:sp>
      <p:sp>
        <p:nvSpPr>
          <p:cNvPr id="21" name="TextBox 20">
            <a:extLst>
              <a:ext uri="{FF2B5EF4-FFF2-40B4-BE49-F238E27FC236}">
                <a16:creationId xmlns:a16="http://schemas.microsoft.com/office/drawing/2014/main" id="{F0CD78AA-A2D2-496B-8B11-18F83929A178}"/>
              </a:ext>
            </a:extLst>
          </p:cNvPr>
          <p:cNvSpPr txBox="1"/>
          <p:nvPr/>
        </p:nvSpPr>
        <p:spPr>
          <a:xfrm>
            <a:off x="2808100" y="4719733"/>
            <a:ext cx="7202906" cy="707886"/>
          </a:xfrm>
          <a:prstGeom prst="rect">
            <a:avLst/>
          </a:prstGeom>
          <a:noFill/>
        </p:spPr>
        <p:txBody>
          <a:bodyPr wrap="square">
            <a:spAutoFit/>
          </a:bodyPr>
          <a:lstStyle/>
          <a:p>
            <a:pPr algn="ctr"/>
            <a:r>
              <a:rPr lang="en-US" sz="2000" dirty="0"/>
              <a:t>Functions can be </a:t>
            </a:r>
            <a:r>
              <a:rPr lang="en-US" sz="2000" dirty="0">
                <a:solidFill>
                  <a:srgbClr val="00B050"/>
                </a:solidFill>
              </a:rPr>
              <a:t>passed as arguments </a:t>
            </a:r>
            <a:r>
              <a:rPr lang="en-US" sz="2000" dirty="0"/>
              <a:t>but not returned or assigned to variables.</a:t>
            </a:r>
          </a:p>
        </p:txBody>
      </p:sp>
      <p:sp>
        <p:nvSpPr>
          <p:cNvPr id="22" name="TextBox 21">
            <a:extLst>
              <a:ext uri="{FF2B5EF4-FFF2-40B4-BE49-F238E27FC236}">
                <a16:creationId xmlns:a16="http://schemas.microsoft.com/office/drawing/2014/main" id="{9DD55DD1-52BD-47B3-809A-1155C6D0D725}"/>
              </a:ext>
            </a:extLst>
          </p:cNvPr>
          <p:cNvSpPr txBox="1"/>
          <p:nvPr/>
        </p:nvSpPr>
        <p:spPr>
          <a:xfrm>
            <a:off x="2899337" y="4276175"/>
            <a:ext cx="7020432" cy="461665"/>
          </a:xfrm>
          <a:prstGeom prst="rect">
            <a:avLst/>
          </a:prstGeom>
          <a:noFill/>
        </p:spPr>
        <p:txBody>
          <a:bodyPr wrap="square">
            <a:spAutoFit/>
          </a:bodyPr>
          <a:lstStyle/>
          <a:p>
            <a:pPr algn="ctr"/>
            <a:r>
              <a:rPr lang="en-US" sz="2400" dirty="0">
                <a:latin typeface="Corbel" panose="020B0503020204020204" pitchFamily="34" charset="0"/>
              </a:rPr>
              <a:t>In languages with </a:t>
            </a:r>
            <a:r>
              <a:rPr lang="en-US" sz="2400" dirty="0">
                <a:solidFill>
                  <a:srgbClr val="7030A0"/>
                </a:solidFill>
                <a:latin typeface="Corbel" panose="020B0503020204020204" pitchFamily="34" charset="0"/>
              </a:rPr>
              <a:t>Second Class Functions</a:t>
            </a:r>
          </a:p>
        </p:txBody>
      </p:sp>
      <p:sp>
        <p:nvSpPr>
          <p:cNvPr id="24" name="TextBox 23">
            <a:extLst>
              <a:ext uri="{FF2B5EF4-FFF2-40B4-BE49-F238E27FC236}">
                <a16:creationId xmlns:a16="http://schemas.microsoft.com/office/drawing/2014/main" id="{6899E442-5799-4DD5-A4C7-3324A21CA0AF}"/>
              </a:ext>
            </a:extLst>
          </p:cNvPr>
          <p:cNvSpPr txBox="1"/>
          <p:nvPr/>
        </p:nvSpPr>
        <p:spPr>
          <a:xfrm>
            <a:off x="2808100" y="6208210"/>
            <a:ext cx="7202906" cy="400110"/>
          </a:xfrm>
          <a:prstGeom prst="rect">
            <a:avLst/>
          </a:prstGeom>
          <a:noFill/>
        </p:spPr>
        <p:txBody>
          <a:bodyPr wrap="square">
            <a:spAutoFit/>
          </a:bodyPr>
          <a:lstStyle/>
          <a:p>
            <a:pPr algn="ctr"/>
            <a:r>
              <a:rPr lang="en-US" sz="2000" dirty="0"/>
              <a:t>Functions can be </a:t>
            </a:r>
            <a:r>
              <a:rPr lang="en-US" sz="2000" dirty="0">
                <a:solidFill>
                  <a:srgbClr val="00B050"/>
                </a:solidFill>
              </a:rPr>
              <a:t>called</a:t>
            </a:r>
            <a:r>
              <a:rPr lang="en-US" sz="2000" dirty="0"/>
              <a:t> but nothing else.</a:t>
            </a:r>
          </a:p>
        </p:txBody>
      </p:sp>
      <p:sp>
        <p:nvSpPr>
          <p:cNvPr id="25" name="TextBox 24">
            <a:extLst>
              <a:ext uri="{FF2B5EF4-FFF2-40B4-BE49-F238E27FC236}">
                <a16:creationId xmlns:a16="http://schemas.microsoft.com/office/drawing/2014/main" id="{F3F3DF65-B79F-4EDA-BD03-360AA6EE91A3}"/>
              </a:ext>
            </a:extLst>
          </p:cNvPr>
          <p:cNvSpPr txBox="1"/>
          <p:nvPr/>
        </p:nvSpPr>
        <p:spPr>
          <a:xfrm>
            <a:off x="2899337" y="5681780"/>
            <a:ext cx="7020432" cy="461665"/>
          </a:xfrm>
          <a:prstGeom prst="rect">
            <a:avLst/>
          </a:prstGeom>
          <a:noFill/>
        </p:spPr>
        <p:txBody>
          <a:bodyPr wrap="square">
            <a:spAutoFit/>
          </a:bodyPr>
          <a:lstStyle/>
          <a:p>
            <a:pPr algn="ctr"/>
            <a:r>
              <a:rPr lang="en-US" sz="2400" dirty="0">
                <a:latin typeface="Corbel" panose="020B0503020204020204" pitchFamily="34" charset="0"/>
              </a:rPr>
              <a:t>Language with </a:t>
            </a:r>
            <a:r>
              <a:rPr lang="en-US" sz="2400" dirty="0">
                <a:solidFill>
                  <a:srgbClr val="C00000"/>
                </a:solidFill>
                <a:latin typeface="Corbel" panose="020B0503020204020204" pitchFamily="34" charset="0"/>
              </a:rPr>
              <a:t>Third Class Functions</a:t>
            </a:r>
          </a:p>
        </p:txBody>
      </p:sp>
      <p:grpSp>
        <p:nvGrpSpPr>
          <p:cNvPr id="16" name="Group 15">
            <a:extLst>
              <a:ext uri="{FF2B5EF4-FFF2-40B4-BE49-F238E27FC236}">
                <a16:creationId xmlns:a16="http://schemas.microsoft.com/office/drawing/2014/main" id="{D3E9B9E1-BF1A-47DB-81F5-94C7521FD94A}"/>
              </a:ext>
            </a:extLst>
          </p:cNvPr>
          <p:cNvGrpSpPr/>
          <p:nvPr/>
        </p:nvGrpSpPr>
        <p:grpSpPr>
          <a:xfrm>
            <a:off x="7719341" y="3931777"/>
            <a:ext cx="4583329" cy="1897684"/>
            <a:chOff x="3070087" y="146920"/>
            <a:chExt cx="4583329" cy="1897684"/>
          </a:xfrm>
        </p:grpSpPr>
        <p:grpSp>
          <p:nvGrpSpPr>
            <p:cNvPr id="17" name="Group 16">
              <a:extLst>
                <a:ext uri="{FF2B5EF4-FFF2-40B4-BE49-F238E27FC236}">
                  <a16:creationId xmlns:a16="http://schemas.microsoft.com/office/drawing/2014/main" id="{3A3F46EE-8545-4C5C-972A-16A65CF0587E}"/>
                </a:ext>
              </a:extLst>
            </p:cNvPr>
            <p:cNvGrpSpPr/>
            <p:nvPr/>
          </p:nvGrpSpPr>
          <p:grpSpPr>
            <a:xfrm>
              <a:off x="3070087" y="146920"/>
              <a:ext cx="4485838" cy="1897684"/>
              <a:chOff x="3070087" y="146920"/>
              <a:chExt cx="4485838" cy="1897684"/>
            </a:xfrm>
          </p:grpSpPr>
          <p:sp>
            <p:nvSpPr>
              <p:cNvPr id="19" name="Speech Bubble: Rectangle with Corners Rounded 18">
                <a:extLst>
                  <a:ext uri="{FF2B5EF4-FFF2-40B4-BE49-F238E27FC236}">
                    <a16:creationId xmlns:a16="http://schemas.microsoft.com/office/drawing/2014/main" id="{46B156B3-AF22-4B71-8647-B1D74A928418}"/>
                  </a:ext>
                </a:extLst>
              </p:cNvPr>
              <p:cNvSpPr/>
              <p:nvPr/>
            </p:nvSpPr>
            <p:spPr>
              <a:xfrm>
                <a:off x="3342100" y="288712"/>
                <a:ext cx="4213825" cy="1755892"/>
              </a:xfrm>
              <a:prstGeom prst="wedgeRoundRectCallout">
                <a:avLst>
                  <a:gd name="adj1" fmla="val -61684"/>
                  <a:gd name="adj2" fmla="val -190661"/>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20" name="Picture 19">
                <a:extLst>
                  <a:ext uri="{FF2B5EF4-FFF2-40B4-BE49-F238E27FC236}">
                    <a16:creationId xmlns:a16="http://schemas.microsoft.com/office/drawing/2014/main" id="{EF7319B0-0164-4AC1-890A-AF7829AA8B2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18" name="TextBox 17">
              <a:extLst>
                <a:ext uri="{FF2B5EF4-FFF2-40B4-BE49-F238E27FC236}">
                  <a16:creationId xmlns:a16="http://schemas.microsoft.com/office/drawing/2014/main" id="{68992639-7FF8-43AF-A111-7A3018B657F5}"/>
                </a:ext>
              </a:extLst>
            </p:cNvPr>
            <p:cNvSpPr txBox="1"/>
            <p:nvPr/>
          </p:nvSpPr>
          <p:spPr>
            <a:xfrm>
              <a:off x="4240696" y="420603"/>
              <a:ext cx="3412720" cy="1569660"/>
            </a:xfrm>
            <a:prstGeom prst="rect">
              <a:avLst/>
            </a:prstGeom>
            <a:noFill/>
            <a:ln>
              <a:noFill/>
            </a:ln>
          </p:spPr>
          <p:txBody>
            <a:bodyPr wrap="square">
              <a:spAutoFit/>
            </a:bodyPr>
            <a:lstStyle/>
            <a:p>
              <a:pPr algn="ctr"/>
              <a:r>
                <a:rPr lang="en-US" sz="2400" dirty="0">
                  <a:solidFill>
                    <a:srgbClr val="FFE07D"/>
                  </a:solidFill>
                  <a:latin typeface="Caveat" pitchFamily="2" charset="0"/>
                </a:rPr>
                <a:t>Christopher Strachey, a pioneer in programming language design, coined this term in the 60s.</a:t>
              </a:r>
            </a:p>
          </p:txBody>
        </p:sp>
      </p:grpSp>
    </p:spTree>
    <p:extLst>
      <p:ext uri="{BB962C8B-B14F-4D97-AF65-F5344CB8AC3E}">
        <p14:creationId xmlns:p14="http://schemas.microsoft.com/office/powerpoint/2010/main" val="328016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build="p"/>
      <p:bldP spid="15" grpId="0"/>
      <p:bldP spid="21" grpId="0"/>
      <p:bldP spid="22" grpId="0"/>
      <p:bldP spid="24" grpId="0"/>
      <p:bldP spid="2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First-class Functions in Different Languages: C++</a:t>
            </a:r>
          </a:p>
        </p:txBody>
      </p:sp>
      <p:sp>
        <p:nvSpPr>
          <p:cNvPr id="8" name="TextBox 7">
            <a:extLst>
              <a:ext uri="{FF2B5EF4-FFF2-40B4-BE49-F238E27FC236}">
                <a16:creationId xmlns:a16="http://schemas.microsoft.com/office/drawing/2014/main" id="{1B9F0B2D-FAE5-45E4-B53D-B5CB6B60162C}"/>
              </a:ext>
            </a:extLst>
          </p:cNvPr>
          <p:cNvSpPr txBox="1"/>
          <p:nvPr/>
        </p:nvSpPr>
        <p:spPr>
          <a:xfrm>
            <a:off x="287254" y="781150"/>
            <a:ext cx="7244514" cy="5970865"/>
          </a:xfrm>
          <a:prstGeom prst="rect">
            <a:avLst/>
          </a:prstGeom>
          <a:solidFill>
            <a:schemeClr val="accent4">
              <a:lumMod val="20000"/>
              <a:lumOff val="80000"/>
            </a:schemeClr>
          </a:solidFill>
          <a:ln>
            <a:solidFill>
              <a:schemeClr val="tx1"/>
            </a:solidFill>
          </a:ln>
        </p:spPr>
        <p:txBody>
          <a:bodyPr wrap="square">
            <a:spAutoFit/>
          </a:bodyPr>
          <a:lstStyle/>
          <a:p>
            <a:r>
              <a:rPr lang="en-US" sz="2000" dirty="0">
                <a:solidFill>
                  <a:srgbClr val="C00000"/>
                </a:solidFill>
                <a:latin typeface="Consolas" panose="020B0609020204030204" pitchFamily="49" charset="0"/>
              </a:rPr>
              <a:t>int</a:t>
            </a:r>
            <a:r>
              <a:rPr lang="en-US" sz="2000" dirty="0">
                <a:latin typeface="Consolas" panose="020B0609020204030204" pitchFamily="49" charset="0"/>
              </a:rPr>
              <a:t> square(</a:t>
            </a:r>
            <a:r>
              <a:rPr lang="en-US" sz="2000" dirty="0">
                <a:solidFill>
                  <a:srgbClr val="7030A0"/>
                </a:solidFill>
                <a:latin typeface="Consolas" panose="020B0609020204030204" pitchFamily="49" charset="0"/>
              </a:rPr>
              <a:t>int</a:t>
            </a:r>
            <a:r>
              <a:rPr lang="en-US" sz="2000" dirty="0">
                <a:latin typeface="Consolas" panose="020B0609020204030204" pitchFamily="49" charset="0"/>
              </a:rPr>
              <a:t> </a:t>
            </a:r>
            <a:r>
              <a:rPr lang="en-US" sz="2000" dirty="0" err="1">
                <a:solidFill>
                  <a:srgbClr val="7030A0"/>
                </a:solidFill>
                <a:latin typeface="Consolas" panose="020B0609020204030204" pitchFamily="49" charset="0"/>
              </a:rPr>
              <a:t>val</a:t>
            </a:r>
            <a:r>
              <a:rPr lang="en-US" sz="2000" dirty="0">
                <a:latin typeface="Consolas" panose="020B0609020204030204" pitchFamily="49" charset="0"/>
              </a:rPr>
              <a:t>) { return </a:t>
            </a:r>
            <a:r>
              <a:rPr lang="en-US" sz="2000" dirty="0" err="1">
                <a:latin typeface="Consolas" panose="020B0609020204030204" pitchFamily="49" charset="0"/>
              </a:rPr>
              <a:t>val</a:t>
            </a:r>
            <a:r>
              <a:rPr lang="en-US" sz="2000" dirty="0">
                <a:latin typeface="Consolas" panose="020B0609020204030204" pitchFamily="49" charset="0"/>
              </a:rPr>
              <a:t> * </a:t>
            </a:r>
            <a:r>
              <a:rPr lang="en-US" sz="2000" dirty="0" err="1">
                <a:latin typeface="Consolas" panose="020B0609020204030204" pitchFamily="49" charset="0"/>
              </a:rPr>
              <a:t>val</a:t>
            </a:r>
            <a:r>
              <a:rPr lang="en-US" sz="2000" dirty="0">
                <a:latin typeface="Consolas" panose="020B0609020204030204" pitchFamily="49" charset="0"/>
              </a:rPr>
              <a:t>; }</a:t>
            </a:r>
          </a:p>
          <a:p>
            <a:r>
              <a:rPr lang="en-US" sz="2000" dirty="0">
                <a:solidFill>
                  <a:srgbClr val="C00000"/>
                </a:solidFill>
                <a:latin typeface="Consolas" panose="020B0609020204030204" pitchFamily="49" charset="0"/>
              </a:rPr>
              <a:t>int</a:t>
            </a:r>
            <a:r>
              <a:rPr lang="en-US" sz="2000" dirty="0">
                <a:latin typeface="Consolas" panose="020B0609020204030204" pitchFamily="49" charset="0"/>
              </a:rPr>
              <a:t> </a:t>
            </a:r>
            <a:r>
              <a:rPr lang="en-US" sz="2000" dirty="0" err="1">
                <a:latin typeface="Consolas" panose="020B0609020204030204" pitchFamily="49" charset="0"/>
              </a:rPr>
              <a:t>fivex</a:t>
            </a:r>
            <a:r>
              <a:rPr lang="en-US" sz="2000" dirty="0">
                <a:latin typeface="Consolas" panose="020B0609020204030204" pitchFamily="49" charset="0"/>
              </a:rPr>
              <a:t>(</a:t>
            </a:r>
            <a:r>
              <a:rPr lang="en-US" sz="2000" dirty="0">
                <a:solidFill>
                  <a:srgbClr val="7030A0"/>
                </a:solidFill>
                <a:latin typeface="Consolas" panose="020B0609020204030204" pitchFamily="49" charset="0"/>
              </a:rPr>
              <a:t>int</a:t>
            </a:r>
            <a:r>
              <a:rPr lang="en-US" sz="2000" dirty="0">
                <a:latin typeface="Consolas" panose="020B0609020204030204" pitchFamily="49" charset="0"/>
              </a:rPr>
              <a:t> </a:t>
            </a:r>
            <a:r>
              <a:rPr lang="en-US" sz="2000" dirty="0" err="1">
                <a:solidFill>
                  <a:srgbClr val="7030A0"/>
                </a:solidFill>
                <a:latin typeface="Consolas" panose="020B0609020204030204" pitchFamily="49" charset="0"/>
              </a:rPr>
              <a:t>val</a:t>
            </a:r>
            <a:r>
              <a:rPr lang="en-US" sz="2000" dirty="0">
                <a:latin typeface="Consolas" panose="020B0609020204030204" pitchFamily="49" charset="0"/>
              </a:rPr>
              <a:t>) { return </a:t>
            </a:r>
            <a:r>
              <a:rPr lang="en-US" sz="2000" dirty="0" err="1">
                <a:latin typeface="Consolas" panose="020B0609020204030204" pitchFamily="49" charset="0"/>
              </a:rPr>
              <a:t>val</a:t>
            </a:r>
            <a:r>
              <a:rPr lang="en-US" sz="2000" dirty="0">
                <a:latin typeface="Consolas" panose="020B0609020204030204" pitchFamily="49" charset="0"/>
              </a:rPr>
              <a:t> * 5; }</a:t>
            </a:r>
          </a:p>
          <a:p>
            <a:endParaRPr lang="en-US" sz="2000" dirty="0">
              <a:latin typeface="Consolas" panose="020B0609020204030204" pitchFamily="49" charset="0"/>
            </a:endParaRPr>
          </a:p>
          <a:p>
            <a:r>
              <a:rPr lang="en-US" sz="2000" dirty="0">
                <a:latin typeface="Consolas" panose="020B0609020204030204" pitchFamily="49" charset="0"/>
              </a:rPr>
              <a:t>using </a:t>
            </a:r>
            <a:r>
              <a:rPr lang="en-US" sz="2000" dirty="0" err="1">
                <a:solidFill>
                  <a:srgbClr val="00B050"/>
                </a:solidFill>
                <a:latin typeface="Consolas" panose="020B0609020204030204" pitchFamily="49" charset="0"/>
              </a:rPr>
              <a:t>IntToIntFuncPtr</a:t>
            </a:r>
            <a:r>
              <a:rPr lang="en-US" sz="2000" dirty="0">
                <a:latin typeface="Consolas" panose="020B0609020204030204" pitchFamily="49" charset="0"/>
              </a:rPr>
              <a:t> = </a:t>
            </a:r>
            <a:r>
              <a:rPr lang="en-US" sz="2000" dirty="0">
                <a:solidFill>
                  <a:srgbClr val="C00000"/>
                </a:solidFill>
                <a:latin typeface="Consolas" panose="020B0609020204030204" pitchFamily="49" charset="0"/>
              </a:rPr>
              <a:t>int</a:t>
            </a:r>
            <a:r>
              <a:rPr lang="en-US" sz="2000" dirty="0">
                <a:latin typeface="Consolas" panose="020B0609020204030204" pitchFamily="49" charset="0"/>
              </a:rPr>
              <a:t> </a:t>
            </a:r>
            <a:r>
              <a:rPr lang="en-US" sz="2000" dirty="0">
                <a:solidFill>
                  <a:srgbClr val="00B0F0"/>
                </a:solidFill>
                <a:latin typeface="Consolas" panose="020B0609020204030204" pitchFamily="49" charset="0"/>
              </a:rPr>
              <a:t>(*)</a:t>
            </a:r>
            <a:r>
              <a:rPr lang="en-US" sz="2000" dirty="0">
                <a:latin typeface="Consolas" panose="020B0609020204030204" pitchFamily="49" charset="0"/>
              </a:rPr>
              <a:t>(</a:t>
            </a:r>
            <a:r>
              <a:rPr lang="en-US" sz="2000" dirty="0">
                <a:solidFill>
                  <a:srgbClr val="7030A0"/>
                </a:solidFill>
                <a:latin typeface="Consolas" panose="020B0609020204030204" pitchFamily="49" charset="0"/>
              </a:rPr>
              <a:t>int </a:t>
            </a:r>
            <a:r>
              <a:rPr lang="en-US" sz="2000" dirty="0" err="1">
                <a:solidFill>
                  <a:srgbClr val="7030A0"/>
                </a:solidFill>
                <a:latin typeface="Consolas" panose="020B0609020204030204" pitchFamily="49" charset="0"/>
              </a:rPr>
              <a:t>val</a:t>
            </a:r>
            <a:r>
              <a:rPr lang="en-US" sz="2000" dirty="0">
                <a:latin typeface="Consolas" panose="020B0609020204030204" pitchFamily="49" charset="0"/>
              </a:rPr>
              <a:t>);</a:t>
            </a:r>
          </a:p>
          <a:p>
            <a:endParaRPr lang="en-US" sz="1400" dirty="0">
              <a:latin typeface="Consolas" panose="020B0609020204030204" pitchFamily="49" charset="0"/>
            </a:endParaRPr>
          </a:p>
          <a:p>
            <a:r>
              <a:rPr lang="en-US" sz="2000" dirty="0">
                <a:latin typeface="Consolas" panose="020B0609020204030204" pitchFamily="49" charset="0"/>
              </a:rPr>
              <a:t>void apply(</a:t>
            </a:r>
            <a:r>
              <a:rPr lang="en-US" sz="2000" dirty="0" err="1">
                <a:solidFill>
                  <a:srgbClr val="00B050"/>
                </a:solidFill>
                <a:latin typeface="Consolas" panose="020B0609020204030204" pitchFamily="49" charset="0"/>
              </a:rPr>
              <a:t>IntToIntFuncPtr</a:t>
            </a:r>
            <a:r>
              <a:rPr lang="en-US" sz="2000" dirty="0">
                <a:latin typeface="Consolas" panose="020B0609020204030204" pitchFamily="49" charset="0"/>
              </a:rPr>
              <a:t> </a:t>
            </a:r>
            <a:r>
              <a:rPr lang="en-US" sz="2000" dirty="0">
                <a:solidFill>
                  <a:srgbClr val="00B050"/>
                </a:solidFill>
                <a:latin typeface="Consolas" panose="020B0609020204030204" pitchFamily="49" charset="0"/>
              </a:rPr>
              <a:t>f</a:t>
            </a:r>
            <a:r>
              <a:rPr lang="en-US" sz="2000" dirty="0">
                <a:latin typeface="Consolas" panose="020B0609020204030204" pitchFamily="49" charset="0"/>
              </a:rPr>
              <a:t>, int </a:t>
            </a:r>
            <a:r>
              <a:rPr lang="en-US" sz="2000" dirty="0" err="1">
                <a:latin typeface="Consolas" panose="020B0609020204030204" pitchFamily="49" charset="0"/>
              </a:rPr>
              <a:t>val</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"f("</a:t>
            </a:r>
            <a:r>
              <a:rPr lang="en-US" sz="1600" dirty="0">
                <a:latin typeface="Consolas" panose="020B0609020204030204" pitchFamily="49" charset="0"/>
              </a:rPr>
              <a:t> </a:t>
            </a:r>
            <a:r>
              <a:rPr lang="en-US" sz="2000" dirty="0">
                <a:latin typeface="Consolas" panose="020B0609020204030204" pitchFamily="49" charset="0"/>
              </a:rPr>
              <a:t>&lt;&lt;</a:t>
            </a:r>
            <a:r>
              <a:rPr lang="en-US" sz="1600" dirty="0">
                <a:latin typeface="Consolas" panose="020B0609020204030204" pitchFamily="49" charset="0"/>
              </a:rPr>
              <a:t> </a:t>
            </a:r>
            <a:r>
              <a:rPr lang="en-US" sz="2000" dirty="0" err="1">
                <a:latin typeface="Consolas" panose="020B0609020204030204" pitchFamily="49" charset="0"/>
              </a:rPr>
              <a:t>val</a:t>
            </a:r>
            <a:r>
              <a:rPr lang="en-US" sz="1600" dirty="0">
                <a:latin typeface="Consolas" panose="020B0609020204030204" pitchFamily="49" charset="0"/>
              </a:rPr>
              <a:t> </a:t>
            </a:r>
            <a:r>
              <a:rPr lang="en-US" sz="2000" dirty="0">
                <a:latin typeface="Consolas" panose="020B0609020204030204" pitchFamily="49" charset="0"/>
              </a:rPr>
              <a:t>&lt;&lt;</a:t>
            </a:r>
            <a:r>
              <a:rPr lang="en-US" sz="1600" dirty="0">
                <a:latin typeface="Consolas" panose="020B0609020204030204" pitchFamily="49" charset="0"/>
              </a:rPr>
              <a:t> </a:t>
            </a:r>
            <a:r>
              <a:rPr lang="en-US" sz="2000" dirty="0">
                <a:latin typeface="Consolas" panose="020B0609020204030204" pitchFamily="49" charset="0"/>
              </a:rPr>
              <a:t>") is " &lt;&lt; </a:t>
            </a:r>
            <a:r>
              <a:rPr lang="en-US" sz="2000" dirty="0">
                <a:solidFill>
                  <a:srgbClr val="00B050"/>
                </a:solidFill>
                <a:latin typeface="Consolas" panose="020B0609020204030204" pitchFamily="49" charset="0"/>
              </a:rPr>
              <a:t>f</a:t>
            </a:r>
            <a:r>
              <a:rPr lang="en-US" sz="2000" dirty="0">
                <a:latin typeface="Consolas" panose="020B0609020204030204" pitchFamily="49" charset="0"/>
              </a:rPr>
              <a:t>(</a:t>
            </a:r>
            <a:r>
              <a:rPr lang="en-US" sz="2000" dirty="0" err="1">
                <a:latin typeface="Consolas" panose="020B0609020204030204" pitchFamily="49" charset="0"/>
              </a:rPr>
              <a:t>val</a:t>
            </a:r>
            <a:r>
              <a:rPr lang="en-US" sz="2000" dirty="0">
                <a:latin typeface="Consolas" panose="020B0609020204030204" pitchFamily="49" charset="0"/>
              </a:rPr>
              <a:t>) &lt;&lt; </a:t>
            </a:r>
            <a:r>
              <a:rPr lang="en-US" sz="2000" dirty="0" err="1">
                <a:latin typeface="Consolas" panose="020B0609020204030204" pitchFamily="49" charset="0"/>
              </a:rPr>
              <a:t>endl</a:t>
            </a:r>
            <a:r>
              <a:rPr lang="en-US" sz="2000" dirty="0">
                <a:latin typeface="Consolas" panose="020B0609020204030204" pitchFamily="49" charset="0"/>
              </a:rPr>
              <a:t>;</a:t>
            </a:r>
          </a:p>
          <a:p>
            <a:r>
              <a:rPr lang="en-US" sz="2000" dirty="0">
                <a:latin typeface="Consolas" panose="020B0609020204030204" pitchFamily="49" charset="0"/>
              </a:rPr>
              <a:t>}</a:t>
            </a:r>
          </a:p>
          <a:p>
            <a:endParaRPr lang="en-US" sz="1400" dirty="0">
              <a:latin typeface="Consolas" panose="020B0609020204030204" pitchFamily="49" charset="0"/>
            </a:endParaRPr>
          </a:p>
          <a:p>
            <a:r>
              <a:rPr lang="en-US" sz="2000" dirty="0" err="1">
                <a:solidFill>
                  <a:srgbClr val="00B050"/>
                </a:solidFill>
                <a:latin typeface="Consolas" panose="020B0609020204030204" pitchFamily="49" charset="0"/>
              </a:rPr>
              <a:t>IntToIntFuncPtr</a:t>
            </a:r>
            <a:r>
              <a:rPr lang="en-US" sz="2000" dirty="0">
                <a:latin typeface="Consolas" panose="020B0609020204030204" pitchFamily="49" charset="0"/>
              </a:rPr>
              <a:t> </a:t>
            </a:r>
            <a:r>
              <a:rPr lang="en-US" sz="2000" dirty="0" err="1">
                <a:latin typeface="Consolas" panose="020B0609020204030204" pitchFamily="49" charset="0"/>
              </a:rPr>
              <a:t>pickAFunc</a:t>
            </a:r>
            <a:r>
              <a:rPr lang="en-US" sz="2000" dirty="0">
                <a:latin typeface="Consolas" panose="020B0609020204030204" pitchFamily="49" charset="0"/>
              </a:rPr>
              <a:t>(int r) {</a:t>
            </a:r>
          </a:p>
          <a:p>
            <a:r>
              <a:rPr lang="en-US" sz="2000" dirty="0">
                <a:latin typeface="Consolas" panose="020B0609020204030204" pitchFamily="49" charset="0"/>
              </a:rPr>
              <a:t>  if (r == 0) return square;</a:t>
            </a:r>
          </a:p>
          <a:p>
            <a:r>
              <a:rPr lang="en-US" sz="2000" dirty="0">
                <a:latin typeface="Consolas" panose="020B0609020204030204" pitchFamily="49" charset="0"/>
              </a:rPr>
              <a:t>         else return </a:t>
            </a:r>
            <a:r>
              <a:rPr lang="en-US" sz="2000" dirty="0" err="1">
                <a:latin typeface="Consolas" panose="020B0609020204030204" pitchFamily="49" charset="0"/>
              </a:rPr>
              <a:t>fivex</a:t>
            </a:r>
            <a:r>
              <a:rPr lang="en-US" sz="2000" dirty="0">
                <a:latin typeface="Consolas" panose="020B0609020204030204" pitchFamily="49" charset="0"/>
              </a:rPr>
              <a:t>;</a:t>
            </a:r>
          </a:p>
          <a:p>
            <a:r>
              <a:rPr lang="en-US" sz="2000" dirty="0">
                <a:latin typeface="Consolas" panose="020B0609020204030204" pitchFamily="49" charset="0"/>
              </a:rPr>
              <a:t>}</a:t>
            </a:r>
          </a:p>
          <a:p>
            <a:endParaRPr lang="en-US" sz="14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solidFill>
                  <a:srgbClr val="00B050"/>
                </a:solidFill>
                <a:latin typeface="Consolas" panose="020B0609020204030204" pitchFamily="49" charset="0"/>
              </a:rPr>
              <a:t>IntToIntFuncPtr</a:t>
            </a:r>
            <a:r>
              <a:rPr lang="en-US" sz="2000" dirty="0">
                <a:latin typeface="Consolas" panose="020B0609020204030204" pitchFamily="49" charset="0"/>
              </a:rPr>
              <a:t> </a:t>
            </a:r>
            <a:r>
              <a:rPr lang="en-US" sz="2000" dirty="0">
                <a:solidFill>
                  <a:srgbClr val="00B050"/>
                </a:solidFill>
                <a:latin typeface="Consolas" panose="020B0609020204030204" pitchFamily="49" charset="0"/>
              </a:rPr>
              <a:t>f</a:t>
            </a:r>
            <a:r>
              <a:rPr lang="en-US" sz="2000" dirty="0">
                <a:latin typeface="Consolas" panose="020B0609020204030204" pitchFamily="49" charset="0"/>
              </a:rPr>
              <a:t> = </a:t>
            </a:r>
            <a:r>
              <a:rPr lang="en-US" sz="2000" dirty="0" err="1">
                <a:latin typeface="Consolas" panose="020B0609020204030204" pitchFamily="49" charset="0"/>
              </a:rPr>
              <a:t>pickAFunc</a:t>
            </a:r>
            <a:r>
              <a:rPr lang="en-US" sz="2000" dirty="0">
                <a:latin typeface="Consolas" panose="020B0609020204030204" pitchFamily="49" charset="0"/>
              </a:rPr>
              <a:t>(rand() % 2);</a:t>
            </a:r>
          </a:p>
          <a:p>
            <a:r>
              <a:rPr lang="en-US" sz="2000" dirty="0">
                <a:latin typeface="Consolas" panose="020B0609020204030204" pitchFamily="49" charset="0"/>
              </a:rPr>
              <a:t>  if (</a:t>
            </a:r>
            <a:r>
              <a:rPr lang="en-US" sz="2000" dirty="0">
                <a:solidFill>
                  <a:srgbClr val="00B050"/>
                </a:solidFill>
                <a:latin typeface="Consolas" panose="020B0609020204030204" pitchFamily="49" charset="0"/>
              </a:rPr>
              <a:t>f</a:t>
            </a:r>
            <a:r>
              <a:rPr lang="en-US" sz="2000" dirty="0">
                <a:latin typeface="Consolas" panose="020B0609020204030204" pitchFamily="49" charset="0"/>
              </a:rPr>
              <a:t> == square) </a:t>
            </a:r>
            <a:r>
              <a:rPr lang="en-US" sz="2000" dirty="0" err="1">
                <a:latin typeface="Consolas" panose="020B0609020204030204" pitchFamily="49" charset="0"/>
              </a:rPr>
              <a:t>cout</a:t>
            </a:r>
            <a:r>
              <a:rPr lang="en-US" sz="2000" dirty="0">
                <a:latin typeface="Consolas" panose="020B0609020204030204" pitchFamily="49" charset="0"/>
              </a:rPr>
              <a:t> &lt;&lt; "Picked square\n";</a:t>
            </a:r>
          </a:p>
          <a:p>
            <a:r>
              <a:rPr lang="en-US" sz="2000" dirty="0">
                <a:latin typeface="Consolas" panose="020B0609020204030204" pitchFamily="49" charset="0"/>
              </a:rPr>
              <a:t>               else </a:t>
            </a:r>
            <a:r>
              <a:rPr lang="en-US" sz="2000" dirty="0" err="1">
                <a:latin typeface="Consolas" panose="020B0609020204030204" pitchFamily="49" charset="0"/>
              </a:rPr>
              <a:t>cout</a:t>
            </a:r>
            <a:r>
              <a:rPr lang="en-US" sz="2000" dirty="0">
                <a:latin typeface="Consolas" panose="020B0609020204030204" pitchFamily="49" charset="0"/>
              </a:rPr>
              <a:t> &lt;&lt; "Picked </a:t>
            </a:r>
            <a:r>
              <a:rPr lang="en-US" sz="2000" dirty="0" err="1">
                <a:latin typeface="Consolas" panose="020B0609020204030204" pitchFamily="49" charset="0"/>
              </a:rPr>
              <a:t>fivex</a:t>
            </a:r>
            <a:r>
              <a:rPr lang="en-US" sz="2000" dirty="0">
                <a:latin typeface="Consolas" panose="020B0609020204030204" pitchFamily="49" charset="0"/>
              </a:rPr>
              <a:t>\n";</a:t>
            </a:r>
          </a:p>
          <a:p>
            <a:r>
              <a:rPr lang="en-US" sz="2000" dirty="0">
                <a:latin typeface="Consolas" panose="020B0609020204030204" pitchFamily="49" charset="0"/>
              </a:rPr>
              <a:t>  apply(</a:t>
            </a:r>
            <a:r>
              <a:rPr lang="en-US" sz="2000" dirty="0">
                <a:solidFill>
                  <a:srgbClr val="00B050"/>
                </a:solidFill>
                <a:latin typeface="Consolas" panose="020B0609020204030204" pitchFamily="49" charset="0"/>
              </a:rPr>
              <a:t>f</a:t>
            </a:r>
            <a:r>
              <a:rPr lang="en-US" sz="2000" dirty="0">
                <a:latin typeface="Consolas" panose="020B0609020204030204" pitchFamily="49" charset="0"/>
              </a:rPr>
              <a:t>, </a:t>
            </a:r>
            <a:r>
              <a:rPr lang="en-US" sz="2000" dirty="0">
                <a:solidFill>
                  <a:srgbClr val="FF0000"/>
                </a:solidFill>
                <a:latin typeface="Consolas" panose="020B0609020204030204" pitchFamily="49" charset="0"/>
              </a:rPr>
              <a:t>10</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9" name="TextBox 8">
            <a:extLst>
              <a:ext uri="{FF2B5EF4-FFF2-40B4-BE49-F238E27FC236}">
                <a16:creationId xmlns:a16="http://schemas.microsoft.com/office/drawing/2014/main" id="{65AD7AD5-ED00-411A-95AB-52DEAD038E6E}"/>
              </a:ext>
            </a:extLst>
          </p:cNvPr>
          <p:cNvSpPr txBox="1"/>
          <p:nvPr/>
        </p:nvSpPr>
        <p:spPr>
          <a:xfrm>
            <a:off x="7718646" y="1004637"/>
            <a:ext cx="4186099" cy="707886"/>
          </a:xfrm>
          <a:prstGeom prst="rect">
            <a:avLst/>
          </a:prstGeom>
          <a:noFill/>
        </p:spPr>
        <p:txBody>
          <a:bodyPr wrap="square" rtlCol="0">
            <a:spAutoFit/>
          </a:bodyPr>
          <a:lstStyle/>
          <a:p>
            <a:pPr algn="ctr"/>
            <a:r>
              <a:rPr lang="en-US" sz="2000" dirty="0">
                <a:latin typeface="+mj-lt"/>
                <a:cs typeface="Times New Roman" pitchFamily="18" charset="0"/>
              </a:rPr>
              <a:t>In C++, first-class functions are implemented with </a:t>
            </a:r>
            <a:r>
              <a:rPr lang="en-US" sz="2000" dirty="0">
                <a:solidFill>
                  <a:srgbClr val="00B050"/>
                </a:solidFill>
                <a:latin typeface="+mj-lt"/>
                <a:cs typeface="Times New Roman" pitchFamily="18" charset="0"/>
              </a:rPr>
              <a:t>function pointers</a:t>
            </a:r>
            <a:r>
              <a:rPr lang="en-US" sz="2000" dirty="0">
                <a:latin typeface="+mj-lt"/>
                <a:cs typeface="Times New Roman" pitchFamily="18" charset="0"/>
              </a:rPr>
              <a:t>.</a:t>
            </a:r>
          </a:p>
        </p:txBody>
      </p:sp>
      <p:sp>
        <p:nvSpPr>
          <p:cNvPr id="11" name="TextBox 10">
            <a:extLst>
              <a:ext uri="{FF2B5EF4-FFF2-40B4-BE49-F238E27FC236}">
                <a16:creationId xmlns:a16="http://schemas.microsoft.com/office/drawing/2014/main" id="{443ACF9E-536D-46FD-8F2D-EA3B89660360}"/>
              </a:ext>
            </a:extLst>
          </p:cNvPr>
          <p:cNvSpPr txBox="1"/>
          <p:nvPr/>
        </p:nvSpPr>
        <p:spPr>
          <a:xfrm>
            <a:off x="7718645" y="2059406"/>
            <a:ext cx="4186099" cy="707886"/>
          </a:xfrm>
          <a:prstGeom prst="rect">
            <a:avLst/>
          </a:prstGeom>
          <a:noFill/>
        </p:spPr>
        <p:txBody>
          <a:bodyPr wrap="square" rtlCol="0">
            <a:spAutoFit/>
          </a:bodyPr>
          <a:lstStyle/>
          <a:p>
            <a:pPr algn="ctr"/>
            <a:r>
              <a:rPr lang="en-US" sz="2000" dirty="0">
                <a:latin typeface="+mj-lt"/>
                <a:cs typeface="Times New Roman" pitchFamily="18" charset="0"/>
              </a:rPr>
              <a:t>The general syntax to define a function pointer is:</a:t>
            </a:r>
          </a:p>
        </p:txBody>
      </p:sp>
      <p:sp>
        <p:nvSpPr>
          <p:cNvPr id="12" name="TextBox 11">
            <a:extLst>
              <a:ext uri="{FF2B5EF4-FFF2-40B4-BE49-F238E27FC236}">
                <a16:creationId xmlns:a16="http://schemas.microsoft.com/office/drawing/2014/main" id="{67789815-87C9-432A-BF73-1ECCC9309EE0}"/>
              </a:ext>
            </a:extLst>
          </p:cNvPr>
          <p:cNvSpPr txBox="1"/>
          <p:nvPr/>
        </p:nvSpPr>
        <p:spPr>
          <a:xfrm>
            <a:off x="7351178" y="2876448"/>
            <a:ext cx="5017286" cy="400110"/>
          </a:xfrm>
          <a:prstGeom prst="rect">
            <a:avLst/>
          </a:prstGeom>
          <a:noFill/>
        </p:spPr>
        <p:txBody>
          <a:bodyPr wrap="square" rtlCol="0">
            <a:spAutoFit/>
          </a:bodyPr>
          <a:lstStyle/>
          <a:p>
            <a:pPr algn="ctr"/>
            <a:r>
              <a:rPr lang="en-US" sz="2000" dirty="0" err="1">
                <a:solidFill>
                  <a:srgbClr val="C00000"/>
                </a:solidFill>
                <a:latin typeface="+mj-lt"/>
                <a:cs typeface="Times New Roman" pitchFamily="18" charset="0"/>
              </a:rPr>
              <a:t>rtype</a:t>
            </a:r>
            <a:r>
              <a:rPr lang="en-US" sz="2000" dirty="0">
                <a:latin typeface="+mj-lt"/>
                <a:cs typeface="Times New Roman" pitchFamily="18" charset="0"/>
              </a:rPr>
              <a:t> </a:t>
            </a:r>
            <a:r>
              <a:rPr lang="en-US" sz="2000" dirty="0">
                <a:solidFill>
                  <a:srgbClr val="00B0F0"/>
                </a:solidFill>
                <a:latin typeface="+mj-lt"/>
                <a:cs typeface="Times New Roman" pitchFamily="18" charset="0"/>
              </a:rPr>
              <a:t>(*)</a:t>
            </a:r>
            <a:r>
              <a:rPr lang="en-US" sz="2000" dirty="0">
                <a:latin typeface="+mj-lt"/>
                <a:cs typeface="Times New Roman" pitchFamily="18" charset="0"/>
              </a:rPr>
              <a:t>(</a:t>
            </a:r>
            <a:r>
              <a:rPr lang="en-US" sz="2000" dirty="0">
                <a:solidFill>
                  <a:srgbClr val="7030A0"/>
                </a:solidFill>
                <a:latin typeface="+mj-lt"/>
                <a:cs typeface="Times New Roman" pitchFamily="18" charset="0"/>
              </a:rPr>
              <a:t>type1 parm1</a:t>
            </a:r>
            <a:r>
              <a:rPr lang="en-US" sz="2000" dirty="0">
                <a:latin typeface="+mj-lt"/>
                <a:cs typeface="Times New Roman" pitchFamily="18" charset="0"/>
              </a:rPr>
              <a:t>, </a:t>
            </a:r>
            <a:r>
              <a:rPr lang="en-US" sz="2000" dirty="0">
                <a:solidFill>
                  <a:srgbClr val="7030A0"/>
                </a:solidFill>
                <a:latin typeface="+mj-lt"/>
                <a:cs typeface="Times New Roman" pitchFamily="18" charset="0"/>
              </a:rPr>
              <a:t>type2 parm2</a:t>
            </a:r>
            <a:r>
              <a:rPr lang="en-US" sz="2000" dirty="0">
                <a:latin typeface="+mj-lt"/>
                <a:cs typeface="Times New Roman" pitchFamily="18" charset="0"/>
              </a:rPr>
              <a:t>, </a:t>
            </a:r>
            <a:r>
              <a:rPr lang="en-US" sz="2000" dirty="0">
                <a:solidFill>
                  <a:srgbClr val="7030A0"/>
                </a:solidFill>
                <a:latin typeface="+mj-lt"/>
                <a:cs typeface="Times New Roman" pitchFamily="18" charset="0"/>
              </a:rPr>
              <a:t>...</a:t>
            </a:r>
            <a:r>
              <a:rPr lang="en-US" sz="2000" dirty="0">
                <a:latin typeface="+mj-lt"/>
                <a:cs typeface="Times New Roman" pitchFamily="18" charset="0"/>
              </a:rPr>
              <a:t>)</a:t>
            </a:r>
          </a:p>
        </p:txBody>
      </p:sp>
      <p:sp>
        <p:nvSpPr>
          <p:cNvPr id="13" name="TextBox 12">
            <a:extLst>
              <a:ext uri="{FF2B5EF4-FFF2-40B4-BE49-F238E27FC236}">
                <a16:creationId xmlns:a16="http://schemas.microsoft.com/office/drawing/2014/main" id="{EE1DEBDD-7B6D-4C33-B4A6-BBC6F82B243C}"/>
              </a:ext>
            </a:extLst>
          </p:cNvPr>
          <p:cNvSpPr txBox="1"/>
          <p:nvPr/>
        </p:nvSpPr>
        <p:spPr>
          <a:xfrm>
            <a:off x="7351178" y="3434142"/>
            <a:ext cx="5017286" cy="400110"/>
          </a:xfrm>
          <a:prstGeom prst="rect">
            <a:avLst/>
          </a:prstGeom>
          <a:noFill/>
        </p:spPr>
        <p:txBody>
          <a:bodyPr wrap="square" rtlCol="0">
            <a:spAutoFit/>
          </a:bodyPr>
          <a:lstStyle/>
          <a:p>
            <a:pPr algn="ctr"/>
            <a:r>
              <a:rPr lang="en-US" sz="2000" dirty="0" err="1">
                <a:solidFill>
                  <a:srgbClr val="C00000"/>
                </a:solidFill>
                <a:latin typeface="+mj-lt"/>
                <a:cs typeface="Times New Roman" pitchFamily="18" charset="0"/>
              </a:rPr>
              <a:t>rtype</a:t>
            </a:r>
            <a:r>
              <a:rPr lang="en-US" sz="2000" dirty="0">
                <a:latin typeface="+mj-lt"/>
                <a:cs typeface="Times New Roman" pitchFamily="18" charset="0"/>
              </a:rPr>
              <a:t> is the </a:t>
            </a:r>
            <a:r>
              <a:rPr lang="en-US" sz="2000" dirty="0">
                <a:solidFill>
                  <a:srgbClr val="C00000"/>
                </a:solidFill>
                <a:latin typeface="+mj-lt"/>
                <a:cs typeface="Times New Roman" pitchFamily="18" charset="0"/>
              </a:rPr>
              <a:t>return type</a:t>
            </a:r>
            <a:endParaRPr lang="en-US" sz="2000" dirty="0">
              <a:latin typeface="+mj-lt"/>
              <a:cs typeface="Times New Roman" pitchFamily="18" charset="0"/>
            </a:endParaRPr>
          </a:p>
        </p:txBody>
      </p:sp>
      <p:sp>
        <p:nvSpPr>
          <p:cNvPr id="14" name="TextBox 13">
            <a:extLst>
              <a:ext uri="{FF2B5EF4-FFF2-40B4-BE49-F238E27FC236}">
                <a16:creationId xmlns:a16="http://schemas.microsoft.com/office/drawing/2014/main" id="{0FC8E636-9F2D-4915-8999-EB203C792517}"/>
              </a:ext>
            </a:extLst>
          </p:cNvPr>
          <p:cNvSpPr txBox="1"/>
          <p:nvPr/>
        </p:nvSpPr>
        <p:spPr>
          <a:xfrm>
            <a:off x="7351178" y="3781657"/>
            <a:ext cx="5017286" cy="400110"/>
          </a:xfrm>
          <a:prstGeom prst="rect">
            <a:avLst/>
          </a:prstGeom>
          <a:noFill/>
        </p:spPr>
        <p:txBody>
          <a:bodyPr wrap="square" rtlCol="0">
            <a:spAutoFit/>
          </a:bodyPr>
          <a:lstStyle/>
          <a:p>
            <a:pPr algn="ctr"/>
            <a:r>
              <a:rPr lang="en-US" sz="2000" dirty="0">
                <a:solidFill>
                  <a:srgbClr val="00B0F0"/>
                </a:solidFill>
                <a:latin typeface="+mj-lt"/>
                <a:cs typeface="Times New Roman" pitchFamily="18" charset="0"/>
              </a:rPr>
              <a:t>(*) </a:t>
            </a:r>
            <a:r>
              <a:rPr lang="en-US" sz="2000" dirty="0">
                <a:latin typeface="+mj-lt"/>
                <a:cs typeface="Times New Roman" pitchFamily="18" charset="0"/>
              </a:rPr>
              <a:t>indicates this is a </a:t>
            </a:r>
            <a:r>
              <a:rPr lang="en-US" sz="2000" dirty="0">
                <a:solidFill>
                  <a:srgbClr val="00B0F0"/>
                </a:solidFill>
                <a:latin typeface="+mj-lt"/>
                <a:cs typeface="Times New Roman" pitchFamily="18" charset="0"/>
              </a:rPr>
              <a:t>pointer</a:t>
            </a:r>
            <a:r>
              <a:rPr lang="en-US" sz="2000" dirty="0">
                <a:latin typeface="+mj-lt"/>
                <a:cs typeface="Times New Roman" pitchFamily="18" charset="0"/>
              </a:rPr>
              <a:t> to a function</a:t>
            </a:r>
          </a:p>
        </p:txBody>
      </p:sp>
      <p:sp>
        <p:nvSpPr>
          <p:cNvPr id="15" name="TextBox 14">
            <a:extLst>
              <a:ext uri="{FF2B5EF4-FFF2-40B4-BE49-F238E27FC236}">
                <a16:creationId xmlns:a16="http://schemas.microsoft.com/office/drawing/2014/main" id="{6EF79B80-9606-461A-98D3-5C25EDB22772}"/>
              </a:ext>
            </a:extLst>
          </p:cNvPr>
          <p:cNvSpPr txBox="1"/>
          <p:nvPr/>
        </p:nvSpPr>
        <p:spPr>
          <a:xfrm>
            <a:off x="7431388" y="4161572"/>
            <a:ext cx="4760612" cy="400110"/>
          </a:xfrm>
          <a:prstGeom prst="rect">
            <a:avLst/>
          </a:prstGeom>
          <a:noFill/>
        </p:spPr>
        <p:txBody>
          <a:bodyPr wrap="square" rtlCol="0">
            <a:spAutoFit/>
          </a:bodyPr>
          <a:lstStyle/>
          <a:p>
            <a:pPr algn="ctr"/>
            <a:r>
              <a:rPr lang="en-US" sz="2000" dirty="0">
                <a:solidFill>
                  <a:srgbClr val="7030A0"/>
                </a:solidFill>
                <a:latin typeface="+mj-lt"/>
                <a:cs typeface="Times New Roman" pitchFamily="18" charset="0"/>
              </a:rPr>
              <a:t>parameters </a:t>
            </a:r>
            <a:r>
              <a:rPr lang="en-US" sz="2000" dirty="0">
                <a:latin typeface="+mj-lt"/>
                <a:cs typeface="Times New Roman" pitchFamily="18" charset="0"/>
              </a:rPr>
              <a:t>are then specified between </a:t>
            </a:r>
            <a:r>
              <a:rPr lang="en-US" sz="2000" dirty="0">
                <a:solidFill>
                  <a:srgbClr val="7030A0"/>
                </a:solidFill>
                <a:latin typeface="+mj-lt"/>
                <a:cs typeface="Times New Roman" pitchFamily="18" charset="0"/>
              </a:rPr>
              <a:t>()</a:t>
            </a:r>
            <a:endParaRPr lang="en-US" sz="2000" dirty="0">
              <a:latin typeface="+mj-lt"/>
              <a:cs typeface="Times New Roman" pitchFamily="18" charset="0"/>
            </a:endParaRPr>
          </a:p>
        </p:txBody>
      </p:sp>
      <p:sp>
        <p:nvSpPr>
          <p:cNvPr id="18" name="Speech Bubble: Rectangle with Corners Rounded 17">
            <a:extLst>
              <a:ext uri="{FF2B5EF4-FFF2-40B4-BE49-F238E27FC236}">
                <a16:creationId xmlns:a16="http://schemas.microsoft.com/office/drawing/2014/main" id="{05536A46-3B2D-410C-90B0-B14084CA339F}"/>
              </a:ext>
            </a:extLst>
          </p:cNvPr>
          <p:cNvSpPr/>
          <p:nvPr/>
        </p:nvSpPr>
        <p:spPr>
          <a:xfrm>
            <a:off x="768600" y="3056333"/>
            <a:ext cx="3893637" cy="1420498"/>
          </a:xfrm>
          <a:prstGeom prst="wedgeRoundRectCallout">
            <a:avLst>
              <a:gd name="adj1" fmla="val -5953"/>
              <a:gd name="adj2" fmla="val -1229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just a convenient way of naming the type so we can use it instead of the confusing syntax.</a:t>
            </a:r>
          </a:p>
        </p:txBody>
      </p:sp>
      <p:sp>
        <p:nvSpPr>
          <p:cNvPr id="19" name="Speech Bubble: Rectangle with Corners Rounded 18">
            <a:extLst>
              <a:ext uri="{FF2B5EF4-FFF2-40B4-BE49-F238E27FC236}">
                <a16:creationId xmlns:a16="http://schemas.microsoft.com/office/drawing/2014/main" id="{07C7D9AE-F3BB-4E68-8C38-AE66298800C4}"/>
              </a:ext>
            </a:extLst>
          </p:cNvPr>
          <p:cNvSpPr/>
          <p:nvPr/>
        </p:nvSpPr>
        <p:spPr>
          <a:xfrm>
            <a:off x="1455534" y="4187913"/>
            <a:ext cx="3893637" cy="1087950"/>
          </a:xfrm>
          <a:prstGeom prst="wedgeRoundRectCallout">
            <a:avLst>
              <a:gd name="adj1" fmla="val -61534"/>
              <a:gd name="adj2" fmla="val -962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see that C++ functions can return pointers to functions...</a:t>
            </a:r>
          </a:p>
        </p:txBody>
      </p:sp>
      <p:sp>
        <p:nvSpPr>
          <p:cNvPr id="20" name="Speech Bubble: Rectangle with Corners Rounded 19">
            <a:extLst>
              <a:ext uri="{FF2B5EF4-FFF2-40B4-BE49-F238E27FC236}">
                <a16:creationId xmlns:a16="http://schemas.microsoft.com/office/drawing/2014/main" id="{1FD21619-CE50-4FE1-B2E4-BC59BA8BBD92}"/>
              </a:ext>
            </a:extLst>
          </p:cNvPr>
          <p:cNvSpPr/>
          <p:nvPr/>
        </p:nvSpPr>
        <p:spPr>
          <a:xfrm>
            <a:off x="3909511" y="3188519"/>
            <a:ext cx="3582569" cy="1420498"/>
          </a:xfrm>
          <a:prstGeom prst="wedgeRoundRectCallout">
            <a:avLst>
              <a:gd name="adj1" fmla="val -61534"/>
              <a:gd name="adj2" fmla="val -962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define a function pointer parameter for a C++ function.</a:t>
            </a:r>
          </a:p>
        </p:txBody>
      </p:sp>
      <p:sp>
        <p:nvSpPr>
          <p:cNvPr id="22" name="Speech Bubble: Rectangle with Corners Rounded 21">
            <a:extLst>
              <a:ext uri="{FF2B5EF4-FFF2-40B4-BE49-F238E27FC236}">
                <a16:creationId xmlns:a16="http://schemas.microsoft.com/office/drawing/2014/main" id="{C9B518EA-C358-4CDE-A727-43B6F25C51D3}"/>
              </a:ext>
            </a:extLst>
          </p:cNvPr>
          <p:cNvSpPr/>
          <p:nvPr/>
        </p:nvSpPr>
        <p:spPr>
          <a:xfrm>
            <a:off x="3178789" y="5683975"/>
            <a:ext cx="3912237" cy="1073508"/>
          </a:xfrm>
          <a:prstGeom prst="wedgeRoundRectCallout">
            <a:avLst>
              <a:gd name="adj1" fmla="val -90571"/>
              <a:gd name="adj2" fmla="val -465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see how to compare function pointers for </a:t>
            </a:r>
            <a:r>
              <a:rPr lang="en-US" sz="2000" dirty="0">
                <a:solidFill>
                  <a:srgbClr val="FFC9C9"/>
                </a:solidFill>
                <a:latin typeface="Corbel" panose="020B0503020204020204" pitchFamily="34" charset="0"/>
              </a:rPr>
              <a:t>equality</a:t>
            </a:r>
            <a:r>
              <a:rPr lang="en-US" sz="2000" dirty="0">
                <a:latin typeface="Corbel" panose="020B0503020204020204" pitchFamily="34" charset="0"/>
              </a:rPr>
              <a:t>.</a:t>
            </a:r>
          </a:p>
        </p:txBody>
      </p:sp>
      <p:sp>
        <p:nvSpPr>
          <p:cNvPr id="23" name="Speech Bubble: Rectangle with Corners Rounded 22">
            <a:extLst>
              <a:ext uri="{FF2B5EF4-FFF2-40B4-BE49-F238E27FC236}">
                <a16:creationId xmlns:a16="http://schemas.microsoft.com/office/drawing/2014/main" id="{9EB50184-E183-44ED-8176-D7A78BA4527F}"/>
              </a:ext>
            </a:extLst>
          </p:cNvPr>
          <p:cNvSpPr/>
          <p:nvPr/>
        </p:nvSpPr>
        <p:spPr>
          <a:xfrm>
            <a:off x="3504852" y="4766601"/>
            <a:ext cx="3912237" cy="1073508"/>
          </a:xfrm>
          <a:prstGeom prst="wedgeRoundRectCallout">
            <a:avLst>
              <a:gd name="adj1" fmla="val -96568"/>
              <a:gd name="adj2" fmla="val 700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finally, how to pass functions as arguments to other functions.</a:t>
            </a:r>
          </a:p>
        </p:txBody>
      </p:sp>
      <p:sp>
        <p:nvSpPr>
          <p:cNvPr id="24" name="Speech Bubble: Rectangle with Corners Rounded 23">
            <a:extLst>
              <a:ext uri="{FF2B5EF4-FFF2-40B4-BE49-F238E27FC236}">
                <a16:creationId xmlns:a16="http://schemas.microsoft.com/office/drawing/2014/main" id="{2D828A14-C971-4D61-92F6-D9178AEBC6C4}"/>
              </a:ext>
            </a:extLst>
          </p:cNvPr>
          <p:cNvSpPr/>
          <p:nvPr/>
        </p:nvSpPr>
        <p:spPr>
          <a:xfrm>
            <a:off x="3504852" y="1364572"/>
            <a:ext cx="3582569" cy="1420498"/>
          </a:xfrm>
          <a:prstGeom prst="wedgeRoundRectCallout">
            <a:avLst>
              <a:gd name="adj1" fmla="val -104353"/>
              <a:gd name="adj2" fmla="val -480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two functions have matching type signatures with our pointer.</a:t>
            </a:r>
          </a:p>
        </p:txBody>
      </p:sp>
      <p:sp>
        <p:nvSpPr>
          <p:cNvPr id="25" name="TextBox 24">
            <a:extLst>
              <a:ext uri="{FF2B5EF4-FFF2-40B4-BE49-F238E27FC236}">
                <a16:creationId xmlns:a16="http://schemas.microsoft.com/office/drawing/2014/main" id="{8B4735A9-3BC5-4412-860B-652D2063909D}"/>
              </a:ext>
            </a:extLst>
          </p:cNvPr>
          <p:cNvSpPr txBox="1"/>
          <p:nvPr/>
        </p:nvSpPr>
        <p:spPr>
          <a:xfrm>
            <a:off x="7743152" y="4889002"/>
            <a:ext cx="4186099" cy="1015663"/>
          </a:xfrm>
          <a:prstGeom prst="rect">
            <a:avLst/>
          </a:prstGeom>
          <a:noFill/>
        </p:spPr>
        <p:txBody>
          <a:bodyPr wrap="square" rtlCol="0">
            <a:spAutoFit/>
          </a:bodyPr>
          <a:lstStyle/>
          <a:p>
            <a:pPr algn="ctr"/>
            <a:r>
              <a:rPr lang="en-US" sz="2000" dirty="0">
                <a:latin typeface="+mj-lt"/>
                <a:cs typeface="Times New Roman" pitchFamily="18" charset="0"/>
              </a:rPr>
              <a:t>We'll review how to create anonymous functions (lambdas) in C++ soon.</a:t>
            </a:r>
          </a:p>
        </p:txBody>
      </p:sp>
      <p:sp>
        <p:nvSpPr>
          <p:cNvPr id="17" name="Speech Bubble: Rectangle with Corners Rounded 16">
            <a:extLst>
              <a:ext uri="{FF2B5EF4-FFF2-40B4-BE49-F238E27FC236}">
                <a16:creationId xmlns:a16="http://schemas.microsoft.com/office/drawing/2014/main" id="{9929D1BE-697B-4F3F-B87B-C11A04527B0C}"/>
              </a:ext>
            </a:extLst>
          </p:cNvPr>
          <p:cNvSpPr/>
          <p:nvPr/>
        </p:nvSpPr>
        <p:spPr>
          <a:xfrm>
            <a:off x="2715418" y="3071125"/>
            <a:ext cx="4162547" cy="1420498"/>
          </a:xfrm>
          <a:prstGeom prst="wedgeRoundRectCallout">
            <a:avLst>
              <a:gd name="adj1" fmla="val -5953"/>
              <a:gd name="adj2" fmla="val -1229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this type is a </a:t>
            </a:r>
            <a:r>
              <a:rPr lang="en-US" sz="2000" dirty="0">
                <a:solidFill>
                  <a:srgbClr val="00FFFF"/>
                </a:solidFill>
                <a:latin typeface="Corbel" panose="020B0503020204020204" pitchFamily="34" charset="0"/>
              </a:rPr>
              <a:t>pointer to a function</a:t>
            </a:r>
            <a:r>
              <a:rPr lang="en-US" sz="2000" dirty="0">
                <a:latin typeface="Corbel" panose="020B0503020204020204" pitchFamily="34" charset="0"/>
              </a:rPr>
              <a:t> that accepts a single </a:t>
            </a:r>
            <a:r>
              <a:rPr lang="en-US" sz="2000" dirty="0">
                <a:solidFill>
                  <a:srgbClr val="D5B8EA"/>
                </a:solidFill>
                <a:latin typeface="Corbel" panose="020B0503020204020204" pitchFamily="34" charset="0"/>
              </a:rPr>
              <a:t>int parameter </a:t>
            </a:r>
            <a:r>
              <a:rPr lang="en-US" sz="2000" dirty="0">
                <a:latin typeface="Corbel" panose="020B0503020204020204" pitchFamily="34" charset="0"/>
              </a:rPr>
              <a:t>and returns an </a:t>
            </a:r>
            <a:r>
              <a:rPr lang="en-US" sz="2000" dirty="0">
                <a:solidFill>
                  <a:srgbClr val="FFC9C9"/>
                </a:solidFill>
                <a:latin typeface="Corbel" panose="020B0503020204020204" pitchFamily="34" charset="0"/>
              </a:rPr>
              <a:t>int result</a:t>
            </a:r>
            <a:r>
              <a:rPr lang="en-US" sz="2000" dirty="0">
                <a:latin typeface="Corbel" panose="020B0503020204020204" pitchFamily="34" charset="0"/>
              </a:rPr>
              <a:t>.</a:t>
            </a:r>
          </a:p>
        </p:txBody>
      </p:sp>
      <p:sp>
        <p:nvSpPr>
          <p:cNvPr id="21" name="Speech Bubble: Rectangle with Corners Rounded 20">
            <a:extLst>
              <a:ext uri="{FF2B5EF4-FFF2-40B4-BE49-F238E27FC236}">
                <a16:creationId xmlns:a16="http://schemas.microsoft.com/office/drawing/2014/main" id="{2C27A2FC-CEAF-4A78-80DB-793DBABD945F}"/>
              </a:ext>
            </a:extLst>
          </p:cNvPr>
          <p:cNvSpPr/>
          <p:nvPr/>
        </p:nvSpPr>
        <p:spPr>
          <a:xfrm>
            <a:off x="4277674" y="4161572"/>
            <a:ext cx="4517410" cy="969644"/>
          </a:xfrm>
          <a:prstGeom prst="wedgeRoundRectCallout">
            <a:avLst>
              <a:gd name="adj1" fmla="val -77654"/>
              <a:gd name="adj2" fmla="val 532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see how to store the address of a function in a function pointer.</a:t>
            </a:r>
          </a:p>
        </p:txBody>
      </p:sp>
      <p:sp>
        <p:nvSpPr>
          <p:cNvPr id="26" name="Speech Bubble: Rectangle with Corners Rounded 25">
            <a:extLst>
              <a:ext uri="{FF2B5EF4-FFF2-40B4-BE49-F238E27FC236}">
                <a16:creationId xmlns:a16="http://schemas.microsoft.com/office/drawing/2014/main" id="{9110CF05-A8A5-43FE-8897-D208B1FEBC9F}"/>
              </a:ext>
            </a:extLst>
          </p:cNvPr>
          <p:cNvSpPr/>
          <p:nvPr/>
        </p:nvSpPr>
        <p:spPr>
          <a:xfrm>
            <a:off x="5760328" y="3488709"/>
            <a:ext cx="3961188" cy="1420498"/>
          </a:xfrm>
          <a:prstGeom prst="wedgeRoundRectCallout">
            <a:avLst>
              <a:gd name="adj1" fmla="val -61534"/>
              <a:gd name="adj2" fmla="val -962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use the function pointer to call a function just as if it were a normal function call.</a:t>
            </a:r>
          </a:p>
        </p:txBody>
      </p:sp>
      <p:sp>
        <p:nvSpPr>
          <p:cNvPr id="27" name="Speech Bubble: Rectangle with Corners Rounded 26">
            <a:extLst>
              <a:ext uri="{FF2B5EF4-FFF2-40B4-BE49-F238E27FC236}">
                <a16:creationId xmlns:a16="http://schemas.microsoft.com/office/drawing/2014/main" id="{5975AFD9-ED3D-468B-ADC3-0ED7BC5F4B35}"/>
              </a:ext>
            </a:extLst>
          </p:cNvPr>
          <p:cNvSpPr/>
          <p:nvPr/>
        </p:nvSpPr>
        <p:spPr>
          <a:xfrm>
            <a:off x="1928917" y="1529760"/>
            <a:ext cx="3961188" cy="1420498"/>
          </a:xfrm>
          <a:prstGeom prst="wedgeRoundRectCallout">
            <a:avLst>
              <a:gd name="adj1" fmla="val -73076"/>
              <a:gd name="adj2" fmla="val 858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function that accepts a function as a parameter or returns a function is called a </a:t>
            </a:r>
            <a:r>
              <a:rPr lang="en-US" sz="2000" dirty="0">
                <a:solidFill>
                  <a:srgbClr val="FFC9C9"/>
                </a:solidFill>
                <a:latin typeface="Corbel" panose="020B0503020204020204" pitchFamily="34" charset="0"/>
              </a:rPr>
              <a:t>higher-order function</a:t>
            </a:r>
            <a:r>
              <a:rPr lang="en-US" sz="2000" dirty="0">
                <a:latin typeface="Corbel" panose="020B0503020204020204" pitchFamily="34" charset="0"/>
              </a:rPr>
              <a:t>.</a:t>
            </a:r>
          </a:p>
        </p:txBody>
      </p:sp>
    </p:spTree>
    <p:extLst>
      <p:ext uri="{BB962C8B-B14F-4D97-AF65-F5344CB8AC3E}">
        <p14:creationId xmlns:p14="http://schemas.microsoft.com/office/powerpoint/2010/main" val="7306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5E-6 3.7037E-6 L 0.29389 0.09976 " pathEditMode="relative" rAng="0" ptsTypes="AA">
                                      <p:cBhvr>
                                        <p:cTn id="69" dur="2000" fill="hold"/>
                                        <p:tgtEl>
                                          <p:spTgt spid="24"/>
                                        </p:tgtEl>
                                        <p:attrNameLst>
                                          <p:attrName>ppt_x</p:attrName>
                                          <p:attrName>ppt_y</p:attrName>
                                        </p:attrNameLst>
                                      </p:cBhvr>
                                      <p:rCtr x="14687" y="4977"/>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
                                            <p:txEl>
                                              <p:pRg st="5" end="5"/>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
                                            <p:txEl>
                                              <p:pRg st="6" end="6"/>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wipe(down)">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8">
                                            <p:txEl>
                                              <p:pRg st="9" end="9"/>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8">
                                            <p:txEl>
                                              <p:pRg st="10" end="10"/>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
                                            <p:txEl>
                                              <p:pRg st="11" end="11"/>
                                            </p:txEl>
                                          </p:spTgt>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wipe(down)">
                                      <p:cBhvr>
                                        <p:cTn id="114" dur="5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2" nodeType="clickEffect">
                                  <p:stCondLst>
                                    <p:cond delay="0"/>
                                  </p:stCondLst>
                                  <p:childTnLst>
                                    <p:animMotion origin="layout" path="M 3.54167E-6 -4.81481E-6 L 0.24284 0.04815 " pathEditMode="relative" rAng="0" ptsTypes="AA">
                                      <p:cBhvr>
                                        <p:cTn id="118" dur="2000" fill="hold"/>
                                        <p:tgtEl>
                                          <p:spTgt spid="19"/>
                                        </p:tgtEl>
                                        <p:attrNameLst>
                                          <p:attrName>ppt_x</p:attrName>
                                          <p:attrName>ppt_y</p:attrName>
                                        </p:attrNameLst>
                                      </p:cBhvr>
                                      <p:rCtr x="12135" y="2407"/>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down)">
                                      <p:cBhvr>
                                        <p:cTn id="127" dur="500"/>
                                        <p:tgtEl>
                                          <p:spTgt spid="27"/>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grpId="2" nodeType="clickEffect">
                                  <p:stCondLst>
                                    <p:cond delay="0"/>
                                  </p:stCondLst>
                                  <p:childTnLst>
                                    <p:animMotion origin="layout" path="M -2.91667E-6 -3.7037E-7 L 0.03034 -0.17153 " pathEditMode="relative" rAng="0" ptsTypes="AA">
                                      <p:cBhvr>
                                        <p:cTn id="131" dur="2000" fill="hold"/>
                                        <p:tgtEl>
                                          <p:spTgt spid="27"/>
                                        </p:tgtEl>
                                        <p:attrNameLst>
                                          <p:attrName>ppt_x</p:attrName>
                                          <p:attrName>ppt_y</p:attrName>
                                        </p:attrNameLst>
                                      </p:cBhvr>
                                      <p:rCtr x="1510" y="-8588"/>
                                    </p:animMotion>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27"/>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8">
                                            <p:txEl>
                                              <p:pRg st="14" end="14"/>
                                            </p:txEl>
                                          </p:spTgt>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8">
                                            <p:txEl>
                                              <p:pRg st="15" end="15"/>
                                            </p:txEl>
                                          </p:spTgt>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8">
                                            <p:txEl>
                                              <p:pRg st="16" end="16"/>
                                            </p:txEl>
                                          </p:spTgt>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8">
                                            <p:txEl>
                                              <p:pRg st="17" end="17"/>
                                            </p:txEl>
                                          </p:spTgt>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8">
                                            <p:txEl>
                                              <p:pRg st="18" end="18"/>
                                            </p:txEl>
                                          </p:spTgt>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
                                            <p:txEl>
                                              <p:pRg st="19" end="19"/>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wipe(down)">
                                      <p:cBhvr>
                                        <p:cTn id="154" dur="500"/>
                                        <p:tgtEl>
                                          <p:spTgt spid="21"/>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1"/>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22"/>
                                        </p:tgtEl>
                                        <p:attrNameLst>
                                          <p:attrName>style.visibility</p:attrName>
                                        </p:attrNameLst>
                                      </p:cBhvr>
                                      <p:to>
                                        <p:strVal val="visible"/>
                                      </p:to>
                                    </p:set>
                                    <p:animEffect transition="in" filter="wipe(down)">
                                      <p:cBhvr>
                                        <p:cTn id="163" dur="500"/>
                                        <p:tgtEl>
                                          <p:spTgt spid="22"/>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22"/>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23"/>
                                        </p:tgtEl>
                                        <p:attrNameLst>
                                          <p:attrName>style.visibility</p:attrName>
                                        </p:attrNameLst>
                                      </p:cBhvr>
                                      <p:to>
                                        <p:strVal val="visible"/>
                                      </p:to>
                                    </p:set>
                                    <p:animEffect transition="in" filter="wipe(down)">
                                      <p:cBhvr>
                                        <p:cTn id="172" dur="500"/>
                                        <p:tgtEl>
                                          <p:spTgt spid="23"/>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23"/>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P spid="11" grpId="0"/>
      <p:bldP spid="12" grpId="0"/>
      <p:bldP spid="13" grpId="0"/>
      <p:bldP spid="14" grpId="0"/>
      <p:bldP spid="15" grpId="0"/>
      <p:bldP spid="18" grpId="0" animBg="1"/>
      <p:bldP spid="18" grpId="1" animBg="1"/>
      <p:bldP spid="19" grpId="0" animBg="1"/>
      <p:bldP spid="19" grpId="1" animBg="1"/>
      <p:bldP spid="19" grpId="2" animBg="1"/>
      <p:bldP spid="20" grpId="0" animBg="1"/>
      <p:bldP spid="20" grpId="1" animBg="1"/>
      <p:bldP spid="22" grpId="0" animBg="1"/>
      <p:bldP spid="22" grpId="1" animBg="1"/>
      <p:bldP spid="23" grpId="0" animBg="1"/>
      <p:bldP spid="23" grpId="1" animBg="1"/>
      <p:bldP spid="24" grpId="0" animBg="1"/>
      <p:bldP spid="24" grpId="1" animBg="1"/>
      <p:bldP spid="24" grpId="2" animBg="1"/>
      <p:bldP spid="25" grpId="0"/>
      <p:bldP spid="17" grpId="0" animBg="1"/>
      <p:bldP spid="17" grpId="1" animBg="1"/>
      <p:bldP spid="21" grpId="0" animBg="1"/>
      <p:bldP spid="21" grpId="1" animBg="1"/>
      <p:bldP spid="26" grpId="0" animBg="1"/>
      <p:bldP spid="26" grpId="1" animBg="1"/>
      <p:bldP spid="27" grpId="0" animBg="1"/>
      <p:bldP spid="27" grpId="1" animBg="1"/>
      <p:bldP spid="27" grpId="2"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First-class Functions in Different Languages: Go</a:t>
            </a:r>
          </a:p>
        </p:txBody>
      </p:sp>
      <p:sp>
        <p:nvSpPr>
          <p:cNvPr id="8" name="TextBox 7">
            <a:extLst>
              <a:ext uri="{FF2B5EF4-FFF2-40B4-BE49-F238E27FC236}">
                <a16:creationId xmlns:a16="http://schemas.microsoft.com/office/drawing/2014/main" id="{1B9F0B2D-FAE5-45E4-B53D-B5CB6B60162C}"/>
              </a:ext>
            </a:extLst>
          </p:cNvPr>
          <p:cNvSpPr txBox="1"/>
          <p:nvPr/>
        </p:nvSpPr>
        <p:spPr>
          <a:xfrm>
            <a:off x="227097" y="662072"/>
            <a:ext cx="6017292" cy="6140142"/>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func</a:t>
            </a:r>
            <a:r>
              <a:rPr lang="en-US" dirty="0">
                <a:latin typeface="Consolas" panose="020B0609020204030204" pitchFamily="49" charset="0"/>
              </a:rPr>
              <a:t> square(</a:t>
            </a:r>
            <a:r>
              <a:rPr lang="en-US" dirty="0" err="1">
                <a:solidFill>
                  <a:srgbClr val="7030A0"/>
                </a:solidFill>
                <a:latin typeface="Consolas" panose="020B0609020204030204" pitchFamily="49" charset="0"/>
              </a:rPr>
              <a:t>val</a:t>
            </a:r>
            <a:r>
              <a:rPr lang="en-US" dirty="0">
                <a:solidFill>
                  <a:srgbClr val="7030A0"/>
                </a:solidFill>
                <a:latin typeface="Consolas" panose="020B0609020204030204" pitchFamily="49" charset="0"/>
              </a:rPr>
              <a:t> int</a:t>
            </a:r>
            <a:r>
              <a:rPr lang="en-US" dirty="0">
                <a:latin typeface="Consolas" panose="020B0609020204030204" pitchFamily="49" charset="0"/>
              </a:rPr>
              <a:t>) </a:t>
            </a:r>
            <a:r>
              <a:rPr lang="en-US" dirty="0">
                <a:solidFill>
                  <a:srgbClr val="C00000"/>
                </a:solidFill>
                <a:latin typeface="Consolas" panose="020B0609020204030204" pitchFamily="49" charset="0"/>
              </a:rPr>
              <a:t>int</a:t>
            </a:r>
            <a:r>
              <a:rPr lang="en-US" dirty="0">
                <a:latin typeface="Consolas" panose="020B0609020204030204" pitchFamily="49" charset="0"/>
              </a:rPr>
              <a:t> { return </a:t>
            </a:r>
            <a:r>
              <a:rPr lang="en-US" dirty="0" err="1">
                <a:latin typeface="Consolas" panose="020B0609020204030204" pitchFamily="49" charset="0"/>
              </a:rPr>
              <a:t>val</a:t>
            </a:r>
            <a:r>
              <a:rPr lang="en-US" dirty="0">
                <a:latin typeface="Consolas" panose="020B0609020204030204" pitchFamily="49" charset="0"/>
              </a:rPr>
              <a:t> * </a:t>
            </a:r>
            <a:r>
              <a:rPr lang="en-US" dirty="0" err="1">
                <a:latin typeface="Consolas" panose="020B0609020204030204" pitchFamily="49" charset="0"/>
              </a:rPr>
              <a:t>val</a:t>
            </a:r>
            <a:r>
              <a:rPr lang="en-US" dirty="0">
                <a:latin typeface="Consolas" panose="020B0609020204030204" pitchFamily="49" charset="0"/>
              </a:rPr>
              <a:t> }</a:t>
            </a:r>
          </a:p>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fivex</a:t>
            </a:r>
            <a:r>
              <a:rPr lang="en-US" dirty="0">
                <a:latin typeface="Consolas" panose="020B0609020204030204" pitchFamily="49" charset="0"/>
              </a:rPr>
              <a:t>(</a:t>
            </a:r>
            <a:r>
              <a:rPr lang="en-US" dirty="0" err="1">
                <a:solidFill>
                  <a:srgbClr val="7030A0"/>
                </a:solidFill>
                <a:latin typeface="Consolas" panose="020B0609020204030204" pitchFamily="49" charset="0"/>
              </a:rPr>
              <a:t>val</a:t>
            </a:r>
            <a:r>
              <a:rPr lang="en-US" dirty="0">
                <a:solidFill>
                  <a:srgbClr val="7030A0"/>
                </a:solidFill>
                <a:latin typeface="Consolas" panose="020B0609020204030204" pitchFamily="49" charset="0"/>
              </a:rPr>
              <a:t> int</a:t>
            </a:r>
            <a:r>
              <a:rPr lang="en-US" dirty="0">
                <a:latin typeface="Consolas" panose="020B0609020204030204" pitchFamily="49" charset="0"/>
              </a:rPr>
              <a:t>) </a:t>
            </a:r>
            <a:r>
              <a:rPr lang="en-US" dirty="0">
                <a:solidFill>
                  <a:srgbClr val="C00000"/>
                </a:solidFill>
                <a:latin typeface="Consolas" panose="020B0609020204030204" pitchFamily="49" charset="0"/>
              </a:rPr>
              <a:t>int</a:t>
            </a:r>
            <a:r>
              <a:rPr lang="en-US" dirty="0">
                <a:latin typeface="Consolas" panose="020B0609020204030204" pitchFamily="49" charset="0"/>
              </a:rPr>
              <a:t>  { return </a:t>
            </a:r>
            <a:r>
              <a:rPr lang="en-US" dirty="0" err="1">
                <a:latin typeface="Consolas" panose="020B0609020204030204" pitchFamily="49" charset="0"/>
              </a:rPr>
              <a:t>val</a:t>
            </a:r>
            <a:r>
              <a:rPr lang="en-US" dirty="0">
                <a:latin typeface="Consolas" panose="020B0609020204030204" pitchFamily="49" charset="0"/>
              </a:rPr>
              <a:t> * 5 }</a:t>
            </a:r>
          </a:p>
          <a:p>
            <a:endParaRPr lang="en-US" sz="1100" dirty="0">
              <a:latin typeface="Consolas" panose="020B0609020204030204" pitchFamily="49" charset="0"/>
            </a:endParaRPr>
          </a:p>
          <a:p>
            <a:r>
              <a:rPr lang="en-US" dirty="0">
                <a:latin typeface="Consolas" panose="020B0609020204030204" pitchFamily="49" charset="0"/>
              </a:rPr>
              <a:t>type </a:t>
            </a:r>
            <a:r>
              <a:rPr lang="en-US" dirty="0" err="1">
                <a:solidFill>
                  <a:srgbClr val="00B050"/>
                </a:solidFill>
                <a:latin typeface="Consolas" panose="020B0609020204030204" pitchFamily="49" charset="0"/>
              </a:rPr>
              <a:t>IntToIntFuncPtr</a:t>
            </a:r>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a:t>
            </a:r>
            <a:r>
              <a:rPr lang="en-US" dirty="0">
                <a:solidFill>
                  <a:srgbClr val="7030A0"/>
                </a:solidFill>
                <a:latin typeface="Consolas" panose="020B0609020204030204" pitchFamily="49" charset="0"/>
              </a:rPr>
              <a:t>int</a:t>
            </a:r>
            <a:r>
              <a:rPr lang="en-US" dirty="0">
                <a:latin typeface="Consolas" panose="020B0609020204030204" pitchFamily="49" charset="0"/>
              </a:rPr>
              <a:t>) </a:t>
            </a:r>
            <a:r>
              <a:rPr lang="en-US" dirty="0">
                <a:solidFill>
                  <a:srgbClr val="C00000"/>
                </a:solidFill>
                <a:latin typeface="Consolas" panose="020B0609020204030204" pitchFamily="49" charset="0"/>
              </a:rPr>
              <a:t>int</a:t>
            </a:r>
          </a:p>
          <a:p>
            <a:endParaRPr lang="en-US" sz="1100"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apply(</a:t>
            </a:r>
            <a:r>
              <a:rPr lang="en-US" dirty="0">
                <a:solidFill>
                  <a:srgbClr val="00B050"/>
                </a:solidFill>
                <a:latin typeface="Consolas" panose="020B0609020204030204" pitchFamily="49" charset="0"/>
              </a:rPr>
              <a:t>f</a:t>
            </a:r>
            <a:r>
              <a:rPr lang="en-US" dirty="0">
                <a:latin typeface="Consolas" panose="020B0609020204030204" pitchFamily="49" charset="0"/>
              </a:rPr>
              <a:t> </a:t>
            </a:r>
            <a:r>
              <a:rPr lang="en-US" dirty="0" err="1">
                <a:solidFill>
                  <a:srgbClr val="00B050"/>
                </a:solidFill>
                <a:latin typeface="Consolas" panose="020B0609020204030204" pitchFamily="49" charset="0"/>
              </a:rPr>
              <a:t>IntToIntFuncPtr</a:t>
            </a:r>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int) {</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("f(", </a:t>
            </a:r>
            <a:r>
              <a:rPr lang="en-US" dirty="0" err="1">
                <a:latin typeface="Consolas" panose="020B0609020204030204" pitchFamily="49" charset="0"/>
              </a:rPr>
              <a:t>val</a:t>
            </a:r>
            <a:r>
              <a:rPr lang="en-US" dirty="0">
                <a:latin typeface="Consolas" panose="020B0609020204030204" pitchFamily="49" charset="0"/>
              </a:rPr>
              <a:t>, ") is ", </a:t>
            </a:r>
            <a:r>
              <a:rPr lang="en-US" dirty="0">
                <a:solidFill>
                  <a:srgbClr val="00B050"/>
                </a:solidFill>
                <a:latin typeface="Consolas" panose="020B0609020204030204" pitchFamily="49" charset="0"/>
              </a:rPr>
              <a:t>f</a:t>
            </a:r>
            <a:r>
              <a:rPr lang="en-US" dirty="0">
                <a:latin typeface="Consolas" panose="020B0609020204030204" pitchFamily="49" charset="0"/>
              </a:rPr>
              <a:t>(</a:t>
            </a:r>
            <a:r>
              <a:rPr lang="en-US" dirty="0" err="1">
                <a:latin typeface="Consolas" panose="020B0609020204030204" pitchFamily="49" charset="0"/>
              </a:rPr>
              <a:t>val</a:t>
            </a:r>
            <a:r>
              <a:rPr lang="en-US" dirty="0">
                <a:latin typeface="Consolas" panose="020B0609020204030204" pitchFamily="49" charset="0"/>
              </a:rPr>
              <a:t>))</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pickAFunc</a:t>
            </a:r>
            <a:r>
              <a:rPr lang="en-US" dirty="0">
                <a:latin typeface="Consolas" panose="020B0609020204030204" pitchFamily="49" charset="0"/>
              </a:rPr>
              <a:t>(r int) </a:t>
            </a:r>
            <a:r>
              <a:rPr lang="en-US" dirty="0" err="1">
                <a:solidFill>
                  <a:srgbClr val="00B050"/>
                </a:solidFill>
                <a:latin typeface="Consolas" panose="020B0609020204030204" pitchFamily="49" charset="0"/>
              </a:rPr>
              <a:t>IntToIntFuncPtr</a:t>
            </a:r>
            <a:r>
              <a:rPr lang="en-US" dirty="0">
                <a:latin typeface="Consolas" panose="020B0609020204030204" pitchFamily="49" charset="0"/>
              </a:rPr>
              <a:t> {</a:t>
            </a:r>
          </a:p>
          <a:p>
            <a:r>
              <a:rPr lang="en-US" dirty="0">
                <a:latin typeface="Consolas" panose="020B0609020204030204" pitchFamily="49" charset="0"/>
              </a:rPr>
              <a:t>  if r == 0 {</a:t>
            </a:r>
          </a:p>
          <a:p>
            <a:r>
              <a:rPr lang="en-US" dirty="0">
                <a:latin typeface="Consolas" panose="020B0609020204030204" pitchFamily="49" charset="0"/>
              </a:rPr>
              <a:t>    </a:t>
            </a:r>
            <a:r>
              <a:rPr lang="en-US" dirty="0">
                <a:solidFill>
                  <a:srgbClr val="7030A0"/>
                </a:solidFill>
                <a:latin typeface="Consolas" panose="020B0609020204030204" pitchFamily="49" charset="0"/>
              </a:rPr>
              <a:t>return square</a:t>
            </a:r>
          </a:p>
          <a:p>
            <a:r>
              <a:rPr lang="en-US" dirty="0">
                <a:latin typeface="Consolas" panose="020B0609020204030204" pitchFamily="49" charset="0"/>
              </a:rPr>
              <a:t>  } else {</a:t>
            </a:r>
          </a:p>
          <a:p>
            <a:r>
              <a:rPr lang="en-US" dirty="0">
                <a:latin typeface="Consolas" panose="020B0609020204030204" pitchFamily="49" charset="0"/>
              </a:rPr>
              <a:t>    </a:t>
            </a:r>
            <a:r>
              <a:rPr lang="en-US" dirty="0">
                <a:solidFill>
                  <a:srgbClr val="7030A0"/>
                </a:solidFill>
                <a:latin typeface="Consolas" panose="020B0609020204030204" pitchFamily="49" charset="0"/>
              </a:rPr>
              <a:t>return </a:t>
            </a:r>
            <a:r>
              <a:rPr lang="en-US" dirty="0" err="1">
                <a:solidFill>
                  <a:srgbClr val="7030A0"/>
                </a:solidFill>
                <a:latin typeface="Consolas" panose="020B0609020204030204" pitchFamily="49" charset="0"/>
              </a:rPr>
              <a:t>fivex</a:t>
            </a:r>
            <a:endParaRPr lang="en-US" dirty="0">
              <a:solidFill>
                <a:srgbClr val="7030A0"/>
              </a:solidFill>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var </a:t>
            </a:r>
            <a:r>
              <a:rPr lang="en-US" dirty="0">
                <a:solidFill>
                  <a:srgbClr val="0070C0"/>
                </a:solidFill>
                <a:latin typeface="Consolas" panose="020B0609020204030204" pitchFamily="49" charset="0"/>
              </a:rPr>
              <a:t>f</a:t>
            </a:r>
            <a:r>
              <a:rPr lang="en-US" dirty="0">
                <a:latin typeface="Consolas" panose="020B0609020204030204" pitchFamily="49" charset="0"/>
              </a:rPr>
              <a:t> </a:t>
            </a:r>
            <a:r>
              <a:rPr lang="en-US" dirty="0">
                <a:solidFill>
                  <a:srgbClr val="00B0F0"/>
                </a:solidFill>
                <a:latin typeface="Consolas" panose="020B0609020204030204" pitchFamily="49" charset="0"/>
              </a:rPr>
              <a:t>=</a:t>
            </a:r>
            <a:r>
              <a:rPr lang="en-US" dirty="0">
                <a:latin typeface="Consolas" panose="020B0609020204030204" pitchFamily="49" charset="0"/>
              </a:rPr>
              <a:t> </a:t>
            </a:r>
            <a:r>
              <a:rPr lang="en-US" dirty="0" err="1">
                <a:latin typeface="Consolas" panose="020B0609020204030204" pitchFamily="49" charset="0"/>
              </a:rPr>
              <a:t>pickAFunc</a:t>
            </a:r>
            <a:r>
              <a:rPr lang="en-US" dirty="0">
                <a:latin typeface="Consolas" panose="020B0609020204030204" pitchFamily="49" charset="0"/>
              </a:rPr>
              <a:t>(</a:t>
            </a:r>
            <a:r>
              <a:rPr lang="en-US" dirty="0" err="1">
                <a:latin typeface="Consolas" panose="020B0609020204030204" pitchFamily="49" charset="0"/>
              </a:rPr>
              <a:t>rand.Intn</a:t>
            </a:r>
            <a:r>
              <a:rPr lang="en-US" dirty="0">
                <a:latin typeface="Consolas" panose="020B0609020204030204" pitchFamily="49" charset="0"/>
              </a:rPr>
              <a:t>(2))</a:t>
            </a:r>
          </a:p>
          <a:p>
            <a:r>
              <a:rPr lang="en-US" dirty="0">
                <a:latin typeface="Consolas" panose="020B0609020204030204" pitchFamily="49" charset="0"/>
              </a:rPr>
              <a:t>  if f </a:t>
            </a:r>
            <a:r>
              <a:rPr lang="en-US" dirty="0">
                <a:solidFill>
                  <a:srgbClr val="FF0000"/>
                </a:solidFill>
                <a:latin typeface="Consolas" panose="020B0609020204030204" pitchFamily="49" charset="0"/>
              </a:rPr>
              <a:t>!=</a:t>
            </a:r>
            <a:r>
              <a:rPr lang="en-US" dirty="0">
                <a:latin typeface="Consolas" panose="020B0609020204030204" pitchFamily="49" charset="0"/>
              </a:rPr>
              <a:t> nil {</a:t>
            </a:r>
          </a:p>
          <a:p>
            <a:r>
              <a:rPr lang="en-US" dirty="0">
                <a:latin typeface="Consolas" panose="020B0609020204030204" pitchFamily="49" charset="0"/>
              </a:rPr>
              <a:t>    apply(</a:t>
            </a:r>
            <a:r>
              <a:rPr lang="en-US" dirty="0">
                <a:solidFill>
                  <a:srgbClr val="0070C0"/>
                </a:solidFill>
                <a:latin typeface="Consolas" panose="020B0609020204030204" pitchFamily="49" charset="0"/>
              </a:rPr>
              <a:t>f</a:t>
            </a:r>
            <a:r>
              <a:rPr lang="en-US" dirty="0">
                <a:latin typeface="Consolas" panose="020B0609020204030204" pitchFamily="49" charset="0"/>
              </a:rPr>
              <a:t>, 10)</a:t>
            </a:r>
          </a:p>
          <a:p>
            <a:r>
              <a:rPr lang="en-US" dirty="0">
                <a:latin typeface="Consolas" panose="020B0609020204030204" pitchFamily="49" charset="0"/>
              </a:rPr>
              <a:t>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65AD7AD5-ED00-411A-95AB-52DEAD038E6E}"/>
              </a:ext>
            </a:extLst>
          </p:cNvPr>
          <p:cNvSpPr txBox="1"/>
          <p:nvPr/>
        </p:nvSpPr>
        <p:spPr>
          <a:xfrm>
            <a:off x="6623862" y="1004637"/>
            <a:ext cx="4907930" cy="1015663"/>
          </a:xfrm>
          <a:prstGeom prst="rect">
            <a:avLst/>
          </a:prstGeom>
          <a:noFill/>
        </p:spPr>
        <p:txBody>
          <a:bodyPr wrap="square" rtlCol="0">
            <a:spAutoFit/>
          </a:bodyPr>
          <a:lstStyle/>
          <a:p>
            <a:pPr algn="ctr"/>
            <a:r>
              <a:rPr lang="en-US" sz="2000" dirty="0">
                <a:latin typeface="+mj-lt"/>
                <a:cs typeface="Times New Roman" pitchFamily="18" charset="0"/>
              </a:rPr>
              <a:t>Go supports all aspects of first-class functions </a:t>
            </a:r>
            <a:r>
              <a:rPr lang="en-US" sz="2000" dirty="0">
                <a:solidFill>
                  <a:srgbClr val="FF0000"/>
                </a:solidFill>
                <a:latin typeface="+mj-lt"/>
                <a:cs typeface="Times New Roman" pitchFamily="18" charset="0"/>
              </a:rPr>
              <a:t>except comparing functions for equality</a:t>
            </a:r>
            <a:r>
              <a:rPr lang="en-US" sz="2000" dirty="0">
                <a:latin typeface="+mj-lt"/>
                <a:cs typeface="Times New Roman" pitchFamily="18" charset="0"/>
              </a:rPr>
              <a:t>.</a:t>
            </a:r>
          </a:p>
        </p:txBody>
      </p:sp>
      <p:sp>
        <p:nvSpPr>
          <p:cNvPr id="11" name="TextBox 10">
            <a:extLst>
              <a:ext uri="{FF2B5EF4-FFF2-40B4-BE49-F238E27FC236}">
                <a16:creationId xmlns:a16="http://schemas.microsoft.com/office/drawing/2014/main" id="{443ACF9E-536D-46FD-8F2D-EA3B89660360}"/>
              </a:ext>
            </a:extLst>
          </p:cNvPr>
          <p:cNvSpPr txBox="1"/>
          <p:nvPr/>
        </p:nvSpPr>
        <p:spPr>
          <a:xfrm>
            <a:off x="6769576" y="3153471"/>
            <a:ext cx="4616503" cy="707886"/>
          </a:xfrm>
          <a:prstGeom prst="rect">
            <a:avLst/>
          </a:prstGeom>
          <a:noFill/>
        </p:spPr>
        <p:txBody>
          <a:bodyPr wrap="square" rtlCol="0">
            <a:spAutoFit/>
          </a:bodyPr>
          <a:lstStyle/>
          <a:p>
            <a:pPr algn="ctr"/>
            <a:r>
              <a:rPr lang="en-US" sz="2000" dirty="0">
                <a:latin typeface="+mj-lt"/>
                <a:cs typeface="Times New Roman" pitchFamily="18" charset="0"/>
              </a:rPr>
              <a:t>Here's how we define a function that takes another </a:t>
            </a:r>
            <a:r>
              <a:rPr lang="en-US" sz="2000" dirty="0">
                <a:solidFill>
                  <a:srgbClr val="00B050"/>
                </a:solidFill>
                <a:latin typeface="+mj-lt"/>
                <a:cs typeface="Times New Roman" pitchFamily="18" charset="0"/>
              </a:rPr>
              <a:t>function</a:t>
            </a:r>
            <a:r>
              <a:rPr lang="en-US" sz="2000" dirty="0">
                <a:latin typeface="+mj-lt"/>
                <a:cs typeface="Times New Roman" pitchFamily="18" charset="0"/>
              </a:rPr>
              <a:t> as its </a:t>
            </a:r>
            <a:r>
              <a:rPr lang="en-US" sz="2000" dirty="0">
                <a:solidFill>
                  <a:srgbClr val="00B050"/>
                </a:solidFill>
                <a:latin typeface="+mj-lt"/>
                <a:cs typeface="Times New Roman" pitchFamily="18" charset="0"/>
              </a:rPr>
              <a:t>parameter</a:t>
            </a:r>
            <a:r>
              <a:rPr lang="en-US" sz="2000" dirty="0">
                <a:latin typeface="+mj-lt"/>
                <a:cs typeface="Times New Roman" pitchFamily="18" charset="0"/>
              </a:rPr>
              <a:t>.</a:t>
            </a:r>
          </a:p>
        </p:txBody>
      </p:sp>
      <p:sp>
        <p:nvSpPr>
          <p:cNvPr id="29" name="TextBox 28">
            <a:extLst>
              <a:ext uri="{FF2B5EF4-FFF2-40B4-BE49-F238E27FC236}">
                <a16:creationId xmlns:a16="http://schemas.microsoft.com/office/drawing/2014/main" id="{01C4DA17-9935-4149-B3AD-8A7E6ACE4264}"/>
              </a:ext>
            </a:extLst>
          </p:cNvPr>
          <p:cNvSpPr txBox="1"/>
          <p:nvPr/>
        </p:nvSpPr>
        <p:spPr>
          <a:xfrm>
            <a:off x="6769576" y="4227888"/>
            <a:ext cx="4616503" cy="707886"/>
          </a:xfrm>
          <a:prstGeom prst="rect">
            <a:avLst/>
          </a:prstGeom>
          <a:noFill/>
        </p:spPr>
        <p:txBody>
          <a:bodyPr wrap="square" rtlCol="0">
            <a:spAutoFit/>
          </a:bodyPr>
          <a:lstStyle/>
          <a:p>
            <a:pPr algn="ctr"/>
            <a:r>
              <a:rPr lang="en-US" sz="2000" dirty="0">
                <a:latin typeface="+mj-lt"/>
                <a:cs typeface="Times New Roman" pitchFamily="18" charset="0"/>
              </a:rPr>
              <a:t>Here's how we specify the </a:t>
            </a:r>
            <a:r>
              <a:rPr lang="en-US" sz="2000" dirty="0">
                <a:solidFill>
                  <a:srgbClr val="00B050"/>
                </a:solidFill>
                <a:latin typeface="+mj-lt"/>
                <a:cs typeface="Times New Roman" pitchFamily="18" charset="0"/>
              </a:rPr>
              <a:t>return type </a:t>
            </a:r>
            <a:r>
              <a:rPr lang="en-US" sz="2000" dirty="0">
                <a:latin typeface="+mj-lt"/>
                <a:cs typeface="Times New Roman" pitchFamily="18" charset="0"/>
              </a:rPr>
              <a:t>for a function that returns </a:t>
            </a:r>
            <a:r>
              <a:rPr lang="en-US" sz="2000" dirty="0">
                <a:solidFill>
                  <a:srgbClr val="7030A0"/>
                </a:solidFill>
                <a:latin typeface="+mj-lt"/>
                <a:cs typeface="Times New Roman" pitchFamily="18" charset="0"/>
              </a:rPr>
              <a:t>another function</a:t>
            </a:r>
            <a:r>
              <a:rPr lang="en-US" sz="2000" dirty="0">
                <a:latin typeface="+mj-lt"/>
                <a:cs typeface="Times New Roman" pitchFamily="18" charset="0"/>
              </a:rPr>
              <a:t>.</a:t>
            </a:r>
          </a:p>
        </p:txBody>
      </p:sp>
      <p:sp>
        <p:nvSpPr>
          <p:cNvPr id="36" name="Speech Bubble: Rectangle with Corners Rounded 35">
            <a:extLst>
              <a:ext uri="{FF2B5EF4-FFF2-40B4-BE49-F238E27FC236}">
                <a16:creationId xmlns:a16="http://schemas.microsoft.com/office/drawing/2014/main" id="{F69E94F5-131F-49F3-BBFB-90C34E8EA6D7}"/>
              </a:ext>
            </a:extLst>
          </p:cNvPr>
          <p:cNvSpPr/>
          <p:nvPr/>
        </p:nvSpPr>
        <p:spPr>
          <a:xfrm>
            <a:off x="3329209" y="5703740"/>
            <a:ext cx="3912237" cy="1015662"/>
          </a:xfrm>
          <a:prstGeom prst="wedgeRoundRectCallout">
            <a:avLst>
              <a:gd name="adj1" fmla="val -92571"/>
              <a:gd name="adj2" fmla="val -166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pass a function reference as an </a:t>
            </a:r>
            <a:r>
              <a:rPr lang="en-US" sz="2000" dirty="0">
                <a:solidFill>
                  <a:schemeClr val="accent5">
                    <a:lumMod val="40000"/>
                    <a:lumOff val="60000"/>
                  </a:schemeClr>
                </a:solidFill>
                <a:latin typeface="Corbel" panose="020B0503020204020204" pitchFamily="34" charset="0"/>
              </a:rPr>
              <a:t>argument</a:t>
            </a:r>
            <a:r>
              <a:rPr lang="en-US" sz="2000" dirty="0">
                <a:latin typeface="Corbel" panose="020B0503020204020204" pitchFamily="34" charset="0"/>
              </a:rPr>
              <a:t>.</a:t>
            </a:r>
          </a:p>
        </p:txBody>
      </p:sp>
      <p:sp>
        <p:nvSpPr>
          <p:cNvPr id="40" name="TextBox 39">
            <a:extLst>
              <a:ext uri="{FF2B5EF4-FFF2-40B4-BE49-F238E27FC236}">
                <a16:creationId xmlns:a16="http://schemas.microsoft.com/office/drawing/2014/main" id="{EA404735-91FE-4819-A8FF-D304AD39B62C}"/>
              </a:ext>
            </a:extLst>
          </p:cNvPr>
          <p:cNvSpPr txBox="1"/>
          <p:nvPr/>
        </p:nvSpPr>
        <p:spPr>
          <a:xfrm>
            <a:off x="6581275" y="2079054"/>
            <a:ext cx="4993104" cy="707886"/>
          </a:xfrm>
          <a:prstGeom prst="rect">
            <a:avLst/>
          </a:prstGeom>
          <a:noFill/>
        </p:spPr>
        <p:txBody>
          <a:bodyPr wrap="square" rtlCol="0">
            <a:spAutoFit/>
          </a:bodyPr>
          <a:lstStyle/>
          <a:p>
            <a:pPr algn="ctr"/>
            <a:r>
              <a:rPr lang="en-US" sz="2000" dirty="0">
                <a:latin typeface="+mj-lt"/>
                <a:cs typeface="Times New Roman" pitchFamily="18" charset="0"/>
              </a:rPr>
              <a:t>Here's how we define a </a:t>
            </a:r>
            <a:r>
              <a:rPr lang="en-US" sz="2000" dirty="0">
                <a:solidFill>
                  <a:srgbClr val="00B050"/>
                </a:solidFill>
                <a:latin typeface="+mj-lt"/>
                <a:cs typeface="Times New Roman" pitchFamily="18" charset="0"/>
              </a:rPr>
              <a:t>type alias </a:t>
            </a:r>
            <a:r>
              <a:rPr lang="en-US" sz="2000" dirty="0">
                <a:latin typeface="+mj-lt"/>
                <a:cs typeface="Times New Roman" pitchFamily="18" charset="0"/>
              </a:rPr>
              <a:t>for a </a:t>
            </a:r>
            <a:r>
              <a:rPr lang="en-US" sz="2000" dirty="0">
                <a:solidFill>
                  <a:srgbClr val="00B050"/>
                </a:solidFill>
                <a:latin typeface="+mj-lt"/>
                <a:cs typeface="Times New Roman" pitchFamily="18" charset="0"/>
              </a:rPr>
              <a:t>function variable</a:t>
            </a:r>
            <a:r>
              <a:rPr lang="en-US" sz="2000" dirty="0">
                <a:latin typeface="+mj-lt"/>
                <a:cs typeface="Times New Roman" pitchFamily="18" charset="0"/>
              </a:rPr>
              <a:t>.</a:t>
            </a:r>
          </a:p>
        </p:txBody>
      </p:sp>
      <p:sp>
        <p:nvSpPr>
          <p:cNvPr id="39" name="Speech Bubble: Rectangle with Corners Rounded 38">
            <a:extLst>
              <a:ext uri="{FF2B5EF4-FFF2-40B4-BE49-F238E27FC236}">
                <a16:creationId xmlns:a16="http://schemas.microsoft.com/office/drawing/2014/main" id="{913D65ED-545C-49CB-B850-0DAAA866A02E}"/>
              </a:ext>
            </a:extLst>
          </p:cNvPr>
          <p:cNvSpPr/>
          <p:nvPr/>
        </p:nvSpPr>
        <p:spPr>
          <a:xfrm>
            <a:off x="4404391" y="1821112"/>
            <a:ext cx="4427259" cy="1590723"/>
          </a:xfrm>
          <a:prstGeom prst="wedgeRoundRectCallout">
            <a:avLst>
              <a:gd name="adj1" fmla="val -95862"/>
              <a:gd name="adj2" fmla="val -575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 </a:t>
            </a:r>
            <a:r>
              <a:rPr lang="en-US" sz="2000" dirty="0">
                <a:solidFill>
                  <a:schemeClr val="accent6">
                    <a:lumMod val="40000"/>
                    <a:lumOff val="60000"/>
                  </a:schemeClr>
                </a:solidFill>
                <a:latin typeface="Corbel" panose="020B0503020204020204" pitchFamily="34" charset="0"/>
              </a:rPr>
              <a:t>type</a:t>
            </a:r>
            <a:r>
              <a:rPr lang="en-US" sz="2000" dirty="0">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alias</a:t>
            </a:r>
            <a:r>
              <a:rPr lang="en-US" sz="2000" dirty="0">
                <a:latin typeface="Corbel" panose="020B0503020204020204" pitchFamily="34" charset="0"/>
              </a:rPr>
              <a:t> that can be used to define variables/parameters that refer to any function that accepts an </a:t>
            </a:r>
            <a:r>
              <a:rPr lang="en-US" sz="2000" dirty="0">
                <a:solidFill>
                  <a:srgbClr val="D5B8EA"/>
                </a:solidFill>
                <a:latin typeface="Corbel" panose="020B0503020204020204" pitchFamily="34" charset="0"/>
              </a:rPr>
              <a:t>int</a:t>
            </a:r>
            <a:r>
              <a:rPr lang="en-US" sz="2000" dirty="0">
                <a:latin typeface="Corbel" panose="020B0503020204020204" pitchFamily="34" charset="0"/>
              </a:rPr>
              <a:t> parameter and returns an </a:t>
            </a:r>
            <a:r>
              <a:rPr lang="en-US" sz="2000" dirty="0">
                <a:solidFill>
                  <a:srgbClr val="FFC9C9"/>
                </a:solidFill>
                <a:latin typeface="Corbel" panose="020B0503020204020204" pitchFamily="34" charset="0"/>
              </a:rPr>
              <a:t>int</a:t>
            </a:r>
            <a:r>
              <a:rPr lang="en-US" sz="2000" dirty="0">
                <a:latin typeface="Corbel" panose="020B0503020204020204" pitchFamily="34" charset="0"/>
              </a:rPr>
              <a:t>.</a:t>
            </a:r>
          </a:p>
        </p:txBody>
      </p:sp>
      <p:sp>
        <p:nvSpPr>
          <p:cNvPr id="41" name="TextBox 40">
            <a:extLst>
              <a:ext uri="{FF2B5EF4-FFF2-40B4-BE49-F238E27FC236}">
                <a16:creationId xmlns:a16="http://schemas.microsoft.com/office/drawing/2014/main" id="{0ACEDCF6-907D-4574-832E-74CDF0E28B05}"/>
              </a:ext>
            </a:extLst>
          </p:cNvPr>
          <p:cNvSpPr txBox="1"/>
          <p:nvPr/>
        </p:nvSpPr>
        <p:spPr>
          <a:xfrm>
            <a:off x="6769576" y="5302304"/>
            <a:ext cx="4616503" cy="1015663"/>
          </a:xfrm>
          <a:prstGeom prst="rect">
            <a:avLst/>
          </a:prstGeom>
          <a:noFill/>
        </p:spPr>
        <p:txBody>
          <a:bodyPr wrap="square" rtlCol="0">
            <a:spAutoFit/>
          </a:bodyPr>
          <a:lstStyle/>
          <a:p>
            <a:pPr algn="ctr"/>
            <a:r>
              <a:rPr lang="en-US" sz="2000" dirty="0">
                <a:latin typeface="+mj-lt"/>
                <a:cs typeface="Times New Roman" pitchFamily="18" charset="0"/>
              </a:rPr>
              <a:t>And finally, let's see how to </a:t>
            </a:r>
            <a:r>
              <a:rPr lang="en-US" sz="2000" dirty="0">
                <a:solidFill>
                  <a:srgbClr val="00B0F0"/>
                </a:solidFill>
                <a:latin typeface="+mj-lt"/>
                <a:cs typeface="Times New Roman" pitchFamily="18" charset="0"/>
              </a:rPr>
              <a:t>assign</a:t>
            </a:r>
            <a:r>
              <a:rPr lang="en-US" sz="2000" dirty="0">
                <a:latin typeface="+mj-lt"/>
                <a:cs typeface="Times New Roman" pitchFamily="18" charset="0"/>
              </a:rPr>
              <a:t> a </a:t>
            </a:r>
            <a:r>
              <a:rPr lang="en-US" sz="2000" dirty="0">
                <a:solidFill>
                  <a:srgbClr val="0070C0"/>
                </a:solidFill>
                <a:latin typeface="+mj-lt"/>
                <a:cs typeface="Times New Roman" pitchFamily="18" charset="0"/>
              </a:rPr>
              <a:t>function variable </a:t>
            </a:r>
            <a:r>
              <a:rPr lang="en-US" sz="2000" dirty="0">
                <a:latin typeface="+mj-lt"/>
                <a:cs typeface="Times New Roman" pitchFamily="18" charset="0"/>
              </a:rPr>
              <a:t>to a function, and </a:t>
            </a:r>
            <a:r>
              <a:rPr lang="en-US" sz="2000" dirty="0">
                <a:solidFill>
                  <a:srgbClr val="00B050"/>
                </a:solidFill>
                <a:latin typeface="+mj-lt"/>
                <a:cs typeface="Times New Roman" pitchFamily="18" charset="0"/>
              </a:rPr>
              <a:t>pass</a:t>
            </a:r>
            <a:r>
              <a:rPr lang="en-US" sz="2000" dirty="0">
                <a:latin typeface="+mj-lt"/>
                <a:cs typeface="Times New Roman" pitchFamily="18" charset="0"/>
              </a:rPr>
              <a:t> that </a:t>
            </a:r>
            <a:r>
              <a:rPr lang="en-US" sz="2000" dirty="0">
                <a:solidFill>
                  <a:srgbClr val="0070C0"/>
                </a:solidFill>
                <a:cs typeface="Times New Roman" pitchFamily="18" charset="0"/>
              </a:rPr>
              <a:t>variable</a:t>
            </a:r>
            <a:r>
              <a:rPr lang="en-US" sz="2000" dirty="0">
                <a:latin typeface="+mj-lt"/>
                <a:cs typeface="Times New Roman" pitchFamily="18" charset="0"/>
              </a:rPr>
              <a:t> to another function.</a:t>
            </a:r>
          </a:p>
        </p:txBody>
      </p:sp>
      <p:sp>
        <p:nvSpPr>
          <p:cNvPr id="42" name="Speech Bubble: Rectangle with Corners Rounded 41">
            <a:extLst>
              <a:ext uri="{FF2B5EF4-FFF2-40B4-BE49-F238E27FC236}">
                <a16:creationId xmlns:a16="http://schemas.microsoft.com/office/drawing/2014/main" id="{33048933-BDD7-4C0A-A4F9-717B081D63F1}"/>
              </a:ext>
            </a:extLst>
          </p:cNvPr>
          <p:cNvSpPr/>
          <p:nvPr/>
        </p:nvSpPr>
        <p:spPr>
          <a:xfrm>
            <a:off x="2165686" y="3744480"/>
            <a:ext cx="3468127" cy="1420498"/>
          </a:xfrm>
          <a:prstGeom prst="wedgeRoundRectCallout">
            <a:avLst>
              <a:gd name="adj1" fmla="val 21837"/>
              <a:gd name="adj2" fmla="val -1441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use our </a:t>
            </a:r>
            <a:r>
              <a:rPr lang="en-US" sz="2000" dirty="0">
                <a:solidFill>
                  <a:schemeClr val="accent6">
                    <a:lumMod val="40000"/>
                    <a:lumOff val="60000"/>
                  </a:schemeClr>
                </a:solidFill>
                <a:latin typeface="Corbel" panose="020B0503020204020204" pitchFamily="34" charset="0"/>
              </a:rPr>
              <a:t>function variable </a:t>
            </a:r>
            <a:r>
              <a:rPr lang="en-US" sz="2000" dirty="0">
                <a:latin typeface="Corbel" panose="020B0503020204020204" pitchFamily="34" charset="0"/>
              </a:rPr>
              <a:t>just like a regular function name to make a call!</a:t>
            </a:r>
          </a:p>
        </p:txBody>
      </p:sp>
      <p:sp>
        <p:nvSpPr>
          <p:cNvPr id="43" name="Speech Bubble: Rectangle with Corners Rounded 42">
            <a:extLst>
              <a:ext uri="{FF2B5EF4-FFF2-40B4-BE49-F238E27FC236}">
                <a16:creationId xmlns:a16="http://schemas.microsoft.com/office/drawing/2014/main" id="{89B89394-5348-468A-A83C-47A8A620474B}"/>
              </a:ext>
            </a:extLst>
          </p:cNvPr>
          <p:cNvSpPr/>
          <p:nvPr/>
        </p:nvSpPr>
        <p:spPr>
          <a:xfrm>
            <a:off x="3811148" y="3495581"/>
            <a:ext cx="2676344" cy="584518"/>
          </a:xfrm>
          <a:prstGeom prst="wedgeRoundRectCallout">
            <a:avLst>
              <a:gd name="adj1" fmla="val -99664"/>
              <a:gd name="adj2" fmla="val -385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function's type...</a:t>
            </a:r>
          </a:p>
        </p:txBody>
      </p:sp>
      <p:sp>
        <p:nvSpPr>
          <p:cNvPr id="44" name="Speech Bubble: Rectangle with Corners Rounded 43">
            <a:extLst>
              <a:ext uri="{FF2B5EF4-FFF2-40B4-BE49-F238E27FC236}">
                <a16:creationId xmlns:a16="http://schemas.microsoft.com/office/drawing/2014/main" id="{F323FAC3-4884-4CB6-830F-B577E14357D3}"/>
              </a:ext>
            </a:extLst>
          </p:cNvPr>
          <p:cNvSpPr/>
          <p:nvPr/>
        </p:nvSpPr>
        <p:spPr>
          <a:xfrm>
            <a:off x="4939409" y="3393616"/>
            <a:ext cx="2676344" cy="584518"/>
          </a:xfrm>
          <a:prstGeom prst="wedgeRoundRectCallout">
            <a:avLst>
              <a:gd name="adj1" fmla="val -101462"/>
              <a:gd name="adj2" fmla="val -920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Must match this type!</a:t>
            </a:r>
          </a:p>
        </p:txBody>
      </p:sp>
      <p:sp>
        <p:nvSpPr>
          <p:cNvPr id="34" name="Speech Bubble: Rectangle with Corners Rounded 33">
            <a:extLst>
              <a:ext uri="{FF2B5EF4-FFF2-40B4-BE49-F238E27FC236}">
                <a16:creationId xmlns:a16="http://schemas.microsoft.com/office/drawing/2014/main" id="{68FC3BC9-AD5E-45C9-95A2-BFE86E06E123}"/>
              </a:ext>
            </a:extLst>
          </p:cNvPr>
          <p:cNvSpPr/>
          <p:nvPr/>
        </p:nvSpPr>
        <p:spPr>
          <a:xfrm>
            <a:off x="3023577" y="3938826"/>
            <a:ext cx="4700697" cy="1216947"/>
          </a:xfrm>
          <a:prstGeom prst="wedgeRoundRectCallout">
            <a:avLst>
              <a:gd name="adj1" fmla="val -87000"/>
              <a:gd name="adj2" fmla="val 799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Go, we can </a:t>
            </a:r>
            <a:r>
              <a:rPr lang="en-US" sz="2000" dirty="0">
                <a:solidFill>
                  <a:srgbClr val="FFC9C9"/>
                </a:solidFill>
                <a:latin typeface="Corbel" panose="020B0503020204020204" pitchFamily="34" charset="0"/>
              </a:rPr>
              <a:t>compare</a:t>
            </a:r>
            <a:r>
              <a:rPr lang="en-US" sz="2000" dirty="0">
                <a:latin typeface="Corbel" panose="020B0503020204020204" pitchFamily="34" charset="0"/>
              </a:rPr>
              <a:t> function references with </a:t>
            </a:r>
            <a:r>
              <a:rPr lang="en-US" sz="2000" dirty="0">
                <a:solidFill>
                  <a:srgbClr val="FFC9C9"/>
                </a:solidFill>
                <a:latin typeface="Corbel" panose="020B0503020204020204" pitchFamily="34" charset="0"/>
              </a:rPr>
              <a:t>nil</a:t>
            </a:r>
            <a:r>
              <a:rPr lang="en-US" sz="2000" dirty="0">
                <a:latin typeface="Corbel" panose="020B0503020204020204" pitchFamily="34" charset="0"/>
              </a:rPr>
              <a:t> (to see if they're valid) but not with other function values.</a:t>
            </a:r>
          </a:p>
        </p:txBody>
      </p:sp>
    </p:spTree>
    <p:extLst>
      <p:ext uri="{BB962C8B-B14F-4D97-AF65-F5344CB8AC3E}">
        <p14:creationId xmlns:p14="http://schemas.microsoft.com/office/powerpoint/2010/main" val="183936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1.66667E-6 -1.48148E-6 L 0.05 -0.10949 " pathEditMode="relative" rAng="0" ptsTypes="AA">
                                      <p:cBhvr>
                                        <p:cTn id="31" dur="2000" fill="hold"/>
                                        <p:tgtEl>
                                          <p:spTgt spid="39"/>
                                        </p:tgtEl>
                                        <p:attrNameLst>
                                          <p:attrName>ppt_x</p:attrName>
                                          <p:attrName>ppt_y</p:attrName>
                                        </p:attrNameLst>
                                      </p:cBhvr>
                                      <p:rCtr x="2500" y="-5486"/>
                                    </p:animMotion>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6" end="6"/>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xEl>
                                              <p:pRg st="11" end="1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xEl>
                                              <p:pRg st="12" end="1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
                                            <p:txEl>
                                              <p:pRg st="13" end="13"/>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xEl>
                                              <p:pRg st="14" end="14"/>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2" nodeType="clickEffect">
                                  <p:stCondLst>
                                    <p:cond delay="0"/>
                                  </p:stCondLst>
                                  <p:childTnLst>
                                    <p:animMotion origin="layout" path="M 4.16667E-6 -4.81481E-6 L 0.06901 -0.39189 " pathEditMode="relative" rAng="0" ptsTypes="AA">
                                      <p:cBhvr>
                                        <p:cTn id="85" dur="2000" fill="hold"/>
                                        <p:tgtEl>
                                          <p:spTgt spid="43"/>
                                        </p:tgtEl>
                                        <p:attrNameLst>
                                          <p:attrName>ppt_x</p:attrName>
                                          <p:attrName>ppt_y</p:attrName>
                                        </p:attrNameLst>
                                      </p:cBhvr>
                                      <p:rCtr x="3451" y="-19606"/>
                                    </p:animMotion>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500"/>
                                        <p:tgtEl>
                                          <p:spTgt spid="44"/>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3.75E-6 0 L 0.00222 -0.21204 " pathEditMode="relative" rAng="0" ptsTypes="AA">
                                      <p:cBhvr>
                                        <p:cTn id="94" dur="2000" fill="hold"/>
                                        <p:tgtEl>
                                          <p:spTgt spid="44"/>
                                        </p:tgtEl>
                                        <p:attrNameLst>
                                          <p:attrName>ppt_x</p:attrName>
                                          <p:attrName>ppt_y</p:attrName>
                                        </p:attrNameLst>
                                      </p:cBhvr>
                                      <p:rCtr x="104" y="-10602"/>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4"/>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8">
                                            <p:txEl>
                                              <p:pRg st="17" end="17"/>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
                                            <p:txEl>
                                              <p:pRg st="18" end="18"/>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
                                            <p:txEl>
                                              <p:pRg st="19" end="19"/>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
                                            <p:txEl>
                                              <p:pRg st="20" end="20"/>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
                                            <p:txEl>
                                              <p:pRg st="21" end="21"/>
                                            </p:txEl>
                                          </p:spTgt>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wipe(down)">
                                      <p:cBhvr>
                                        <p:cTn id="123" dur="500"/>
                                        <p:tgtEl>
                                          <p:spTgt spid="34"/>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3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6"/>
                                        </p:tgtEl>
                                        <p:attrNameLst>
                                          <p:attrName>style.visibility</p:attrName>
                                        </p:attrNameLst>
                                      </p:cBhvr>
                                      <p:to>
                                        <p:strVal val="visible"/>
                                      </p:to>
                                    </p:set>
                                    <p:animEffect transition="in" filter="wipe(down)">
                                      <p:cBhvr>
                                        <p:cTn id="132" dur="500"/>
                                        <p:tgtEl>
                                          <p:spTgt spid="36"/>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P spid="11" grpId="0"/>
      <p:bldP spid="29" grpId="0"/>
      <p:bldP spid="36" grpId="0" animBg="1"/>
      <p:bldP spid="36" grpId="1" animBg="1"/>
      <p:bldP spid="40" grpId="0"/>
      <p:bldP spid="39" grpId="0" animBg="1"/>
      <p:bldP spid="39" grpId="1" animBg="1"/>
      <p:bldP spid="39" grpId="2" animBg="1"/>
      <p:bldP spid="41" grpId="0"/>
      <p:bldP spid="42" grpId="0" animBg="1"/>
      <p:bldP spid="42" grpId="1" animBg="1"/>
      <p:bldP spid="43" grpId="0" animBg="1"/>
      <p:bldP spid="43" grpId="1" animBg="1"/>
      <p:bldP spid="43" grpId="2" animBg="1"/>
      <p:bldP spid="44" grpId="0" animBg="1"/>
      <p:bldP spid="44" grpId="1" animBg="1"/>
      <p:bldP spid="44" grpId="2" animBg="1"/>
      <p:bldP spid="34" grpId="0" animBg="1"/>
      <p:bldP spid="34"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First-class Functions in Different Languages: Python</a:t>
            </a:r>
          </a:p>
        </p:txBody>
      </p:sp>
      <p:sp>
        <p:nvSpPr>
          <p:cNvPr id="8" name="TextBox 7">
            <a:extLst>
              <a:ext uri="{FF2B5EF4-FFF2-40B4-BE49-F238E27FC236}">
                <a16:creationId xmlns:a16="http://schemas.microsoft.com/office/drawing/2014/main" id="{1B9F0B2D-FAE5-45E4-B53D-B5CB6B60162C}"/>
              </a:ext>
            </a:extLst>
          </p:cNvPr>
          <p:cNvSpPr txBox="1"/>
          <p:nvPr/>
        </p:nvSpPr>
        <p:spPr>
          <a:xfrm>
            <a:off x="227097" y="662072"/>
            <a:ext cx="6017292" cy="6186309"/>
          </a:xfrm>
          <a:prstGeom prst="rect">
            <a:avLst/>
          </a:prstGeom>
          <a:solidFill>
            <a:srgbClr val="F3EBF9"/>
          </a:solidFill>
          <a:ln>
            <a:solidFill>
              <a:schemeClr val="tx1"/>
            </a:solidFill>
          </a:ln>
        </p:spPr>
        <p:txBody>
          <a:bodyPr wrap="square">
            <a:spAutoFit/>
          </a:bodyPr>
          <a:lstStyle/>
          <a:p>
            <a:r>
              <a:rPr lang="en-US" dirty="0">
                <a:latin typeface="Consolas" panose="020B0609020204030204" pitchFamily="49" charset="0"/>
              </a:rPr>
              <a:t>def square(</a:t>
            </a:r>
            <a:r>
              <a:rPr lang="en-US" dirty="0" err="1">
                <a:latin typeface="Consolas" panose="020B0609020204030204" pitchFamily="49" charset="0"/>
              </a:rPr>
              <a:t>val</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val</a:t>
            </a:r>
            <a:r>
              <a:rPr lang="en-US" dirty="0">
                <a:latin typeface="Consolas" panose="020B0609020204030204" pitchFamily="49" charset="0"/>
              </a:rPr>
              <a:t> * </a:t>
            </a:r>
            <a:r>
              <a:rPr lang="en-US" dirty="0" err="1">
                <a:latin typeface="Consolas" panose="020B0609020204030204" pitchFamily="49" charset="0"/>
              </a:rPr>
              <a:t>val</a:t>
            </a:r>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fivex</a:t>
            </a:r>
            <a:r>
              <a:rPr lang="en-US" dirty="0">
                <a:latin typeface="Consolas" panose="020B0609020204030204" pitchFamily="49" charset="0"/>
              </a:rPr>
              <a:t>(</a:t>
            </a:r>
            <a:r>
              <a:rPr lang="en-US" dirty="0" err="1">
                <a:latin typeface="Consolas" panose="020B0609020204030204" pitchFamily="49" charset="0"/>
              </a:rPr>
              <a:t>val</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val</a:t>
            </a:r>
            <a:r>
              <a:rPr lang="en-US" dirty="0">
                <a:latin typeface="Consolas" panose="020B0609020204030204" pitchFamily="49" charset="0"/>
              </a:rPr>
              <a:t> * 5</a:t>
            </a:r>
          </a:p>
          <a:p>
            <a:endParaRPr lang="en-US" dirty="0">
              <a:latin typeface="Consolas" panose="020B0609020204030204" pitchFamily="49" charset="0"/>
            </a:endParaRPr>
          </a:p>
          <a:p>
            <a:r>
              <a:rPr lang="en-US" dirty="0">
                <a:latin typeface="Consolas" panose="020B0609020204030204" pitchFamily="49" charset="0"/>
              </a:rPr>
              <a:t>def apply(</a:t>
            </a:r>
            <a:r>
              <a:rPr lang="en-US" dirty="0">
                <a:solidFill>
                  <a:srgbClr val="00B050"/>
                </a:solidFill>
                <a:latin typeface="Consolas" panose="020B0609020204030204" pitchFamily="49" charset="0"/>
              </a:rPr>
              <a:t>f</a:t>
            </a:r>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a:t>
            </a:r>
          </a:p>
          <a:p>
            <a:r>
              <a:rPr lang="en-US" dirty="0">
                <a:latin typeface="Consolas" panose="020B0609020204030204" pitchFamily="49" charset="0"/>
              </a:rPr>
              <a:t>  result = </a:t>
            </a:r>
            <a:r>
              <a:rPr lang="en-US" dirty="0">
                <a:solidFill>
                  <a:srgbClr val="00B050"/>
                </a:solidFill>
                <a:latin typeface="Consolas" panose="020B0609020204030204" pitchFamily="49" charset="0"/>
              </a:rPr>
              <a:t>f</a:t>
            </a:r>
            <a:r>
              <a:rPr lang="en-US" dirty="0">
                <a:latin typeface="Consolas" panose="020B0609020204030204" pitchFamily="49" charset="0"/>
              </a:rPr>
              <a:t>(</a:t>
            </a:r>
            <a:r>
              <a:rPr lang="en-US" dirty="0" err="1">
                <a:latin typeface="Consolas" panose="020B0609020204030204" pitchFamily="49" charset="0"/>
              </a:rPr>
              <a:t>val</a:t>
            </a:r>
            <a:r>
              <a:rPr lang="en-US" dirty="0">
                <a:latin typeface="Consolas" panose="020B0609020204030204" pitchFamily="49" charset="0"/>
              </a:rPr>
              <a:t>)</a:t>
            </a:r>
          </a:p>
          <a:p>
            <a:r>
              <a:rPr lang="en-US" dirty="0">
                <a:latin typeface="Consolas" panose="020B0609020204030204" pitchFamily="49" charset="0"/>
              </a:rPr>
              <a:t>  print(</a:t>
            </a:r>
            <a:r>
              <a:rPr lang="en-US" dirty="0" err="1">
                <a:latin typeface="Consolas" panose="020B0609020204030204" pitchFamily="49" charset="0"/>
              </a:rPr>
              <a:t>f"f</a:t>
            </a:r>
            <a:r>
              <a:rPr lang="en-US" dirty="0">
                <a:latin typeface="Consolas" panose="020B0609020204030204" pitchFamily="49" charset="0"/>
              </a:rPr>
              <a:t>({</a:t>
            </a:r>
            <a:r>
              <a:rPr lang="en-US" dirty="0" err="1">
                <a:latin typeface="Consolas" panose="020B0609020204030204" pitchFamily="49" charset="0"/>
              </a:rPr>
              <a:t>val</a:t>
            </a:r>
            <a:r>
              <a:rPr lang="en-US" dirty="0">
                <a:latin typeface="Consolas" panose="020B0609020204030204" pitchFamily="49" charset="0"/>
              </a:rPr>
              <a:t>}) is {result}")</a:t>
            </a: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pickAFunc</a:t>
            </a:r>
            <a:r>
              <a:rPr lang="en-US" dirty="0">
                <a:latin typeface="Consolas" panose="020B0609020204030204" pitchFamily="49" charset="0"/>
              </a:rPr>
              <a:t>(r):</a:t>
            </a:r>
          </a:p>
          <a:p>
            <a:r>
              <a:rPr lang="en-US" dirty="0">
                <a:latin typeface="Consolas" panose="020B0609020204030204" pitchFamily="49" charset="0"/>
              </a:rPr>
              <a:t>  if (r == 0):</a:t>
            </a:r>
          </a:p>
          <a:p>
            <a:r>
              <a:rPr lang="en-US" dirty="0">
                <a:latin typeface="Consolas" panose="020B0609020204030204" pitchFamily="49" charset="0"/>
              </a:rPr>
              <a:t>    </a:t>
            </a:r>
            <a:r>
              <a:rPr lang="en-US" dirty="0">
                <a:solidFill>
                  <a:srgbClr val="7030A0"/>
                </a:solidFill>
                <a:latin typeface="Consolas" panose="020B0609020204030204" pitchFamily="49" charset="0"/>
              </a:rPr>
              <a:t>return square</a:t>
            </a:r>
            <a:endParaRPr lang="en-US" dirty="0">
              <a:latin typeface="Consolas" panose="020B0609020204030204" pitchFamily="49" charset="0"/>
            </a:endParaRPr>
          </a:p>
          <a:p>
            <a:r>
              <a:rPr lang="en-US" dirty="0">
                <a:latin typeface="Consolas" panose="020B0609020204030204" pitchFamily="49" charset="0"/>
              </a:rPr>
              <a:t>  else:</a:t>
            </a:r>
          </a:p>
          <a:p>
            <a:r>
              <a:rPr lang="en-US" dirty="0">
                <a:latin typeface="Consolas" panose="020B0609020204030204" pitchFamily="49" charset="0"/>
              </a:rPr>
              <a:t>    </a:t>
            </a:r>
            <a:r>
              <a:rPr lang="en-US" dirty="0">
                <a:solidFill>
                  <a:srgbClr val="7030A0"/>
                </a:solidFill>
                <a:latin typeface="Consolas" panose="020B0609020204030204" pitchFamily="49" charset="0"/>
              </a:rPr>
              <a:t>return </a:t>
            </a:r>
            <a:r>
              <a:rPr lang="en-US" dirty="0" err="1">
                <a:solidFill>
                  <a:srgbClr val="7030A0"/>
                </a:solidFill>
                <a:latin typeface="Consolas" panose="020B0609020204030204" pitchFamily="49" charset="0"/>
              </a:rPr>
              <a:t>fivex</a:t>
            </a:r>
            <a:endParaRPr lang="en-US" dirty="0">
              <a:solidFill>
                <a:srgbClr val="7030A0"/>
              </a:solidFill>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main():</a:t>
            </a:r>
          </a:p>
          <a:p>
            <a:r>
              <a:rPr lang="en-US" dirty="0">
                <a:latin typeface="Consolas" panose="020B0609020204030204" pitchFamily="49" charset="0"/>
              </a:rPr>
              <a:t>  f </a:t>
            </a:r>
            <a:r>
              <a:rPr lang="en-US" dirty="0">
                <a:solidFill>
                  <a:srgbClr val="00B0F0"/>
                </a:solidFill>
                <a:latin typeface="Consolas" panose="020B0609020204030204" pitchFamily="49" charset="0"/>
              </a:rPr>
              <a:t>=</a:t>
            </a:r>
            <a:r>
              <a:rPr lang="en-US" dirty="0">
                <a:latin typeface="Consolas" panose="020B0609020204030204" pitchFamily="49" charset="0"/>
              </a:rPr>
              <a:t> </a:t>
            </a:r>
            <a:r>
              <a:rPr lang="en-US" dirty="0" err="1">
                <a:latin typeface="Consolas" panose="020B0609020204030204" pitchFamily="49" charset="0"/>
              </a:rPr>
              <a:t>pickAFunc</a:t>
            </a:r>
            <a:r>
              <a:rPr lang="en-US" dirty="0">
                <a:latin typeface="Consolas" panose="020B0609020204030204" pitchFamily="49" charset="0"/>
              </a:rPr>
              <a:t>(</a:t>
            </a:r>
            <a:r>
              <a:rPr lang="en-US" dirty="0" err="1">
                <a:latin typeface="Consolas" panose="020B0609020204030204" pitchFamily="49" charset="0"/>
              </a:rPr>
              <a:t>random.randint</a:t>
            </a:r>
            <a:r>
              <a:rPr lang="en-US" dirty="0">
                <a:latin typeface="Consolas" panose="020B0609020204030204" pitchFamily="49" charset="0"/>
              </a:rPr>
              <a:t>(0,1))</a:t>
            </a:r>
          </a:p>
          <a:p>
            <a:r>
              <a:rPr lang="en-US" dirty="0">
                <a:latin typeface="Consolas" panose="020B0609020204030204" pitchFamily="49" charset="0"/>
              </a:rPr>
              <a:t>  if </a:t>
            </a:r>
            <a:r>
              <a:rPr lang="en-US" dirty="0">
                <a:solidFill>
                  <a:srgbClr val="BF9000"/>
                </a:solidFill>
                <a:latin typeface="Consolas" panose="020B0609020204030204" pitchFamily="49" charset="0"/>
              </a:rPr>
              <a:t>f == square</a:t>
            </a:r>
            <a:r>
              <a:rPr lang="en-US" dirty="0">
                <a:latin typeface="Consolas" panose="020B0609020204030204" pitchFamily="49" charset="0"/>
              </a:rPr>
              <a:t>:</a:t>
            </a:r>
          </a:p>
          <a:p>
            <a:r>
              <a:rPr lang="en-US" dirty="0">
                <a:latin typeface="Consolas" panose="020B0609020204030204" pitchFamily="49" charset="0"/>
              </a:rPr>
              <a:t>    print("Picked square")</a:t>
            </a:r>
          </a:p>
          <a:p>
            <a:r>
              <a:rPr lang="en-US" dirty="0">
                <a:latin typeface="Consolas" panose="020B0609020204030204" pitchFamily="49" charset="0"/>
              </a:rPr>
              <a:t>  else:</a:t>
            </a:r>
          </a:p>
          <a:p>
            <a:r>
              <a:rPr lang="en-US" dirty="0">
                <a:latin typeface="Consolas" panose="020B0609020204030204" pitchFamily="49" charset="0"/>
              </a:rPr>
              <a:t>    print("Picked </a:t>
            </a:r>
            <a:r>
              <a:rPr lang="en-US" dirty="0" err="1">
                <a:latin typeface="Consolas" panose="020B0609020204030204" pitchFamily="49" charset="0"/>
              </a:rPr>
              <a:t>fivex</a:t>
            </a:r>
            <a:r>
              <a:rPr lang="en-US" dirty="0">
                <a:latin typeface="Consolas" panose="020B0609020204030204" pitchFamily="49" charset="0"/>
              </a:rPr>
              <a:t>")</a:t>
            </a:r>
          </a:p>
          <a:p>
            <a:r>
              <a:rPr lang="en-US" dirty="0">
                <a:latin typeface="Consolas" panose="020B0609020204030204" pitchFamily="49" charset="0"/>
              </a:rPr>
              <a:t>  apply(</a:t>
            </a:r>
            <a:r>
              <a:rPr lang="en-US" dirty="0">
                <a:solidFill>
                  <a:srgbClr val="C00000"/>
                </a:solidFill>
                <a:latin typeface="Consolas" panose="020B0609020204030204" pitchFamily="49" charset="0"/>
              </a:rPr>
              <a:t>f</a:t>
            </a:r>
            <a:r>
              <a:rPr lang="en-US" dirty="0">
                <a:latin typeface="Consolas" panose="020B0609020204030204" pitchFamily="49" charset="0"/>
              </a:rPr>
              <a:t>, 10)</a:t>
            </a:r>
          </a:p>
        </p:txBody>
      </p:sp>
      <p:sp>
        <p:nvSpPr>
          <p:cNvPr id="9" name="TextBox 8">
            <a:extLst>
              <a:ext uri="{FF2B5EF4-FFF2-40B4-BE49-F238E27FC236}">
                <a16:creationId xmlns:a16="http://schemas.microsoft.com/office/drawing/2014/main" id="{65AD7AD5-ED00-411A-95AB-52DEAD038E6E}"/>
              </a:ext>
            </a:extLst>
          </p:cNvPr>
          <p:cNvSpPr txBox="1"/>
          <p:nvPr/>
        </p:nvSpPr>
        <p:spPr>
          <a:xfrm>
            <a:off x="6190751" y="1004637"/>
            <a:ext cx="5774152" cy="400110"/>
          </a:xfrm>
          <a:prstGeom prst="rect">
            <a:avLst/>
          </a:prstGeom>
          <a:noFill/>
        </p:spPr>
        <p:txBody>
          <a:bodyPr wrap="square" rtlCol="0">
            <a:spAutoFit/>
          </a:bodyPr>
          <a:lstStyle/>
          <a:p>
            <a:pPr algn="ctr"/>
            <a:r>
              <a:rPr lang="en-US" sz="2000" dirty="0">
                <a:latin typeface="+mj-lt"/>
                <a:cs typeface="Times New Roman" pitchFamily="18" charset="0"/>
              </a:rPr>
              <a:t>Python supports all aspects of first-class functions.</a:t>
            </a:r>
          </a:p>
        </p:txBody>
      </p:sp>
      <p:sp>
        <p:nvSpPr>
          <p:cNvPr id="11" name="TextBox 10">
            <a:extLst>
              <a:ext uri="{FF2B5EF4-FFF2-40B4-BE49-F238E27FC236}">
                <a16:creationId xmlns:a16="http://schemas.microsoft.com/office/drawing/2014/main" id="{443ACF9E-536D-46FD-8F2D-EA3B89660360}"/>
              </a:ext>
            </a:extLst>
          </p:cNvPr>
          <p:cNvSpPr txBox="1"/>
          <p:nvPr/>
        </p:nvSpPr>
        <p:spPr>
          <a:xfrm>
            <a:off x="6769576" y="1615200"/>
            <a:ext cx="4616503" cy="707886"/>
          </a:xfrm>
          <a:prstGeom prst="rect">
            <a:avLst/>
          </a:prstGeom>
          <a:noFill/>
        </p:spPr>
        <p:txBody>
          <a:bodyPr wrap="square" rtlCol="0">
            <a:spAutoFit/>
          </a:bodyPr>
          <a:lstStyle/>
          <a:p>
            <a:pPr algn="ctr"/>
            <a:r>
              <a:rPr lang="en-US" sz="2000" dirty="0">
                <a:latin typeface="+mj-lt"/>
                <a:cs typeface="Times New Roman" pitchFamily="18" charset="0"/>
              </a:rPr>
              <a:t>Here's how we define a function that </a:t>
            </a:r>
            <a:r>
              <a:rPr lang="en-US" sz="2000" dirty="0">
                <a:solidFill>
                  <a:srgbClr val="00B050"/>
                </a:solidFill>
                <a:latin typeface="+mj-lt"/>
                <a:cs typeface="Times New Roman" pitchFamily="18" charset="0"/>
              </a:rPr>
              <a:t>takes another function </a:t>
            </a:r>
            <a:r>
              <a:rPr lang="en-US" sz="2000" dirty="0">
                <a:latin typeface="+mj-lt"/>
                <a:cs typeface="Times New Roman" pitchFamily="18" charset="0"/>
              </a:rPr>
              <a:t>as its </a:t>
            </a:r>
            <a:r>
              <a:rPr lang="en-US" sz="2000" dirty="0">
                <a:solidFill>
                  <a:srgbClr val="00B050"/>
                </a:solidFill>
                <a:latin typeface="+mj-lt"/>
                <a:cs typeface="Times New Roman" pitchFamily="18" charset="0"/>
              </a:rPr>
              <a:t>parameter</a:t>
            </a:r>
            <a:r>
              <a:rPr lang="en-US" sz="2000" dirty="0">
                <a:latin typeface="+mj-lt"/>
                <a:cs typeface="Times New Roman" pitchFamily="18" charset="0"/>
              </a:rPr>
              <a:t>.</a:t>
            </a:r>
          </a:p>
        </p:txBody>
      </p:sp>
      <p:sp>
        <p:nvSpPr>
          <p:cNvPr id="29" name="TextBox 28">
            <a:extLst>
              <a:ext uri="{FF2B5EF4-FFF2-40B4-BE49-F238E27FC236}">
                <a16:creationId xmlns:a16="http://schemas.microsoft.com/office/drawing/2014/main" id="{01C4DA17-9935-4149-B3AD-8A7E6ACE4264}"/>
              </a:ext>
            </a:extLst>
          </p:cNvPr>
          <p:cNvSpPr txBox="1"/>
          <p:nvPr/>
        </p:nvSpPr>
        <p:spPr>
          <a:xfrm>
            <a:off x="6491038" y="2533539"/>
            <a:ext cx="5173578" cy="400110"/>
          </a:xfrm>
          <a:prstGeom prst="rect">
            <a:avLst/>
          </a:prstGeom>
          <a:noFill/>
        </p:spPr>
        <p:txBody>
          <a:bodyPr wrap="square" rtlCol="0">
            <a:spAutoFit/>
          </a:bodyPr>
          <a:lstStyle/>
          <a:p>
            <a:pPr algn="ctr"/>
            <a:r>
              <a:rPr lang="en-US" sz="2000" dirty="0">
                <a:latin typeface="+mj-lt"/>
                <a:cs typeface="Times New Roman" pitchFamily="18" charset="0"/>
              </a:rPr>
              <a:t>Here's how a function </a:t>
            </a:r>
            <a:r>
              <a:rPr lang="en-US" sz="2000" dirty="0">
                <a:solidFill>
                  <a:srgbClr val="7030A0"/>
                </a:solidFill>
                <a:latin typeface="+mj-lt"/>
                <a:cs typeface="Times New Roman" pitchFamily="18" charset="0"/>
              </a:rPr>
              <a:t>returns</a:t>
            </a:r>
            <a:r>
              <a:rPr lang="en-US" sz="2000" dirty="0">
                <a:latin typeface="+mj-lt"/>
                <a:cs typeface="Times New Roman" pitchFamily="18" charset="0"/>
              </a:rPr>
              <a:t> </a:t>
            </a:r>
            <a:r>
              <a:rPr lang="en-US" sz="2000" dirty="0">
                <a:solidFill>
                  <a:srgbClr val="7030A0"/>
                </a:solidFill>
                <a:latin typeface="+mj-lt"/>
                <a:cs typeface="Times New Roman" pitchFamily="18" charset="0"/>
              </a:rPr>
              <a:t>another function</a:t>
            </a:r>
            <a:r>
              <a:rPr lang="en-US" sz="2000" dirty="0">
                <a:latin typeface="+mj-lt"/>
                <a:cs typeface="Times New Roman" pitchFamily="18" charset="0"/>
              </a:rPr>
              <a:t>.</a:t>
            </a:r>
          </a:p>
        </p:txBody>
      </p:sp>
      <p:sp>
        <p:nvSpPr>
          <p:cNvPr id="41" name="TextBox 40">
            <a:extLst>
              <a:ext uri="{FF2B5EF4-FFF2-40B4-BE49-F238E27FC236}">
                <a16:creationId xmlns:a16="http://schemas.microsoft.com/office/drawing/2014/main" id="{0ACEDCF6-907D-4574-832E-74CDF0E28B05}"/>
              </a:ext>
            </a:extLst>
          </p:cNvPr>
          <p:cNvSpPr txBox="1"/>
          <p:nvPr/>
        </p:nvSpPr>
        <p:spPr>
          <a:xfrm>
            <a:off x="6528039" y="3144102"/>
            <a:ext cx="5099577" cy="1015663"/>
          </a:xfrm>
          <a:prstGeom prst="rect">
            <a:avLst/>
          </a:prstGeom>
          <a:noFill/>
        </p:spPr>
        <p:txBody>
          <a:bodyPr wrap="square" rtlCol="0">
            <a:spAutoFit/>
          </a:bodyPr>
          <a:lstStyle/>
          <a:p>
            <a:pPr algn="ctr"/>
            <a:r>
              <a:rPr lang="en-US" sz="2000" dirty="0">
                <a:latin typeface="+mj-lt"/>
                <a:cs typeface="Times New Roman" pitchFamily="18" charset="0"/>
              </a:rPr>
              <a:t>Here's how we </a:t>
            </a:r>
            <a:r>
              <a:rPr lang="en-US" sz="2000" dirty="0">
                <a:solidFill>
                  <a:srgbClr val="00B0F0"/>
                </a:solidFill>
                <a:latin typeface="+mj-lt"/>
                <a:cs typeface="Times New Roman" pitchFamily="18" charset="0"/>
              </a:rPr>
              <a:t>assign a variable to a function</a:t>
            </a:r>
            <a:r>
              <a:rPr lang="en-US" sz="2000" dirty="0">
                <a:latin typeface="+mj-lt"/>
                <a:cs typeface="Times New Roman" pitchFamily="18" charset="0"/>
              </a:rPr>
              <a:t>, </a:t>
            </a:r>
            <a:r>
              <a:rPr lang="en-US" sz="2000" dirty="0">
                <a:solidFill>
                  <a:srgbClr val="BF9000"/>
                </a:solidFill>
                <a:latin typeface="+mj-lt"/>
                <a:cs typeface="Times New Roman" pitchFamily="18" charset="0"/>
              </a:rPr>
              <a:t>compare function values</a:t>
            </a:r>
            <a:r>
              <a:rPr lang="en-US" sz="2000" dirty="0">
                <a:latin typeface="+mj-lt"/>
                <a:cs typeface="Times New Roman" pitchFamily="18" charset="0"/>
              </a:rPr>
              <a:t>, and </a:t>
            </a:r>
            <a:r>
              <a:rPr lang="en-US" sz="2000" dirty="0">
                <a:solidFill>
                  <a:srgbClr val="C00000"/>
                </a:solidFill>
                <a:latin typeface="+mj-lt"/>
                <a:cs typeface="Times New Roman" pitchFamily="18" charset="0"/>
              </a:rPr>
              <a:t>pass function variables </a:t>
            </a:r>
            <a:r>
              <a:rPr lang="en-US" sz="2000" dirty="0">
                <a:latin typeface="+mj-lt"/>
                <a:cs typeface="Times New Roman" pitchFamily="18" charset="0"/>
              </a:rPr>
              <a:t>to another function.</a:t>
            </a:r>
          </a:p>
        </p:txBody>
      </p:sp>
    </p:spTree>
    <p:extLst>
      <p:ext uri="{BB962C8B-B14F-4D97-AF65-F5344CB8AC3E}">
        <p14:creationId xmlns:p14="http://schemas.microsoft.com/office/powerpoint/2010/main" val="4663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15" end="1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xEl>
                                              <p:pRg st="16" end="16"/>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xEl>
                                              <p:pRg st="17" end="17"/>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xEl>
                                              <p:pRg st="18" end="18"/>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xEl>
                                              <p:pRg st="19" end="19"/>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xEl>
                                              <p:pRg st="20" end="2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P spid="11" grpId="0"/>
      <p:bldP spid="29" grpId="0"/>
      <p:bldP spid="41"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First-class Functions in Different Languages: Java</a:t>
            </a:r>
          </a:p>
        </p:txBody>
      </p:sp>
      <p:sp>
        <p:nvSpPr>
          <p:cNvPr id="9" name="TextBox 8">
            <a:extLst>
              <a:ext uri="{FF2B5EF4-FFF2-40B4-BE49-F238E27FC236}">
                <a16:creationId xmlns:a16="http://schemas.microsoft.com/office/drawing/2014/main" id="{65AD7AD5-ED00-411A-95AB-52DEAD038E6E}"/>
              </a:ext>
            </a:extLst>
          </p:cNvPr>
          <p:cNvSpPr txBox="1"/>
          <p:nvPr/>
        </p:nvSpPr>
        <p:spPr>
          <a:xfrm>
            <a:off x="7610226" y="906355"/>
            <a:ext cx="4048123" cy="707886"/>
          </a:xfrm>
          <a:prstGeom prst="rect">
            <a:avLst/>
          </a:prstGeom>
          <a:noFill/>
        </p:spPr>
        <p:txBody>
          <a:bodyPr wrap="square" rtlCol="0">
            <a:spAutoFit/>
          </a:bodyPr>
          <a:lstStyle/>
          <a:p>
            <a:pPr algn="ctr"/>
            <a:r>
              <a:rPr lang="en-US" sz="2000" dirty="0">
                <a:latin typeface="+mj-lt"/>
                <a:cs typeface="Times New Roman" pitchFamily="18" charset="0"/>
              </a:rPr>
              <a:t>Java supports all aspects of first-class functions.</a:t>
            </a:r>
          </a:p>
        </p:txBody>
      </p:sp>
      <p:sp>
        <p:nvSpPr>
          <p:cNvPr id="11" name="TextBox 10">
            <a:extLst>
              <a:ext uri="{FF2B5EF4-FFF2-40B4-BE49-F238E27FC236}">
                <a16:creationId xmlns:a16="http://schemas.microsoft.com/office/drawing/2014/main" id="{443ACF9E-536D-46FD-8F2D-EA3B89660360}"/>
              </a:ext>
            </a:extLst>
          </p:cNvPr>
          <p:cNvSpPr txBox="1"/>
          <p:nvPr/>
        </p:nvSpPr>
        <p:spPr>
          <a:xfrm>
            <a:off x="7076573" y="3197000"/>
            <a:ext cx="5115428" cy="707886"/>
          </a:xfrm>
          <a:prstGeom prst="rect">
            <a:avLst/>
          </a:prstGeom>
          <a:noFill/>
        </p:spPr>
        <p:txBody>
          <a:bodyPr wrap="square" rtlCol="0">
            <a:spAutoFit/>
          </a:bodyPr>
          <a:lstStyle/>
          <a:p>
            <a:pPr algn="ctr"/>
            <a:r>
              <a:rPr lang="en-US" sz="2000" dirty="0">
                <a:latin typeface="+mj-lt"/>
                <a:cs typeface="Times New Roman" pitchFamily="18" charset="0"/>
              </a:rPr>
              <a:t>Here's how we define a function that </a:t>
            </a:r>
            <a:r>
              <a:rPr lang="en-US" sz="2000" dirty="0">
                <a:solidFill>
                  <a:srgbClr val="00B050"/>
                </a:solidFill>
                <a:latin typeface="+mj-lt"/>
                <a:cs typeface="Times New Roman" pitchFamily="18" charset="0"/>
              </a:rPr>
              <a:t>takes a function reference </a:t>
            </a:r>
            <a:r>
              <a:rPr lang="en-US" sz="2000" dirty="0">
                <a:latin typeface="+mj-lt"/>
                <a:cs typeface="Times New Roman" pitchFamily="18" charset="0"/>
              </a:rPr>
              <a:t>as its parameter.</a:t>
            </a:r>
          </a:p>
        </p:txBody>
      </p:sp>
      <p:sp>
        <p:nvSpPr>
          <p:cNvPr id="29" name="TextBox 28">
            <a:extLst>
              <a:ext uri="{FF2B5EF4-FFF2-40B4-BE49-F238E27FC236}">
                <a16:creationId xmlns:a16="http://schemas.microsoft.com/office/drawing/2014/main" id="{01C4DA17-9935-4149-B3AD-8A7E6ACE4264}"/>
              </a:ext>
            </a:extLst>
          </p:cNvPr>
          <p:cNvSpPr txBox="1"/>
          <p:nvPr/>
        </p:nvSpPr>
        <p:spPr>
          <a:xfrm>
            <a:off x="7531768" y="4188434"/>
            <a:ext cx="4205038" cy="707886"/>
          </a:xfrm>
          <a:prstGeom prst="rect">
            <a:avLst/>
          </a:prstGeom>
          <a:noFill/>
        </p:spPr>
        <p:txBody>
          <a:bodyPr wrap="square" rtlCol="0">
            <a:spAutoFit/>
          </a:bodyPr>
          <a:lstStyle/>
          <a:p>
            <a:pPr algn="ctr"/>
            <a:r>
              <a:rPr lang="en-US" sz="2000" dirty="0">
                <a:latin typeface="+mj-lt"/>
                <a:cs typeface="Times New Roman" pitchFamily="18" charset="0"/>
              </a:rPr>
              <a:t>Here's how a function </a:t>
            </a:r>
            <a:r>
              <a:rPr lang="en-US" sz="2000" dirty="0">
                <a:solidFill>
                  <a:srgbClr val="7030A0"/>
                </a:solidFill>
                <a:latin typeface="+mj-lt"/>
                <a:cs typeface="Times New Roman" pitchFamily="18" charset="0"/>
              </a:rPr>
              <a:t>returns a reference to another function.</a:t>
            </a:r>
          </a:p>
        </p:txBody>
      </p:sp>
      <p:sp>
        <p:nvSpPr>
          <p:cNvPr id="41" name="TextBox 40">
            <a:extLst>
              <a:ext uri="{FF2B5EF4-FFF2-40B4-BE49-F238E27FC236}">
                <a16:creationId xmlns:a16="http://schemas.microsoft.com/office/drawing/2014/main" id="{0ACEDCF6-907D-4574-832E-74CDF0E28B05}"/>
              </a:ext>
            </a:extLst>
          </p:cNvPr>
          <p:cNvSpPr txBox="1"/>
          <p:nvPr/>
        </p:nvSpPr>
        <p:spPr>
          <a:xfrm>
            <a:off x="7182854" y="5179868"/>
            <a:ext cx="4902866" cy="1015663"/>
          </a:xfrm>
          <a:prstGeom prst="rect">
            <a:avLst/>
          </a:prstGeom>
          <a:noFill/>
        </p:spPr>
        <p:txBody>
          <a:bodyPr wrap="square" rtlCol="0">
            <a:spAutoFit/>
          </a:bodyPr>
          <a:lstStyle/>
          <a:p>
            <a:pPr algn="ctr"/>
            <a:r>
              <a:rPr lang="en-US" sz="2000" dirty="0">
                <a:latin typeface="+mj-lt"/>
                <a:cs typeface="Times New Roman" pitchFamily="18" charset="0"/>
              </a:rPr>
              <a:t>Here's how we </a:t>
            </a:r>
            <a:r>
              <a:rPr lang="en-US" sz="2000" dirty="0">
                <a:solidFill>
                  <a:srgbClr val="00B0F0"/>
                </a:solidFill>
                <a:latin typeface="+mj-lt"/>
                <a:cs typeface="Times New Roman" pitchFamily="18" charset="0"/>
              </a:rPr>
              <a:t>assign a method reference</a:t>
            </a:r>
            <a:r>
              <a:rPr lang="en-US" sz="2000" dirty="0">
                <a:latin typeface="+mj-lt"/>
                <a:cs typeface="Times New Roman" pitchFamily="18" charset="0"/>
              </a:rPr>
              <a:t>, </a:t>
            </a:r>
            <a:r>
              <a:rPr lang="en-US" sz="2000" dirty="0">
                <a:solidFill>
                  <a:srgbClr val="BF9000"/>
                </a:solidFill>
                <a:latin typeface="+mj-lt"/>
                <a:cs typeface="Times New Roman" pitchFamily="18" charset="0"/>
              </a:rPr>
              <a:t>compare function values</a:t>
            </a:r>
            <a:r>
              <a:rPr lang="en-US" sz="2000" dirty="0">
                <a:latin typeface="+mj-lt"/>
                <a:cs typeface="Times New Roman" pitchFamily="18" charset="0"/>
              </a:rPr>
              <a:t>, and </a:t>
            </a:r>
            <a:r>
              <a:rPr lang="en-US" sz="2000" dirty="0">
                <a:solidFill>
                  <a:srgbClr val="C00000"/>
                </a:solidFill>
                <a:latin typeface="+mj-lt"/>
                <a:cs typeface="Times New Roman" pitchFamily="18" charset="0"/>
              </a:rPr>
              <a:t>pass a method reference </a:t>
            </a:r>
            <a:r>
              <a:rPr lang="en-US" sz="2000" dirty="0">
                <a:latin typeface="+mj-lt"/>
                <a:cs typeface="Times New Roman" pitchFamily="18" charset="0"/>
              </a:rPr>
              <a:t>to another function.</a:t>
            </a:r>
          </a:p>
        </p:txBody>
      </p:sp>
      <p:sp>
        <p:nvSpPr>
          <p:cNvPr id="12" name="TextBox 11">
            <a:extLst>
              <a:ext uri="{FF2B5EF4-FFF2-40B4-BE49-F238E27FC236}">
                <a16:creationId xmlns:a16="http://schemas.microsoft.com/office/drawing/2014/main" id="{A2F1C06B-980E-4B7B-AA7D-B217712C38A5}"/>
              </a:ext>
            </a:extLst>
          </p:cNvPr>
          <p:cNvSpPr txBox="1"/>
          <p:nvPr/>
        </p:nvSpPr>
        <p:spPr>
          <a:xfrm>
            <a:off x="58655" y="44790"/>
            <a:ext cx="7050505" cy="684033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public class </a:t>
            </a:r>
            <a:r>
              <a:rPr lang="en-US" dirty="0" err="1">
                <a:latin typeface="Consolas" panose="020B0609020204030204" pitchFamily="49" charset="0"/>
              </a:rPr>
              <a:t>MyClass</a:t>
            </a:r>
            <a:r>
              <a:rPr lang="en-US" dirty="0">
                <a:latin typeface="Consolas" panose="020B0609020204030204" pitchFamily="49" charset="0"/>
              </a:rPr>
              <a:t> {</a:t>
            </a:r>
          </a:p>
          <a:p>
            <a:r>
              <a:rPr lang="en-US" dirty="0">
                <a:solidFill>
                  <a:srgbClr val="FF0000"/>
                </a:solidFill>
                <a:latin typeface="Consolas" panose="020B0609020204030204" pitchFamily="49" charset="0"/>
              </a:rPr>
              <a:t>  </a:t>
            </a:r>
            <a:r>
              <a:rPr lang="en-US" dirty="0">
                <a:solidFill>
                  <a:srgbClr val="00B050"/>
                </a:solidFill>
                <a:latin typeface="Consolas" panose="020B0609020204030204" pitchFamily="49" charset="0"/>
              </a:rPr>
              <a:t>interface </a:t>
            </a:r>
            <a:r>
              <a:rPr lang="en-US" dirty="0" err="1">
                <a:solidFill>
                  <a:srgbClr val="00B050"/>
                </a:solidFill>
                <a:latin typeface="Consolas" panose="020B0609020204030204" pitchFamily="49" charset="0"/>
              </a:rPr>
              <a:t>MyFuncType</a:t>
            </a:r>
            <a:r>
              <a:rPr lang="en-US" dirty="0">
                <a:solidFill>
                  <a:srgbClr val="00B050"/>
                </a:solidFill>
                <a:latin typeface="Consolas" panose="020B0609020204030204" pitchFamily="49" charset="0"/>
              </a:rPr>
              <a:t> {</a:t>
            </a:r>
          </a:p>
          <a:p>
            <a:r>
              <a:rPr lang="en-US" dirty="0">
                <a:solidFill>
                  <a:srgbClr val="FF0000"/>
                </a:solidFill>
                <a:latin typeface="Consolas" panose="020B0609020204030204" pitchFamily="49" charset="0"/>
              </a:rPr>
              <a:t>    int </a:t>
            </a:r>
            <a:r>
              <a:rPr lang="en-US" dirty="0">
                <a:latin typeface="Consolas" panose="020B0609020204030204" pitchFamily="49" charset="0"/>
              </a:rPr>
              <a:t>f(</a:t>
            </a:r>
            <a:r>
              <a:rPr lang="en-US" dirty="0">
                <a:solidFill>
                  <a:srgbClr val="00B0F0"/>
                </a:solidFill>
                <a:latin typeface="Consolas" panose="020B0609020204030204" pitchFamily="49" charset="0"/>
              </a:rPr>
              <a:t>int a</a:t>
            </a:r>
            <a:r>
              <a:rPr lang="en-US" dirty="0">
                <a:latin typeface="Consolas" panose="020B0609020204030204" pitchFamily="49" charset="0"/>
              </a:rPr>
              <a:t>);</a:t>
            </a:r>
          </a:p>
          <a:p>
            <a:r>
              <a:rPr lang="en-US" dirty="0">
                <a:solidFill>
                  <a:srgbClr val="00B050"/>
                </a:solidFill>
                <a:latin typeface="Consolas" panose="020B0609020204030204" pitchFamily="49" charset="0"/>
              </a:rPr>
              <a:t>  }</a:t>
            </a:r>
          </a:p>
          <a:p>
            <a:endParaRPr lang="en-US" sz="1100" dirty="0">
              <a:latin typeface="Consolas" panose="020B0609020204030204" pitchFamily="49" charset="0"/>
            </a:endParaRPr>
          </a:p>
          <a:p>
            <a:r>
              <a:rPr lang="en-US" dirty="0">
                <a:latin typeface="Consolas" panose="020B0609020204030204" pitchFamily="49" charset="0"/>
              </a:rPr>
              <a:t>  static </a:t>
            </a:r>
            <a:r>
              <a:rPr lang="en-US" dirty="0">
                <a:solidFill>
                  <a:srgbClr val="FF0000"/>
                </a:solidFill>
                <a:latin typeface="Consolas" panose="020B0609020204030204" pitchFamily="49" charset="0"/>
              </a:rPr>
              <a:t>int</a:t>
            </a:r>
            <a:r>
              <a:rPr lang="en-US" dirty="0">
                <a:latin typeface="Consolas" panose="020B0609020204030204" pitchFamily="49" charset="0"/>
              </a:rPr>
              <a:t> square(</a:t>
            </a:r>
            <a:r>
              <a:rPr lang="en-US" dirty="0">
                <a:solidFill>
                  <a:srgbClr val="00B0F0"/>
                </a:solidFill>
                <a:latin typeface="Consolas" panose="020B0609020204030204" pitchFamily="49" charset="0"/>
              </a:rPr>
              <a:t>int x</a:t>
            </a:r>
            <a:r>
              <a:rPr lang="en-US" dirty="0">
                <a:latin typeface="Consolas" panose="020B0609020204030204" pitchFamily="49" charset="0"/>
              </a:rPr>
              <a:t>) { return x*x; }</a:t>
            </a:r>
          </a:p>
          <a:p>
            <a:r>
              <a:rPr lang="en-US" dirty="0">
                <a:latin typeface="Consolas" panose="020B0609020204030204" pitchFamily="49" charset="0"/>
              </a:rPr>
              <a:t>  static </a:t>
            </a:r>
            <a:r>
              <a:rPr lang="en-US" dirty="0">
                <a:solidFill>
                  <a:srgbClr val="FF0000"/>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fivex</a:t>
            </a:r>
            <a:r>
              <a:rPr lang="en-US" dirty="0">
                <a:latin typeface="Consolas" panose="020B0609020204030204" pitchFamily="49" charset="0"/>
              </a:rPr>
              <a:t>(</a:t>
            </a:r>
            <a:r>
              <a:rPr lang="en-US" dirty="0">
                <a:solidFill>
                  <a:srgbClr val="00B0F0"/>
                </a:solidFill>
                <a:latin typeface="Consolas" panose="020B0609020204030204" pitchFamily="49" charset="0"/>
              </a:rPr>
              <a:t>int x</a:t>
            </a:r>
            <a:r>
              <a:rPr lang="en-US" dirty="0">
                <a:latin typeface="Consolas" panose="020B0609020204030204" pitchFamily="49" charset="0"/>
              </a:rPr>
              <a:t>) { return 5*x; }</a:t>
            </a:r>
          </a:p>
          <a:p>
            <a:r>
              <a:rPr lang="en-US" sz="1050" dirty="0">
                <a:latin typeface="Consolas" panose="020B0609020204030204" pitchFamily="49" charset="0"/>
              </a:rPr>
              <a:t>    </a:t>
            </a:r>
          </a:p>
          <a:p>
            <a:r>
              <a:rPr lang="en-US" dirty="0">
                <a:latin typeface="Consolas" panose="020B0609020204030204" pitchFamily="49" charset="0"/>
              </a:rPr>
              <a:t>  private static void apply(</a:t>
            </a:r>
            <a:r>
              <a:rPr lang="en-US" dirty="0" err="1">
                <a:solidFill>
                  <a:srgbClr val="00B050"/>
                </a:solidFill>
                <a:latin typeface="Consolas" panose="020B0609020204030204" pitchFamily="49" charset="0"/>
              </a:rPr>
              <a:t>MyFuncType</a:t>
            </a:r>
            <a:r>
              <a:rPr lang="en-US" dirty="0">
                <a:solidFill>
                  <a:srgbClr val="00B050"/>
                </a:solidFill>
                <a:latin typeface="Consolas" panose="020B0609020204030204" pitchFamily="49" charset="0"/>
              </a:rPr>
              <a:t> ref</a:t>
            </a:r>
            <a:r>
              <a:rPr lang="en-US" dirty="0">
                <a:latin typeface="Consolas" panose="020B0609020204030204" pitchFamily="49" charset="0"/>
              </a:rPr>
              <a:t>, int </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("f("+</a:t>
            </a:r>
            <a:r>
              <a:rPr lang="en-US" dirty="0" err="1">
                <a:latin typeface="Consolas" panose="020B0609020204030204" pitchFamily="49" charset="0"/>
              </a:rPr>
              <a:t>val</a:t>
            </a:r>
            <a:r>
              <a:rPr lang="en-US" dirty="0">
                <a:latin typeface="Consolas" panose="020B0609020204030204" pitchFamily="49" charset="0"/>
              </a:rPr>
              <a:t>+") is " + </a:t>
            </a:r>
            <a:r>
              <a:rPr lang="en-US" dirty="0" err="1">
                <a:solidFill>
                  <a:srgbClr val="00B050"/>
                </a:solidFill>
                <a:latin typeface="Consolas" panose="020B0609020204030204" pitchFamily="49" charset="0"/>
              </a:rPr>
              <a:t>ref</a:t>
            </a:r>
            <a:r>
              <a:rPr lang="en-US" dirty="0" err="1">
                <a:latin typeface="Consolas" panose="020B0609020204030204" pitchFamily="49" charset="0"/>
              </a:rPr>
              <a:t>.f</a:t>
            </a:r>
            <a:r>
              <a:rPr lang="en-US" dirty="0">
                <a:latin typeface="Consolas" panose="020B0609020204030204" pitchFamily="49" charset="0"/>
              </a:rPr>
              <a:t>(</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a:t>
            </a:r>
          </a:p>
          <a:p>
            <a:r>
              <a:rPr lang="en-US" sz="1050" dirty="0">
                <a:latin typeface="Consolas" panose="020B0609020204030204" pitchFamily="49" charset="0"/>
              </a:rPr>
              <a:t>  </a:t>
            </a:r>
          </a:p>
          <a:p>
            <a:r>
              <a:rPr lang="en-US" dirty="0">
                <a:latin typeface="Consolas" panose="020B0609020204030204" pitchFamily="49" charset="0"/>
              </a:rPr>
              <a:t>  static </a:t>
            </a:r>
            <a:r>
              <a:rPr lang="en-US" dirty="0" err="1">
                <a:solidFill>
                  <a:srgbClr val="00B050"/>
                </a:solidFill>
                <a:latin typeface="Consolas" panose="020B0609020204030204" pitchFamily="49" charset="0"/>
              </a:rPr>
              <a:t>MyFuncType</a:t>
            </a:r>
            <a:r>
              <a:rPr lang="en-US" dirty="0">
                <a:latin typeface="Consolas" panose="020B0609020204030204" pitchFamily="49" charset="0"/>
              </a:rPr>
              <a:t> </a:t>
            </a:r>
            <a:r>
              <a:rPr lang="en-US" dirty="0" err="1">
                <a:latin typeface="Consolas" panose="020B0609020204030204" pitchFamily="49" charset="0"/>
              </a:rPr>
              <a:t>pickAFunc</a:t>
            </a:r>
            <a:r>
              <a:rPr lang="en-US" dirty="0">
                <a:latin typeface="Consolas" panose="020B0609020204030204" pitchFamily="49" charset="0"/>
              </a:rPr>
              <a:t>(int r) {</a:t>
            </a:r>
          </a:p>
          <a:p>
            <a:r>
              <a:rPr lang="en-US" dirty="0">
                <a:latin typeface="Consolas" panose="020B0609020204030204" pitchFamily="49" charset="0"/>
              </a:rPr>
              <a:t>    if (r == 0) </a:t>
            </a:r>
            <a:r>
              <a:rPr lang="en-US" dirty="0">
                <a:solidFill>
                  <a:srgbClr val="7030A0"/>
                </a:solidFill>
                <a:latin typeface="Consolas" panose="020B0609020204030204" pitchFamily="49" charset="0"/>
              </a:rPr>
              <a:t>return </a:t>
            </a:r>
            <a:r>
              <a:rPr lang="en-US" dirty="0" err="1">
                <a:solidFill>
                  <a:srgbClr val="7030A0"/>
                </a:solidFill>
                <a:latin typeface="Consolas" panose="020B0609020204030204" pitchFamily="49" charset="0"/>
              </a:rPr>
              <a:t>MyClass</a:t>
            </a:r>
            <a:r>
              <a:rPr lang="en-US" dirty="0">
                <a:solidFill>
                  <a:srgbClr val="7030A0"/>
                </a:solidFill>
                <a:latin typeface="Consolas" panose="020B0609020204030204" pitchFamily="49" charset="0"/>
              </a:rPr>
              <a:t>::square</a:t>
            </a:r>
            <a:r>
              <a:rPr lang="en-US" dirty="0">
                <a:latin typeface="Consolas" panose="020B0609020204030204" pitchFamily="49" charset="0"/>
              </a:rPr>
              <a:t>;</a:t>
            </a:r>
          </a:p>
          <a:p>
            <a:r>
              <a:rPr lang="en-US" dirty="0">
                <a:latin typeface="Consolas" panose="020B0609020204030204" pitchFamily="49" charset="0"/>
              </a:rPr>
              <a:t>           else </a:t>
            </a:r>
            <a:r>
              <a:rPr lang="en-US" dirty="0">
                <a:solidFill>
                  <a:srgbClr val="7030A0"/>
                </a:solidFill>
                <a:latin typeface="Consolas" panose="020B0609020204030204" pitchFamily="49" charset="0"/>
              </a:rPr>
              <a:t>return </a:t>
            </a:r>
            <a:r>
              <a:rPr lang="en-US" dirty="0" err="1">
                <a:solidFill>
                  <a:srgbClr val="7030A0"/>
                </a:solidFill>
                <a:latin typeface="Consolas" panose="020B0609020204030204" pitchFamily="49" charset="0"/>
              </a:rPr>
              <a:t>MyClass</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fivex</a:t>
            </a:r>
            <a:r>
              <a:rPr lang="en-US" dirty="0">
                <a:latin typeface="Consolas" panose="020B0609020204030204" pitchFamily="49" charset="0"/>
              </a:rPr>
              <a:t>;</a:t>
            </a:r>
          </a:p>
          <a:p>
            <a:r>
              <a:rPr lang="en-US" dirty="0">
                <a:latin typeface="Consolas" panose="020B0609020204030204" pitchFamily="49" charset="0"/>
              </a:rPr>
              <a:t>  }</a:t>
            </a:r>
          </a:p>
          <a:p>
            <a:r>
              <a:rPr lang="en-US" sz="1050" dirty="0">
                <a:latin typeface="Consolas" panose="020B0609020204030204" pitchFamily="49" charset="0"/>
              </a:rPr>
              <a:t>    </a:t>
            </a: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Random rand = new Random();</a:t>
            </a:r>
          </a:p>
          <a:p>
            <a:r>
              <a:rPr lang="en-US" dirty="0">
                <a:latin typeface="Consolas" panose="020B0609020204030204" pitchFamily="49" charset="0"/>
              </a:rPr>
              <a:t>    </a:t>
            </a:r>
            <a:r>
              <a:rPr lang="en-US" dirty="0" err="1">
                <a:solidFill>
                  <a:srgbClr val="00B050"/>
                </a:solidFill>
                <a:latin typeface="Consolas" panose="020B0609020204030204" pitchFamily="49" charset="0"/>
              </a:rPr>
              <a:t>MyFuncType</a:t>
            </a:r>
            <a:r>
              <a:rPr lang="en-US" dirty="0">
                <a:latin typeface="Consolas" panose="020B0609020204030204" pitchFamily="49" charset="0"/>
              </a:rPr>
              <a:t> </a:t>
            </a:r>
            <a:r>
              <a:rPr lang="en-US" dirty="0">
                <a:solidFill>
                  <a:srgbClr val="00B0F0"/>
                </a:solidFill>
                <a:latin typeface="Consolas" panose="020B0609020204030204" pitchFamily="49" charset="0"/>
              </a:rPr>
              <a:t>ref</a:t>
            </a:r>
            <a:r>
              <a:rPr lang="en-US" dirty="0">
                <a:latin typeface="Consolas" panose="020B0609020204030204" pitchFamily="49" charset="0"/>
              </a:rPr>
              <a:t> = </a:t>
            </a:r>
            <a:r>
              <a:rPr lang="en-US" dirty="0" err="1">
                <a:latin typeface="Consolas" panose="020B0609020204030204" pitchFamily="49" charset="0"/>
              </a:rPr>
              <a:t>pickAFunc</a:t>
            </a:r>
            <a:r>
              <a:rPr lang="en-US" dirty="0">
                <a:latin typeface="Consolas" panose="020B0609020204030204" pitchFamily="49" charset="0"/>
              </a:rPr>
              <a:t>(</a:t>
            </a:r>
            <a:r>
              <a:rPr lang="en-US" dirty="0" err="1">
                <a:latin typeface="Consolas" panose="020B0609020204030204" pitchFamily="49" charset="0"/>
              </a:rPr>
              <a:t>rand.nextInt</a:t>
            </a:r>
            <a:r>
              <a:rPr lang="en-US" dirty="0">
                <a:latin typeface="Consolas" panose="020B0609020204030204" pitchFamily="49" charset="0"/>
              </a:rPr>
              <a:t>(2));</a:t>
            </a:r>
          </a:p>
          <a:p>
            <a:r>
              <a:rPr lang="en-US" dirty="0">
                <a:latin typeface="Consolas" panose="020B0609020204030204" pitchFamily="49" charset="0"/>
              </a:rPr>
              <a:t>    if (ref </a:t>
            </a:r>
            <a:r>
              <a:rPr lang="en-US" dirty="0">
                <a:solidFill>
                  <a:schemeClr val="accent4">
                    <a:lumMod val="75000"/>
                  </a:schemeClr>
                </a:solidFill>
                <a:latin typeface="Consolas" panose="020B0609020204030204" pitchFamily="49" charset="0"/>
              </a:rPr>
              <a:t>==</a:t>
            </a:r>
            <a:r>
              <a:rPr lang="en-US" dirty="0">
                <a:latin typeface="Consolas" panose="020B0609020204030204" pitchFamily="49" charset="0"/>
              </a:rPr>
              <a:t> (</a:t>
            </a:r>
            <a:r>
              <a:rPr lang="en-US" dirty="0" err="1">
                <a:solidFill>
                  <a:srgbClr val="00B050"/>
                </a:solidFill>
                <a:latin typeface="Consolas" panose="020B0609020204030204" pitchFamily="49" charset="0"/>
              </a:rPr>
              <a:t>MyFuncType</a:t>
            </a:r>
            <a:r>
              <a:rPr lang="en-US" dirty="0">
                <a:latin typeface="Consolas" panose="020B0609020204030204" pitchFamily="49" charset="0"/>
              </a:rPr>
              <a:t>)</a:t>
            </a:r>
            <a:r>
              <a:rPr lang="en-US" dirty="0" err="1">
                <a:latin typeface="Consolas" panose="020B0609020204030204" pitchFamily="49" charset="0"/>
              </a:rPr>
              <a:t>MyClass</a:t>
            </a:r>
            <a:r>
              <a:rPr lang="en-US" dirty="0">
                <a:latin typeface="Consolas" panose="020B0609020204030204" pitchFamily="49" charset="0"/>
              </a:rPr>
              <a:t>::square)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("Picked square\n");</a:t>
            </a:r>
          </a:p>
          <a:p>
            <a:r>
              <a:rPr lang="en-US" dirty="0">
                <a:latin typeface="Consolas" panose="020B0609020204030204" pitchFamily="49" charset="0"/>
              </a:rPr>
              <a:t>    else  </a:t>
            </a:r>
            <a:r>
              <a:rPr lang="en-US" dirty="0" err="1">
                <a:latin typeface="Consolas" panose="020B0609020204030204" pitchFamily="49" charset="0"/>
              </a:rPr>
              <a:t>System.out.println</a:t>
            </a:r>
            <a:r>
              <a:rPr lang="en-US" dirty="0">
                <a:latin typeface="Consolas" panose="020B0609020204030204" pitchFamily="49" charset="0"/>
              </a:rPr>
              <a:t>("Picked </a:t>
            </a:r>
            <a:r>
              <a:rPr lang="en-US" dirty="0" err="1">
                <a:latin typeface="Consolas" panose="020B0609020204030204" pitchFamily="49" charset="0"/>
              </a:rPr>
              <a:t>fivex</a:t>
            </a:r>
            <a:r>
              <a:rPr lang="en-US" dirty="0">
                <a:latin typeface="Consolas" panose="020B0609020204030204" pitchFamily="49" charset="0"/>
              </a:rPr>
              <a:t>\n");</a:t>
            </a:r>
          </a:p>
          <a:p>
            <a:r>
              <a:rPr lang="en-US" dirty="0">
                <a:latin typeface="Consolas" panose="020B0609020204030204" pitchFamily="49" charset="0"/>
              </a:rPr>
              <a:t>    apply(</a:t>
            </a:r>
            <a:r>
              <a:rPr lang="en-US" dirty="0">
                <a:solidFill>
                  <a:srgbClr val="C00000"/>
                </a:solidFill>
                <a:latin typeface="Consolas" panose="020B0609020204030204" pitchFamily="49" charset="0"/>
              </a:rPr>
              <a:t>ref</a:t>
            </a:r>
            <a:r>
              <a:rPr lang="en-US" dirty="0">
                <a:latin typeface="Consolas" panose="020B0609020204030204" pitchFamily="49" charset="0"/>
              </a:rPr>
              <a:t>, 10);</a:t>
            </a:r>
          </a:p>
          <a:p>
            <a:r>
              <a:rPr lang="en-US" dirty="0">
                <a:latin typeface="Consolas" panose="020B0609020204030204" pitchFamily="49" charset="0"/>
              </a:rPr>
              <a:t>  }</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9978FF53-8374-4158-A177-6E6EB1BBA378}"/>
              </a:ext>
            </a:extLst>
          </p:cNvPr>
          <p:cNvSpPr txBox="1"/>
          <p:nvPr/>
        </p:nvSpPr>
        <p:spPr>
          <a:xfrm>
            <a:off x="7182854" y="1897789"/>
            <a:ext cx="4902867" cy="1015663"/>
          </a:xfrm>
          <a:prstGeom prst="rect">
            <a:avLst/>
          </a:prstGeom>
          <a:noFill/>
        </p:spPr>
        <p:txBody>
          <a:bodyPr wrap="square" rtlCol="0">
            <a:spAutoFit/>
          </a:bodyPr>
          <a:lstStyle/>
          <a:p>
            <a:pPr algn="ctr"/>
            <a:r>
              <a:rPr lang="en-US" sz="2000" dirty="0">
                <a:latin typeface="+mj-lt"/>
                <a:cs typeface="Times New Roman" pitchFamily="18" charset="0"/>
              </a:rPr>
              <a:t>In Java, we </a:t>
            </a:r>
            <a:r>
              <a:rPr lang="en-US" sz="2000" dirty="0">
                <a:cs typeface="Times New Roman" pitchFamily="18" charset="0"/>
              </a:rPr>
              <a:t>first </a:t>
            </a:r>
            <a:r>
              <a:rPr lang="en-US" sz="2000" dirty="0">
                <a:latin typeface="+mj-lt"/>
                <a:cs typeface="Times New Roman" pitchFamily="18" charset="0"/>
              </a:rPr>
              <a:t>define an </a:t>
            </a:r>
            <a:r>
              <a:rPr lang="en-US" sz="2000" dirty="0">
                <a:solidFill>
                  <a:srgbClr val="00B050"/>
                </a:solidFill>
                <a:latin typeface="+mj-lt"/>
                <a:cs typeface="Times New Roman" pitchFamily="18" charset="0"/>
              </a:rPr>
              <a:t>interface</a:t>
            </a:r>
            <a:r>
              <a:rPr lang="en-US" sz="2000" dirty="0">
                <a:solidFill>
                  <a:srgbClr val="FF0000"/>
                </a:solidFill>
                <a:latin typeface="+mj-lt"/>
                <a:cs typeface="Times New Roman" pitchFamily="18" charset="0"/>
              </a:rPr>
              <a:t> </a:t>
            </a:r>
            <a:r>
              <a:rPr lang="en-US" sz="2000" dirty="0">
                <a:latin typeface="+mj-lt"/>
                <a:cs typeface="Times New Roman" pitchFamily="18" charset="0"/>
              </a:rPr>
              <a:t>– it's basically a type definition indicating what types of functions we can refer to.</a:t>
            </a:r>
          </a:p>
        </p:txBody>
      </p:sp>
      <p:sp>
        <p:nvSpPr>
          <p:cNvPr id="14" name="Speech Bubble: Rectangle with Corners Rounded 13">
            <a:extLst>
              <a:ext uri="{FF2B5EF4-FFF2-40B4-BE49-F238E27FC236}">
                <a16:creationId xmlns:a16="http://schemas.microsoft.com/office/drawing/2014/main" id="{58D60497-C37A-43E3-A549-197A01D773E4}"/>
              </a:ext>
            </a:extLst>
          </p:cNvPr>
          <p:cNvSpPr/>
          <p:nvPr/>
        </p:nvSpPr>
        <p:spPr>
          <a:xfrm>
            <a:off x="3880935" y="333694"/>
            <a:ext cx="3912237" cy="1015662"/>
          </a:xfrm>
          <a:prstGeom prst="wedgeRoundRectCallout">
            <a:avLst>
              <a:gd name="adj1" fmla="val -94262"/>
              <a:gd name="adj2" fmla="val -24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chemeClr val="accent6">
                    <a:lumMod val="40000"/>
                    <a:lumOff val="60000"/>
                  </a:schemeClr>
                </a:solidFill>
                <a:latin typeface="Corbel" panose="020B0503020204020204" pitchFamily="34" charset="0"/>
              </a:rPr>
              <a:t>interface</a:t>
            </a:r>
            <a:r>
              <a:rPr lang="en-US" sz="2000" dirty="0">
                <a:latin typeface="Corbel" panose="020B0503020204020204" pitchFamily="34" charset="0"/>
              </a:rPr>
              <a:t> will be used to refer to functions that take a single </a:t>
            </a:r>
            <a:r>
              <a:rPr lang="en-US" sz="2000" dirty="0">
                <a:solidFill>
                  <a:srgbClr val="00FFFF"/>
                </a:solidFill>
                <a:latin typeface="Corbel" panose="020B0503020204020204" pitchFamily="34" charset="0"/>
              </a:rPr>
              <a:t>int parameter</a:t>
            </a:r>
            <a:r>
              <a:rPr lang="en-US" sz="2000" dirty="0">
                <a:latin typeface="Corbel" panose="020B0503020204020204" pitchFamily="34" charset="0"/>
              </a:rPr>
              <a:t> and return an </a:t>
            </a:r>
            <a:r>
              <a:rPr lang="en-US" sz="2000" dirty="0">
                <a:solidFill>
                  <a:srgbClr val="FFC9C9"/>
                </a:solidFill>
                <a:latin typeface="Corbel" panose="020B0503020204020204" pitchFamily="34" charset="0"/>
              </a:rPr>
              <a:t>int</a:t>
            </a:r>
            <a:r>
              <a:rPr lang="en-US" sz="2000" dirty="0">
                <a:latin typeface="Corbel" panose="020B0503020204020204" pitchFamily="34" charset="0"/>
              </a:rPr>
              <a:t>.</a:t>
            </a:r>
          </a:p>
        </p:txBody>
      </p:sp>
      <p:sp>
        <p:nvSpPr>
          <p:cNvPr id="16" name="Speech Bubble: Rectangle with Corners Rounded 15">
            <a:extLst>
              <a:ext uri="{FF2B5EF4-FFF2-40B4-BE49-F238E27FC236}">
                <a16:creationId xmlns:a16="http://schemas.microsoft.com/office/drawing/2014/main" id="{7478B67D-6B98-473E-93EF-C9F2FA12693E}"/>
              </a:ext>
            </a:extLst>
          </p:cNvPr>
          <p:cNvSpPr/>
          <p:nvPr/>
        </p:nvSpPr>
        <p:spPr>
          <a:xfrm>
            <a:off x="2695090" y="2171859"/>
            <a:ext cx="2618882" cy="735967"/>
          </a:xfrm>
          <a:prstGeom prst="wedgeRoundRectCallout">
            <a:avLst>
              <a:gd name="adj1" fmla="val -79808"/>
              <a:gd name="adj2" fmla="val -901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Like these...</a:t>
            </a:r>
          </a:p>
        </p:txBody>
      </p:sp>
      <p:sp>
        <p:nvSpPr>
          <p:cNvPr id="17" name="Speech Bubble: Rectangle with Corners Rounded 16">
            <a:extLst>
              <a:ext uri="{FF2B5EF4-FFF2-40B4-BE49-F238E27FC236}">
                <a16:creationId xmlns:a16="http://schemas.microsoft.com/office/drawing/2014/main" id="{559DCA22-C690-4496-87A2-6F823C48EA0A}"/>
              </a:ext>
            </a:extLst>
          </p:cNvPr>
          <p:cNvSpPr/>
          <p:nvPr/>
        </p:nvSpPr>
        <p:spPr>
          <a:xfrm>
            <a:off x="5912657" y="3318545"/>
            <a:ext cx="3006613" cy="1172681"/>
          </a:xfrm>
          <a:prstGeom prst="wedgeRoundRectCallout">
            <a:avLst>
              <a:gd name="adj1" fmla="val -48312"/>
              <a:gd name="adj2" fmla="val -1097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how we call a referred-to function.</a:t>
            </a:r>
          </a:p>
        </p:txBody>
      </p:sp>
    </p:spTree>
    <p:extLst>
      <p:ext uri="{BB962C8B-B14F-4D97-AF65-F5344CB8AC3E}">
        <p14:creationId xmlns:p14="http://schemas.microsoft.com/office/powerpoint/2010/main" val="314230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5" end="2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xEl>
                                              <p:pRg st="8" end="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xEl>
                                              <p:pRg st="9" end="9"/>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xEl>
                                              <p:pRg st="10" end="1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2" nodeType="clickEffect">
                                  <p:stCondLst>
                                    <p:cond delay="0"/>
                                  </p:stCondLst>
                                  <p:childTnLst>
                                    <p:animMotion origin="layout" path="M -3.125E-6 -2.96296E-6 L -0.38958 -0.25 " pathEditMode="relative" rAng="0" ptsTypes="AA">
                                      <p:cBhvr>
                                        <p:cTn id="75" dur="2000" fill="hold"/>
                                        <p:tgtEl>
                                          <p:spTgt spid="17"/>
                                        </p:tgtEl>
                                        <p:attrNameLst>
                                          <p:attrName>ppt_x</p:attrName>
                                          <p:attrName>ppt_y</p:attrName>
                                        </p:attrNameLst>
                                      </p:cBhvr>
                                      <p:rCtr x="-19479" y="-12500"/>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2">
                                            <p:txEl>
                                              <p:pRg st="12" end="12"/>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xEl>
                                              <p:pRg st="13" end="13"/>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
                                            <p:txEl>
                                              <p:pRg st="14" end="14"/>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
                                            <p:txEl>
                                              <p:pRg st="15" end="15"/>
                                            </p:txEl>
                                          </p:spTgt>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2">
                                            <p:txEl>
                                              <p:pRg st="17" end="17"/>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2">
                                            <p:txEl>
                                              <p:pRg st="18" end="18"/>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2">
                                            <p:txEl>
                                              <p:pRg st="20" end="20"/>
                                            </p:txEl>
                                          </p:spTgt>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
                                            <p:txEl>
                                              <p:pRg st="21" end="21"/>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2">
                                            <p:txEl>
                                              <p:pRg st="22" end="22"/>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2">
                                            <p:txEl>
                                              <p:pRg st="23" end="23"/>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9" grpId="0"/>
      <p:bldP spid="41" grpId="0"/>
      <p:bldP spid="12" grpId="0" uiExpand="1" build="p" animBg="1"/>
      <p:bldP spid="13" grpId="0"/>
      <p:bldP spid="14" grpId="0" animBg="1"/>
      <p:bldP spid="14" grpId="1" animBg="1"/>
      <p:bldP spid="16" grpId="0" animBg="1"/>
      <p:bldP spid="16" grpId="1" animBg="1"/>
      <p:bldP spid="17" grpId="0" animBg="1"/>
      <p:bldP spid="17" grpId="1" animBg="1"/>
      <p:bldP spid="17"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Anonymous (Lambda) Functions </a:t>
            </a:r>
          </a:p>
        </p:txBody>
      </p:sp>
      <p:grpSp>
        <p:nvGrpSpPr>
          <p:cNvPr id="8" name="Group 7">
            <a:extLst>
              <a:ext uri="{FF2B5EF4-FFF2-40B4-BE49-F238E27FC236}">
                <a16:creationId xmlns:a16="http://schemas.microsoft.com/office/drawing/2014/main" id="{AF05CF56-3E13-4C8C-BF76-552EB93EB97D}"/>
              </a:ext>
            </a:extLst>
          </p:cNvPr>
          <p:cNvGrpSpPr/>
          <p:nvPr/>
        </p:nvGrpSpPr>
        <p:grpSpPr>
          <a:xfrm>
            <a:off x="3477235" y="1536554"/>
            <a:ext cx="6731072" cy="3864152"/>
            <a:chOff x="1359995" y="1578153"/>
            <a:chExt cx="6731072" cy="3864152"/>
          </a:xfrm>
        </p:grpSpPr>
        <p:pic>
          <p:nvPicPr>
            <p:cNvPr id="3" name="Picture 2">
              <a:extLst>
                <a:ext uri="{FF2B5EF4-FFF2-40B4-BE49-F238E27FC236}">
                  <a16:creationId xmlns:a16="http://schemas.microsoft.com/office/drawing/2014/main" id="{5DD4EB66-395C-433F-B613-C1D5BB95A310}"/>
                </a:ext>
              </a:extLst>
            </p:cNvPr>
            <p:cNvPicPr>
              <a:picLocks noChangeAspect="1"/>
            </p:cNvPicPr>
            <p:nvPr/>
          </p:nvPicPr>
          <p:blipFill>
            <a:blip r:embed="rId3"/>
            <a:stretch>
              <a:fillRect/>
            </a:stretch>
          </p:blipFill>
          <p:spPr>
            <a:xfrm>
              <a:off x="1359995" y="2308722"/>
              <a:ext cx="3069981" cy="1848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Shape&#10;&#10;Description automatically generated with low confidence">
              <a:extLst>
                <a:ext uri="{FF2B5EF4-FFF2-40B4-BE49-F238E27FC236}">
                  <a16:creationId xmlns:a16="http://schemas.microsoft.com/office/drawing/2014/main" id="{DD32B267-E89B-4149-BD4C-A66902876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15" y="1578153"/>
              <a:ext cx="3864152" cy="3864152"/>
            </a:xfrm>
            <a:prstGeom prst="rect">
              <a:avLst/>
            </a:prstGeom>
          </p:spPr>
        </p:pic>
      </p:grpSp>
      <p:sp>
        <p:nvSpPr>
          <p:cNvPr id="43" name="TextBox 42">
            <a:extLst>
              <a:ext uri="{FF2B5EF4-FFF2-40B4-BE49-F238E27FC236}">
                <a16:creationId xmlns:a16="http://schemas.microsoft.com/office/drawing/2014/main" id="{8F0A279B-34B0-4339-80EB-DA3EDBA388FF}"/>
              </a:ext>
            </a:extLst>
          </p:cNvPr>
          <p:cNvSpPr txBox="1"/>
          <p:nvPr/>
        </p:nvSpPr>
        <p:spPr>
          <a:xfrm>
            <a:off x="1067458" y="4890292"/>
            <a:ext cx="9849003" cy="830997"/>
          </a:xfrm>
          <a:prstGeom prst="rect">
            <a:avLst/>
          </a:prstGeom>
          <a:noFill/>
        </p:spPr>
        <p:txBody>
          <a:bodyPr wrap="square">
            <a:spAutoFit/>
          </a:bodyPr>
          <a:lstStyle/>
          <a:p>
            <a:pPr algn="ctr"/>
            <a:r>
              <a:rPr lang="en-US" sz="2400" dirty="0">
                <a:latin typeface="Corbel" panose="020B0503020204020204" pitchFamily="34" charset="0"/>
              </a:rPr>
              <a:t>We've already discussed lambdas in our functional programing segment, </a:t>
            </a:r>
            <a:br>
              <a:rPr lang="en-US" sz="2400" dirty="0">
                <a:latin typeface="Corbel" panose="020B0503020204020204" pitchFamily="34" charset="0"/>
              </a:rPr>
            </a:br>
            <a:r>
              <a:rPr lang="en-US" sz="2400" dirty="0">
                <a:latin typeface="Corbel" panose="020B0503020204020204" pitchFamily="34" charset="0"/>
              </a:rPr>
              <a:t>so now we'll go into just a bit more detail.</a:t>
            </a:r>
          </a:p>
        </p:txBody>
      </p:sp>
    </p:spTree>
    <p:extLst>
      <p:ext uri="{BB962C8B-B14F-4D97-AF65-F5344CB8AC3E}">
        <p14:creationId xmlns:p14="http://schemas.microsoft.com/office/powerpoint/2010/main" val="8034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Anonymous (Lambda) Functions </a:t>
            </a:r>
          </a:p>
        </p:txBody>
      </p:sp>
      <p:grpSp>
        <p:nvGrpSpPr>
          <p:cNvPr id="2" name="Group 1">
            <a:extLst>
              <a:ext uri="{FF2B5EF4-FFF2-40B4-BE49-F238E27FC236}">
                <a16:creationId xmlns:a16="http://schemas.microsoft.com/office/drawing/2014/main" id="{8FBCF8F4-9B23-478B-B501-19BDB22FC524}"/>
              </a:ext>
            </a:extLst>
          </p:cNvPr>
          <p:cNvGrpSpPr/>
          <p:nvPr/>
        </p:nvGrpSpPr>
        <p:grpSpPr>
          <a:xfrm>
            <a:off x="1704385" y="1267492"/>
            <a:ext cx="8587964" cy="1117032"/>
            <a:chOff x="1325365" y="1138372"/>
            <a:chExt cx="8587964" cy="1117032"/>
          </a:xfrm>
        </p:grpSpPr>
        <p:sp>
          <p:nvSpPr>
            <p:cNvPr id="43" name="TextBox 42">
              <a:extLst>
                <a:ext uri="{FF2B5EF4-FFF2-40B4-BE49-F238E27FC236}">
                  <a16:creationId xmlns:a16="http://schemas.microsoft.com/office/drawing/2014/main" id="{8F0A279B-34B0-4339-80EB-DA3EDBA388FF}"/>
                </a:ext>
              </a:extLst>
            </p:cNvPr>
            <p:cNvSpPr txBox="1"/>
            <p:nvPr/>
          </p:nvSpPr>
          <p:spPr>
            <a:xfrm>
              <a:off x="1325365" y="1281390"/>
              <a:ext cx="6763560" cy="830997"/>
            </a:xfrm>
            <a:prstGeom prst="rect">
              <a:avLst/>
            </a:prstGeom>
            <a:noFill/>
          </p:spPr>
          <p:txBody>
            <a:bodyPr wrap="square">
              <a:spAutoFit/>
            </a:bodyPr>
            <a:lstStyle/>
            <a:p>
              <a:pPr algn="ctr"/>
              <a:r>
                <a:rPr lang="en-US" sz="2400" dirty="0"/>
                <a:t>Recall that a </a:t>
              </a:r>
              <a:r>
                <a:rPr lang="en-US" sz="2400" dirty="0">
                  <a:solidFill>
                    <a:srgbClr val="FF0000"/>
                  </a:solidFill>
                </a:rPr>
                <a:t>lambda function</a:t>
              </a:r>
              <a:r>
                <a:rPr lang="en-US" sz="2400" dirty="0"/>
                <a:t> is just like any other function, but it doesn't have a </a:t>
              </a:r>
              <a:r>
                <a:rPr lang="en-US" sz="2400" dirty="0">
                  <a:solidFill>
                    <a:srgbClr val="0070C0"/>
                  </a:solidFill>
                </a:rPr>
                <a:t>function name</a:t>
              </a:r>
              <a:r>
                <a:rPr lang="en-US" sz="2400" dirty="0"/>
                <a:t>! </a:t>
              </a:r>
            </a:p>
          </p:txBody>
        </p:sp>
        <p:pic>
          <p:nvPicPr>
            <p:cNvPr id="12" name="Picture 11">
              <a:extLst>
                <a:ext uri="{FF2B5EF4-FFF2-40B4-BE49-F238E27FC236}">
                  <a16:creationId xmlns:a16="http://schemas.microsoft.com/office/drawing/2014/main" id="{E6A585EC-902E-4E4D-BB8C-C57D99C2A591}"/>
                </a:ext>
              </a:extLst>
            </p:cNvPr>
            <p:cNvPicPr>
              <a:picLocks noChangeAspect="1"/>
            </p:cNvPicPr>
            <p:nvPr/>
          </p:nvPicPr>
          <p:blipFill>
            <a:blip r:embed="rId3"/>
            <a:stretch>
              <a:fillRect/>
            </a:stretch>
          </p:blipFill>
          <p:spPr>
            <a:xfrm>
              <a:off x="8058029" y="1138372"/>
              <a:ext cx="1855300" cy="1117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7" name="Group 6">
            <a:extLst>
              <a:ext uri="{FF2B5EF4-FFF2-40B4-BE49-F238E27FC236}">
                <a16:creationId xmlns:a16="http://schemas.microsoft.com/office/drawing/2014/main" id="{B90108DC-B9B9-4EFE-BF83-C1A928BA6DF6}"/>
              </a:ext>
            </a:extLst>
          </p:cNvPr>
          <p:cNvGrpSpPr/>
          <p:nvPr/>
        </p:nvGrpSpPr>
        <p:grpSpPr>
          <a:xfrm>
            <a:off x="1981029" y="2557421"/>
            <a:ext cx="8034677" cy="1010904"/>
            <a:chOff x="2922813" y="2289753"/>
            <a:chExt cx="8034677" cy="1010904"/>
          </a:xfrm>
        </p:grpSpPr>
        <p:sp>
          <p:nvSpPr>
            <p:cNvPr id="9" name="TextBox 8">
              <a:extLst>
                <a:ext uri="{FF2B5EF4-FFF2-40B4-BE49-F238E27FC236}">
                  <a16:creationId xmlns:a16="http://schemas.microsoft.com/office/drawing/2014/main" id="{B50ECAD7-28D6-4C3E-BA36-B76475350F7C}"/>
                </a:ext>
              </a:extLst>
            </p:cNvPr>
            <p:cNvSpPr txBox="1"/>
            <p:nvPr/>
          </p:nvSpPr>
          <p:spPr>
            <a:xfrm>
              <a:off x="3877408" y="2393946"/>
              <a:ext cx="7080082" cy="830997"/>
            </a:xfrm>
            <a:prstGeom prst="rect">
              <a:avLst/>
            </a:prstGeom>
            <a:noFill/>
          </p:spPr>
          <p:txBody>
            <a:bodyPr wrap="square">
              <a:spAutoFit/>
            </a:bodyPr>
            <a:lstStyle/>
            <a:p>
              <a:pPr algn="ctr"/>
              <a:r>
                <a:rPr lang="en-US" sz="2400" dirty="0"/>
                <a:t>We use lambdas to quickly define simple </a:t>
              </a:r>
              <a:r>
                <a:rPr lang="en-US" sz="2400" dirty="0">
                  <a:solidFill>
                    <a:srgbClr val="FF0000"/>
                  </a:solidFill>
                </a:rPr>
                <a:t>helper functions</a:t>
              </a:r>
              <a:r>
                <a:rPr lang="en-US" sz="2400" dirty="0"/>
                <a:t> that don't warrant a full function definition. </a:t>
              </a:r>
            </a:p>
          </p:txBody>
        </p:sp>
        <p:pic>
          <p:nvPicPr>
            <p:cNvPr id="6" name="Picture 5">
              <a:extLst>
                <a:ext uri="{FF2B5EF4-FFF2-40B4-BE49-F238E27FC236}">
                  <a16:creationId xmlns:a16="http://schemas.microsoft.com/office/drawing/2014/main" id="{1CD7DFD3-1FE9-4E16-BEEA-1710788D048D}"/>
                </a:ext>
              </a:extLst>
            </p:cNvPr>
            <p:cNvPicPr>
              <a:picLocks noChangeAspect="1"/>
            </p:cNvPicPr>
            <p:nvPr/>
          </p:nvPicPr>
          <p:blipFill rotWithShape="1">
            <a:blip r:embed="rId4"/>
            <a:srcRect b="8507"/>
            <a:stretch/>
          </p:blipFill>
          <p:spPr>
            <a:xfrm>
              <a:off x="2922813" y="2289753"/>
              <a:ext cx="1033463" cy="1010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8" name="Group 17">
            <a:extLst>
              <a:ext uri="{FF2B5EF4-FFF2-40B4-BE49-F238E27FC236}">
                <a16:creationId xmlns:a16="http://schemas.microsoft.com/office/drawing/2014/main" id="{B49B92CC-017D-4130-A9B9-C0488DD7A0A3}"/>
              </a:ext>
            </a:extLst>
          </p:cNvPr>
          <p:cNvGrpSpPr/>
          <p:nvPr/>
        </p:nvGrpSpPr>
        <p:grpSpPr>
          <a:xfrm>
            <a:off x="2203899" y="4934235"/>
            <a:ext cx="7588936" cy="996518"/>
            <a:chOff x="3159003" y="4662852"/>
            <a:chExt cx="7588936" cy="996518"/>
          </a:xfrm>
        </p:grpSpPr>
        <p:sp>
          <p:nvSpPr>
            <p:cNvPr id="11" name="TextBox 10">
              <a:extLst>
                <a:ext uri="{FF2B5EF4-FFF2-40B4-BE49-F238E27FC236}">
                  <a16:creationId xmlns:a16="http://schemas.microsoft.com/office/drawing/2014/main" id="{DF54D35A-0E7D-4AD6-9A04-87CFB6E25F07}"/>
                </a:ext>
              </a:extLst>
            </p:cNvPr>
            <p:cNvSpPr txBox="1"/>
            <p:nvPr/>
          </p:nvSpPr>
          <p:spPr>
            <a:xfrm>
              <a:off x="4013689" y="4745613"/>
              <a:ext cx="6734250" cy="830997"/>
            </a:xfrm>
            <a:prstGeom prst="rect">
              <a:avLst/>
            </a:prstGeom>
            <a:noFill/>
          </p:spPr>
          <p:txBody>
            <a:bodyPr wrap="square">
              <a:spAutoFit/>
            </a:bodyPr>
            <a:lstStyle/>
            <a:p>
              <a:pPr algn="ctr"/>
              <a:r>
                <a:rPr lang="en-US" sz="2400" dirty="0"/>
                <a:t>But some lambdas are used to </a:t>
              </a:r>
              <a:r>
                <a:rPr lang="en-US" sz="2400" dirty="0">
                  <a:solidFill>
                    <a:srgbClr val="FF0000"/>
                  </a:solidFill>
                </a:rPr>
                <a:t>mutate state </a:t>
              </a:r>
              <a:r>
                <a:rPr lang="en-US" sz="2400" dirty="0"/>
                <a:t>– e.g., update a webpage when a button is clicked.</a:t>
              </a:r>
            </a:p>
          </p:txBody>
        </p:sp>
        <p:pic>
          <p:nvPicPr>
            <p:cNvPr id="17" name="Picture 16">
              <a:extLst>
                <a:ext uri="{FF2B5EF4-FFF2-40B4-BE49-F238E27FC236}">
                  <a16:creationId xmlns:a16="http://schemas.microsoft.com/office/drawing/2014/main" id="{503BEEF7-BC27-46C8-9AD3-36A9B96D7A4C}"/>
                </a:ext>
              </a:extLst>
            </p:cNvPr>
            <p:cNvPicPr>
              <a:picLocks noChangeAspect="1"/>
            </p:cNvPicPr>
            <p:nvPr/>
          </p:nvPicPr>
          <p:blipFill>
            <a:blip r:embed="rId5"/>
            <a:stretch>
              <a:fillRect/>
            </a:stretch>
          </p:blipFill>
          <p:spPr>
            <a:xfrm>
              <a:off x="3159003" y="4662852"/>
              <a:ext cx="932088" cy="996518"/>
            </a:xfrm>
            <a:prstGeom prst="rect">
              <a:avLst/>
            </a:prstGeom>
          </p:spPr>
        </p:pic>
      </p:grpSp>
      <p:sp>
        <p:nvSpPr>
          <p:cNvPr id="22" name="TextBox 21">
            <a:extLst>
              <a:ext uri="{FF2B5EF4-FFF2-40B4-BE49-F238E27FC236}">
                <a16:creationId xmlns:a16="http://schemas.microsoft.com/office/drawing/2014/main" id="{082EBA4D-6A65-4AE0-86C8-6ABC4503A0F8}"/>
              </a:ext>
            </a:extLst>
          </p:cNvPr>
          <p:cNvSpPr txBox="1"/>
          <p:nvPr/>
        </p:nvSpPr>
        <p:spPr>
          <a:xfrm>
            <a:off x="1073866" y="6103649"/>
            <a:ext cx="9849003" cy="461665"/>
          </a:xfrm>
          <a:prstGeom prst="rect">
            <a:avLst/>
          </a:prstGeom>
          <a:noFill/>
        </p:spPr>
        <p:txBody>
          <a:bodyPr wrap="square">
            <a:spAutoFit/>
          </a:bodyPr>
          <a:lstStyle/>
          <a:p>
            <a:pPr algn="ctr"/>
            <a:r>
              <a:rPr lang="en-US" sz="2400" dirty="0">
                <a:latin typeface="Corbel" panose="020B0503020204020204" pitchFamily="34" charset="0"/>
              </a:rPr>
              <a:t>Let's see what </a:t>
            </a:r>
            <a:r>
              <a:rPr lang="en-US" sz="2400" dirty="0">
                <a:solidFill>
                  <a:srgbClr val="FF0000"/>
                </a:solidFill>
                <a:latin typeface="Corbel" panose="020B0503020204020204" pitchFamily="34" charset="0"/>
              </a:rPr>
              <a:t>C++'s lambdas</a:t>
            </a:r>
            <a:r>
              <a:rPr lang="en-US" sz="2400" dirty="0">
                <a:latin typeface="Corbel" panose="020B0503020204020204" pitchFamily="34" charset="0"/>
              </a:rPr>
              <a:t> look like!</a:t>
            </a:r>
          </a:p>
        </p:txBody>
      </p:sp>
      <p:grpSp>
        <p:nvGrpSpPr>
          <p:cNvPr id="21" name="Group 20">
            <a:extLst>
              <a:ext uri="{FF2B5EF4-FFF2-40B4-BE49-F238E27FC236}">
                <a16:creationId xmlns:a16="http://schemas.microsoft.com/office/drawing/2014/main" id="{060CFF71-F355-4FEA-A497-7CB5382FF6C5}"/>
              </a:ext>
            </a:extLst>
          </p:cNvPr>
          <p:cNvGrpSpPr/>
          <p:nvPr/>
        </p:nvGrpSpPr>
        <p:grpSpPr>
          <a:xfrm>
            <a:off x="1655286" y="3648658"/>
            <a:ext cx="8686163" cy="1272988"/>
            <a:chOff x="1070999" y="3648658"/>
            <a:chExt cx="8686163" cy="1272988"/>
          </a:xfrm>
        </p:grpSpPr>
        <p:sp>
          <p:nvSpPr>
            <p:cNvPr id="10" name="TextBox 9">
              <a:extLst>
                <a:ext uri="{FF2B5EF4-FFF2-40B4-BE49-F238E27FC236}">
                  <a16:creationId xmlns:a16="http://schemas.microsoft.com/office/drawing/2014/main" id="{F57AB685-C750-4402-8B40-F57909008D0E}"/>
                </a:ext>
              </a:extLst>
            </p:cNvPr>
            <p:cNvSpPr txBox="1"/>
            <p:nvPr/>
          </p:nvSpPr>
          <p:spPr>
            <a:xfrm>
              <a:off x="1070999" y="3908712"/>
              <a:ext cx="7543144" cy="830997"/>
            </a:xfrm>
            <a:prstGeom prst="rect">
              <a:avLst/>
            </a:prstGeom>
            <a:noFill/>
          </p:spPr>
          <p:txBody>
            <a:bodyPr wrap="square">
              <a:spAutoFit/>
            </a:bodyPr>
            <a:lstStyle/>
            <a:p>
              <a:pPr algn="ctr"/>
              <a:r>
                <a:rPr lang="en-US" sz="2400" dirty="0"/>
                <a:t>Many lambda functions are </a:t>
              </a:r>
              <a:r>
                <a:rPr lang="en-US" sz="2400" dirty="0">
                  <a:solidFill>
                    <a:srgbClr val="FF0000"/>
                  </a:solidFill>
                </a:rPr>
                <a:t>"pure" </a:t>
              </a:r>
              <a:r>
                <a:rPr lang="en-US" sz="2400" dirty="0"/>
                <a:t>– they perform a computation and return a value, but have no side effects.</a:t>
              </a:r>
            </a:p>
          </p:txBody>
        </p:sp>
        <p:pic>
          <p:nvPicPr>
            <p:cNvPr id="20" name="Picture 19">
              <a:extLst>
                <a:ext uri="{FF2B5EF4-FFF2-40B4-BE49-F238E27FC236}">
                  <a16:creationId xmlns:a16="http://schemas.microsoft.com/office/drawing/2014/main" id="{34AE3186-CA8B-4739-997F-D89BC0FFCDAE}"/>
                </a:ext>
              </a:extLst>
            </p:cNvPr>
            <p:cNvPicPr>
              <a:picLocks noChangeAspect="1"/>
            </p:cNvPicPr>
            <p:nvPr/>
          </p:nvPicPr>
          <p:blipFill rotWithShape="1">
            <a:blip r:embed="rId6"/>
            <a:srcRect b="6608"/>
            <a:stretch/>
          </p:blipFill>
          <p:spPr>
            <a:xfrm>
              <a:off x="8470811" y="3648658"/>
              <a:ext cx="1286351" cy="1272988"/>
            </a:xfrm>
            <a:prstGeom prst="rect">
              <a:avLst/>
            </a:prstGeom>
          </p:spPr>
        </p:pic>
      </p:grpSp>
    </p:spTree>
    <p:extLst>
      <p:ext uri="{BB962C8B-B14F-4D97-AF65-F5344CB8AC3E}">
        <p14:creationId xmlns:p14="http://schemas.microsoft.com/office/powerpoint/2010/main" val="26259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951741" y="-173072"/>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 Illustrated with C++</a:t>
            </a:r>
          </a:p>
        </p:txBody>
      </p:sp>
      <p:sp>
        <p:nvSpPr>
          <p:cNvPr id="24" name="TextBox 23">
            <a:extLst>
              <a:ext uri="{FF2B5EF4-FFF2-40B4-BE49-F238E27FC236}">
                <a16:creationId xmlns:a16="http://schemas.microsoft.com/office/drawing/2014/main" id="{6CF43910-2CB3-4DC6-AC64-399BEC5AC762}"/>
              </a:ext>
            </a:extLst>
          </p:cNvPr>
          <p:cNvSpPr txBox="1"/>
          <p:nvPr/>
        </p:nvSpPr>
        <p:spPr>
          <a:xfrm>
            <a:off x="2283626" y="1151692"/>
            <a:ext cx="7050505"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lambda function</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m </a:t>
            </a:r>
            <a:r>
              <a:rPr lang="en-US" dirty="0">
                <a:latin typeface="Consolas" panose="020B0609020204030204" pitchFamily="49" charset="0"/>
              </a:rPr>
              <a:t>= 5;  </a:t>
            </a:r>
          </a:p>
          <a:p>
            <a:r>
              <a:rPr lang="en-US" dirty="0">
                <a:latin typeface="Consolas" panose="020B0609020204030204" pitchFamily="49" charset="0"/>
              </a:rPr>
              <a:t>  int </a:t>
            </a:r>
            <a:r>
              <a:rPr lang="en-US" dirty="0">
                <a:solidFill>
                  <a:srgbClr val="00B0F0"/>
                </a:solidFill>
                <a:latin typeface="Consolas" panose="020B0609020204030204" pitchFamily="49" charset="0"/>
              </a:rPr>
              <a:t>b </a:t>
            </a:r>
            <a:r>
              <a:rPr lang="en-US" dirty="0">
                <a:latin typeface="Consolas" panose="020B0609020204030204" pitchFamily="49" charset="0"/>
              </a:rPr>
              <a:t>= 3;</a:t>
            </a:r>
          </a:p>
          <a:p>
            <a:r>
              <a:rPr lang="en-US" dirty="0">
                <a:latin typeface="Consolas" panose="020B0609020204030204" pitchFamily="49" charset="0"/>
              </a:rPr>
              <a:t>  return [</a:t>
            </a:r>
            <a:r>
              <a:rPr lang="en-US" dirty="0" err="1">
                <a:solidFill>
                  <a:srgbClr val="00B0F0"/>
                </a:solidFill>
                <a:latin typeface="Consolas" panose="020B0609020204030204" pitchFamily="49" charset="0"/>
              </a:rPr>
              <a:t>m</a:t>
            </a:r>
            <a:r>
              <a:rPr lang="en-US" dirty="0" err="1">
                <a:latin typeface="Consolas" panose="020B0609020204030204" pitchFamily="49" charset="0"/>
              </a:rPr>
              <a:t>,</a:t>
            </a:r>
            <a:r>
              <a:rPr lang="en-US" dirty="0" err="1">
                <a:solidFill>
                  <a:srgbClr val="00B0F0"/>
                </a:solidFill>
                <a:latin typeface="Consolas" panose="020B0609020204030204" pitchFamily="49" charset="0"/>
              </a:rPr>
              <a:t>b</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-&gt; </a:t>
            </a:r>
            <a:r>
              <a:rPr lang="en-US" dirty="0">
                <a:solidFill>
                  <a:srgbClr val="C00000"/>
                </a:solidFill>
                <a:latin typeface="Consolas" panose="020B0609020204030204" pitchFamily="49" charset="0"/>
              </a:rPr>
              <a:t>int</a:t>
            </a:r>
            <a:r>
              <a:rPr lang="en-US" dirty="0">
                <a:latin typeface="Consolas" panose="020B0609020204030204" pitchFamily="49" charset="0"/>
              </a:rPr>
              <a:t> </a:t>
            </a:r>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auto </a:t>
            </a:r>
            <a:r>
              <a:rPr lang="en-US" dirty="0" err="1">
                <a:latin typeface="Consolas" panose="020B0609020204030204" pitchFamily="49" charset="0"/>
              </a:rPr>
              <a:t>slope_intercept</a:t>
            </a:r>
            <a:r>
              <a:rPr lang="en-US" dirty="0">
                <a:latin typeface="Consolas" panose="020B0609020204030204" pitchFamily="49" charset="0"/>
              </a:rPr>
              <a:t> = </a:t>
            </a:r>
            <a:r>
              <a:rPr lang="en-US" dirty="0" err="1">
                <a:latin typeface="Consolas" panose="020B0609020204030204" pitchFamily="49" charset="0"/>
              </a:rPr>
              <a:t>create_lambda_func</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"5*100 + 3 is: " &lt;&lt; </a:t>
            </a:r>
            <a:r>
              <a:rPr lang="en-US" dirty="0" err="1">
                <a:latin typeface="Consolas" panose="020B0609020204030204" pitchFamily="49" charset="0"/>
              </a:rPr>
              <a:t>slope_intercept</a:t>
            </a:r>
            <a:r>
              <a:rPr lang="en-US" dirty="0">
                <a:latin typeface="Consolas" panose="020B0609020204030204" pitchFamily="49" charset="0"/>
              </a:rPr>
              <a:t>(</a:t>
            </a:r>
            <a:r>
              <a:rPr lang="en-US" dirty="0">
                <a:solidFill>
                  <a:srgbClr val="00B050"/>
                </a:solidFill>
                <a:latin typeface="Consolas" panose="020B0609020204030204" pitchFamily="49" charset="0"/>
              </a:rPr>
              <a:t>100</a:t>
            </a:r>
            <a:r>
              <a:rPr lang="en-US" dirty="0">
                <a:latin typeface="Consolas" panose="020B0609020204030204" pitchFamily="49" charset="0"/>
              </a:rPr>
              <a:t>);</a:t>
            </a:r>
          </a:p>
          <a:p>
            <a:r>
              <a:rPr lang="en-US" dirty="0">
                <a:latin typeface="Consolas" panose="020B0609020204030204" pitchFamily="49" charset="0"/>
              </a:rPr>
              <a:t>}</a:t>
            </a:r>
          </a:p>
        </p:txBody>
      </p:sp>
      <p:sp>
        <p:nvSpPr>
          <p:cNvPr id="2" name="TextBox 1">
            <a:extLst>
              <a:ext uri="{FF2B5EF4-FFF2-40B4-BE49-F238E27FC236}">
                <a16:creationId xmlns:a16="http://schemas.microsoft.com/office/drawing/2014/main" id="{138CF8F5-CFAB-4000-995B-CD24A392AE29}"/>
              </a:ext>
            </a:extLst>
          </p:cNvPr>
          <p:cNvSpPr txBox="1"/>
          <p:nvPr/>
        </p:nvSpPr>
        <p:spPr>
          <a:xfrm>
            <a:off x="667386" y="639896"/>
            <a:ext cx="10857229" cy="461665"/>
          </a:xfrm>
          <a:prstGeom prst="rect">
            <a:avLst/>
          </a:prstGeom>
          <a:noFill/>
        </p:spPr>
        <p:txBody>
          <a:bodyPr wrap="square" rtlCol="0">
            <a:spAutoFit/>
          </a:bodyPr>
          <a:lstStyle/>
          <a:p>
            <a:pPr algn="ctr"/>
            <a:r>
              <a:rPr lang="en-US" sz="2400" dirty="0">
                <a:latin typeface="+mj-lt"/>
                <a:cs typeface="Times New Roman" pitchFamily="18" charset="0"/>
              </a:rPr>
              <a:t>Every  C++ </a:t>
            </a:r>
            <a:r>
              <a:rPr lang="en-US" sz="2400" dirty="0">
                <a:solidFill>
                  <a:srgbClr val="FF0000"/>
                </a:solidFill>
                <a:latin typeface="+mj-lt"/>
                <a:cs typeface="Times New Roman" pitchFamily="18" charset="0"/>
              </a:rPr>
              <a:t>lambda function</a:t>
            </a:r>
            <a:r>
              <a:rPr lang="en-US" sz="2400" dirty="0">
                <a:latin typeface="+mj-lt"/>
                <a:cs typeface="Times New Roman" pitchFamily="18" charset="0"/>
              </a:rPr>
              <a:t>...</a:t>
            </a:r>
          </a:p>
        </p:txBody>
      </p:sp>
      <p:sp>
        <p:nvSpPr>
          <p:cNvPr id="35" name="Rectangle 34">
            <a:extLst>
              <a:ext uri="{FF2B5EF4-FFF2-40B4-BE49-F238E27FC236}">
                <a16:creationId xmlns:a16="http://schemas.microsoft.com/office/drawing/2014/main" id="{7CC33BAF-9791-4AD1-842A-0AEA60C4D13D}"/>
              </a:ext>
            </a:extLst>
          </p:cNvPr>
          <p:cNvSpPr/>
          <p:nvPr/>
        </p:nvSpPr>
        <p:spPr>
          <a:xfrm>
            <a:off x="227865" y="4720168"/>
            <a:ext cx="3730684"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Free Variables to Capture</a:t>
            </a:r>
          </a:p>
          <a:p>
            <a:pPr algn="ctr"/>
            <a:endParaRPr lang="en-US" sz="1050" dirty="0">
              <a:solidFill>
                <a:srgbClr val="FFFF00"/>
              </a:solidFill>
            </a:endParaRPr>
          </a:p>
          <a:p>
            <a:pPr algn="ctr"/>
            <a:r>
              <a:rPr lang="en-US" sz="2000" dirty="0">
                <a:latin typeface="+mj-lt"/>
                <a:cs typeface="Times New Roman" pitchFamily="18" charset="0"/>
              </a:rPr>
              <a:t>What </a:t>
            </a:r>
            <a:r>
              <a:rPr lang="en-US" sz="2000" dirty="0">
                <a:solidFill>
                  <a:srgbClr val="00FFFF"/>
                </a:solidFill>
                <a:latin typeface="+mj-lt"/>
                <a:cs typeface="Times New Roman" pitchFamily="18" charset="0"/>
              </a:rPr>
              <a:t>variables</a:t>
            </a:r>
            <a:r>
              <a:rPr lang="en-US" sz="2000" dirty="0">
                <a:latin typeface="+mj-lt"/>
                <a:cs typeface="Times New Roman" pitchFamily="18" charset="0"/>
              </a:rPr>
              <a:t> defined outside the lambda function should be available for use in the lambda function when it is later called?</a:t>
            </a:r>
            <a:endParaRPr lang="en-US" sz="2000" dirty="0"/>
          </a:p>
        </p:txBody>
      </p:sp>
      <p:sp>
        <p:nvSpPr>
          <p:cNvPr id="43" name="Rectangle 42">
            <a:extLst>
              <a:ext uri="{FF2B5EF4-FFF2-40B4-BE49-F238E27FC236}">
                <a16:creationId xmlns:a16="http://schemas.microsoft.com/office/drawing/2014/main" id="{EA7483F5-7495-46BB-9878-1255F7455548}"/>
              </a:ext>
            </a:extLst>
          </p:cNvPr>
          <p:cNvSpPr/>
          <p:nvPr/>
        </p:nvSpPr>
        <p:spPr>
          <a:xfrm>
            <a:off x="4224274" y="4720168"/>
            <a:ext cx="3730684"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Parameters &amp; Return Type</a:t>
            </a:r>
          </a:p>
          <a:p>
            <a:pPr algn="ctr"/>
            <a:endParaRPr lang="en-US" sz="1050" dirty="0">
              <a:solidFill>
                <a:srgbClr val="FFFF00"/>
              </a:solidFill>
            </a:endParaRPr>
          </a:p>
          <a:p>
            <a:pPr algn="ctr"/>
            <a:r>
              <a:rPr lang="en-US" sz="2000" dirty="0">
                <a:latin typeface="+mj-lt"/>
                <a:cs typeface="Times New Roman" pitchFamily="18" charset="0"/>
              </a:rPr>
              <a:t>What </a:t>
            </a:r>
            <a:r>
              <a:rPr lang="en-US" sz="2000" dirty="0">
                <a:solidFill>
                  <a:schemeClr val="accent6">
                    <a:lumMod val="40000"/>
                    <a:lumOff val="60000"/>
                  </a:schemeClr>
                </a:solidFill>
                <a:latin typeface="+mj-lt"/>
                <a:cs typeface="Times New Roman" pitchFamily="18" charset="0"/>
              </a:rPr>
              <a:t>parameters</a:t>
            </a:r>
            <a:r>
              <a:rPr lang="en-US" sz="2000" dirty="0">
                <a:latin typeface="+mj-lt"/>
                <a:cs typeface="Times New Roman" pitchFamily="18" charset="0"/>
              </a:rPr>
              <a:t> does the lambda function take and what type of data does it </a:t>
            </a:r>
            <a:r>
              <a:rPr lang="en-US" sz="2000" dirty="0">
                <a:solidFill>
                  <a:srgbClr val="F09C76"/>
                </a:solidFill>
                <a:latin typeface="+mj-lt"/>
                <a:cs typeface="Times New Roman" pitchFamily="18" charset="0"/>
              </a:rPr>
              <a:t>return</a:t>
            </a:r>
            <a:r>
              <a:rPr lang="en-US" sz="2000" dirty="0">
                <a:latin typeface="+mj-lt"/>
                <a:cs typeface="Times New Roman" pitchFamily="18" charset="0"/>
              </a:rPr>
              <a:t>.</a:t>
            </a:r>
          </a:p>
          <a:p>
            <a:pPr algn="ctr"/>
            <a:endParaRPr lang="en-US" sz="2000" dirty="0"/>
          </a:p>
        </p:txBody>
      </p:sp>
      <p:sp>
        <p:nvSpPr>
          <p:cNvPr id="44" name="Rectangle 43">
            <a:extLst>
              <a:ext uri="{FF2B5EF4-FFF2-40B4-BE49-F238E27FC236}">
                <a16:creationId xmlns:a16="http://schemas.microsoft.com/office/drawing/2014/main" id="{4F1A33CC-D516-464B-853F-C4D91F6D7098}"/>
              </a:ext>
            </a:extLst>
          </p:cNvPr>
          <p:cNvSpPr/>
          <p:nvPr/>
        </p:nvSpPr>
        <p:spPr>
          <a:xfrm>
            <a:off x="8232715" y="4720168"/>
            <a:ext cx="3730684"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Function Body</a:t>
            </a:r>
          </a:p>
          <a:p>
            <a:pPr algn="ctr"/>
            <a:endParaRPr lang="en-US" sz="1050" dirty="0"/>
          </a:p>
          <a:p>
            <a:pPr algn="ctr"/>
            <a:r>
              <a:rPr lang="en-US" sz="2000" dirty="0">
                <a:latin typeface="+mj-lt"/>
                <a:cs typeface="Times New Roman" pitchFamily="18" charset="0"/>
              </a:rPr>
              <a:t>The </a:t>
            </a:r>
            <a:r>
              <a:rPr lang="en-US" sz="2000" dirty="0">
                <a:solidFill>
                  <a:srgbClr val="D5B8EA"/>
                </a:solidFill>
                <a:latin typeface="+mj-lt"/>
                <a:cs typeface="Times New Roman" pitchFamily="18" charset="0"/>
              </a:rPr>
              <a:t>body</a:t>
            </a:r>
            <a:r>
              <a:rPr lang="en-US" sz="2000" dirty="0">
                <a:latin typeface="+mj-lt"/>
                <a:cs typeface="Times New Roman" pitchFamily="18" charset="0"/>
              </a:rPr>
              <a:t> of the lambda function that performs its operations.</a:t>
            </a:r>
          </a:p>
          <a:p>
            <a:pPr algn="ctr"/>
            <a:endParaRPr lang="en-US" sz="2000" dirty="0"/>
          </a:p>
          <a:p>
            <a:pPr algn="ctr"/>
            <a:endParaRPr lang="en-US" sz="2000" dirty="0"/>
          </a:p>
        </p:txBody>
      </p:sp>
      <p:sp>
        <p:nvSpPr>
          <p:cNvPr id="4" name="Rectangle 3">
            <a:extLst>
              <a:ext uri="{FF2B5EF4-FFF2-40B4-BE49-F238E27FC236}">
                <a16:creationId xmlns:a16="http://schemas.microsoft.com/office/drawing/2014/main" id="{B9238B94-F0A8-4AD7-B0B7-BC9FE8D5CC9A}"/>
              </a:ext>
            </a:extLst>
          </p:cNvPr>
          <p:cNvSpPr/>
          <p:nvPr/>
        </p:nvSpPr>
        <p:spPr>
          <a:xfrm>
            <a:off x="3459077" y="2292013"/>
            <a:ext cx="4950995"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349EF867-2AB1-478F-A4C2-4F44B04AA4F8}"/>
              </a:ext>
            </a:extLst>
          </p:cNvPr>
          <p:cNvSpPr txBox="1"/>
          <p:nvPr/>
        </p:nvSpPr>
        <p:spPr>
          <a:xfrm>
            <a:off x="667386" y="4258503"/>
            <a:ext cx="10857229" cy="461665"/>
          </a:xfrm>
          <a:prstGeom prst="rect">
            <a:avLst/>
          </a:prstGeom>
          <a:noFill/>
        </p:spPr>
        <p:txBody>
          <a:bodyPr wrap="square" rtlCol="0">
            <a:spAutoFit/>
          </a:bodyPr>
          <a:lstStyle/>
          <a:p>
            <a:pPr algn="ctr"/>
            <a:r>
              <a:rPr lang="en-US" sz="2400" dirty="0">
                <a:latin typeface="+mj-lt"/>
                <a:cs typeface="Times New Roman" pitchFamily="18" charset="0"/>
              </a:rPr>
              <a:t>Has three different parts: </a:t>
            </a:r>
          </a:p>
        </p:txBody>
      </p:sp>
      <p:sp>
        <p:nvSpPr>
          <p:cNvPr id="46" name="Rectangle 45">
            <a:extLst>
              <a:ext uri="{FF2B5EF4-FFF2-40B4-BE49-F238E27FC236}">
                <a16:creationId xmlns:a16="http://schemas.microsoft.com/office/drawing/2014/main" id="{A28D3213-4CA1-4223-BA6D-A990C57CFC35}"/>
              </a:ext>
            </a:extLst>
          </p:cNvPr>
          <p:cNvSpPr/>
          <p:nvPr/>
        </p:nvSpPr>
        <p:spPr>
          <a:xfrm>
            <a:off x="3459077" y="2292013"/>
            <a:ext cx="683793"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peech Bubble: Rectangle with Corners Rounded 46">
            <a:extLst>
              <a:ext uri="{FF2B5EF4-FFF2-40B4-BE49-F238E27FC236}">
                <a16:creationId xmlns:a16="http://schemas.microsoft.com/office/drawing/2014/main" id="{273EE9C4-8654-4B1F-96D7-05A3FD5A5635}"/>
              </a:ext>
            </a:extLst>
          </p:cNvPr>
          <p:cNvSpPr/>
          <p:nvPr/>
        </p:nvSpPr>
        <p:spPr>
          <a:xfrm>
            <a:off x="4836762" y="1084624"/>
            <a:ext cx="2618882" cy="735967"/>
          </a:xfrm>
          <a:prstGeom prst="wedgeRoundRectCallout">
            <a:avLst>
              <a:gd name="adj1" fmla="val -84402"/>
              <a:gd name="adj2" fmla="val 1207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tells C++ which variables...</a:t>
            </a:r>
          </a:p>
        </p:txBody>
      </p:sp>
      <p:sp>
        <p:nvSpPr>
          <p:cNvPr id="49" name="Speech Bubble: Rectangle with Corners Rounded 48">
            <a:extLst>
              <a:ext uri="{FF2B5EF4-FFF2-40B4-BE49-F238E27FC236}">
                <a16:creationId xmlns:a16="http://schemas.microsoft.com/office/drawing/2014/main" id="{7F9DC230-5C3B-41FC-AE6C-E74BE4967AF7}"/>
              </a:ext>
            </a:extLst>
          </p:cNvPr>
          <p:cNvSpPr/>
          <p:nvPr/>
        </p:nvSpPr>
        <p:spPr>
          <a:xfrm>
            <a:off x="145871" y="502744"/>
            <a:ext cx="2618882" cy="735967"/>
          </a:xfrm>
          <a:prstGeom prst="wedgeRoundRectCallout">
            <a:avLst>
              <a:gd name="adj1" fmla="val 62611"/>
              <a:gd name="adj2" fmla="val 1371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Defined outside the lambda function...</a:t>
            </a:r>
          </a:p>
        </p:txBody>
      </p:sp>
      <p:sp>
        <p:nvSpPr>
          <p:cNvPr id="52" name="Rectangle 51">
            <a:extLst>
              <a:ext uri="{FF2B5EF4-FFF2-40B4-BE49-F238E27FC236}">
                <a16:creationId xmlns:a16="http://schemas.microsoft.com/office/drawing/2014/main" id="{9C717172-94B4-42F4-B97E-EFF6A2FABFA6}"/>
              </a:ext>
            </a:extLst>
          </p:cNvPr>
          <p:cNvSpPr/>
          <p:nvPr/>
        </p:nvSpPr>
        <p:spPr>
          <a:xfrm>
            <a:off x="4225088" y="2281987"/>
            <a:ext cx="683793"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Speech Bubble: Rectangle with Corners Rounded 52">
            <a:extLst>
              <a:ext uri="{FF2B5EF4-FFF2-40B4-BE49-F238E27FC236}">
                <a16:creationId xmlns:a16="http://schemas.microsoft.com/office/drawing/2014/main" id="{831AD000-5350-41C4-A219-B1D74687A5DF}"/>
              </a:ext>
            </a:extLst>
          </p:cNvPr>
          <p:cNvSpPr/>
          <p:nvPr/>
        </p:nvSpPr>
        <p:spPr>
          <a:xfrm>
            <a:off x="5281724" y="372695"/>
            <a:ext cx="2992834" cy="1475059"/>
          </a:xfrm>
          <a:prstGeom prst="wedgeRoundRectCallout">
            <a:avLst>
              <a:gd name="adj1" fmla="val -63899"/>
              <a:gd name="adj2" fmla="val 844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tells C++ what </a:t>
            </a:r>
            <a:r>
              <a:rPr lang="en-US" sz="2000" dirty="0">
                <a:solidFill>
                  <a:schemeClr val="accent6">
                    <a:lumMod val="40000"/>
                    <a:lumOff val="60000"/>
                  </a:schemeClr>
                </a:solidFill>
                <a:latin typeface="Corbel" panose="020B0503020204020204" pitchFamily="34" charset="0"/>
              </a:rPr>
              <a:t>parameter(s) </a:t>
            </a:r>
            <a:r>
              <a:rPr lang="en-US" sz="2000" dirty="0">
                <a:latin typeface="Corbel" panose="020B0503020204020204" pitchFamily="34" charset="0"/>
              </a:rPr>
              <a:t>must be passed into the lambda function when it's called.</a:t>
            </a:r>
          </a:p>
        </p:txBody>
      </p:sp>
      <p:sp>
        <p:nvSpPr>
          <p:cNvPr id="55" name="Speech Bubble: Rectangle with Corners Rounded 54">
            <a:extLst>
              <a:ext uri="{FF2B5EF4-FFF2-40B4-BE49-F238E27FC236}">
                <a16:creationId xmlns:a16="http://schemas.microsoft.com/office/drawing/2014/main" id="{0C184794-D8FC-4482-BBC9-443959AF5F89}"/>
              </a:ext>
            </a:extLst>
          </p:cNvPr>
          <p:cNvSpPr/>
          <p:nvPr/>
        </p:nvSpPr>
        <p:spPr>
          <a:xfrm>
            <a:off x="8759540" y="2056524"/>
            <a:ext cx="3007344" cy="1203033"/>
          </a:xfrm>
          <a:prstGeom prst="wedgeRoundRectCallout">
            <a:avLst>
              <a:gd name="adj1" fmla="val -63656"/>
              <a:gd name="adj2" fmla="val 79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must pass in </a:t>
            </a:r>
            <a:r>
              <a:rPr lang="en-US" sz="2000" dirty="0">
                <a:solidFill>
                  <a:schemeClr val="accent6">
                    <a:lumMod val="40000"/>
                    <a:lumOff val="60000"/>
                  </a:schemeClr>
                </a:solidFill>
                <a:latin typeface="Corbel" panose="020B0503020204020204" pitchFamily="34" charset="0"/>
              </a:rPr>
              <a:t>values for all parameters </a:t>
            </a:r>
            <a:r>
              <a:rPr lang="en-US" sz="2000" dirty="0">
                <a:latin typeface="Corbel" panose="020B0503020204020204" pitchFamily="34" charset="0"/>
              </a:rPr>
              <a:t>when we call the lambda.</a:t>
            </a:r>
          </a:p>
        </p:txBody>
      </p:sp>
      <p:sp>
        <p:nvSpPr>
          <p:cNvPr id="57" name="Rectangle 56">
            <a:extLst>
              <a:ext uri="{FF2B5EF4-FFF2-40B4-BE49-F238E27FC236}">
                <a16:creationId xmlns:a16="http://schemas.microsoft.com/office/drawing/2014/main" id="{E770CD59-969E-4FAC-8E4E-905B1CB930F9}"/>
              </a:ext>
            </a:extLst>
          </p:cNvPr>
          <p:cNvSpPr/>
          <p:nvPr/>
        </p:nvSpPr>
        <p:spPr>
          <a:xfrm>
            <a:off x="5417238" y="2289005"/>
            <a:ext cx="556437"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Speech Bubble: Rectangle with Corners Rounded 57">
            <a:extLst>
              <a:ext uri="{FF2B5EF4-FFF2-40B4-BE49-F238E27FC236}">
                <a16:creationId xmlns:a16="http://schemas.microsoft.com/office/drawing/2014/main" id="{D701ADC3-86CB-418C-B3DB-8988F72971EF}"/>
              </a:ext>
            </a:extLst>
          </p:cNvPr>
          <p:cNvSpPr/>
          <p:nvPr/>
        </p:nvSpPr>
        <p:spPr>
          <a:xfrm>
            <a:off x="6302126" y="768119"/>
            <a:ext cx="2992834" cy="826741"/>
          </a:xfrm>
          <a:prstGeom prst="wedgeRoundRectCallout">
            <a:avLst>
              <a:gd name="adj1" fmla="val -67518"/>
              <a:gd name="adj2" fmla="val 1359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indicates the lambda function </a:t>
            </a:r>
            <a:r>
              <a:rPr lang="en-US" sz="2000" dirty="0">
                <a:solidFill>
                  <a:srgbClr val="F09C76"/>
                </a:solidFill>
                <a:latin typeface="Corbel" panose="020B0503020204020204" pitchFamily="34" charset="0"/>
              </a:rPr>
              <a:t>returns</a:t>
            </a:r>
            <a:r>
              <a:rPr lang="en-US" sz="2000" dirty="0">
                <a:latin typeface="Corbel" panose="020B0503020204020204" pitchFamily="34" charset="0"/>
              </a:rPr>
              <a:t> an int.</a:t>
            </a:r>
          </a:p>
        </p:txBody>
      </p:sp>
      <p:sp>
        <p:nvSpPr>
          <p:cNvPr id="60" name="Rectangle 59">
            <a:extLst>
              <a:ext uri="{FF2B5EF4-FFF2-40B4-BE49-F238E27FC236}">
                <a16:creationId xmlns:a16="http://schemas.microsoft.com/office/drawing/2014/main" id="{AEA30D46-9FBE-4F06-B97F-64B7ED992ED6}"/>
              </a:ext>
            </a:extLst>
          </p:cNvPr>
          <p:cNvSpPr/>
          <p:nvPr/>
        </p:nvSpPr>
        <p:spPr>
          <a:xfrm>
            <a:off x="5973675" y="2299031"/>
            <a:ext cx="2436397"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Speech Bubble: Rectangle with Corners Rounded 49">
            <a:extLst>
              <a:ext uri="{FF2B5EF4-FFF2-40B4-BE49-F238E27FC236}">
                <a16:creationId xmlns:a16="http://schemas.microsoft.com/office/drawing/2014/main" id="{56E7C81D-0765-429F-BF10-6C2A2C06744C}"/>
              </a:ext>
            </a:extLst>
          </p:cNvPr>
          <p:cNvSpPr/>
          <p:nvPr/>
        </p:nvSpPr>
        <p:spPr>
          <a:xfrm>
            <a:off x="8452905" y="409074"/>
            <a:ext cx="3127485" cy="1294784"/>
          </a:xfrm>
          <a:prstGeom prst="wedgeRoundRectCallout">
            <a:avLst>
              <a:gd name="adj1" fmla="val -89726"/>
              <a:gd name="adj2" fmla="val 997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needs "captured" so they can be referred to when the lambda is later called.</a:t>
            </a:r>
          </a:p>
        </p:txBody>
      </p:sp>
      <p:sp>
        <p:nvSpPr>
          <p:cNvPr id="20" name="Speech Bubble: Rectangle with Corners Rounded 19">
            <a:extLst>
              <a:ext uri="{FF2B5EF4-FFF2-40B4-BE49-F238E27FC236}">
                <a16:creationId xmlns:a16="http://schemas.microsoft.com/office/drawing/2014/main" id="{9866B1AC-19B0-445A-A34A-E3CAAE81E1F7}"/>
              </a:ext>
            </a:extLst>
          </p:cNvPr>
          <p:cNvSpPr/>
          <p:nvPr/>
        </p:nvSpPr>
        <p:spPr>
          <a:xfrm>
            <a:off x="654789" y="3172321"/>
            <a:ext cx="2804288" cy="1036051"/>
          </a:xfrm>
          <a:prstGeom prst="wedgeRoundRectCallout">
            <a:avLst>
              <a:gd name="adj1" fmla="val 62225"/>
              <a:gd name="adj2" fmla="val -1025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(Most languages don't require these to be explicitly specified.)</a:t>
            </a:r>
          </a:p>
        </p:txBody>
      </p:sp>
    </p:spTree>
    <p:extLst>
      <p:ext uri="{BB962C8B-B14F-4D97-AF65-F5344CB8AC3E}">
        <p14:creationId xmlns:p14="http://schemas.microsoft.com/office/powerpoint/2010/main" val="125643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21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down)">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4.58333E-6 4.81481E-6 L 0.04584 0.18888 " pathEditMode="relative" rAng="0" ptsTypes="AA">
                                      <p:cBhvr>
                                        <p:cTn id="47" dur="2000" fill="hold"/>
                                        <p:tgtEl>
                                          <p:spTgt spid="50"/>
                                        </p:tgtEl>
                                        <p:attrNameLst>
                                          <p:attrName>ppt_x</p:attrName>
                                          <p:attrName>ppt_y</p:attrName>
                                        </p:attrNameLst>
                                      </p:cBhvr>
                                      <p:rCtr x="2292" y="9444"/>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47"/>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0" presetClass="exit" presetSubtype="0" fill="hold" grpId="1" nodeType="withEffect">
                                  <p:stCondLst>
                                    <p:cond delay="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par>
                                <p:cTn id="72" presetID="22" presetClass="entr" presetSubtype="8"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down)">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down)">
                                      <p:cBhvr>
                                        <p:cTn id="84" dur="500"/>
                                        <p:tgtEl>
                                          <p:spTgt spid="55"/>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500"/>
                                        <p:tgtEl>
                                          <p:spTgt spid="57"/>
                                        </p:tgtEl>
                                      </p:cBhvr>
                                    </p:animEffect>
                                  </p:childTnLst>
                                </p:cTn>
                              </p:par>
                              <p:par>
                                <p:cTn id="96" presetID="10" presetClass="exit" presetSubtype="0" fill="hold" grpId="1" nodeType="withEffect">
                                  <p:stCondLst>
                                    <p:cond delay="0"/>
                                  </p:stCondLst>
                                  <p:childTnLst>
                                    <p:animEffect transition="out" filter="fade">
                                      <p:cBhvr>
                                        <p:cTn id="97" dur="500"/>
                                        <p:tgtEl>
                                          <p:spTgt spid="52"/>
                                        </p:tgtEl>
                                      </p:cBhvr>
                                    </p:animEffect>
                                    <p:set>
                                      <p:cBhvr>
                                        <p:cTn id="98" dur="1" fill="hold">
                                          <p:stCondLst>
                                            <p:cond delay="499"/>
                                          </p:stCondLst>
                                        </p:cTn>
                                        <p:tgtEl>
                                          <p:spTgt spid="5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down)">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5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4"/>
                                        </p:tgtEl>
                                        <p:attrNameLst>
                                          <p:attrName>style.visibility</p:attrName>
                                        </p:attrNameLst>
                                      </p:cBhvr>
                                      <p:to>
                                        <p:strVal val="visible"/>
                                      </p:to>
                                    </p:set>
                                  </p:childTnLst>
                                </p:cTn>
                              </p:par>
                              <p:par>
                                <p:cTn id="112" presetID="10" presetClass="exit" presetSubtype="0" fill="hold" grpId="1" nodeType="with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wipe(left)">
                                      <p:cBhvr>
                                        <p:cTn id="1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5" grpId="0" animBg="1"/>
      <p:bldP spid="43" grpId="0" animBg="1"/>
      <p:bldP spid="44" grpId="0" animBg="1"/>
      <p:bldP spid="4" grpId="0" animBg="1"/>
      <p:bldP spid="4" grpId="1" animBg="1"/>
      <p:bldP spid="46" grpId="0" animBg="1"/>
      <p:bldP spid="46" grpId="1" animBg="1"/>
      <p:bldP spid="47" grpId="0" animBg="1"/>
      <p:bldP spid="47" grpId="1" animBg="1"/>
      <p:bldP spid="49" grpId="0" animBg="1"/>
      <p:bldP spid="49" grpId="1" animBg="1"/>
      <p:bldP spid="52" grpId="0" animBg="1"/>
      <p:bldP spid="52" grpId="1" animBg="1"/>
      <p:bldP spid="53" grpId="0" animBg="1"/>
      <p:bldP spid="53" grpId="1" animBg="1"/>
      <p:bldP spid="55" grpId="0" animBg="1"/>
      <p:bldP spid="55" grpId="1" animBg="1"/>
      <p:bldP spid="57" grpId="0" animBg="1"/>
      <p:bldP spid="57" grpId="1" animBg="1"/>
      <p:bldP spid="58" grpId="0" animBg="1"/>
      <p:bldP spid="58" grpId="1" animBg="1"/>
      <p:bldP spid="60" grpId="0" animBg="1"/>
      <p:bldP spid="50" grpId="0" animBg="1"/>
      <p:bldP spid="50" grpId="1" animBg="1"/>
      <p:bldP spid="50" grpId="2" animBg="1"/>
      <p:bldP spid="20" grpId="0" animBg="1"/>
      <p:bldP spid="20"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73072"/>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 Illustrated with C++</a:t>
            </a:r>
          </a:p>
        </p:txBody>
      </p:sp>
      <p:sp>
        <p:nvSpPr>
          <p:cNvPr id="21" name="TextBox 20">
            <a:extLst>
              <a:ext uri="{FF2B5EF4-FFF2-40B4-BE49-F238E27FC236}">
                <a16:creationId xmlns:a16="http://schemas.microsoft.com/office/drawing/2014/main" id="{3C420865-FA79-4E70-B912-9AE86F59BE14}"/>
              </a:ext>
            </a:extLst>
          </p:cNvPr>
          <p:cNvSpPr txBox="1"/>
          <p:nvPr/>
        </p:nvSpPr>
        <p:spPr>
          <a:xfrm>
            <a:off x="2283626" y="1151692"/>
            <a:ext cx="7050505"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lambda function</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m </a:t>
            </a:r>
            <a:r>
              <a:rPr lang="en-US" dirty="0">
                <a:latin typeface="Consolas" panose="020B0609020204030204" pitchFamily="49" charset="0"/>
              </a:rPr>
              <a:t>= 5;  </a:t>
            </a:r>
          </a:p>
          <a:p>
            <a:r>
              <a:rPr lang="en-US" dirty="0">
                <a:latin typeface="Consolas" panose="020B0609020204030204" pitchFamily="49" charset="0"/>
              </a:rPr>
              <a:t>  int </a:t>
            </a:r>
            <a:r>
              <a:rPr lang="en-US" dirty="0">
                <a:solidFill>
                  <a:srgbClr val="00B0F0"/>
                </a:solidFill>
                <a:latin typeface="Consolas" panose="020B0609020204030204" pitchFamily="49" charset="0"/>
              </a:rPr>
              <a:t>b </a:t>
            </a:r>
            <a:r>
              <a:rPr lang="en-US" dirty="0">
                <a:latin typeface="Consolas" panose="020B0609020204030204" pitchFamily="49" charset="0"/>
              </a:rPr>
              <a:t>= 3;</a:t>
            </a:r>
          </a:p>
          <a:p>
            <a:r>
              <a:rPr lang="en-US" dirty="0">
                <a:latin typeface="Consolas" panose="020B0609020204030204" pitchFamily="49" charset="0"/>
              </a:rPr>
              <a:t>  return [</a:t>
            </a:r>
            <a:r>
              <a:rPr lang="en-US" dirty="0" err="1">
                <a:solidFill>
                  <a:srgbClr val="00B0F0"/>
                </a:solidFill>
                <a:latin typeface="Consolas" panose="020B0609020204030204" pitchFamily="49" charset="0"/>
              </a:rPr>
              <a:t>m</a:t>
            </a:r>
            <a:r>
              <a:rPr lang="en-US" dirty="0" err="1">
                <a:latin typeface="Consolas" panose="020B0609020204030204" pitchFamily="49" charset="0"/>
              </a:rPr>
              <a:t>,</a:t>
            </a:r>
            <a:r>
              <a:rPr lang="en-US" dirty="0" err="1">
                <a:solidFill>
                  <a:srgbClr val="00B0F0"/>
                </a:solidFill>
                <a:latin typeface="Consolas" panose="020B0609020204030204" pitchFamily="49" charset="0"/>
              </a:rPr>
              <a:t>b</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-&gt; </a:t>
            </a:r>
            <a:r>
              <a:rPr lang="en-US" dirty="0">
                <a:solidFill>
                  <a:srgbClr val="C00000"/>
                </a:solidFill>
                <a:latin typeface="Consolas" panose="020B0609020204030204" pitchFamily="49" charset="0"/>
              </a:rPr>
              <a:t>int</a:t>
            </a:r>
            <a:r>
              <a:rPr lang="en-US" dirty="0">
                <a:latin typeface="Consolas" panose="020B0609020204030204" pitchFamily="49" charset="0"/>
              </a:rPr>
              <a:t> </a:t>
            </a:r>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auto </a:t>
            </a:r>
            <a:r>
              <a:rPr lang="en-US" dirty="0" err="1">
                <a:latin typeface="Consolas" panose="020B0609020204030204" pitchFamily="49" charset="0"/>
              </a:rPr>
              <a:t>slope_intercept</a:t>
            </a:r>
            <a:r>
              <a:rPr lang="en-US" dirty="0">
                <a:latin typeface="Consolas" panose="020B0609020204030204" pitchFamily="49" charset="0"/>
              </a:rPr>
              <a:t> = </a:t>
            </a:r>
            <a:r>
              <a:rPr lang="en-US" dirty="0" err="1">
                <a:latin typeface="Consolas" panose="020B0609020204030204" pitchFamily="49" charset="0"/>
              </a:rPr>
              <a:t>create_lambda_func</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"5*100 + 3 is: " &lt;&lt; </a:t>
            </a:r>
            <a:r>
              <a:rPr lang="en-US" dirty="0" err="1">
                <a:latin typeface="Consolas" panose="020B0609020204030204" pitchFamily="49" charset="0"/>
              </a:rPr>
              <a:t>slope_intercept</a:t>
            </a:r>
            <a:r>
              <a:rPr lang="en-US" dirty="0">
                <a:latin typeface="Consolas" panose="020B0609020204030204" pitchFamily="49" charset="0"/>
              </a:rPr>
              <a:t>(</a:t>
            </a:r>
            <a:r>
              <a:rPr lang="en-US" dirty="0">
                <a:solidFill>
                  <a:srgbClr val="00B050"/>
                </a:solidFill>
                <a:latin typeface="Consolas" panose="020B0609020204030204" pitchFamily="49" charset="0"/>
              </a:rPr>
              <a:t>100</a:t>
            </a:r>
            <a:r>
              <a:rPr lang="en-US" dirty="0">
                <a:latin typeface="Consolas" panose="020B0609020204030204" pitchFamily="49" charset="0"/>
              </a:rPr>
              <a:t>);</a:t>
            </a:r>
          </a:p>
          <a:p>
            <a:r>
              <a:rPr lang="en-US" dirty="0">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3488FDCA-978A-4A4B-B782-F90EB1EACD2D}"/>
              </a:ext>
            </a:extLst>
          </p:cNvPr>
          <p:cNvCxnSpPr>
            <a:cxnSpLocks/>
          </p:cNvCxnSpPr>
          <p:nvPr/>
        </p:nvCxnSpPr>
        <p:spPr>
          <a:xfrm>
            <a:off x="2301146" y="34463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352E4E4-4ACF-405E-A856-B7AF092B4947}"/>
              </a:ext>
            </a:extLst>
          </p:cNvPr>
          <p:cNvGrpSpPr/>
          <p:nvPr/>
        </p:nvGrpSpPr>
        <p:grpSpPr>
          <a:xfrm>
            <a:off x="9665866" y="1224153"/>
            <a:ext cx="2473998" cy="2204847"/>
            <a:chOff x="9665866" y="1224153"/>
            <a:chExt cx="2473998" cy="2204847"/>
          </a:xfrm>
        </p:grpSpPr>
        <p:sp>
          <p:nvSpPr>
            <p:cNvPr id="3" name="Rectangle 2">
              <a:extLst>
                <a:ext uri="{FF2B5EF4-FFF2-40B4-BE49-F238E27FC236}">
                  <a16:creationId xmlns:a16="http://schemas.microsoft.com/office/drawing/2014/main" id="{07B09E65-D58E-4D06-8ADF-1EB1CF2CFA5A}"/>
                </a:ext>
              </a:extLst>
            </p:cNvPr>
            <p:cNvSpPr/>
            <p:nvPr/>
          </p:nvSpPr>
          <p:spPr>
            <a:xfrm>
              <a:off x="9665866" y="1624263"/>
              <a:ext cx="2473998" cy="18047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5617E26-991E-4C77-A9D3-8A9274F25BB5}"/>
                </a:ext>
              </a:extLst>
            </p:cNvPr>
            <p:cNvSpPr txBox="1"/>
            <p:nvPr/>
          </p:nvSpPr>
          <p:spPr>
            <a:xfrm>
              <a:off x="9762120" y="1224153"/>
              <a:ext cx="2281489" cy="400110"/>
            </a:xfrm>
            <a:prstGeom prst="rect">
              <a:avLst/>
            </a:prstGeom>
            <a:noFill/>
          </p:spPr>
          <p:txBody>
            <a:bodyPr wrap="square">
              <a:spAutoFit/>
            </a:bodyPr>
            <a:lstStyle/>
            <a:p>
              <a:pPr algn="ctr"/>
              <a:endParaRPr lang="en-US" sz="2000" dirty="0">
                <a:latin typeface="+mj-lt"/>
              </a:endParaRPr>
            </a:p>
          </p:txBody>
        </p:sp>
      </p:grpSp>
      <p:cxnSp>
        <p:nvCxnSpPr>
          <p:cNvPr id="27" name="Straight Arrow Connector 26">
            <a:extLst>
              <a:ext uri="{FF2B5EF4-FFF2-40B4-BE49-F238E27FC236}">
                <a16:creationId xmlns:a16="http://schemas.microsoft.com/office/drawing/2014/main" id="{5236B3BB-20D4-433A-BCDD-9D36C88AE1DC}"/>
              </a:ext>
            </a:extLst>
          </p:cNvPr>
          <p:cNvCxnSpPr>
            <a:cxnSpLocks/>
          </p:cNvCxnSpPr>
          <p:nvPr/>
        </p:nvCxnSpPr>
        <p:spPr>
          <a:xfrm>
            <a:off x="5304028" y="3249833"/>
            <a:ext cx="224483" cy="161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295F7A-902D-4938-A551-05773CB85B88}"/>
              </a:ext>
            </a:extLst>
          </p:cNvPr>
          <p:cNvCxnSpPr/>
          <p:nvPr/>
        </p:nvCxnSpPr>
        <p:spPr>
          <a:xfrm>
            <a:off x="2061518" y="15954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5F5CC9E-7CE2-4490-A337-A03ACE70BF8F}"/>
              </a:ext>
            </a:extLst>
          </p:cNvPr>
          <p:cNvGrpSpPr/>
          <p:nvPr/>
        </p:nvGrpSpPr>
        <p:grpSpPr>
          <a:xfrm>
            <a:off x="7965278" y="1268268"/>
            <a:ext cx="1166562" cy="425236"/>
            <a:chOff x="9377112" y="1609164"/>
            <a:chExt cx="1166562" cy="425236"/>
          </a:xfrm>
        </p:grpSpPr>
        <p:sp>
          <p:nvSpPr>
            <p:cNvPr id="31" name="Rectangle 30">
              <a:extLst>
                <a:ext uri="{FF2B5EF4-FFF2-40B4-BE49-F238E27FC236}">
                  <a16:creationId xmlns:a16="http://schemas.microsoft.com/office/drawing/2014/main" id="{FA31BD91-69AF-4DAA-A8C6-7EF6BDDC55FA}"/>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32" name="TextBox 31">
              <a:extLst>
                <a:ext uri="{FF2B5EF4-FFF2-40B4-BE49-F238E27FC236}">
                  <a16:creationId xmlns:a16="http://schemas.microsoft.com/office/drawing/2014/main" id="{933E11C2-2C7F-495B-87C8-D48B19EB0341}"/>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m</a:t>
              </a:r>
            </a:p>
          </p:txBody>
        </p:sp>
      </p:grpSp>
      <p:grpSp>
        <p:nvGrpSpPr>
          <p:cNvPr id="33" name="Group 32">
            <a:extLst>
              <a:ext uri="{FF2B5EF4-FFF2-40B4-BE49-F238E27FC236}">
                <a16:creationId xmlns:a16="http://schemas.microsoft.com/office/drawing/2014/main" id="{7D015894-E6D1-447D-A824-97B88F7D4517}"/>
              </a:ext>
            </a:extLst>
          </p:cNvPr>
          <p:cNvGrpSpPr/>
          <p:nvPr/>
        </p:nvGrpSpPr>
        <p:grpSpPr>
          <a:xfrm>
            <a:off x="7977310" y="1817710"/>
            <a:ext cx="1154530" cy="425236"/>
            <a:chOff x="9389144" y="1609164"/>
            <a:chExt cx="1154530" cy="425236"/>
          </a:xfrm>
        </p:grpSpPr>
        <p:sp>
          <p:nvSpPr>
            <p:cNvPr id="34" name="Rectangle 33">
              <a:extLst>
                <a:ext uri="{FF2B5EF4-FFF2-40B4-BE49-F238E27FC236}">
                  <a16:creationId xmlns:a16="http://schemas.microsoft.com/office/drawing/2014/main" id="{054850CB-BC28-49CE-9D68-7504D78B9CA7}"/>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a:t>
              </a:r>
            </a:p>
          </p:txBody>
        </p:sp>
        <p:sp>
          <p:nvSpPr>
            <p:cNvPr id="36" name="TextBox 35">
              <a:extLst>
                <a:ext uri="{FF2B5EF4-FFF2-40B4-BE49-F238E27FC236}">
                  <a16:creationId xmlns:a16="http://schemas.microsoft.com/office/drawing/2014/main" id="{F26D63AC-D38D-4A9B-85A5-1538FEF47D92}"/>
                </a:ext>
              </a:extLst>
            </p:cNvPr>
            <p:cNvSpPr txBox="1"/>
            <p:nvPr/>
          </p:nvSpPr>
          <p:spPr>
            <a:xfrm>
              <a:off x="9389144" y="1609164"/>
              <a:ext cx="601079" cy="400110"/>
            </a:xfrm>
            <a:prstGeom prst="rect">
              <a:avLst/>
            </a:prstGeom>
            <a:noFill/>
          </p:spPr>
          <p:txBody>
            <a:bodyPr wrap="square">
              <a:spAutoFit/>
            </a:bodyPr>
            <a:lstStyle/>
            <a:p>
              <a:pPr algn="ctr"/>
              <a:r>
                <a:rPr lang="en-US" sz="2000" dirty="0">
                  <a:solidFill>
                    <a:srgbClr val="00B0F0"/>
                  </a:solidFill>
                  <a:latin typeface="+mj-lt"/>
                </a:rPr>
                <a:t>b</a:t>
              </a:r>
            </a:p>
          </p:txBody>
        </p:sp>
      </p:grpSp>
      <p:cxnSp>
        <p:nvCxnSpPr>
          <p:cNvPr id="37" name="Straight Arrow Connector 36">
            <a:extLst>
              <a:ext uri="{FF2B5EF4-FFF2-40B4-BE49-F238E27FC236}">
                <a16:creationId xmlns:a16="http://schemas.microsoft.com/office/drawing/2014/main" id="{40904B8E-4AD0-4702-9C87-0B75A34C53C0}"/>
              </a:ext>
            </a:extLst>
          </p:cNvPr>
          <p:cNvCxnSpPr/>
          <p:nvPr/>
        </p:nvCxnSpPr>
        <p:spPr>
          <a:xfrm>
            <a:off x="2304155" y="18922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A74AAC-1F38-4572-8F5F-81D995504C51}"/>
              </a:ext>
            </a:extLst>
          </p:cNvPr>
          <p:cNvCxnSpPr/>
          <p:nvPr/>
        </p:nvCxnSpPr>
        <p:spPr>
          <a:xfrm>
            <a:off x="2324207" y="216498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88E499-8CC9-4210-945A-4836F98AACFD}"/>
              </a:ext>
            </a:extLst>
          </p:cNvPr>
          <p:cNvCxnSpPr/>
          <p:nvPr/>
        </p:nvCxnSpPr>
        <p:spPr>
          <a:xfrm>
            <a:off x="2302149" y="243168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AFCA344-00C5-4BBA-A83E-6A75C1D72FDA}"/>
              </a:ext>
            </a:extLst>
          </p:cNvPr>
          <p:cNvSpPr/>
          <p:nvPr/>
        </p:nvSpPr>
        <p:spPr>
          <a:xfrm>
            <a:off x="3459077" y="2292013"/>
            <a:ext cx="683793"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5FE7644-2222-446B-B30E-AD072813EE8C}"/>
              </a:ext>
            </a:extLst>
          </p:cNvPr>
          <p:cNvGrpSpPr/>
          <p:nvPr/>
        </p:nvGrpSpPr>
        <p:grpSpPr>
          <a:xfrm>
            <a:off x="7967283" y="1270274"/>
            <a:ext cx="1166562" cy="425236"/>
            <a:chOff x="9377112" y="1609164"/>
            <a:chExt cx="1166562" cy="425236"/>
          </a:xfrm>
        </p:grpSpPr>
        <p:sp>
          <p:nvSpPr>
            <p:cNvPr id="42" name="Rectangle 41">
              <a:extLst>
                <a:ext uri="{FF2B5EF4-FFF2-40B4-BE49-F238E27FC236}">
                  <a16:creationId xmlns:a16="http://schemas.microsoft.com/office/drawing/2014/main" id="{3477D11E-50D3-43A7-A65C-C55A3BE3EE61}"/>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48" name="TextBox 47">
              <a:extLst>
                <a:ext uri="{FF2B5EF4-FFF2-40B4-BE49-F238E27FC236}">
                  <a16:creationId xmlns:a16="http://schemas.microsoft.com/office/drawing/2014/main" id="{653BF26A-71B4-4094-8D4B-277BC09F26A5}"/>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m</a:t>
              </a:r>
            </a:p>
          </p:txBody>
        </p:sp>
      </p:grpSp>
      <p:grpSp>
        <p:nvGrpSpPr>
          <p:cNvPr id="51" name="Group 50">
            <a:extLst>
              <a:ext uri="{FF2B5EF4-FFF2-40B4-BE49-F238E27FC236}">
                <a16:creationId xmlns:a16="http://schemas.microsoft.com/office/drawing/2014/main" id="{78709285-7856-4145-B3D1-9BC8381C6663}"/>
              </a:ext>
            </a:extLst>
          </p:cNvPr>
          <p:cNvGrpSpPr/>
          <p:nvPr/>
        </p:nvGrpSpPr>
        <p:grpSpPr>
          <a:xfrm>
            <a:off x="7979315" y="1819716"/>
            <a:ext cx="1154530" cy="425236"/>
            <a:chOff x="9389144" y="1609164"/>
            <a:chExt cx="1154530" cy="425236"/>
          </a:xfrm>
        </p:grpSpPr>
        <p:sp>
          <p:nvSpPr>
            <p:cNvPr id="56" name="Rectangle 55">
              <a:extLst>
                <a:ext uri="{FF2B5EF4-FFF2-40B4-BE49-F238E27FC236}">
                  <a16:creationId xmlns:a16="http://schemas.microsoft.com/office/drawing/2014/main" id="{CF730FB5-C28F-4030-9AE4-0EEE9732E154}"/>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a:t>
              </a:r>
            </a:p>
          </p:txBody>
        </p:sp>
        <p:sp>
          <p:nvSpPr>
            <p:cNvPr id="59" name="TextBox 58">
              <a:extLst>
                <a:ext uri="{FF2B5EF4-FFF2-40B4-BE49-F238E27FC236}">
                  <a16:creationId xmlns:a16="http://schemas.microsoft.com/office/drawing/2014/main" id="{83839991-7309-4044-B9EB-EBCED2D8F11B}"/>
                </a:ext>
              </a:extLst>
            </p:cNvPr>
            <p:cNvSpPr txBox="1"/>
            <p:nvPr/>
          </p:nvSpPr>
          <p:spPr>
            <a:xfrm>
              <a:off x="9389144" y="1609164"/>
              <a:ext cx="601079" cy="400110"/>
            </a:xfrm>
            <a:prstGeom prst="rect">
              <a:avLst/>
            </a:prstGeom>
            <a:noFill/>
          </p:spPr>
          <p:txBody>
            <a:bodyPr wrap="square">
              <a:spAutoFit/>
            </a:bodyPr>
            <a:lstStyle/>
            <a:p>
              <a:pPr algn="ctr"/>
              <a:r>
                <a:rPr lang="en-US" sz="2000" dirty="0">
                  <a:solidFill>
                    <a:srgbClr val="00B0F0"/>
                  </a:solidFill>
                  <a:latin typeface="+mj-lt"/>
                </a:rPr>
                <a:t>b</a:t>
              </a:r>
            </a:p>
          </p:txBody>
        </p:sp>
      </p:grpSp>
      <p:sp>
        <p:nvSpPr>
          <p:cNvPr id="61" name="TextBox 60">
            <a:extLst>
              <a:ext uri="{FF2B5EF4-FFF2-40B4-BE49-F238E27FC236}">
                <a16:creationId xmlns:a16="http://schemas.microsoft.com/office/drawing/2014/main" id="{7AF75529-6987-4796-9BCE-685A4A5CB31C}"/>
              </a:ext>
            </a:extLst>
          </p:cNvPr>
          <p:cNvSpPr txBox="1"/>
          <p:nvPr/>
        </p:nvSpPr>
        <p:spPr>
          <a:xfrm>
            <a:off x="4041106" y="2248721"/>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sp>
        <p:nvSpPr>
          <p:cNvPr id="62" name="Rectangle 61">
            <a:extLst>
              <a:ext uri="{FF2B5EF4-FFF2-40B4-BE49-F238E27FC236}">
                <a16:creationId xmlns:a16="http://schemas.microsoft.com/office/drawing/2014/main" id="{B84D5AF5-1FEB-45D0-B98A-D3A87B706B96}"/>
              </a:ext>
            </a:extLst>
          </p:cNvPr>
          <p:cNvSpPr/>
          <p:nvPr/>
        </p:nvSpPr>
        <p:spPr>
          <a:xfrm>
            <a:off x="4146882" y="2294018"/>
            <a:ext cx="870286"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D951CC23-2114-4A2F-BEE0-13AB263F689A}"/>
              </a:ext>
            </a:extLst>
          </p:cNvPr>
          <p:cNvSpPr txBox="1"/>
          <p:nvPr/>
        </p:nvSpPr>
        <p:spPr>
          <a:xfrm>
            <a:off x="5421839" y="2248962"/>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int </a:t>
            </a:r>
            <a:endParaRPr lang="en-US" dirty="0">
              <a:solidFill>
                <a:srgbClr val="C00000"/>
              </a:solidFill>
            </a:endParaRPr>
          </a:p>
        </p:txBody>
      </p:sp>
      <p:sp>
        <p:nvSpPr>
          <p:cNvPr id="67" name="Rectangle 66">
            <a:extLst>
              <a:ext uri="{FF2B5EF4-FFF2-40B4-BE49-F238E27FC236}">
                <a16:creationId xmlns:a16="http://schemas.microsoft.com/office/drawing/2014/main" id="{0020FE01-78E2-4423-8834-C6D5D120C304}"/>
              </a:ext>
            </a:extLst>
          </p:cNvPr>
          <p:cNvSpPr/>
          <p:nvPr/>
        </p:nvSpPr>
        <p:spPr>
          <a:xfrm>
            <a:off x="5401280" y="2288243"/>
            <a:ext cx="548336"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45177D4F-8085-4FE7-9C99-68B8AA779618}"/>
              </a:ext>
            </a:extLst>
          </p:cNvPr>
          <p:cNvSpPr txBox="1"/>
          <p:nvPr/>
        </p:nvSpPr>
        <p:spPr>
          <a:xfrm>
            <a:off x="10410637" y="2210941"/>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sp>
        <p:nvSpPr>
          <p:cNvPr id="71" name="TextBox 70">
            <a:extLst>
              <a:ext uri="{FF2B5EF4-FFF2-40B4-BE49-F238E27FC236}">
                <a16:creationId xmlns:a16="http://schemas.microsoft.com/office/drawing/2014/main" id="{372933CA-2C94-4197-950C-1527A2105C5C}"/>
              </a:ext>
            </a:extLst>
          </p:cNvPr>
          <p:cNvSpPr txBox="1"/>
          <p:nvPr/>
        </p:nvSpPr>
        <p:spPr>
          <a:xfrm>
            <a:off x="5920037" y="2244710"/>
            <a:ext cx="2742700" cy="369332"/>
          </a:xfrm>
          <a:prstGeom prst="rect">
            <a:avLst/>
          </a:prstGeom>
          <a:noFill/>
        </p:spPr>
        <p:txBody>
          <a:bodyPr wrap="square">
            <a:spAutoFit/>
          </a:bodyPr>
          <a:lstStyle/>
          <a:p>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endParaRPr lang="en-US" dirty="0"/>
          </a:p>
        </p:txBody>
      </p:sp>
      <p:sp>
        <p:nvSpPr>
          <p:cNvPr id="72" name="Rectangle 71">
            <a:extLst>
              <a:ext uri="{FF2B5EF4-FFF2-40B4-BE49-F238E27FC236}">
                <a16:creationId xmlns:a16="http://schemas.microsoft.com/office/drawing/2014/main" id="{68B13851-A81D-441F-9DFC-AF75D62E0209}"/>
              </a:ext>
            </a:extLst>
          </p:cNvPr>
          <p:cNvSpPr/>
          <p:nvPr/>
        </p:nvSpPr>
        <p:spPr>
          <a:xfrm>
            <a:off x="6007766" y="2283991"/>
            <a:ext cx="2402308"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718A566B-01FE-46E8-B92E-25283903F094}"/>
              </a:ext>
            </a:extLst>
          </p:cNvPr>
          <p:cNvGrpSpPr/>
          <p:nvPr/>
        </p:nvGrpSpPr>
        <p:grpSpPr>
          <a:xfrm>
            <a:off x="9665865" y="3530206"/>
            <a:ext cx="2473998" cy="2204847"/>
            <a:chOff x="9665866" y="1224153"/>
            <a:chExt cx="2473998" cy="2204847"/>
          </a:xfrm>
        </p:grpSpPr>
        <p:sp>
          <p:nvSpPr>
            <p:cNvPr id="74" name="Rectangle 73">
              <a:extLst>
                <a:ext uri="{FF2B5EF4-FFF2-40B4-BE49-F238E27FC236}">
                  <a16:creationId xmlns:a16="http://schemas.microsoft.com/office/drawing/2014/main" id="{E17014DA-7260-4482-81F7-0B7387590431}"/>
                </a:ext>
              </a:extLst>
            </p:cNvPr>
            <p:cNvSpPr/>
            <p:nvPr/>
          </p:nvSpPr>
          <p:spPr>
            <a:xfrm>
              <a:off x="9665866" y="1624263"/>
              <a:ext cx="2473998" cy="18047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9DD52E0D-F27A-493D-88C6-157370D518B0}"/>
                </a:ext>
              </a:extLst>
            </p:cNvPr>
            <p:cNvSpPr txBox="1"/>
            <p:nvPr/>
          </p:nvSpPr>
          <p:spPr>
            <a:xfrm>
              <a:off x="9762120" y="1224153"/>
              <a:ext cx="2281489" cy="400110"/>
            </a:xfrm>
            <a:prstGeom prst="rect">
              <a:avLst/>
            </a:prstGeom>
            <a:noFill/>
          </p:spPr>
          <p:txBody>
            <a:bodyPr wrap="square">
              <a:spAutoFit/>
            </a:bodyPr>
            <a:lstStyle/>
            <a:p>
              <a:pPr algn="ctr"/>
              <a:r>
                <a:rPr lang="en-US" sz="2000" dirty="0" err="1">
                  <a:latin typeface="+mj-lt"/>
                </a:rPr>
                <a:t>slope_intercept</a:t>
              </a:r>
              <a:r>
                <a:rPr lang="en-US" sz="2000" dirty="0">
                  <a:latin typeface="+mj-lt"/>
                </a:rPr>
                <a:t> </a:t>
              </a:r>
            </a:p>
          </p:txBody>
        </p:sp>
      </p:grpSp>
      <p:grpSp>
        <p:nvGrpSpPr>
          <p:cNvPr id="16" name="Group 15">
            <a:extLst>
              <a:ext uri="{FF2B5EF4-FFF2-40B4-BE49-F238E27FC236}">
                <a16:creationId xmlns:a16="http://schemas.microsoft.com/office/drawing/2014/main" id="{55B02966-26E6-4FE1-9225-5A5DEE208CF5}"/>
              </a:ext>
            </a:extLst>
          </p:cNvPr>
          <p:cNvGrpSpPr/>
          <p:nvPr/>
        </p:nvGrpSpPr>
        <p:grpSpPr>
          <a:xfrm>
            <a:off x="9612634" y="1622259"/>
            <a:ext cx="2742700" cy="1804737"/>
            <a:chOff x="9612634" y="1622259"/>
            <a:chExt cx="2742700" cy="1804737"/>
          </a:xfrm>
        </p:grpSpPr>
        <p:grpSp>
          <p:nvGrpSpPr>
            <p:cNvPr id="15" name="Group 14">
              <a:extLst>
                <a:ext uri="{FF2B5EF4-FFF2-40B4-BE49-F238E27FC236}">
                  <a16:creationId xmlns:a16="http://schemas.microsoft.com/office/drawing/2014/main" id="{EAF07948-8AB1-45D5-A346-64D42CCFFF62}"/>
                </a:ext>
              </a:extLst>
            </p:cNvPr>
            <p:cNvGrpSpPr/>
            <p:nvPr/>
          </p:nvGrpSpPr>
          <p:grpSpPr>
            <a:xfrm>
              <a:off x="9612634" y="1622259"/>
              <a:ext cx="2742700" cy="1804737"/>
              <a:chOff x="9612634" y="1622259"/>
              <a:chExt cx="2742700" cy="1804737"/>
            </a:xfrm>
          </p:grpSpPr>
          <p:grpSp>
            <p:nvGrpSpPr>
              <p:cNvPr id="14" name="Group 13">
                <a:extLst>
                  <a:ext uri="{FF2B5EF4-FFF2-40B4-BE49-F238E27FC236}">
                    <a16:creationId xmlns:a16="http://schemas.microsoft.com/office/drawing/2014/main" id="{F271D29E-E266-42C7-B01D-AA9BE316D75B}"/>
                  </a:ext>
                </a:extLst>
              </p:cNvPr>
              <p:cNvGrpSpPr/>
              <p:nvPr/>
            </p:nvGrpSpPr>
            <p:grpSpPr>
              <a:xfrm>
                <a:off x="9612634" y="1622259"/>
                <a:ext cx="2742700" cy="1804737"/>
                <a:chOff x="9612634" y="1622259"/>
                <a:chExt cx="2742700" cy="1804737"/>
              </a:xfrm>
            </p:grpSpPr>
            <p:grpSp>
              <p:nvGrpSpPr>
                <p:cNvPr id="13" name="Group 12">
                  <a:extLst>
                    <a:ext uri="{FF2B5EF4-FFF2-40B4-BE49-F238E27FC236}">
                      <a16:creationId xmlns:a16="http://schemas.microsoft.com/office/drawing/2014/main" id="{870FA8F8-DE7A-4506-87B6-1656D06482F0}"/>
                    </a:ext>
                  </a:extLst>
                </p:cNvPr>
                <p:cNvGrpSpPr/>
                <p:nvPr/>
              </p:nvGrpSpPr>
              <p:grpSpPr>
                <a:xfrm>
                  <a:off x="9612634" y="1622259"/>
                  <a:ext cx="2742700" cy="1804737"/>
                  <a:chOff x="9612634" y="1622259"/>
                  <a:chExt cx="2742700" cy="1804737"/>
                </a:xfrm>
              </p:grpSpPr>
              <p:grpSp>
                <p:nvGrpSpPr>
                  <p:cNvPr id="12" name="Group 11">
                    <a:extLst>
                      <a:ext uri="{FF2B5EF4-FFF2-40B4-BE49-F238E27FC236}">
                        <a16:creationId xmlns:a16="http://schemas.microsoft.com/office/drawing/2014/main" id="{69240CEC-B7DB-47A8-8D44-825CE1DF7A78}"/>
                      </a:ext>
                    </a:extLst>
                  </p:cNvPr>
                  <p:cNvGrpSpPr/>
                  <p:nvPr/>
                </p:nvGrpSpPr>
                <p:grpSpPr>
                  <a:xfrm>
                    <a:off x="9667871" y="1622259"/>
                    <a:ext cx="2473998" cy="1804737"/>
                    <a:chOff x="9667871" y="1622259"/>
                    <a:chExt cx="2473998" cy="1804737"/>
                  </a:xfrm>
                </p:grpSpPr>
                <p:sp>
                  <p:nvSpPr>
                    <p:cNvPr id="76" name="Rectangle 75">
                      <a:extLst>
                        <a:ext uri="{FF2B5EF4-FFF2-40B4-BE49-F238E27FC236}">
                          <a16:creationId xmlns:a16="http://schemas.microsoft.com/office/drawing/2014/main" id="{3267A766-9443-44B4-ABF9-8E404A023BCA}"/>
                        </a:ext>
                      </a:extLst>
                    </p:cNvPr>
                    <p:cNvSpPr/>
                    <p:nvPr/>
                  </p:nvSpPr>
                  <p:spPr>
                    <a:xfrm>
                      <a:off x="9667871" y="1622259"/>
                      <a:ext cx="2473998" cy="18047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1FAA384E-913B-4585-A02D-43DEA99762ED}"/>
                        </a:ext>
                      </a:extLst>
                    </p:cNvPr>
                    <p:cNvGrpSpPr/>
                    <p:nvPr/>
                  </p:nvGrpSpPr>
                  <p:grpSpPr>
                    <a:xfrm>
                      <a:off x="9688170" y="1682739"/>
                      <a:ext cx="1166562" cy="425236"/>
                      <a:chOff x="9377112" y="1609164"/>
                      <a:chExt cx="1166562" cy="425236"/>
                    </a:xfrm>
                  </p:grpSpPr>
                  <p:sp>
                    <p:nvSpPr>
                      <p:cNvPr id="84" name="Rectangle 83">
                        <a:extLst>
                          <a:ext uri="{FF2B5EF4-FFF2-40B4-BE49-F238E27FC236}">
                            <a16:creationId xmlns:a16="http://schemas.microsoft.com/office/drawing/2014/main" id="{7B284C70-748D-42FE-92EA-E825E072507F}"/>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85" name="TextBox 84">
                        <a:extLst>
                          <a:ext uri="{FF2B5EF4-FFF2-40B4-BE49-F238E27FC236}">
                            <a16:creationId xmlns:a16="http://schemas.microsoft.com/office/drawing/2014/main" id="{4E86795A-687F-4ADD-AD9D-8C1778052492}"/>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m</a:t>
                        </a:r>
                      </a:p>
                    </p:txBody>
                  </p:sp>
                </p:grpSp>
                <p:grpSp>
                  <p:nvGrpSpPr>
                    <p:cNvPr id="86" name="Group 85">
                      <a:extLst>
                        <a:ext uri="{FF2B5EF4-FFF2-40B4-BE49-F238E27FC236}">
                          <a16:creationId xmlns:a16="http://schemas.microsoft.com/office/drawing/2014/main" id="{04FCE32A-DA95-42C6-8C27-6378F263F22E}"/>
                        </a:ext>
                      </a:extLst>
                    </p:cNvPr>
                    <p:cNvGrpSpPr/>
                    <p:nvPr/>
                  </p:nvGrpSpPr>
                  <p:grpSpPr>
                    <a:xfrm>
                      <a:off x="10712540" y="1672899"/>
                      <a:ext cx="1154530" cy="425236"/>
                      <a:chOff x="9389144" y="1609164"/>
                      <a:chExt cx="1154530" cy="425236"/>
                    </a:xfrm>
                  </p:grpSpPr>
                  <p:sp>
                    <p:nvSpPr>
                      <p:cNvPr id="87" name="Rectangle 86">
                        <a:extLst>
                          <a:ext uri="{FF2B5EF4-FFF2-40B4-BE49-F238E27FC236}">
                            <a16:creationId xmlns:a16="http://schemas.microsoft.com/office/drawing/2014/main" id="{71BB6EB5-97DC-4619-9119-A737BFEF5549}"/>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a:t>
                        </a:r>
                      </a:p>
                    </p:txBody>
                  </p:sp>
                  <p:sp>
                    <p:nvSpPr>
                      <p:cNvPr id="88" name="TextBox 87">
                        <a:extLst>
                          <a:ext uri="{FF2B5EF4-FFF2-40B4-BE49-F238E27FC236}">
                            <a16:creationId xmlns:a16="http://schemas.microsoft.com/office/drawing/2014/main" id="{3CE52EC5-0A55-49CD-9A94-BB7D4EE22EAD}"/>
                          </a:ext>
                        </a:extLst>
                      </p:cNvPr>
                      <p:cNvSpPr txBox="1"/>
                      <p:nvPr/>
                    </p:nvSpPr>
                    <p:spPr>
                      <a:xfrm>
                        <a:off x="9389144" y="1609164"/>
                        <a:ext cx="601079" cy="400110"/>
                      </a:xfrm>
                      <a:prstGeom prst="rect">
                        <a:avLst/>
                      </a:prstGeom>
                      <a:noFill/>
                    </p:spPr>
                    <p:txBody>
                      <a:bodyPr wrap="square">
                        <a:spAutoFit/>
                      </a:bodyPr>
                      <a:lstStyle/>
                      <a:p>
                        <a:pPr algn="ctr"/>
                        <a:r>
                          <a:rPr lang="en-US" sz="2000" dirty="0">
                            <a:solidFill>
                              <a:srgbClr val="00B0F0"/>
                            </a:solidFill>
                            <a:latin typeface="+mj-lt"/>
                          </a:rPr>
                          <a:t>b</a:t>
                        </a:r>
                      </a:p>
                    </p:txBody>
                  </p:sp>
                </p:grpSp>
              </p:grpSp>
              <p:sp>
                <p:nvSpPr>
                  <p:cNvPr id="89" name="TextBox 88">
                    <a:extLst>
                      <a:ext uri="{FF2B5EF4-FFF2-40B4-BE49-F238E27FC236}">
                        <a16:creationId xmlns:a16="http://schemas.microsoft.com/office/drawing/2014/main" id="{CA36DE29-5BFA-4617-B3F1-49B036B80CD5}"/>
                      </a:ext>
                    </a:extLst>
                  </p:cNvPr>
                  <p:cNvSpPr txBox="1"/>
                  <p:nvPr/>
                </p:nvSpPr>
                <p:spPr>
                  <a:xfrm>
                    <a:off x="9612634" y="2581404"/>
                    <a:ext cx="2742700" cy="369332"/>
                  </a:xfrm>
                  <a:prstGeom prst="rect">
                    <a:avLst/>
                  </a:prstGeom>
                  <a:noFill/>
                </p:spPr>
                <p:txBody>
                  <a:bodyPr wrap="square">
                    <a:spAutoFit/>
                  </a:bodyPr>
                  <a:lstStyle/>
                  <a:p>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endParaRPr lang="en-US" dirty="0"/>
                  </a:p>
                </p:txBody>
              </p:sp>
            </p:grpSp>
            <p:sp>
              <p:nvSpPr>
                <p:cNvPr id="90" name="TextBox 89">
                  <a:extLst>
                    <a:ext uri="{FF2B5EF4-FFF2-40B4-BE49-F238E27FC236}">
                      <a16:creationId xmlns:a16="http://schemas.microsoft.com/office/drawing/2014/main" id="{0D5C4517-5768-466F-AA87-052FE3A82307}"/>
                    </a:ext>
                  </a:extLst>
                </p:cNvPr>
                <p:cNvSpPr txBox="1"/>
                <p:nvPr/>
              </p:nvSpPr>
              <p:spPr>
                <a:xfrm>
                  <a:off x="10970782" y="2214168"/>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91" name="TextBox 90">
                <a:extLst>
                  <a:ext uri="{FF2B5EF4-FFF2-40B4-BE49-F238E27FC236}">
                    <a16:creationId xmlns:a16="http://schemas.microsoft.com/office/drawing/2014/main" id="{0269F336-B83C-428A-9B93-850B9E7D2DFF}"/>
                  </a:ext>
                </a:extLst>
              </p:cNvPr>
              <p:cNvSpPr txBox="1"/>
              <p:nvPr/>
            </p:nvSpPr>
            <p:spPr>
              <a:xfrm>
                <a:off x="9817742" y="221983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int </a:t>
                </a:r>
                <a:endParaRPr lang="en-US" dirty="0">
                  <a:solidFill>
                    <a:srgbClr val="C00000"/>
                  </a:solidFill>
                </a:endParaRPr>
              </a:p>
            </p:txBody>
          </p:sp>
        </p:grpSp>
        <p:sp>
          <p:nvSpPr>
            <p:cNvPr id="93" name="TextBox 92">
              <a:extLst>
                <a:ext uri="{FF2B5EF4-FFF2-40B4-BE49-F238E27FC236}">
                  <a16:creationId xmlns:a16="http://schemas.microsoft.com/office/drawing/2014/main" id="{26E6E398-FF2F-4FA2-BA04-36AC8A45B268}"/>
                </a:ext>
              </a:extLst>
            </p:cNvPr>
            <p:cNvSpPr txBox="1"/>
            <p:nvPr/>
          </p:nvSpPr>
          <p:spPr>
            <a:xfrm>
              <a:off x="10407311" y="221257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cxnSp>
        <p:nvCxnSpPr>
          <p:cNvPr id="94" name="Straight Arrow Connector 93">
            <a:extLst>
              <a:ext uri="{FF2B5EF4-FFF2-40B4-BE49-F238E27FC236}">
                <a16:creationId xmlns:a16="http://schemas.microsoft.com/office/drawing/2014/main" id="{02C309EF-F90B-4E8B-B919-FB50B0A2FD0A}"/>
              </a:ext>
            </a:extLst>
          </p:cNvPr>
          <p:cNvCxnSpPr>
            <a:cxnSpLocks/>
          </p:cNvCxnSpPr>
          <p:nvPr/>
        </p:nvCxnSpPr>
        <p:spPr>
          <a:xfrm>
            <a:off x="2301146" y="37190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A9F3B93-EB7A-4E31-A70C-D7DFDEA9FB12}"/>
              </a:ext>
            </a:extLst>
          </p:cNvPr>
          <p:cNvCxnSpPr/>
          <p:nvPr/>
        </p:nvCxnSpPr>
        <p:spPr>
          <a:xfrm>
            <a:off x="9573135" y="473573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CB6680A-007C-4423-9DB1-307034604ED6}"/>
              </a:ext>
            </a:extLst>
          </p:cNvPr>
          <p:cNvSpPr txBox="1"/>
          <p:nvPr/>
        </p:nvSpPr>
        <p:spPr>
          <a:xfrm>
            <a:off x="8054497" y="3525152"/>
            <a:ext cx="626287" cy="369332"/>
          </a:xfrm>
          <a:prstGeom prst="rect">
            <a:avLst/>
          </a:prstGeom>
          <a:noFill/>
        </p:spPr>
        <p:txBody>
          <a:bodyPr wrap="square">
            <a:spAutoFit/>
          </a:bodyPr>
          <a:lstStyle/>
          <a:p>
            <a:r>
              <a:rPr lang="en-US" dirty="0">
                <a:solidFill>
                  <a:srgbClr val="00B050"/>
                </a:solidFill>
                <a:latin typeface="Consolas" panose="020B0609020204030204" pitchFamily="49" charset="0"/>
              </a:rPr>
              <a:t>100</a:t>
            </a:r>
            <a:endParaRPr lang="en-US" dirty="0"/>
          </a:p>
        </p:txBody>
      </p:sp>
      <p:cxnSp>
        <p:nvCxnSpPr>
          <p:cNvPr id="98" name="Straight Arrow Connector 97">
            <a:extLst>
              <a:ext uri="{FF2B5EF4-FFF2-40B4-BE49-F238E27FC236}">
                <a16:creationId xmlns:a16="http://schemas.microsoft.com/office/drawing/2014/main" id="{A775326A-22C1-4D7F-BF9B-91E91CA6A9C3}"/>
              </a:ext>
            </a:extLst>
          </p:cNvPr>
          <p:cNvCxnSpPr/>
          <p:nvPr/>
        </p:nvCxnSpPr>
        <p:spPr>
          <a:xfrm>
            <a:off x="9647327" y="50926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8246744-D185-4713-A244-A3C9569ADF1C}"/>
              </a:ext>
            </a:extLst>
          </p:cNvPr>
          <p:cNvSpPr/>
          <p:nvPr/>
        </p:nvSpPr>
        <p:spPr>
          <a:xfrm>
            <a:off x="10712540" y="4838417"/>
            <a:ext cx="988171" cy="400111"/>
          </a:xfrm>
          <a:prstGeom prst="rect">
            <a:avLst/>
          </a:prstGeom>
          <a:solidFill>
            <a:srgbClr val="FBE5D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0A1D2B53-570E-4FF4-BA52-B0ABEAE08443}"/>
              </a:ext>
            </a:extLst>
          </p:cNvPr>
          <p:cNvSpPr/>
          <p:nvPr/>
        </p:nvSpPr>
        <p:spPr>
          <a:xfrm>
            <a:off x="6130513" y="3547028"/>
            <a:ext cx="2526208" cy="400111"/>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F8CB6444-482F-44A1-A63D-1210429B46FD}"/>
              </a:ext>
            </a:extLst>
          </p:cNvPr>
          <p:cNvCxnSpPr>
            <a:cxnSpLocks/>
          </p:cNvCxnSpPr>
          <p:nvPr/>
        </p:nvCxnSpPr>
        <p:spPr>
          <a:xfrm>
            <a:off x="5931676" y="3522548"/>
            <a:ext cx="224483" cy="161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C67BEA8-DF15-45B4-BC71-1AF0B1FDBC26}"/>
              </a:ext>
            </a:extLst>
          </p:cNvPr>
          <p:cNvSpPr txBox="1"/>
          <p:nvPr/>
        </p:nvSpPr>
        <p:spPr>
          <a:xfrm>
            <a:off x="10946827" y="4881945"/>
            <a:ext cx="626287" cy="369332"/>
          </a:xfrm>
          <a:prstGeom prst="rect">
            <a:avLst/>
          </a:prstGeom>
          <a:noFill/>
        </p:spPr>
        <p:txBody>
          <a:bodyPr wrap="square">
            <a:spAutoFit/>
          </a:bodyPr>
          <a:lstStyle/>
          <a:p>
            <a:r>
              <a:rPr lang="en-US" dirty="0">
                <a:solidFill>
                  <a:srgbClr val="FF0000"/>
                </a:solidFill>
                <a:latin typeface="Consolas" panose="020B0609020204030204" pitchFamily="49" charset="0"/>
              </a:rPr>
              <a:t>503</a:t>
            </a:r>
            <a:endParaRPr lang="en-US" dirty="0">
              <a:solidFill>
                <a:srgbClr val="FF0000"/>
              </a:solidFill>
            </a:endParaRPr>
          </a:p>
        </p:txBody>
      </p:sp>
      <p:sp>
        <p:nvSpPr>
          <p:cNvPr id="102" name="TextBox 101">
            <a:extLst>
              <a:ext uri="{FF2B5EF4-FFF2-40B4-BE49-F238E27FC236}">
                <a16:creationId xmlns:a16="http://schemas.microsoft.com/office/drawing/2014/main" id="{0251E154-9764-4851-AB5A-B47B6042F316}"/>
              </a:ext>
            </a:extLst>
          </p:cNvPr>
          <p:cNvSpPr txBox="1"/>
          <p:nvPr/>
        </p:nvSpPr>
        <p:spPr>
          <a:xfrm>
            <a:off x="781925" y="4916410"/>
            <a:ext cx="10857229" cy="461665"/>
          </a:xfrm>
          <a:prstGeom prst="rect">
            <a:avLst/>
          </a:prstGeom>
          <a:noFill/>
        </p:spPr>
        <p:txBody>
          <a:bodyPr wrap="square" rtlCol="0">
            <a:spAutoFit/>
          </a:bodyPr>
          <a:lstStyle/>
          <a:p>
            <a:pPr algn="ctr"/>
            <a:r>
              <a:rPr lang="en-US" sz="2400" dirty="0">
                <a:latin typeface="+mj-lt"/>
                <a:cs typeface="Times New Roman" pitchFamily="18" charset="0"/>
              </a:rPr>
              <a:t>Let's trace through the code...</a:t>
            </a:r>
          </a:p>
        </p:txBody>
      </p:sp>
      <p:sp>
        <p:nvSpPr>
          <p:cNvPr id="103" name="Speech Bubble: Rectangle with Corners Rounded 102">
            <a:extLst>
              <a:ext uri="{FF2B5EF4-FFF2-40B4-BE49-F238E27FC236}">
                <a16:creationId xmlns:a16="http://schemas.microsoft.com/office/drawing/2014/main" id="{EF8E463D-2D2E-46AE-AD03-47B774603320}"/>
              </a:ext>
            </a:extLst>
          </p:cNvPr>
          <p:cNvSpPr/>
          <p:nvPr/>
        </p:nvSpPr>
        <p:spPr>
          <a:xfrm>
            <a:off x="3954550" y="3021736"/>
            <a:ext cx="4010728" cy="1357031"/>
          </a:xfrm>
          <a:prstGeom prst="wedgeRoundRectCallout">
            <a:avLst>
              <a:gd name="adj1" fmla="val 62289"/>
              <a:gd name="adj2" fmla="val -1148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C++ </a:t>
            </a:r>
            <a:r>
              <a:rPr lang="en-US" sz="2000" dirty="0">
                <a:solidFill>
                  <a:srgbClr val="FFC9C9"/>
                </a:solidFill>
                <a:latin typeface="Corbel" panose="020B0503020204020204" pitchFamily="34" charset="0"/>
              </a:rPr>
              <a:t>"captures" </a:t>
            </a:r>
            <a:r>
              <a:rPr lang="en-US" sz="2000" dirty="0">
                <a:latin typeface="Corbel" panose="020B0503020204020204" pitchFamily="34" charset="0"/>
              </a:rPr>
              <a:t>these variables - it makes a copy of each one and adds it to the lambda's closure.</a:t>
            </a:r>
          </a:p>
        </p:txBody>
      </p:sp>
      <p:sp>
        <p:nvSpPr>
          <p:cNvPr id="104" name="Speech Bubble: Rectangle with Corners Rounded 103">
            <a:extLst>
              <a:ext uri="{FF2B5EF4-FFF2-40B4-BE49-F238E27FC236}">
                <a16:creationId xmlns:a16="http://schemas.microsoft.com/office/drawing/2014/main" id="{0ACCB177-6ADB-432E-AAD2-13807188B108}"/>
              </a:ext>
            </a:extLst>
          </p:cNvPr>
          <p:cNvSpPr/>
          <p:nvPr/>
        </p:nvSpPr>
        <p:spPr>
          <a:xfrm>
            <a:off x="3688373" y="118282"/>
            <a:ext cx="3455127" cy="1357031"/>
          </a:xfrm>
          <a:prstGeom prst="wedgeRoundRectCallout">
            <a:avLst>
              <a:gd name="adj1" fmla="val 93910"/>
              <a:gd name="adj2" fmla="val 38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Changes to these values after the lambda is created have no impact on the lambda's copies (and visa-versa).</a:t>
            </a:r>
          </a:p>
        </p:txBody>
      </p:sp>
      <p:sp>
        <p:nvSpPr>
          <p:cNvPr id="105" name="Speech Bubble: Rectangle with Corners Rounded 104">
            <a:extLst>
              <a:ext uri="{FF2B5EF4-FFF2-40B4-BE49-F238E27FC236}">
                <a16:creationId xmlns:a16="http://schemas.microsoft.com/office/drawing/2014/main" id="{916A6692-A50B-40D1-8D47-855859487751}"/>
              </a:ext>
            </a:extLst>
          </p:cNvPr>
          <p:cNvSpPr/>
          <p:nvPr/>
        </p:nvSpPr>
        <p:spPr>
          <a:xfrm>
            <a:off x="6839953" y="114030"/>
            <a:ext cx="3892501" cy="1241212"/>
          </a:xfrm>
          <a:prstGeom prst="wedgeRoundRectCallout">
            <a:avLst>
              <a:gd name="adj1" fmla="val 58164"/>
              <a:gd name="adj2" fmla="val 747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 </a:t>
            </a:r>
            <a:r>
              <a:rPr lang="en-US" sz="2000" dirty="0">
                <a:solidFill>
                  <a:srgbClr val="FFC9C9"/>
                </a:solidFill>
                <a:latin typeface="Corbel" panose="020B0503020204020204" pitchFamily="34" charset="0"/>
              </a:rPr>
              <a:t>"closure"</a:t>
            </a:r>
            <a:r>
              <a:rPr lang="en-US" sz="2000" dirty="0">
                <a:latin typeface="Corbel" panose="020B0503020204020204" pitchFamily="34" charset="0"/>
              </a:rPr>
              <a:t> – it contains </a:t>
            </a:r>
            <a:r>
              <a:rPr lang="en-US" sz="2000" dirty="0">
                <a:solidFill>
                  <a:srgbClr val="00FFFF"/>
                </a:solidFill>
                <a:latin typeface="Corbel" panose="020B0503020204020204" pitchFamily="34" charset="0"/>
              </a:rPr>
              <a:t>captured variables  </a:t>
            </a:r>
            <a:r>
              <a:rPr lang="en-US" sz="2000" dirty="0">
                <a:latin typeface="Corbel" panose="020B0503020204020204" pitchFamily="34" charset="0"/>
              </a:rPr>
              <a:t>and the </a:t>
            </a:r>
            <a:r>
              <a:rPr lang="en-US" sz="2000" dirty="0">
                <a:solidFill>
                  <a:srgbClr val="D5B8EA"/>
                </a:solidFill>
                <a:latin typeface="Corbel" panose="020B0503020204020204" pitchFamily="34" charset="0"/>
              </a:rPr>
              <a:t>lambda function </a:t>
            </a:r>
            <a:r>
              <a:rPr lang="en-US" sz="2000" dirty="0">
                <a:latin typeface="Corbel" panose="020B0503020204020204" pitchFamily="34" charset="0"/>
              </a:rPr>
              <a:t>itself.</a:t>
            </a:r>
          </a:p>
        </p:txBody>
      </p:sp>
      <p:sp>
        <p:nvSpPr>
          <p:cNvPr id="69" name="Speech Bubble: Rectangle with Corners Rounded 68">
            <a:extLst>
              <a:ext uri="{FF2B5EF4-FFF2-40B4-BE49-F238E27FC236}">
                <a16:creationId xmlns:a16="http://schemas.microsoft.com/office/drawing/2014/main" id="{D717285A-67A2-4EA4-9231-2CB8EE3F5AEA}"/>
              </a:ext>
            </a:extLst>
          </p:cNvPr>
          <p:cNvSpPr/>
          <p:nvPr/>
        </p:nvSpPr>
        <p:spPr>
          <a:xfrm>
            <a:off x="6390371" y="771744"/>
            <a:ext cx="3892501" cy="1241212"/>
          </a:xfrm>
          <a:prstGeom prst="wedgeRoundRectCallout">
            <a:avLst>
              <a:gd name="adj1" fmla="val 58164"/>
              <a:gd name="adj2" fmla="val 747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function has no name – I'm just labeling it </a:t>
            </a:r>
            <a:r>
              <a:rPr lang="en-US" sz="2000" dirty="0">
                <a:solidFill>
                  <a:srgbClr val="FFC9C9"/>
                </a:solidFill>
                <a:latin typeface="Corbel" panose="020B0503020204020204" pitchFamily="34" charset="0"/>
              </a:rPr>
              <a:t>anon</a:t>
            </a:r>
            <a:r>
              <a:rPr lang="en-US" sz="2000" dirty="0">
                <a:latin typeface="Corbel" panose="020B0503020204020204" pitchFamily="34" charset="0"/>
              </a:rPr>
              <a:t>(</a:t>
            </a:r>
            <a:r>
              <a:rPr lang="en-US" sz="2000" dirty="0" err="1">
                <a:latin typeface="Corbel" panose="020B0503020204020204" pitchFamily="34" charset="0"/>
              </a:rPr>
              <a:t>ymous</a:t>
            </a:r>
            <a:r>
              <a:rPr lang="en-US" sz="2000" dirty="0">
                <a:latin typeface="Corbel" panose="020B0503020204020204" pitchFamily="34" charset="0"/>
              </a:rPr>
              <a:t>) so it looks like a function prototype.</a:t>
            </a:r>
          </a:p>
        </p:txBody>
      </p:sp>
      <p:sp>
        <p:nvSpPr>
          <p:cNvPr id="65" name="TextBox 64">
            <a:extLst>
              <a:ext uri="{FF2B5EF4-FFF2-40B4-BE49-F238E27FC236}">
                <a16:creationId xmlns:a16="http://schemas.microsoft.com/office/drawing/2014/main" id="{7A54E11C-F440-4659-9433-121713DDF971}"/>
              </a:ext>
            </a:extLst>
          </p:cNvPr>
          <p:cNvSpPr txBox="1"/>
          <p:nvPr/>
        </p:nvSpPr>
        <p:spPr>
          <a:xfrm>
            <a:off x="667385" y="5872464"/>
            <a:ext cx="10857229" cy="830997"/>
          </a:xfrm>
          <a:prstGeom prst="rect">
            <a:avLst/>
          </a:prstGeom>
          <a:noFill/>
        </p:spPr>
        <p:txBody>
          <a:bodyPr wrap="square" rtlCol="0">
            <a:spAutoFit/>
          </a:bodyPr>
          <a:lstStyle/>
          <a:p>
            <a:pPr algn="ctr"/>
            <a:r>
              <a:rPr lang="en-US" sz="2400" dirty="0">
                <a:latin typeface="+mj-lt"/>
                <a:cs typeface="Times New Roman" pitchFamily="18" charset="0"/>
              </a:rPr>
              <a:t>Beware – not all languages make copies of their captured variables... so if a lambda changes a captured variable, it might impact the original variable!</a:t>
            </a:r>
          </a:p>
        </p:txBody>
      </p:sp>
      <p:sp>
        <p:nvSpPr>
          <p:cNvPr id="70" name="Speech Bubble: Rectangle with Corners Rounded 69">
            <a:extLst>
              <a:ext uri="{FF2B5EF4-FFF2-40B4-BE49-F238E27FC236}">
                <a16:creationId xmlns:a16="http://schemas.microsoft.com/office/drawing/2014/main" id="{6A6936F2-CB6F-45A1-8E47-B93705D9DB8C}"/>
              </a:ext>
            </a:extLst>
          </p:cNvPr>
          <p:cNvSpPr/>
          <p:nvPr/>
        </p:nvSpPr>
        <p:spPr>
          <a:xfrm>
            <a:off x="1181742" y="559290"/>
            <a:ext cx="2597844" cy="1301238"/>
          </a:xfrm>
          <a:prstGeom prst="wedgeRoundRectCallout">
            <a:avLst>
              <a:gd name="adj1" fmla="val 48338"/>
              <a:gd name="adj2" fmla="val 853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lambda uses two variables from the enclosing scope.</a:t>
            </a:r>
          </a:p>
        </p:txBody>
      </p:sp>
    </p:spTree>
    <p:extLst>
      <p:ext uri="{BB962C8B-B14F-4D97-AF65-F5344CB8AC3E}">
        <p14:creationId xmlns:p14="http://schemas.microsoft.com/office/powerpoint/2010/main" val="37203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22" presetClass="entr" presetSubtype="8"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down)">
                                      <p:cBhvr>
                                        <p:cTn id="74" dur="500"/>
                                        <p:tgtEl>
                                          <p:spTgt spid="7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4.58333E-6 1.11111E-6 L -0.05339 -0.07639 " pathEditMode="relative" rAng="0" ptsTypes="AA">
                                      <p:cBhvr>
                                        <p:cTn id="78" dur="2000" fill="hold"/>
                                        <p:tgtEl>
                                          <p:spTgt spid="70"/>
                                        </p:tgtEl>
                                        <p:attrNameLst>
                                          <p:attrName>ppt_x</p:attrName>
                                          <p:attrName>ppt_y</p:attrName>
                                        </p:attrNameLst>
                                      </p:cBhvr>
                                      <p:rCtr x="-2669" y="-3819"/>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wipe(down)">
                                      <p:cBhvr>
                                        <p:cTn id="83" dur="500"/>
                                        <p:tgtEl>
                                          <p:spTgt spid="10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7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nodeType="clickEffect">
                                  <p:stCondLst>
                                    <p:cond delay="0"/>
                                  </p:stCondLst>
                                  <p:childTnLst>
                                    <p:animMotion origin="layout" path="M -2.91667E-6 3.7037E-6 L 0.22383 -0.02084 " pathEditMode="relative" rAng="0" ptsTypes="AA">
                                      <p:cBhvr>
                                        <p:cTn id="97" dur="2000" fill="hold"/>
                                        <p:tgtEl>
                                          <p:spTgt spid="51"/>
                                        </p:tgtEl>
                                        <p:attrNameLst>
                                          <p:attrName>ppt_x</p:attrName>
                                          <p:attrName>ppt_y</p:attrName>
                                        </p:attrNameLst>
                                      </p:cBhvr>
                                      <p:rCtr x="11185" y="-1042"/>
                                    </p:animMotion>
                                  </p:childTnLst>
                                </p:cTn>
                              </p:par>
                              <p:par>
                                <p:cTn id="98" presetID="42" presetClass="path" presetSubtype="0" accel="50000" decel="50000" fill="hold" nodeType="withEffect">
                                  <p:stCondLst>
                                    <p:cond delay="0"/>
                                  </p:stCondLst>
                                  <p:childTnLst>
                                    <p:animMotion origin="layout" path="M -2.08333E-6 -3.7037E-6 L 0.14141 0.05926 " pathEditMode="relative" rAng="0" ptsTypes="AA">
                                      <p:cBhvr>
                                        <p:cTn id="99" dur="2000" fill="hold"/>
                                        <p:tgtEl>
                                          <p:spTgt spid="41"/>
                                        </p:tgtEl>
                                        <p:attrNameLst>
                                          <p:attrName>ppt_x</p:attrName>
                                          <p:attrName>ppt_y</p:attrName>
                                        </p:attrNameLst>
                                      </p:cBhvr>
                                      <p:rCtr x="7070" y="2963"/>
                                    </p:animMotion>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04"/>
                                        </p:tgtEl>
                                        <p:attrNameLst>
                                          <p:attrName>style.visibility</p:attrName>
                                        </p:attrNameLst>
                                      </p:cBhvr>
                                      <p:to>
                                        <p:strVal val="visible"/>
                                      </p:to>
                                    </p:set>
                                    <p:animEffect transition="in" filter="wipe(down)">
                                      <p:cBhvr>
                                        <p:cTn id="104" dur="500"/>
                                        <p:tgtEl>
                                          <p:spTgt spid="104"/>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grpId="2" nodeType="clickEffect">
                                  <p:stCondLst>
                                    <p:cond delay="0"/>
                                  </p:stCondLst>
                                  <p:childTnLst>
                                    <p:animMotion origin="layout" path="M -6.25E-7 -3.7037E-6 L 0.19518 0.04653 " pathEditMode="relative" rAng="0" ptsTypes="AA">
                                      <p:cBhvr>
                                        <p:cTn id="108" dur="2000" fill="hold"/>
                                        <p:tgtEl>
                                          <p:spTgt spid="104"/>
                                        </p:tgtEl>
                                        <p:attrNameLst>
                                          <p:attrName>ppt_x</p:attrName>
                                          <p:attrName>ppt_y</p:attrName>
                                        </p:attrNameLst>
                                      </p:cBhvr>
                                      <p:rCtr x="9753" y="231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0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40"/>
                                        </p:tgtEl>
                                      </p:cBhvr>
                                    </p:animEffect>
                                    <p:set>
                                      <p:cBhvr>
                                        <p:cTn id="119" dur="1" fill="hold">
                                          <p:stCondLst>
                                            <p:cond delay="499"/>
                                          </p:stCondLst>
                                        </p:cTn>
                                        <p:tgtEl>
                                          <p:spTgt spid="40"/>
                                        </p:tgtEl>
                                        <p:attrNameLst>
                                          <p:attrName>style.visibility</p:attrName>
                                        </p:attrNameLst>
                                      </p:cBhvr>
                                      <p:to>
                                        <p:strVal val="hidden"/>
                                      </p:to>
                                    </p:set>
                                  </p:childTnLst>
                                </p:cTn>
                              </p:par>
                              <p:par>
                                <p:cTn id="120" presetID="22" presetClass="entr" presetSubtype="8"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wipe(left)">
                                      <p:cBhvr>
                                        <p:cTn id="122" dur="500"/>
                                        <p:tgtEl>
                                          <p:spTgt spid="62"/>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1" nodeType="clickEffect">
                                  <p:stCondLst>
                                    <p:cond delay="0"/>
                                  </p:stCondLst>
                                  <p:childTnLst>
                                    <p:animMotion origin="layout" path="M -2.08333E-7 -1.11111E-6 L 0.56849 -0.00486 " pathEditMode="relative" rAng="0" ptsTypes="AA">
                                      <p:cBhvr>
                                        <p:cTn id="130" dur="2000" fill="hold"/>
                                        <p:tgtEl>
                                          <p:spTgt spid="61"/>
                                        </p:tgtEl>
                                        <p:attrNameLst>
                                          <p:attrName>ppt_x</p:attrName>
                                          <p:attrName>ppt_y</p:attrName>
                                        </p:attrNameLst>
                                      </p:cBhvr>
                                      <p:rCtr x="28424" y="-255"/>
                                    </p:animMotion>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wipe(left)">
                                      <p:cBhvr>
                                        <p:cTn id="135" dur="500"/>
                                        <p:tgtEl>
                                          <p:spTgt spid="67"/>
                                        </p:tgtEl>
                                      </p:cBhvr>
                                    </p:animEffect>
                                  </p:childTnLst>
                                </p:cTn>
                              </p:par>
                              <p:par>
                                <p:cTn id="136" presetID="10" presetClass="exit" presetSubtype="0" fill="hold" grpId="1" nodeType="withEffect">
                                  <p:stCondLst>
                                    <p:cond delay="0"/>
                                  </p:stCondLst>
                                  <p:childTnLst>
                                    <p:animEffect transition="out" filter="fade">
                                      <p:cBhvr>
                                        <p:cTn id="137" dur="500"/>
                                        <p:tgtEl>
                                          <p:spTgt spid="62"/>
                                        </p:tgtEl>
                                      </p:cBhvr>
                                    </p:animEffect>
                                    <p:set>
                                      <p:cBhvr>
                                        <p:cTn id="138" dur="1" fill="hold">
                                          <p:stCondLst>
                                            <p:cond delay="499"/>
                                          </p:stCondLst>
                                        </p:cTn>
                                        <p:tgtEl>
                                          <p:spTgt spid="62"/>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grpId="1" nodeType="clickEffect">
                                  <p:stCondLst>
                                    <p:cond delay="0"/>
                                  </p:stCondLst>
                                  <p:childTnLst>
                                    <p:animMotion origin="layout" path="M -1.25E-6 -1.11111E-6 L 0.36042 -0.00486 " pathEditMode="relative" rAng="0" ptsTypes="AA">
                                      <p:cBhvr>
                                        <p:cTn id="146" dur="2000" fill="hold"/>
                                        <p:tgtEl>
                                          <p:spTgt spid="66"/>
                                        </p:tgtEl>
                                        <p:attrNameLst>
                                          <p:attrName>ppt_x</p:attrName>
                                          <p:attrName>ppt_y</p:attrName>
                                        </p:attrNameLst>
                                      </p:cBhvr>
                                      <p:rCtr x="18021" y="-255"/>
                                    </p:animMotion>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wipe(down)">
                                      <p:cBhvr>
                                        <p:cTn id="155" dur="500"/>
                                        <p:tgtEl>
                                          <p:spTgt spid="69"/>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69"/>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0" presetClass="exit" presetSubtype="0" fill="hold" grpId="1" nodeType="clickEffect">
                                  <p:stCondLst>
                                    <p:cond delay="0"/>
                                  </p:stCondLst>
                                  <p:childTnLst>
                                    <p:animEffect transition="out" filter="fade">
                                      <p:cBhvr>
                                        <p:cTn id="163" dur="500"/>
                                        <p:tgtEl>
                                          <p:spTgt spid="67"/>
                                        </p:tgtEl>
                                      </p:cBhvr>
                                    </p:animEffect>
                                    <p:set>
                                      <p:cBhvr>
                                        <p:cTn id="164" dur="1" fill="hold">
                                          <p:stCondLst>
                                            <p:cond delay="499"/>
                                          </p:stCondLst>
                                        </p:cTn>
                                        <p:tgtEl>
                                          <p:spTgt spid="67"/>
                                        </p:tgtEl>
                                        <p:attrNameLst>
                                          <p:attrName>style.visibility</p:attrName>
                                        </p:attrNameLst>
                                      </p:cBhvr>
                                      <p:to>
                                        <p:strVal val="hidden"/>
                                      </p:to>
                                    </p:set>
                                  </p:childTnLst>
                                </p:cTn>
                              </p:par>
                              <p:par>
                                <p:cTn id="165" presetID="22" presetClass="entr" presetSubtype="8" fill="hold" grpId="0"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wipe(left)">
                                      <p:cBhvr>
                                        <p:cTn id="167" dur="500"/>
                                        <p:tgtEl>
                                          <p:spTgt spid="72"/>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71"/>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42" presetClass="path" presetSubtype="0" accel="50000" decel="50000" fill="hold" grpId="1" nodeType="clickEffect">
                                  <p:stCondLst>
                                    <p:cond delay="0"/>
                                  </p:stCondLst>
                                  <p:childTnLst>
                                    <p:animMotion origin="layout" path="M 3.125E-6 3.33333E-6 L 0.30247 0.04768 " pathEditMode="relative" rAng="0" ptsTypes="AA">
                                      <p:cBhvr>
                                        <p:cTn id="175" dur="2000" fill="hold"/>
                                        <p:tgtEl>
                                          <p:spTgt spid="71"/>
                                        </p:tgtEl>
                                        <p:attrNameLst>
                                          <p:attrName>ppt_x</p:attrName>
                                          <p:attrName>ppt_y</p:attrName>
                                        </p:attrNameLst>
                                      </p:cBhvr>
                                      <p:rCtr x="15117" y="2384"/>
                                    </p:animMotion>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grpId="0" nodeType="clickEffect">
                                  <p:stCondLst>
                                    <p:cond delay="0"/>
                                  </p:stCondLst>
                                  <p:childTnLst>
                                    <p:set>
                                      <p:cBhvr>
                                        <p:cTn id="179" dur="1" fill="hold">
                                          <p:stCondLst>
                                            <p:cond delay="0"/>
                                          </p:stCondLst>
                                        </p:cTn>
                                        <p:tgtEl>
                                          <p:spTgt spid="105"/>
                                        </p:tgtEl>
                                        <p:attrNameLst>
                                          <p:attrName>style.visibility</p:attrName>
                                        </p:attrNameLst>
                                      </p:cBhvr>
                                      <p:to>
                                        <p:strVal val="visible"/>
                                      </p:to>
                                    </p:set>
                                    <p:animEffect transition="in" filter="wipe(down)">
                                      <p:cBhvr>
                                        <p:cTn id="180" dur="500"/>
                                        <p:tgtEl>
                                          <p:spTgt spid="105"/>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05"/>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1" nodeType="clickEffect">
                                  <p:stCondLst>
                                    <p:cond delay="0"/>
                                  </p:stCondLst>
                                  <p:childTnLst>
                                    <p:animEffect transition="out" filter="fade">
                                      <p:cBhvr>
                                        <p:cTn id="188" dur="500"/>
                                        <p:tgtEl>
                                          <p:spTgt spid="72"/>
                                        </p:tgtEl>
                                      </p:cBhvr>
                                    </p:animEffect>
                                    <p:set>
                                      <p:cBhvr>
                                        <p:cTn id="189" dur="1" fill="hold">
                                          <p:stCondLst>
                                            <p:cond delay="499"/>
                                          </p:stCondLst>
                                        </p:cTn>
                                        <p:tgtEl>
                                          <p:spTgt spid="72"/>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16"/>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42" presetClass="path" presetSubtype="0" accel="50000" decel="50000" fill="hold" nodeType="clickEffect">
                                  <p:stCondLst>
                                    <p:cond delay="0"/>
                                  </p:stCondLst>
                                  <p:childTnLst>
                                    <p:animMotion origin="layout" path="M -1.45833E-6 4.44444E-6 L -1.45833E-6 0.33657 " pathEditMode="relative" rAng="0" ptsTypes="AA">
                                      <p:cBhvr>
                                        <p:cTn id="197" dur="2000" fill="hold"/>
                                        <p:tgtEl>
                                          <p:spTgt spid="16"/>
                                        </p:tgtEl>
                                        <p:attrNameLst>
                                          <p:attrName>ppt_x</p:attrName>
                                          <p:attrName>ppt_y</p:attrName>
                                        </p:attrNameLst>
                                      </p:cBhvr>
                                      <p:rCtr x="0" y="16829"/>
                                    </p:animMotion>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nodeType="clickEffect">
                                  <p:stCondLst>
                                    <p:cond delay="0"/>
                                  </p:stCondLst>
                                  <p:childTnLst>
                                    <p:set>
                                      <p:cBhvr>
                                        <p:cTn id="201" dur="1" fill="hold">
                                          <p:stCondLst>
                                            <p:cond delay="0"/>
                                          </p:stCondLst>
                                        </p:cTn>
                                        <p:tgtEl>
                                          <p:spTgt spid="39"/>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30"/>
                                        </p:tgtEl>
                                      </p:cBhvr>
                                    </p:animEffect>
                                    <p:set>
                                      <p:cBhvr>
                                        <p:cTn id="204" dur="1" fill="hold">
                                          <p:stCondLst>
                                            <p:cond delay="499"/>
                                          </p:stCondLst>
                                        </p:cTn>
                                        <p:tgtEl>
                                          <p:spTgt spid="3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33"/>
                                        </p:tgtEl>
                                      </p:cBhvr>
                                    </p:animEffect>
                                    <p:set>
                                      <p:cBhvr>
                                        <p:cTn id="207" dur="1" fill="hold">
                                          <p:stCondLst>
                                            <p:cond delay="499"/>
                                          </p:stCondLst>
                                        </p:cTn>
                                        <p:tgtEl>
                                          <p:spTgt spid="33"/>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6"/>
                                        </p:tgtEl>
                                      </p:cBhvr>
                                    </p:animEffect>
                                    <p:set>
                                      <p:cBhvr>
                                        <p:cTn id="210" dur="1" fill="hold">
                                          <p:stCondLst>
                                            <p:cond delay="499"/>
                                          </p:stCondLst>
                                        </p:cTn>
                                        <p:tgtEl>
                                          <p:spTgt spid="6"/>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51"/>
                                        </p:tgtEl>
                                      </p:cBhvr>
                                    </p:animEffect>
                                    <p:set>
                                      <p:cBhvr>
                                        <p:cTn id="213" dur="1" fill="hold">
                                          <p:stCondLst>
                                            <p:cond delay="499"/>
                                          </p:stCondLst>
                                        </p:cTn>
                                        <p:tgtEl>
                                          <p:spTgt spid="51"/>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41"/>
                                        </p:tgtEl>
                                      </p:cBhvr>
                                    </p:animEffect>
                                    <p:set>
                                      <p:cBhvr>
                                        <p:cTn id="216" dur="1" fill="hold">
                                          <p:stCondLst>
                                            <p:cond delay="499"/>
                                          </p:stCondLst>
                                        </p:cTn>
                                        <p:tgtEl>
                                          <p:spTgt spid="41"/>
                                        </p:tgtEl>
                                        <p:attrNameLst>
                                          <p:attrName>style.visibility</p:attrName>
                                        </p:attrNameLst>
                                      </p:cBhvr>
                                      <p:to>
                                        <p:strVal val="hidden"/>
                                      </p:to>
                                    </p:set>
                                  </p:childTnLst>
                                </p:cTn>
                              </p:par>
                              <p:par>
                                <p:cTn id="217" presetID="10" presetClass="exit" presetSubtype="0" fill="hold" grpId="2" nodeType="withEffect">
                                  <p:stCondLst>
                                    <p:cond delay="0"/>
                                  </p:stCondLst>
                                  <p:childTnLst>
                                    <p:animEffect transition="out" filter="fade">
                                      <p:cBhvr>
                                        <p:cTn id="218" dur="500"/>
                                        <p:tgtEl>
                                          <p:spTgt spid="61"/>
                                        </p:tgtEl>
                                      </p:cBhvr>
                                    </p:animEffect>
                                    <p:set>
                                      <p:cBhvr>
                                        <p:cTn id="219" dur="1" fill="hold">
                                          <p:stCondLst>
                                            <p:cond delay="499"/>
                                          </p:stCondLst>
                                        </p:cTn>
                                        <p:tgtEl>
                                          <p:spTgt spid="61"/>
                                        </p:tgtEl>
                                        <p:attrNameLst>
                                          <p:attrName>style.visibility</p:attrName>
                                        </p:attrNameLst>
                                      </p:cBhvr>
                                      <p:to>
                                        <p:strVal val="hidden"/>
                                      </p:to>
                                    </p:set>
                                  </p:childTnLst>
                                </p:cTn>
                              </p:par>
                              <p:par>
                                <p:cTn id="220" presetID="10" presetClass="exit" presetSubtype="0" fill="hold" grpId="2" nodeType="withEffect">
                                  <p:stCondLst>
                                    <p:cond delay="0"/>
                                  </p:stCondLst>
                                  <p:childTnLst>
                                    <p:animEffect transition="out" filter="fade">
                                      <p:cBhvr>
                                        <p:cTn id="221" dur="500"/>
                                        <p:tgtEl>
                                          <p:spTgt spid="66"/>
                                        </p:tgtEl>
                                      </p:cBhvr>
                                    </p:animEffect>
                                    <p:set>
                                      <p:cBhvr>
                                        <p:cTn id="222" dur="1" fill="hold">
                                          <p:stCondLst>
                                            <p:cond delay="499"/>
                                          </p:stCondLst>
                                        </p:cTn>
                                        <p:tgtEl>
                                          <p:spTgt spid="66"/>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68"/>
                                        </p:tgtEl>
                                      </p:cBhvr>
                                    </p:animEffect>
                                    <p:set>
                                      <p:cBhvr>
                                        <p:cTn id="225" dur="1" fill="hold">
                                          <p:stCondLst>
                                            <p:cond delay="499"/>
                                          </p:stCondLst>
                                        </p:cTn>
                                        <p:tgtEl>
                                          <p:spTgt spid="68"/>
                                        </p:tgtEl>
                                        <p:attrNameLst>
                                          <p:attrName>style.visibility</p:attrName>
                                        </p:attrNameLst>
                                      </p:cBhvr>
                                      <p:to>
                                        <p:strVal val="hidden"/>
                                      </p:to>
                                    </p:set>
                                  </p:childTnLst>
                                </p:cTn>
                              </p:par>
                              <p:par>
                                <p:cTn id="226" presetID="10" presetClass="exit" presetSubtype="0" fill="hold" grpId="2" nodeType="withEffect">
                                  <p:stCondLst>
                                    <p:cond delay="0"/>
                                  </p:stCondLst>
                                  <p:childTnLst>
                                    <p:animEffect transition="out" filter="fade">
                                      <p:cBhvr>
                                        <p:cTn id="227" dur="500"/>
                                        <p:tgtEl>
                                          <p:spTgt spid="71"/>
                                        </p:tgtEl>
                                      </p:cBhvr>
                                    </p:animEffect>
                                    <p:set>
                                      <p:cBhvr>
                                        <p:cTn id="228" dur="1" fill="hold">
                                          <p:stCondLst>
                                            <p:cond delay="499"/>
                                          </p:stCondLst>
                                        </p:cTn>
                                        <p:tgtEl>
                                          <p:spTgt spid="71"/>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94"/>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nodeType="clickEffect">
                                  <p:stCondLst>
                                    <p:cond delay="0"/>
                                  </p:stCondLst>
                                  <p:childTnLst>
                                    <p:set>
                                      <p:cBhvr>
                                        <p:cTn id="236" dur="1" fill="hold">
                                          <p:stCondLst>
                                            <p:cond delay="0"/>
                                          </p:stCondLst>
                                        </p:cTn>
                                        <p:tgtEl>
                                          <p:spTgt spid="94"/>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95"/>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97"/>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42" presetClass="path" presetSubtype="0" accel="50000" decel="50000" fill="hold" grpId="1" nodeType="clickEffect">
                                  <p:stCondLst>
                                    <p:cond delay="0"/>
                                  </p:stCondLst>
                                  <p:childTnLst>
                                    <p:animMotion origin="layout" path="M 1.875E-6 -2.22222E-6 L 0.28034 0.11783 " pathEditMode="relative" rAng="0" ptsTypes="AA">
                                      <p:cBhvr>
                                        <p:cTn id="248" dur="2000" fill="hold"/>
                                        <p:tgtEl>
                                          <p:spTgt spid="97"/>
                                        </p:tgtEl>
                                        <p:attrNameLst>
                                          <p:attrName>ppt_x</p:attrName>
                                          <p:attrName>ppt_y</p:attrName>
                                        </p:attrNameLst>
                                      </p:cBhvr>
                                      <p:rCtr x="14010" y="5880"/>
                                    </p:animMotion>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nodeType="clickEffect">
                                  <p:stCondLst>
                                    <p:cond delay="0"/>
                                  </p:stCondLst>
                                  <p:childTnLst>
                                    <p:set>
                                      <p:cBhvr>
                                        <p:cTn id="252" dur="1" fill="hold">
                                          <p:stCondLst>
                                            <p:cond delay="0"/>
                                          </p:stCondLst>
                                        </p:cTn>
                                        <p:tgtEl>
                                          <p:spTgt spid="95"/>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nodeType="clickEffect">
                                  <p:stCondLst>
                                    <p:cond delay="0"/>
                                  </p:stCondLst>
                                  <p:childTnLst>
                                    <p:set>
                                      <p:cBhvr>
                                        <p:cTn id="256" dur="1" fill="hold">
                                          <p:stCondLst>
                                            <p:cond delay="0"/>
                                          </p:stCondLst>
                                        </p:cTn>
                                        <p:tgtEl>
                                          <p:spTgt spid="96"/>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xit" presetSubtype="0" fill="hold" nodeType="clickEffect">
                                  <p:stCondLst>
                                    <p:cond delay="0"/>
                                  </p:stCondLst>
                                  <p:childTnLst>
                                    <p:set>
                                      <p:cBhvr>
                                        <p:cTn id="260" dur="1" fill="hold">
                                          <p:stCondLst>
                                            <p:cond delay="0"/>
                                          </p:stCondLst>
                                        </p:cTn>
                                        <p:tgtEl>
                                          <p:spTgt spid="96"/>
                                        </p:tgtEl>
                                        <p:attrNameLst>
                                          <p:attrName>style.visibility</p:attrName>
                                        </p:attrNameLst>
                                      </p:cBhvr>
                                      <p:to>
                                        <p:strVal val="hidden"/>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98"/>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100"/>
                                        </p:tgtEl>
                                        <p:attrNameLst>
                                          <p:attrName>style.visibility</p:attrName>
                                        </p:attrNameLst>
                                      </p:cBhvr>
                                      <p:to>
                                        <p:strVal val="visible"/>
                                      </p:to>
                                    </p:set>
                                    <p:animEffect transition="in" filter="fade">
                                      <p:cBhvr>
                                        <p:cTn id="269" dur="500"/>
                                        <p:tgtEl>
                                          <p:spTgt spid="100"/>
                                        </p:tgtEl>
                                      </p:cBhvr>
                                    </p:animEffec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42" presetClass="path" presetSubtype="0" accel="50000" decel="50000" fill="hold" grpId="1" nodeType="clickEffect">
                                  <p:stCondLst>
                                    <p:cond delay="0"/>
                                  </p:stCondLst>
                                  <p:childTnLst>
                                    <p:animMotion origin="layout" path="M 2.29167E-6 2.59259E-6 L -0.39961 -0.19746 " pathEditMode="relative" rAng="0" ptsTypes="AA">
                                      <p:cBhvr>
                                        <p:cTn id="275" dur="2000" fill="hold"/>
                                        <p:tgtEl>
                                          <p:spTgt spid="99"/>
                                        </p:tgtEl>
                                        <p:attrNameLst>
                                          <p:attrName>ppt_x</p:attrName>
                                          <p:attrName>ppt_y</p:attrName>
                                        </p:attrNameLst>
                                      </p:cBhvr>
                                      <p:rCtr x="-19987" y="-9884"/>
                                    </p:animMotion>
                                  </p:childTnLst>
                                </p:cTn>
                              </p:par>
                              <p:par>
                                <p:cTn id="276" presetID="10" presetClass="exit" presetSubtype="0" fill="hold" grpId="1" nodeType="withEffect">
                                  <p:stCondLst>
                                    <p:cond delay="0"/>
                                  </p:stCondLst>
                                  <p:childTnLst>
                                    <p:animEffect transition="out" filter="fade">
                                      <p:cBhvr>
                                        <p:cTn id="277" dur="500"/>
                                        <p:tgtEl>
                                          <p:spTgt spid="100"/>
                                        </p:tgtEl>
                                      </p:cBhvr>
                                    </p:animEffect>
                                    <p:set>
                                      <p:cBhvr>
                                        <p:cTn id="278" dur="1" fill="hold">
                                          <p:stCondLst>
                                            <p:cond delay="499"/>
                                          </p:stCondLst>
                                        </p:cTn>
                                        <p:tgtEl>
                                          <p:spTgt spid="100"/>
                                        </p:tgtEl>
                                        <p:attrNameLst>
                                          <p:attrName>style.visibility</p:attrName>
                                        </p:attrNameLst>
                                      </p:cBhvr>
                                      <p:to>
                                        <p:strVal val="hidden"/>
                                      </p:to>
                                    </p:set>
                                  </p:childTnLst>
                                </p:cTn>
                              </p:par>
                              <p:par>
                                <p:cTn id="279" presetID="10" presetClass="entr" presetSubtype="0" fill="hold" grpId="0" nodeType="withEffect">
                                  <p:stCondLst>
                                    <p:cond delay="0"/>
                                  </p:stCondLst>
                                  <p:childTnLst>
                                    <p:set>
                                      <p:cBhvr>
                                        <p:cTn id="280" dur="1" fill="hold">
                                          <p:stCondLst>
                                            <p:cond delay="0"/>
                                          </p:stCondLst>
                                        </p:cTn>
                                        <p:tgtEl>
                                          <p:spTgt spid="101"/>
                                        </p:tgtEl>
                                        <p:attrNameLst>
                                          <p:attrName>style.visibility</p:attrName>
                                        </p:attrNameLst>
                                      </p:cBhvr>
                                      <p:to>
                                        <p:strVal val="visible"/>
                                      </p:to>
                                    </p:set>
                                    <p:animEffect transition="in" filter="fade">
                                      <p:cBhvr>
                                        <p:cTn id="281" dur="2000"/>
                                        <p:tgtEl>
                                          <p:spTgt spid="101"/>
                                        </p:tgtEl>
                                      </p:cBhvr>
                                    </p:animEffect>
                                  </p:childTnLst>
                                </p:cTn>
                              </p:par>
                              <p:par>
                                <p:cTn id="282" presetID="10" presetClass="exit" presetSubtype="0" fill="hold" grpId="2" nodeType="withEffect">
                                  <p:stCondLst>
                                    <p:cond delay="0"/>
                                  </p:stCondLst>
                                  <p:childTnLst>
                                    <p:animEffect transition="out" filter="fade">
                                      <p:cBhvr>
                                        <p:cTn id="283" dur="500"/>
                                        <p:tgtEl>
                                          <p:spTgt spid="97"/>
                                        </p:tgtEl>
                                      </p:cBhvr>
                                    </p:animEffect>
                                    <p:set>
                                      <p:cBhvr>
                                        <p:cTn id="284" dur="1" fill="hold">
                                          <p:stCondLst>
                                            <p:cond delay="499"/>
                                          </p:stCondLst>
                                        </p:cTn>
                                        <p:tgtEl>
                                          <p:spTgt spid="97"/>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nodeType="clickEffect">
                                  <p:stCondLst>
                                    <p:cond delay="0"/>
                                  </p:stCondLst>
                                  <p:childTnLst>
                                    <p:set>
                                      <p:cBhvr>
                                        <p:cTn id="288" dur="1" fill="hold">
                                          <p:stCondLst>
                                            <p:cond delay="0"/>
                                          </p:stCondLst>
                                        </p:cTn>
                                        <p:tgtEl>
                                          <p:spTgt spid="98"/>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nodeType="clickEffect">
                                  <p:stCondLst>
                                    <p:cond delay="0"/>
                                  </p:stCondLst>
                                  <p:childTnLst>
                                    <p:set>
                                      <p:cBhvr>
                                        <p:cTn id="292"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61" grpId="0"/>
      <p:bldP spid="61" grpId="1"/>
      <p:bldP spid="61" grpId="2"/>
      <p:bldP spid="62" grpId="0" animBg="1"/>
      <p:bldP spid="62" grpId="1" animBg="1"/>
      <p:bldP spid="66" grpId="0"/>
      <p:bldP spid="66" grpId="1"/>
      <p:bldP spid="66" grpId="2"/>
      <p:bldP spid="67" grpId="0" animBg="1"/>
      <p:bldP spid="67" grpId="1" animBg="1"/>
      <p:bldP spid="68" grpId="0"/>
      <p:bldP spid="68" grpId="1"/>
      <p:bldP spid="71" grpId="0"/>
      <p:bldP spid="71" grpId="1"/>
      <p:bldP spid="71" grpId="2"/>
      <p:bldP spid="72" grpId="0" animBg="1"/>
      <p:bldP spid="72" grpId="1" animBg="1"/>
      <p:bldP spid="97" grpId="0"/>
      <p:bldP spid="97" grpId="1"/>
      <p:bldP spid="97" grpId="2"/>
      <p:bldP spid="100" grpId="0" animBg="1"/>
      <p:bldP spid="100" grpId="1" animBg="1"/>
      <p:bldP spid="101" grpId="0" animBg="1"/>
      <p:bldP spid="99" grpId="0"/>
      <p:bldP spid="99" grpId="1"/>
      <p:bldP spid="103" grpId="0" animBg="1"/>
      <p:bldP spid="103" grpId="1" animBg="1"/>
      <p:bldP spid="104" grpId="0" animBg="1"/>
      <p:bldP spid="104" grpId="1" animBg="1"/>
      <p:bldP spid="104" grpId="2" animBg="1"/>
      <p:bldP spid="105" grpId="0" animBg="1"/>
      <p:bldP spid="105" grpId="1" animBg="1"/>
      <p:bldP spid="69" grpId="0" animBg="1"/>
      <p:bldP spid="69" grpId="1" animBg="1"/>
      <p:bldP spid="70" grpId="0" animBg="1"/>
      <p:bldP spid="70" grpId="1" animBg="1"/>
      <p:bldP spid="70" grpId="2"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596DA555-3E79-4425-83DD-DA1453B27039}"/>
              </a:ext>
            </a:extLst>
          </p:cNvPr>
          <p:cNvSpPr txBox="1"/>
          <p:nvPr/>
        </p:nvSpPr>
        <p:spPr>
          <a:xfrm>
            <a:off x="230065" y="1400705"/>
            <a:ext cx="6290896" cy="5103934"/>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a:t>
            </a:r>
          </a:p>
          <a:p>
            <a:r>
              <a:rPr lang="en-US" dirty="0">
                <a:latin typeface="Consolas" panose="020B0609020204030204" pitchFamily="49" charset="0"/>
              </a:rPr>
              <a:t>&lt;head&gt;</a:t>
            </a:r>
          </a:p>
          <a:p>
            <a:r>
              <a:rPr lang="en-US" dirty="0">
                <a:latin typeface="Consolas" panose="020B0609020204030204" pitchFamily="49" charset="0"/>
              </a:rPr>
              <a:t>&lt;title&gt;</a:t>
            </a:r>
            <a:r>
              <a:rPr lang="en-US" dirty="0">
                <a:solidFill>
                  <a:srgbClr val="C00000"/>
                </a:solidFill>
                <a:latin typeface="Consolas" panose="020B0609020204030204" pitchFamily="49" charset="0"/>
              </a:rPr>
              <a:t>Lambdas</a:t>
            </a:r>
            <a:r>
              <a:rPr lang="en-US" dirty="0">
                <a:latin typeface="Consolas" panose="020B0609020204030204" pitchFamily="49" charset="0"/>
              </a:rPr>
              <a:t>&lt;/title&gt;</a:t>
            </a:r>
          </a:p>
          <a:p>
            <a:r>
              <a:rPr lang="en-US" dirty="0">
                <a:latin typeface="Consolas" panose="020B0609020204030204" pitchFamily="49" charset="0"/>
              </a:rPr>
              <a:t>&lt;/head&gt;</a:t>
            </a:r>
          </a:p>
          <a:p>
            <a:r>
              <a:rPr lang="en-US" dirty="0">
                <a:latin typeface="Consolas" panose="020B0609020204030204" pitchFamily="49" charset="0"/>
              </a:rPr>
              <a:t>&lt;body&gt;</a:t>
            </a:r>
          </a:p>
          <a:p>
            <a:r>
              <a:rPr lang="en-US" dirty="0">
                <a:latin typeface="Consolas" panose="020B0609020204030204" pitchFamily="49" charset="0"/>
              </a:rPr>
              <a:t>&lt;h2&gt;</a:t>
            </a:r>
            <a:r>
              <a:rPr lang="en-US" dirty="0">
                <a:solidFill>
                  <a:srgbClr val="C00000"/>
                </a:solidFill>
                <a:latin typeface="Consolas" panose="020B0609020204030204" pitchFamily="49" charset="0"/>
              </a:rPr>
              <a:t>Button Click Runs Lambda Example</a:t>
            </a:r>
            <a:r>
              <a:rPr lang="en-US" dirty="0">
                <a:latin typeface="Consolas" panose="020B0609020204030204" pitchFamily="49" charset="0"/>
              </a:rPr>
              <a:t>&lt;/h2&gt;</a:t>
            </a:r>
          </a:p>
          <a:p>
            <a:r>
              <a:rPr lang="en-US" dirty="0">
                <a:latin typeface="Consolas" panose="020B0609020204030204" pitchFamily="49" charset="0"/>
              </a:rPr>
              <a:t>&lt;button id="</a:t>
            </a:r>
            <a:r>
              <a:rPr lang="en-US" dirty="0" err="1">
                <a:latin typeface="Consolas" panose="020B0609020204030204" pitchFamily="49" charset="0"/>
              </a:rPr>
              <a:t>mybutton</a:t>
            </a:r>
            <a:r>
              <a:rPr lang="en-US" dirty="0">
                <a:latin typeface="Consolas" panose="020B0609020204030204" pitchFamily="49" charset="0"/>
              </a:rPr>
              <a:t>"&gt;</a:t>
            </a:r>
            <a:r>
              <a:rPr lang="en-US" dirty="0">
                <a:solidFill>
                  <a:srgbClr val="C00000"/>
                </a:solidFill>
                <a:latin typeface="Consolas" panose="020B0609020204030204" pitchFamily="49" charset="0"/>
              </a:rPr>
              <a:t>Click Me</a:t>
            </a:r>
            <a:r>
              <a:rPr lang="en-US" dirty="0">
                <a:latin typeface="Consolas" panose="020B0609020204030204" pitchFamily="49" charset="0"/>
              </a:rPr>
              <a:t>&lt;/button&gt;&lt;</a:t>
            </a:r>
            <a:r>
              <a:rPr lang="en-US" dirty="0" err="1">
                <a:latin typeface="Consolas" panose="020B0609020204030204" pitchFamily="49" charset="0"/>
              </a:rPr>
              <a:t>br</a:t>
            </a:r>
            <a:r>
              <a:rPr lang="en-US" dirty="0">
                <a:latin typeface="Consolas" panose="020B0609020204030204" pitchFamily="49" charset="0"/>
              </a:rPr>
              <a:t>&gt;&lt;</a:t>
            </a:r>
            <a:r>
              <a:rPr lang="en-US" dirty="0" err="1">
                <a:latin typeface="Consolas" panose="020B0609020204030204" pitchFamily="49" charset="0"/>
              </a:rPr>
              <a:t>br</a:t>
            </a:r>
            <a:r>
              <a:rPr lang="en-US" dirty="0">
                <a:latin typeface="Consolas" panose="020B0609020204030204" pitchFamily="49" charset="0"/>
              </a:rPr>
              <a:t>&gt;</a:t>
            </a:r>
          </a:p>
          <a:p>
            <a:r>
              <a:rPr lang="en-US" dirty="0">
                <a:latin typeface="Consolas" panose="020B0609020204030204" pitchFamily="49" charset="0"/>
              </a:rPr>
              <a:t>&lt;p id="dare"&gt;</a:t>
            </a:r>
            <a:r>
              <a:rPr lang="en-US" dirty="0">
                <a:solidFill>
                  <a:srgbClr val="C00000"/>
                </a:solidFill>
                <a:latin typeface="Consolas" panose="020B0609020204030204" pitchFamily="49" charset="0"/>
              </a:rPr>
              <a:t>I dare you to change me!</a:t>
            </a:r>
            <a:r>
              <a:rPr lang="en-US" dirty="0">
                <a:latin typeface="Consolas" panose="020B0609020204030204" pitchFamily="49" charset="0"/>
              </a:rPr>
              <a:t>&lt;/p&gt;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err="1">
                <a:latin typeface="Consolas" panose="020B0609020204030204" pitchFamily="49" charset="0"/>
              </a:rPr>
              <a:t>dare_element</a:t>
            </a:r>
            <a:r>
              <a:rPr lang="en-US" dirty="0">
                <a:latin typeface="Consolas" panose="020B0609020204030204" pitchFamily="49" charset="0"/>
              </a:rPr>
              <a:t> = </a:t>
            </a:r>
            <a:r>
              <a:rPr lang="en-US" dirty="0" err="1">
                <a:latin typeface="Consolas" panose="020B0609020204030204" pitchFamily="49" charset="0"/>
              </a:rPr>
              <a:t>document.getElementById</a:t>
            </a:r>
            <a:r>
              <a:rPr lang="en-US" dirty="0">
                <a:latin typeface="Consolas" panose="020B0609020204030204" pitchFamily="49" charset="0"/>
              </a:rPr>
              <a:t>("dare");</a:t>
            </a:r>
          </a:p>
          <a:p>
            <a:r>
              <a:rPr lang="en-US" dirty="0" err="1">
                <a:latin typeface="Consolas" panose="020B0609020204030204" pitchFamily="49" charset="0"/>
              </a:rPr>
              <a:t>document.getElementById</a:t>
            </a:r>
            <a:r>
              <a:rPr lang="en-US" dirty="0">
                <a:latin typeface="Consolas" panose="020B0609020204030204" pitchFamily="49" charset="0"/>
              </a:rPr>
              <a:t>("</a:t>
            </a:r>
            <a:r>
              <a:rPr lang="en-US" dirty="0" err="1">
                <a:latin typeface="Consolas" panose="020B0609020204030204" pitchFamily="49" charset="0"/>
              </a:rPr>
              <a:t>mybutton</a:t>
            </a:r>
            <a:r>
              <a:rPr lang="en-US" dirty="0">
                <a:latin typeface="Consolas" panose="020B0609020204030204" pitchFamily="49" charset="0"/>
              </a:rPr>
              <a:t>").</a:t>
            </a:r>
            <a:r>
              <a:rPr lang="en-US" dirty="0">
                <a:solidFill>
                  <a:srgbClr val="7030A0"/>
                </a:solidFill>
                <a:latin typeface="Consolas" panose="020B0609020204030204" pitchFamily="49" charset="0"/>
              </a:rPr>
              <a:t>onclick</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70C0"/>
                </a:solidFill>
                <a:latin typeface="Consolas" panose="020B0609020204030204" pitchFamily="49" charset="0"/>
              </a:rPr>
              <a:t>function() { </a:t>
            </a:r>
            <a:r>
              <a:rPr lang="en-US" dirty="0" err="1">
                <a:solidFill>
                  <a:srgbClr val="0070C0"/>
                </a:solidFill>
                <a:latin typeface="Consolas" panose="020B0609020204030204" pitchFamily="49" charset="0"/>
              </a:rPr>
              <a:t>dare_element.innerHTML</a:t>
            </a:r>
            <a:r>
              <a:rPr lang="en-US" dirty="0">
                <a:solidFill>
                  <a:srgbClr val="0070C0"/>
                </a:solidFill>
                <a:latin typeface="Consolas" panose="020B0609020204030204" pitchFamily="49" charset="0"/>
              </a:rPr>
              <a:t> =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"Challenge accepted!"; }</a:t>
            </a:r>
          </a:p>
          <a:p>
            <a:r>
              <a:rPr lang="en-US" dirty="0">
                <a:latin typeface="Consolas" panose="020B0609020204030204" pitchFamily="49" charset="0"/>
              </a:rPr>
              <a:t>&lt;/script&gt;</a:t>
            </a:r>
          </a:p>
          <a:p>
            <a:endParaRPr lang="en-US" dirty="0">
              <a:latin typeface="Consolas" panose="020B0609020204030204" pitchFamily="49" charset="0"/>
            </a:endParaRPr>
          </a:p>
          <a:p>
            <a:r>
              <a:rPr lang="en-US" dirty="0">
                <a:latin typeface="Consolas" panose="020B0609020204030204" pitchFamily="49" charset="0"/>
              </a:rPr>
              <a:t>&lt;/body&gt;</a:t>
            </a:r>
          </a:p>
          <a:p>
            <a:r>
              <a:rPr lang="en-US" dirty="0">
                <a:latin typeface="Consolas" panose="020B0609020204030204" pitchFamily="49" charset="0"/>
              </a:rPr>
              <a:t>&lt;/html&gt;</a:t>
            </a:r>
            <a:endParaRPr lang="en-US" sz="1200" dirty="0">
              <a:latin typeface="Consolas" panose="020B0609020204030204" pitchFamily="49" charset="0"/>
            </a:endParaRPr>
          </a:p>
        </p:txBody>
      </p:sp>
      <p:sp>
        <p:nvSpPr>
          <p:cNvPr id="13323" name="Rectangle 11"/>
          <p:cNvSpPr>
            <a:spLocks noChangeArrowheads="1"/>
          </p:cNvSpPr>
          <p:nvPr/>
        </p:nvSpPr>
        <p:spPr bwMode="auto">
          <a:xfrm>
            <a:off x="1241135" y="-173072"/>
            <a:ext cx="987234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Lambdas Aren't Just Read-only!</a:t>
            </a:r>
          </a:p>
        </p:txBody>
      </p:sp>
      <p:sp>
        <p:nvSpPr>
          <p:cNvPr id="68" name="Speech Bubble: Rectangle with Corners Rounded 67">
            <a:extLst>
              <a:ext uri="{FF2B5EF4-FFF2-40B4-BE49-F238E27FC236}">
                <a16:creationId xmlns:a16="http://schemas.microsoft.com/office/drawing/2014/main" id="{2C4B7EAD-24DE-4FA2-A13B-8089F0F7B664}"/>
              </a:ext>
            </a:extLst>
          </p:cNvPr>
          <p:cNvSpPr/>
          <p:nvPr/>
        </p:nvSpPr>
        <p:spPr>
          <a:xfrm>
            <a:off x="2816964" y="5575391"/>
            <a:ext cx="3279036" cy="1143000"/>
          </a:xfrm>
          <a:prstGeom prst="wedgeRoundRectCallout">
            <a:avLst>
              <a:gd name="adj1" fmla="val -91072"/>
              <a:gd name="adj2" fmla="val -946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register </a:t>
            </a:r>
            <a:r>
              <a:rPr lang="en-US" sz="2000" dirty="0">
                <a:solidFill>
                  <a:srgbClr val="97FFFF"/>
                </a:solidFill>
                <a:latin typeface="Corbel" panose="020B0503020204020204" pitchFamily="34" charset="0"/>
              </a:rPr>
              <a:t>a lambda function </a:t>
            </a:r>
            <a:r>
              <a:rPr lang="en-US" sz="2000" dirty="0">
                <a:latin typeface="Corbel" panose="020B0503020204020204" pitchFamily="34" charset="0"/>
              </a:rPr>
              <a:t>to be called when the user clicks the button!</a:t>
            </a:r>
          </a:p>
        </p:txBody>
      </p:sp>
      <p:sp>
        <p:nvSpPr>
          <p:cNvPr id="64" name="TextBox 63">
            <a:extLst>
              <a:ext uri="{FF2B5EF4-FFF2-40B4-BE49-F238E27FC236}">
                <a16:creationId xmlns:a16="http://schemas.microsoft.com/office/drawing/2014/main" id="{1F52A493-1BFD-4835-80DF-D7404FA50ACC}"/>
              </a:ext>
            </a:extLst>
          </p:cNvPr>
          <p:cNvSpPr txBox="1"/>
          <p:nvPr/>
        </p:nvSpPr>
        <p:spPr>
          <a:xfrm>
            <a:off x="7074379" y="1400705"/>
            <a:ext cx="4484654" cy="707886"/>
          </a:xfrm>
          <a:prstGeom prst="rect">
            <a:avLst/>
          </a:prstGeom>
          <a:noFill/>
        </p:spPr>
        <p:txBody>
          <a:bodyPr wrap="square" rtlCol="0">
            <a:spAutoFit/>
          </a:bodyPr>
          <a:lstStyle/>
          <a:p>
            <a:pPr algn="ctr"/>
            <a:r>
              <a:rPr lang="en-US" sz="2000" dirty="0">
                <a:latin typeface="+mj-lt"/>
                <a:cs typeface="Times New Roman" pitchFamily="18" charset="0"/>
              </a:rPr>
              <a:t>Here's the source for a super-simple web page that that looks like this:</a:t>
            </a:r>
          </a:p>
        </p:txBody>
      </p:sp>
      <p:pic>
        <p:nvPicPr>
          <p:cNvPr id="4" name="Picture 3">
            <a:extLst>
              <a:ext uri="{FF2B5EF4-FFF2-40B4-BE49-F238E27FC236}">
                <a16:creationId xmlns:a16="http://schemas.microsoft.com/office/drawing/2014/main" id="{31BE262E-1A69-4E19-A3A1-4526F3B95695}"/>
              </a:ext>
            </a:extLst>
          </p:cNvPr>
          <p:cNvPicPr>
            <a:picLocks noChangeAspect="1"/>
          </p:cNvPicPr>
          <p:nvPr/>
        </p:nvPicPr>
        <p:blipFill rotWithShape="1">
          <a:blip r:embed="rId3"/>
          <a:srcRect b="1728"/>
          <a:stretch/>
        </p:blipFill>
        <p:spPr>
          <a:xfrm>
            <a:off x="7283119" y="2206861"/>
            <a:ext cx="4067175" cy="1441501"/>
          </a:xfrm>
          <a:prstGeom prst="rect">
            <a:avLst/>
          </a:prstGeom>
          <a:ln>
            <a:solidFill>
              <a:schemeClr val="accent1"/>
            </a:solidFill>
          </a:ln>
        </p:spPr>
      </p:pic>
      <p:pic>
        <p:nvPicPr>
          <p:cNvPr id="7" name="Picture 6">
            <a:extLst>
              <a:ext uri="{FF2B5EF4-FFF2-40B4-BE49-F238E27FC236}">
                <a16:creationId xmlns:a16="http://schemas.microsoft.com/office/drawing/2014/main" id="{27754916-540F-49F4-A77B-40CB4E062D80}"/>
              </a:ext>
            </a:extLst>
          </p:cNvPr>
          <p:cNvPicPr>
            <a:picLocks noChangeAspect="1"/>
          </p:cNvPicPr>
          <p:nvPr/>
        </p:nvPicPr>
        <p:blipFill rotWithShape="1">
          <a:blip r:embed="rId4"/>
          <a:srcRect l="632" t="1456" r="1359" b="1"/>
          <a:stretch/>
        </p:blipFill>
        <p:spPr>
          <a:xfrm>
            <a:off x="7281627" y="2207487"/>
            <a:ext cx="4070159" cy="1445489"/>
          </a:xfrm>
          <a:prstGeom prst="rect">
            <a:avLst/>
          </a:prstGeom>
          <a:ln>
            <a:solidFill>
              <a:schemeClr val="accent1"/>
            </a:solidFill>
          </a:ln>
        </p:spPr>
      </p:pic>
      <p:sp>
        <p:nvSpPr>
          <p:cNvPr id="66" name="TextBox 65">
            <a:extLst>
              <a:ext uri="{FF2B5EF4-FFF2-40B4-BE49-F238E27FC236}">
                <a16:creationId xmlns:a16="http://schemas.microsoft.com/office/drawing/2014/main" id="{47678EE8-BA71-47B7-B737-53DACACCD96D}"/>
              </a:ext>
            </a:extLst>
          </p:cNvPr>
          <p:cNvSpPr txBox="1"/>
          <p:nvPr/>
        </p:nvSpPr>
        <p:spPr>
          <a:xfrm>
            <a:off x="6513216" y="3788113"/>
            <a:ext cx="5606980" cy="1015663"/>
          </a:xfrm>
          <a:prstGeom prst="rect">
            <a:avLst/>
          </a:prstGeom>
          <a:noFill/>
        </p:spPr>
        <p:txBody>
          <a:bodyPr wrap="square" rtlCol="0">
            <a:spAutoFit/>
          </a:bodyPr>
          <a:lstStyle/>
          <a:p>
            <a:pPr algn="ctr"/>
            <a:r>
              <a:rPr lang="en-US" sz="2000" dirty="0">
                <a:latin typeface="+mj-lt"/>
                <a:cs typeface="Times New Roman" pitchFamily="18" charset="0"/>
              </a:rPr>
              <a:t>In JavaScript, you can register a </a:t>
            </a:r>
            <a:r>
              <a:rPr lang="en-US" sz="2000" dirty="0">
                <a:solidFill>
                  <a:srgbClr val="0070C0"/>
                </a:solidFill>
                <a:latin typeface="+mj-lt"/>
                <a:cs typeface="Times New Roman" pitchFamily="18" charset="0"/>
              </a:rPr>
              <a:t>"callback function" </a:t>
            </a:r>
            <a:r>
              <a:rPr lang="en-US" sz="2000" dirty="0">
                <a:latin typeface="+mj-lt"/>
                <a:cs typeface="Times New Roman" pitchFamily="18" charset="0"/>
              </a:rPr>
              <a:t>(aka</a:t>
            </a:r>
            <a:r>
              <a:rPr lang="en-US" sz="2000" dirty="0">
                <a:solidFill>
                  <a:srgbClr val="0070C0"/>
                </a:solidFill>
                <a:latin typeface="+mj-lt"/>
                <a:cs typeface="Times New Roman" pitchFamily="18" charset="0"/>
              </a:rPr>
              <a:t> "event handler"</a:t>
            </a:r>
            <a:r>
              <a:rPr lang="en-US" sz="2000" dirty="0">
                <a:latin typeface="+mj-lt"/>
                <a:cs typeface="Times New Roman" pitchFamily="18" charset="0"/>
              </a:rPr>
              <a:t>)</a:t>
            </a:r>
            <a:r>
              <a:rPr lang="en-US" sz="2000" dirty="0">
                <a:solidFill>
                  <a:srgbClr val="0070C0"/>
                </a:solidFill>
                <a:latin typeface="+mj-lt"/>
                <a:cs typeface="Times New Roman" pitchFamily="18" charset="0"/>
              </a:rPr>
              <a:t> </a:t>
            </a:r>
            <a:r>
              <a:rPr lang="en-US" sz="2000" dirty="0">
                <a:latin typeface="+mj-lt"/>
                <a:cs typeface="Times New Roman" pitchFamily="18" charset="0"/>
              </a:rPr>
              <a:t>that is called when an </a:t>
            </a:r>
            <a:r>
              <a:rPr lang="en-US" sz="2000" dirty="0">
                <a:solidFill>
                  <a:srgbClr val="7030A0"/>
                </a:solidFill>
                <a:latin typeface="+mj-lt"/>
                <a:cs typeface="Times New Roman" pitchFamily="18" charset="0"/>
              </a:rPr>
              <a:t>event</a:t>
            </a:r>
            <a:r>
              <a:rPr lang="en-US" sz="2000" dirty="0">
                <a:latin typeface="+mj-lt"/>
                <a:cs typeface="Times New Roman" pitchFamily="18" charset="0"/>
              </a:rPr>
              <a:t> occurs – like the user </a:t>
            </a:r>
            <a:r>
              <a:rPr lang="en-US" sz="2000" dirty="0">
                <a:solidFill>
                  <a:srgbClr val="7030A0"/>
                </a:solidFill>
                <a:latin typeface="+mj-lt"/>
                <a:cs typeface="Times New Roman" pitchFamily="18" charset="0"/>
              </a:rPr>
              <a:t>clicking a button</a:t>
            </a:r>
            <a:r>
              <a:rPr lang="en-US" sz="2000" dirty="0">
                <a:latin typeface="+mj-lt"/>
                <a:cs typeface="Times New Roman" pitchFamily="18" charset="0"/>
              </a:rPr>
              <a:t>.</a:t>
            </a:r>
          </a:p>
        </p:txBody>
      </p:sp>
      <p:sp>
        <p:nvSpPr>
          <p:cNvPr id="70" name="TextBox 69">
            <a:extLst>
              <a:ext uri="{FF2B5EF4-FFF2-40B4-BE49-F238E27FC236}">
                <a16:creationId xmlns:a16="http://schemas.microsoft.com/office/drawing/2014/main" id="{20601565-DCFF-4A3A-9C0E-9BB9F947650E}"/>
              </a:ext>
            </a:extLst>
          </p:cNvPr>
          <p:cNvSpPr txBox="1"/>
          <p:nvPr/>
        </p:nvSpPr>
        <p:spPr>
          <a:xfrm>
            <a:off x="6772589" y="4867505"/>
            <a:ext cx="5088234" cy="707886"/>
          </a:xfrm>
          <a:prstGeom prst="rect">
            <a:avLst/>
          </a:prstGeom>
          <a:noFill/>
        </p:spPr>
        <p:txBody>
          <a:bodyPr wrap="square" rtlCol="0">
            <a:spAutoFit/>
          </a:bodyPr>
          <a:lstStyle/>
          <a:p>
            <a:pPr algn="ctr"/>
            <a:r>
              <a:rPr lang="en-US" sz="2000" dirty="0">
                <a:latin typeface="+mj-lt"/>
                <a:cs typeface="Times New Roman" pitchFamily="18" charset="0"/>
              </a:rPr>
              <a:t>When the user clicks the button, the browser will run the registered </a:t>
            </a:r>
            <a:r>
              <a:rPr lang="en-US" sz="2000" dirty="0">
                <a:solidFill>
                  <a:srgbClr val="0070C0"/>
                </a:solidFill>
                <a:latin typeface="+mj-lt"/>
                <a:cs typeface="Times New Roman" pitchFamily="18" charset="0"/>
              </a:rPr>
              <a:t>function</a:t>
            </a:r>
            <a:r>
              <a:rPr lang="en-US" sz="2000" dirty="0">
                <a:latin typeface="+mj-lt"/>
                <a:cs typeface="Times New Roman" pitchFamily="18" charset="0"/>
              </a:rPr>
              <a:t>.</a:t>
            </a:r>
          </a:p>
        </p:txBody>
      </p:sp>
      <p:sp>
        <p:nvSpPr>
          <p:cNvPr id="8" name="Arrow: Right 7">
            <a:extLst>
              <a:ext uri="{FF2B5EF4-FFF2-40B4-BE49-F238E27FC236}">
                <a16:creationId xmlns:a16="http://schemas.microsoft.com/office/drawing/2014/main" id="{6FD18CC2-8D2C-4C59-A510-55283F473B20}"/>
              </a:ext>
            </a:extLst>
          </p:cNvPr>
          <p:cNvSpPr/>
          <p:nvPr/>
        </p:nvSpPr>
        <p:spPr>
          <a:xfrm rot="14318983">
            <a:off x="9113545" y="3150617"/>
            <a:ext cx="180507" cy="154452"/>
          </a:xfrm>
          <a:prstGeom prst="rightArrow">
            <a:avLst>
              <a:gd name="adj1" fmla="val 23737"/>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8F60985A-7013-4AC8-AFDA-5B651214C65C}"/>
              </a:ext>
            </a:extLst>
          </p:cNvPr>
          <p:cNvSpPr txBox="1"/>
          <p:nvPr/>
        </p:nvSpPr>
        <p:spPr>
          <a:xfrm>
            <a:off x="6772589" y="5673333"/>
            <a:ext cx="5088234" cy="707886"/>
          </a:xfrm>
          <a:prstGeom prst="rect">
            <a:avLst/>
          </a:prstGeom>
          <a:noFill/>
        </p:spPr>
        <p:txBody>
          <a:bodyPr wrap="square" rtlCol="0">
            <a:spAutoFit/>
          </a:bodyPr>
          <a:lstStyle/>
          <a:p>
            <a:pPr algn="ctr"/>
            <a:r>
              <a:rPr lang="en-US" sz="2000" dirty="0">
                <a:latin typeface="+mj-lt"/>
                <a:cs typeface="Times New Roman" pitchFamily="18" charset="0"/>
              </a:rPr>
              <a:t>In this case, our function is a</a:t>
            </a:r>
            <a:r>
              <a:rPr lang="en-US" sz="2000" dirty="0">
                <a:solidFill>
                  <a:srgbClr val="0070C0"/>
                </a:solidFill>
                <a:latin typeface="+mj-lt"/>
                <a:cs typeface="Times New Roman" pitchFamily="18" charset="0"/>
              </a:rPr>
              <a:t> lambda </a:t>
            </a:r>
            <a:r>
              <a:rPr lang="en-US" sz="2000" dirty="0">
                <a:latin typeface="+mj-lt"/>
                <a:cs typeface="Times New Roman" pitchFamily="18" charset="0"/>
              </a:rPr>
              <a:t>– there's no need to define a separate named function!</a:t>
            </a:r>
          </a:p>
        </p:txBody>
      </p:sp>
      <p:sp>
        <p:nvSpPr>
          <p:cNvPr id="73" name="Speech Bubble: Rectangle with Corners Rounded 72">
            <a:extLst>
              <a:ext uri="{FF2B5EF4-FFF2-40B4-BE49-F238E27FC236}">
                <a16:creationId xmlns:a16="http://schemas.microsoft.com/office/drawing/2014/main" id="{AEB67125-ED94-4AE8-98F3-331E3B5CAA78}"/>
              </a:ext>
            </a:extLst>
          </p:cNvPr>
          <p:cNvSpPr/>
          <p:nvPr/>
        </p:nvSpPr>
        <p:spPr>
          <a:xfrm>
            <a:off x="5563316" y="2554333"/>
            <a:ext cx="3279036" cy="1143000"/>
          </a:xfrm>
          <a:prstGeom prst="wedgeRoundRectCallout">
            <a:avLst>
              <a:gd name="adj1" fmla="val -85542"/>
              <a:gd name="adj2" fmla="val 1216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the user </a:t>
            </a:r>
            <a:r>
              <a:rPr lang="en-US" sz="2000" dirty="0">
                <a:solidFill>
                  <a:srgbClr val="D5B8EA"/>
                </a:solidFill>
                <a:latin typeface="Corbel" panose="020B0503020204020204" pitchFamily="34" charset="0"/>
              </a:rPr>
              <a:t>clicks</a:t>
            </a:r>
            <a:r>
              <a:rPr lang="en-US" sz="2000" dirty="0">
                <a:latin typeface="Corbel" panose="020B0503020204020204" pitchFamily="34" charset="0"/>
              </a:rPr>
              <a:t> the button named "</a:t>
            </a:r>
            <a:r>
              <a:rPr lang="en-US" sz="2000" dirty="0" err="1">
                <a:latin typeface="Corbel" panose="020B0503020204020204" pitchFamily="34" charset="0"/>
              </a:rPr>
              <a:t>mybutton</a:t>
            </a:r>
            <a:r>
              <a:rPr lang="en-US" sz="2000" dirty="0">
                <a:latin typeface="Corbel" panose="020B0503020204020204" pitchFamily="34" charset="0"/>
              </a:rPr>
              <a:t>"...</a:t>
            </a:r>
          </a:p>
        </p:txBody>
      </p:sp>
      <p:sp>
        <p:nvSpPr>
          <p:cNvPr id="74" name="Speech Bubble: Rectangle with Corners Rounded 73">
            <a:extLst>
              <a:ext uri="{FF2B5EF4-FFF2-40B4-BE49-F238E27FC236}">
                <a16:creationId xmlns:a16="http://schemas.microsoft.com/office/drawing/2014/main" id="{834C6230-C1FE-45D1-AD06-5128B44ACEF5}"/>
              </a:ext>
            </a:extLst>
          </p:cNvPr>
          <p:cNvSpPr/>
          <p:nvPr/>
        </p:nvSpPr>
        <p:spPr>
          <a:xfrm>
            <a:off x="2571227" y="5673333"/>
            <a:ext cx="2625431" cy="1143000"/>
          </a:xfrm>
          <a:prstGeom prst="wedgeRoundRectCallout">
            <a:avLst>
              <a:gd name="adj1" fmla="val -91106"/>
              <a:gd name="adj2" fmla="val -1015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lambda function will be called!</a:t>
            </a:r>
          </a:p>
        </p:txBody>
      </p:sp>
      <p:cxnSp>
        <p:nvCxnSpPr>
          <p:cNvPr id="75" name="Straight Arrow Connector 74">
            <a:extLst>
              <a:ext uri="{FF2B5EF4-FFF2-40B4-BE49-F238E27FC236}">
                <a16:creationId xmlns:a16="http://schemas.microsoft.com/office/drawing/2014/main" id="{40AC9072-56DA-4320-A452-1CF875109CF3}"/>
              </a:ext>
            </a:extLst>
          </p:cNvPr>
          <p:cNvCxnSpPr>
            <a:cxnSpLocks/>
          </p:cNvCxnSpPr>
          <p:nvPr/>
        </p:nvCxnSpPr>
        <p:spPr>
          <a:xfrm>
            <a:off x="1851519" y="48745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A843E5-C219-4075-A3A2-00474D0CC000}"/>
              </a:ext>
            </a:extLst>
          </p:cNvPr>
          <p:cNvSpPr txBox="1"/>
          <p:nvPr/>
        </p:nvSpPr>
        <p:spPr>
          <a:xfrm>
            <a:off x="335965" y="829205"/>
            <a:ext cx="11398106" cy="400110"/>
          </a:xfrm>
          <a:prstGeom prst="rect">
            <a:avLst/>
          </a:prstGeom>
          <a:noFill/>
        </p:spPr>
        <p:txBody>
          <a:bodyPr wrap="square" rtlCol="0">
            <a:spAutoFit/>
          </a:bodyPr>
          <a:lstStyle/>
          <a:p>
            <a:pPr algn="ctr"/>
            <a:r>
              <a:rPr lang="en-US" sz="2000" dirty="0">
                <a:latin typeface="+mj-lt"/>
                <a:cs typeface="Times New Roman" pitchFamily="18" charset="0"/>
              </a:rPr>
              <a:t>While many lambdas we write are "pure" functions, they *can* be used to </a:t>
            </a:r>
            <a:r>
              <a:rPr lang="en-US" sz="2000" dirty="0">
                <a:solidFill>
                  <a:srgbClr val="0070C0"/>
                </a:solidFill>
                <a:latin typeface="+mj-lt"/>
                <a:cs typeface="Times New Roman" pitchFamily="18" charset="0"/>
              </a:rPr>
              <a:t>mutate variables/system state</a:t>
            </a:r>
            <a:r>
              <a:rPr lang="en-US" sz="2000" dirty="0">
                <a:latin typeface="+mj-lt"/>
                <a:cs typeface="Times New Roman" pitchFamily="18" charset="0"/>
              </a:rPr>
              <a:t>!</a:t>
            </a:r>
          </a:p>
        </p:txBody>
      </p:sp>
      <p:sp>
        <p:nvSpPr>
          <p:cNvPr id="16" name="Speech Bubble: Rectangle with Corners Rounded 15">
            <a:extLst>
              <a:ext uri="{FF2B5EF4-FFF2-40B4-BE49-F238E27FC236}">
                <a16:creationId xmlns:a16="http://schemas.microsoft.com/office/drawing/2014/main" id="{1564862A-8CD8-455C-927C-0964B2FA1BF5}"/>
              </a:ext>
            </a:extLst>
          </p:cNvPr>
          <p:cNvSpPr/>
          <p:nvPr/>
        </p:nvSpPr>
        <p:spPr>
          <a:xfrm>
            <a:off x="5563316" y="5277883"/>
            <a:ext cx="3388990" cy="1143000"/>
          </a:xfrm>
          <a:prstGeom prst="wedgeRoundRectCallout">
            <a:avLst>
              <a:gd name="adj1" fmla="val -57799"/>
              <a:gd name="adj2" fmla="val -831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lambda can then mutate system state – like updating the web page.</a:t>
            </a:r>
          </a:p>
        </p:txBody>
      </p:sp>
    </p:spTree>
    <p:extLst>
      <p:ext uri="{BB962C8B-B14F-4D97-AF65-F5344CB8AC3E}">
        <p14:creationId xmlns:p14="http://schemas.microsoft.com/office/powerpoint/2010/main" val="13029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9">
                                            <p:txEl>
                                              <p:pRg st="9" end="9"/>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9">
                                            <p:txEl>
                                              <p:pRg st="13" end="1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9">
                                            <p:txEl>
                                              <p:pRg st="10" end="1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9">
                                            <p:txEl>
                                              <p:pRg st="11" end="1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9">
                                            <p:txEl>
                                              <p:pRg st="12" end="1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6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wipe(down)">
                                      <p:cBhvr>
                                        <p:cTn id="84" dur="500"/>
                                        <p:tgtEl>
                                          <p:spTgt spid="7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4.79167E-6 2.96296E-6 L -0.18191 -0.20093 " pathEditMode="relative" rAng="0" ptsTypes="AA">
                                      <p:cBhvr>
                                        <p:cTn id="88" dur="2000" fill="hold"/>
                                        <p:tgtEl>
                                          <p:spTgt spid="73"/>
                                        </p:tgtEl>
                                        <p:attrNameLst>
                                          <p:attrName>ppt_x</p:attrName>
                                          <p:attrName>ppt_y</p:attrName>
                                        </p:attrNameLst>
                                      </p:cBhvr>
                                      <p:rCtr x="-9102" y="-10046"/>
                                    </p:animMotion>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wipe(down)">
                                      <p:cBhvr>
                                        <p:cTn id="93" dur="500"/>
                                        <p:tgtEl>
                                          <p:spTgt spid="74"/>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74"/>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7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grpId="1" nodeType="clickEffect">
                                  <p:stCondLst>
                                    <p:cond delay="0"/>
                                  </p:stCondLst>
                                  <p:childTnLst>
                                    <p:animMotion origin="layout" path="M 2.08333E-6 -1.85185E-6 L -0.10807 -0.03565 " pathEditMode="relative" rAng="0" ptsTypes="AA">
                                      <p:cBhvr>
                                        <p:cTn id="107" dur="2000" fill="hold"/>
                                        <p:tgtEl>
                                          <p:spTgt spid="8"/>
                                        </p:tgtEl>
                                        <p:attrNameLst>
                                          <p:attrName>ppt_x</p:attrName>
                                          <p:attrName>ppt_y</p:attrName>
                                        </p:attrNameLst>
                                      </p:cBhvr>
                                      <p:rCtr x="-5404" y="-1782"/>
                                    </p:animMotion>
                                  </p:childTnLst>
                                </p:cTn>
                              </p:par>
                            </p:childTnLst>
                          </p:cTn>
                        </p:par>
                      </p:childTnLst>
                    </p:cTn>
                  </p:par>
                  <p:par>
                    <p:cTn id="108" fill="hold">
                      <p:stCondLst>
                        <p:cond delay="indefinite"/>
                      </p:stCondLst>
                      <p:childTnLst>
                        <p:par>
                          <p:cTn id="109" fill="hold">
                            <p:stCondLst>
                              <p:cond delay="0"/>
                            </p:stCondLst>
                            <p:childTnLst>
                              <p:par>
                                <p:cTn id="110" presetID="26" presetClass="emph" presetSubtype="0" fill="hold" grpId="2" nodeType="clickEffect">
                                  <p:stCondLst>
                                    <p:cond delay="0"/>
                                  </p:stCondLst>
                                  <p:childTnLst>
                                    <p:animEffect transition="out" filter="fade">
                                      <p:cBhvr>
                                        <p:cTn id="111" dur="500" tmFilter="0, 0; .2, .5; .8, .5; 1, 0"/>
                                        <p:tgtEl>
                                          <p:spTgt spid="8"/>
                                        </p:tgtEl>
                                      </p:cBhvr>
                                    </p:animEffect>
                                    <p:animScale>
                                      <p:cBhvr>
                                        <p:cTn id="112" dur="250" autoRev="1" fill="hold"/>
                                        <p:tgtEl>
                                          <p:spTgt spid="8"/>
                                        </p:tgtEl>
                                      </p:cBhvr>
                                      <p:by x="105000" y="105000"/>
                                    </p:animScale>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wipe(down)">
                                      <p:cBhvr>
                                        <p:cTn id="121" dur="500"/>
                                        <p:tgtEl>
                                          <p:spTgt spid="16"/>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grpId="2" nodeType="clickEffect">
                                  <p:stCondLst>
                                    <p:cond delay="0"/>
                                  </p:stCondLst>
                                  <p:childTnLst>
                                    <p:animMotion origin="layout" path="M -2.29167E-6 7.40741E-7 L 0.25599 -0.20926 " pathEditMode="relative" rAng="0" ptsTypes="AA">
                                      <p:cBhvr>
                                        <p:cTn id="125" dur="2000" fill="hold"/>
                                        <p:tgtEl>
                                          <p:spTgt spid="16"/>
                                        </p:tgtEl>
                                        <p:attrNameLst>
                                          <p:attrName>ppt_x</p:attrName>
                                          <p:attrName>ppt_y</p:attrName>
                                        </p:attrNameLst>
                                      </p:cBhvr>
                                      <p:rCtr x="12799" y="-10463"/>
                                    </p:animMotion>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7"/>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uiExpand="1" build="p" animBg="1"/>
      <p:bldP spid="68" grpId="0" animBg="1"/>
      <p:bldP spid="68" grpId="1" animBg="1"/>
      <p:bldP spid="64" grpId="0" build="p"/>
      <p:bldP spid="66" grpId="0"/>
      <p:bldP spid="70" grpId="0"/>
      <p:bldP spid="8" grpId="0" animBg="1"/>
      <p:bldP spid="8" grpId="1" animBg="1"/>
      <p:bldP spid="8" grpId="2" animBg="1"/>
      <p:bldP spid="72" grpId="0"/>
      <p:bldP spid="73" grpId="0" animBg="1"/>
      <p:bldP spid="73" grpId="1" animBg="1"/>
      <p:bldP spid="73" grpId="2" animBg="1"/>
      <p:bldP spid="74" grpId="0" animBg="1"/>
      <p:bldP spid="74" grpId="1" animBg="1"/>
      <p:bldP spid="15" grpId="0" build="p"/>
      <p:bldP spid="16" grpId="0" animBg="1"/>
      <p:bldP spid="16" grpId="1" animBg="1"/>
      <p:bldP spid="16" grpId="2"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Value: Analysis</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672670" y="2231839"/>
            <a:ext cx="11177208" cy="5847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In what cases will pass-by-value be slow, if any?</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573969" y="15255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731428" y="3428135"/>
            <a:ext cx="1472045" cy="1143000"/>
          </a:xfrm>
          <a:prstGeom prst="rect">
            <a:avLst/>
          </a:prstGeom>
        </p:spPr>
      </p:pic>
      <p:sp>
        <p:nvSpPr>
          <p:cNvPr id="43" name="Rectangle 42">
            <a:extLst>
              <a:ext uri="{FF2B5EF4-FFF2-40B4-BE49-F238E27FC236}">
                <a16:creationId xmlns:a16="http://schemas.microsoft.com/office/drawing/2014/main" id="{399FDC3D-EC77-4EBA-A063-8FB00C40F28D}"/>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26">
            <a:extLst>
              <a:ext uri="{FF2B5EF4-FFF2-40B4-BE49-F238E27FC236}">
                <a16:creationId xmlns:a16="http://schemas.microsoft.com/office/drawing/2014/main" id="{A5857FCA-54F6-40F3-9345-9343DA2C18FC}"/>
              </a:ext>
            </a:extLst>
          </p:cNvPr>
          <p:cNvSpPr txBox="1">
            <a:spLocks noChangeArrowheads="1"/>
          </p:cNvSpPr>
          <p:nvPr/>
        </p:nvSpPr>
        <p:spPr bwMode="auto">
          <a:xfrm>
            <a:off x="445114" y="4583879"/>
            <a:ext cx="11177208" cy="156966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If we pass an expression (e.g., 5*</a:t>
            </a:r>
            <a:r>
              <a:rPr lang="en-US" sz="3200" dirty="0" err="1">
                <a:solidFill>
                  <a:prstClr val="black"/>
                </a:solidFill>
              </a:rPr>
              <a:t>x+sqrt</a:t>
            </a:r>
            <a:r>
              <a:rPr lang="en-US" sz="3200" dirty="0">
                <a:solidFill>
                  <a:prstClr val="black"/>
                </a:solidFill>
              </a:rPr>
              <a:t>(z)) to a function by value, when will the expression be evaluated (e.g., before it's passed or when it's first used in the target function)?</a:t>
            </a:r>
          </a:p>
        </p:txBody>
      </p:sp>
    </p:spTree>
    <p:extLst>
      <p:ext uri="{BB962C8B-B14F-4D97-AF65-F5344CB8AC3E}">
        <p14:creationId xmlns:p14="http://schemas.microsoft.com/office/powerpoint/2010/main" val="262485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3" grpId="0" animBg="1"/>
      <p:bldP spid="44" grpId="0" animBg="1"/>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9128-7952-40B4-899D-446877342721}"/>
              </a:ext>
            </a:extLst>
          </p:cNvPr>
          <p:cNvSpPr>
            <a:spLocks noGrp="1"/>
          </p:cNvSpPr>
          <p:nvPr>
            <p:ph type="title"/>
          </p:nvPr>
        </p:nvSpPr>
        <p:spPr/>
        <p:txBody>
          <a:bodyPr/>
          <a:lstStyle/>
          <a:p>
            <a:r>
              <a:rPr lang="en-US" dirty="0"/>
              <a:t>Lambdas In Different Languages</a:t>
            </a:r>
          </a:p>
        </p:txBody>
      </p:sp>
      <p:sp>
        <p:nvSpPr>
          <p:cNvPr id="6" name="Rectangle 5">
            <a:extLst>
              <a:ext uri="{FF2B5EF4-FFF2-40B4-BE49-F238E27FC236}">
                <a16:creationId xmlns:a16="http://schemas.microsoft.com/office/drawing/2014/main" id="{E776498C-6B60-4C16-9805-294E7031BE61}"/>
              </a:ext>
            </a:extLst>
          </p:cNvPr>
          <p:cNvSpPr/>
          <p:nvPr/>
        </p:nvSpPr>
        <p:spPr>
          <a:xfrm>
            <a:off x="1132450" y="2654663"/>
            <a:ext cx="3698846" cy="134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Python</a:t>
            </a:r>
          </a:p>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make_lambda</a:t>
            </a:r>
            <a:r>
              <a:rPr lang="en-US" sz="2000" dirty="0">
                <a:solidFill>
                  <a:schemeClr val="tx1"/>
                </a:solidFill>
                <a:latin typeface="Consolas" panose="020B0609020204030204" pitchFamily="49" charset="0"/>
              </a:rPr>
              <a:t>(</a:t>
            </a:r>
            <a:r>
              <a:rPr lang="en-US" sz="2000" dirty="0">
                <a:solidFill>
                  <a:srgbClr val="0070C0"/>
                </a:solidFill>
                <a:latin typeface="Consolas" panose="020B0609020204030204" pitchFamily="49" charset="0"/>
              </a:rPr>
              <a:t>m</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lam = </a:t>
            </a:r>
            <a:r>
              <a:rPr lang="en-US" sz="2000" dirty="0">
                <a:solidFill>
                  <a:srgbClr val="7030A0"/>
                </a:solidFill>
                <a:latin typeface="Consolas" panose="020B0609020204030204" pitchFamily="49" charset="0"/>
              </a:rPr>
              <a:t>lambda</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x</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p>
          <a:p>
            <a:r>
              <a:rPr lang="en-US" sz="2000" dirty="0">
                <a:solidFill>
                  <a:schemeClr val="tx1"/>
                </a:solidFill>
                <a:latin typeface="Consolas" panose="020B0609020204030204" pitchFamily="49" charset="0"/>
              </a:rPr>
              <a:t>  return lam</a:t>
            </a:r>
          </a:p>
        </p:txBody>
      </p:sp>
      <p:sp>
        <p:nvSpPr>
          <p:cNvPr id="11" name="TextBox 10">
            <a:extLst>
              <a:ext uri="{FF2B5EF4-FFF2-40B4-BE49-F238E27FC236}">
                <a16:creationId xmlns:a16="http://schemas.microsoft.com/office/drawing/2014/main" id="{44CAB9A1-2249-4FB9-8057-FDB69EC6EC03}"/>
              </a:ext>
            </a:extLst>
          </p:cNvPr>
          <p:cNvSpPr txBox="1"/>
          <p:nvPr/>
        </p:nvSpPr>
        <p:spPr>
          <a:xfrm>
            <a:off x="184557" y="791366"/>
            <a:ext cx="11655752" cy="400110"/>
          </a:xfrm>
          <a:prstGeom prst="rect">
            <a:avLst/>
          </a:prstGeom>
          <a:noFill/>
        </p:spPr>
        <p:txBody>
          <a:bodyPr wrap="square">
            <a:spAutoFit/>
          </a:bodyPr>
          <a:lstStyle/>
          <a:p>
            <a:pPr algn="ctr"/>
            <a:r>
              <a:rPr lang="en-US" sz="2000" dirty="0">
                <a:latin typeface="Corbel" panose="020B0503020204020204" pitchFamily="34" charset="0"/>
              </a:rPr>
              <a:t>Let's see a function that creates a </a:t>
            </a:r>
            <a:r>
              <a:rPr lang="en-US" sz="2000" dirty="0">
                <a:solidFill>
                  <a:srgbClr val="7030A0"/>
                </a:solidFill>
                <a:latin typeface="Corbel" panose="020B0503020204020204" pitchFamily="34" charset="0"/>
              </a:rPr>
              <a:t>lambda</a:t>
            </a:r>
            <a:r>
              <a:rPr lang="en-US" sz="2000" dirty="0">
                <a:latin typeface="Corbel" panose="020B0503020204020204" pitchFamily="34" charset="0"/>
              </a:rPr>
              <a:t> and then returns it in a bunch of languages!</a:t>
            </a:r>
          </a:p>
        </p:txBody>
      </p:sp>
      <p:sp>
        <p:nvSpPr>
          <p:cNvPr id="12" name="Rectangle 11">
            <a:extLst>
              <a:ext uri="{FF2B5EF4-FFF2-40B4-BE49-F238E27FC236}">
                <a16:creationId xmlns:a16="http://schemas.microsoft.com/office/drawing/2014/main" id="{BEFF4CC2-91CE-4F3E-863A-876B44769B6F}"/>
              </a:ext>
            </a:extLst>
          </p:cNvPr>
          <p:cNvSpPr/>
          <p:nvPr/>
        </p:nvSpPr>
        <p:spPr>
          <a:xfrm>
            <a:off x="323558" y="4415740"/>
            <a:ext cx="5459652" cy="1800240"/>
          </a:xfrm>
          <a:prstGeom prst="rect">
            <a:avLst/>
          </a:prstGeom>
          <a:solidFill>
            <a:srgbClr val="FEE4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Scala</a:t>
            </a:r>
          </a:p>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make_lambda</a:t>
            </a:r>
            <a:r>
              <a:rPr lang="en-US" sz="2000" dirty="0">
                <a:solidFill>
                  <a:schemeClr val="tx1"/>
                </a:solidFill>
                <a:latin typeface="Consolas" panose="020B0609020204030204" pitchFamily="49" charset="0"/>
              </a:rPr>
              <a:t>(</a:t>
            </a:r>
            <a:r>
              <a:rPr lang="en-US" sz="2000" dirty="0" err="1">
                <a:solidFill>
                  <a:srgbClr val="0070C0"/>
                </a:solidFill>
                <a:latin typeface="Consolas" panose="020B0609020204030204" pitchFamily="49" charset="0"/>
              </a:rPr>
              <a:t>m</a:t>
            </a:r>
            <a:r>
              <a:rPr lang="en-US" sz="2000" dirty="0" err="1">
                <a:solidFill>
                  <a:schemeClr val="tx1"/>
                </a:solidFill>
                <a:latin typeface="Consolas" panose="020B0609020204030204" pitchFamily="49" charset="0"/>
              </a:rPr>
              <a:t>:Double</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chemeClr val="tx1"/>
                </a:solidFill>
                <a:latin typeface="Consolas" panose="020B0609020204030204" pitchFamily="49" charset="0"/>
              </a:rPr>
              <a:t>:Double) :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(Double =&gt; Double) =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lam = </a:t>
            </a:r>
            <a:r>
              <a:rPr lang="en-US" sz="2000" dirty="0">
                <a:solidFill>
                  <a:srgbClr val="7030A0"/>
                </a:solidFill>
                <a:latin typeface="Consolas" panose="020B0609020204030204" pitchFamily="49" charset="0"/>
              </a:rPr>
              <a:t>(</a:t>
            </a:r>
            <a:r>
              <a:rPr lang="en-US" sz="2000" dirty="0" err="1">
                <a:solidFill>
                  <a:srgbClr val="00B050"/>
                </a:solidFill>
                <a:latin typeface="Consolas" panose="020B0609020204030204" pitchFamily="49" charset="0"/>
              </a:rPr>
              <a:t>x:Double</a:t>
            </a:r>
            <a:r>
              <a:rPr lang="en-US" sz="2000" dirty="0">
                <a:solidFill>
                  <a:srgbClr val="7030A0"/>
                </a:solidFill>
                <a:latin typeface="Consolas" panose="020B0609020204030204" pitchFamily="49" charset="0"/>
              </a:rPr>
              <a:t>) =&gt;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 </a:t>
            </a:r>
            <a:r>
              <a:rPr lang="en-US" sz="2000" dirty="0">
                <a:solidFill>
                  <a:srgbClr val="0070C0"/>
                </a:solidFill>
                <a:latin typeface="Consolas" panose="020B0609020204030204" pitchFamily="49" charset="0"/>
              </a:rPr>
              <a:t>b</a:t>
            </a:r>
          </a:p>
          <a:p>
            <a:r>
              <a:rPr lang="en-US" sz="2000" dirty="0">
                <a:solidFill>
                  <a:schemeClr val="tx1"/>
                </a:solidFill>
                <a:latin typeface="Consolas" panose="020B0609020204030204" pitchFamily="49" charset="0"/>
              </a:rPr>
              <a:t>  return lam</a:t>
            </a:r>
          </a:p>
          <a:p>
            <a:r>
              <a:rPr lang="en-US" sz="2000" dirty="0">
                <a:solidFill>
                  <a:schemeClr val="tx1"/>
                </a:solidFill>
                <a:latin typeface="Consolas" panose="020B0609020204030204" pitchFamily="49" charset="0"/>
              </a:rPr>
              <a:t>}</a:t>
            </a:r>
          </a:p>
        </p:txBody>
      </p:sp>
      <p:sp>
        <p:nvSpPr>
          <p:cNvPr id="15" name="Rectangle 14">
            <a:extLst>
              <a:ext uri="{FF2B5EF4-FFF2-40B4-BE49-F238E27FC236}">
                <a16:creationId xmlns:a16="http://schemas.microsoft.com/office/drawing/2014/main" id="{9B86A2B4-BCAF-49AD-88F6-60107053561B}"/>
              </a:ext>
            </a:extLst>
          </p:cNvPr>
          <p:cNvSpPr/>
          <p:nvPr/>
        </p:nvSpPr>
        <p:spPr>
          <a:xfrm>
            <a:off x="5345934" y="1284921"/>
            <a:ext cx="5672292" cy="18577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a:t>
            </a:r>
          </a:p>
          <a:p>
            <a:r>
              <a:rPr lang="en-US" sz="2000" dirty="0">
                <a:solidFill>
                  <a:schemeClr val="tx1"/>
                </a:solidFill>
                <a:latin typeface="Consolas" panose="020B0609020204030204" pitchFamily="49" charset="0"/>
              </a:rPr>
              <a:t>auto </a:t>
            </a:r>
            <a:r>
              <a:rPr lang="en-US" sz="2000" dirty="0" err="1">
                <a:solidFill>
                  <a:schemeClr val="tx1"/>
                </a:solidFill>
                <a:latin typeface="Consolas" panose="020B0609020204030204" pitchFamily="49" charset="0"/>
              </a:rPr>
              <a:t>make_lambda</a:t>
            </a:r>
            <a:r>
              <a:rPr lang="en-US" sz="2000" dirty="0">
                <a:solidFill>
                  <a:schemeClr val="tx1"/>
                </a:solidFill>
                <a:latin typeface="Consolas" panose="020B0609020204030204" pitchFamily="49" charset="0"/>
              </a:rPr>
              <a:t>(double </a:t>
            </a:r>
            <a:r>
              <a:rPr lang="en-US" sz="2000" dirty="0">
                <a:solidFill>
                  <a:srgbClr val="0070C0"/>
                </a:solidFill>
                <a:latin typeface="Consolas" panose="020B0609020204030204" pitchFamily="49" charset="0"/>
              </a:rPr>
              <a:t>m</a:t>
            </a:r>
            <a:r>
              <a:rPr lang="en-US" sz="2000" dirty="0">
                <a:solidFill>
                  <a:schemeClr val="tx1"/>
                </a:solidFill>
                <a:latin typeface="Consolas" panose="020B0609020204030204" pitchFamily="49" charset="0"/>
              </a:rPr>
              <a:t>, double </a:t>
            </a:r>
            <a:r>
              <a:rPr lang="en-US" sz="2000" dirty="0">
                <a:solidFill>
                  <a:srgbClr val="0070C0"/>
                </a:solidFill>
                <a:latin typeface="Consolas" panose="020B0609020204030204" pitchFamily="49" charset="0"/>
              </a:rPr>
              <a:t>b</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auto lam = </a:t>
            </a:r>
            <a:r>
              <a:rPr lang="en-US" sz="2000" dirty="0">
                <a:solidFill>
                  <a:srgbClr val="7030A0"/>
                </a:solidFill>
                <a:latin typeface="Consolas" panose="020B0609020204030204" pitchFamily="49" charset="0"/>
              </a:rPr>
              <a:t>[</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double x</a:t>
            </a:r>
            <a:r>
              <a:rPr lang="en-US" sz="2000" dirty="0">
                <a:solidFill>
                  <a:srgbClr val="7030A0"/>
                </a:solidFill>
                <a:latin typeface="Consolas" panose="020B0609020204030204" pitchFamily="49" charset="0"/>
              </a:rPr>
              <a:t>) -&gt; double </a:t>
            </a:r>
            <a:br>
              <a:rPr lang="en-US" sz="2000" dirty="0">
                <a:solidFill>
                  <a:srgbClr val="7030A0"/>
                </a:solidFill>
                <a:latin typeface="Consolas" panose="020B0609020204030204" pitchFamily="49" charset="0"/>
              </a:rPr>
            </a:br>
            <a:r>
              <a:rPr lang="en-US" sz="2000" dirty="0">
                <a:solidFill>
                  <a:srgbClr val="7030A0"/>
                </a:solidFill>
                <a:latin typeface="Consolas" panose="020B0609020204030204" pitchFamily="49" charset="0"/>
              </a:rPr>
              <a:t>    { return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rgbClr val="7030A0"/>
                </a:solidFill>
                <a:latin typeface="Consolas" panose="020B0609020204030204" pitchFamily="49" charset="0"/>
              </a:rPr>
              <a:t>; };</a:t>
            </a:r>
          </a:p>
          <a:p>
            <a:r>
              <a:rPr lang="en-US" sz="2000" dirty="0">
                <a:solidFill>
                  <a:schemeClr val="tx1"/>
                </a:solidFill>
                <a:latin typeface="Consolas" panose="020B0609020204030204" pitchFamily="49" charset="0"/>
              </a:rPr>
              <a:t>  return lam;</a:t>
            </a:r>
          </a:p>
          <a:p>
            <a:r>
              <a:rPr lang="en-US" sz="2000" dirty="0">
                <a:solidFill>
                  <a:schemeClr val="tx1"/>
                </a:solidFill>
                <a:latin typeface="Consolas" panose="020B0609020204030204" pitchFamily="49" charset="0"/>
              </a:rPr>
              <a:t>}</a:t>
            </a:r>
          </a:p>
        </p:txBody>
      </p:sp>
      <p:sp>
        <p:nvSpPr>
          <p:cNvPr id="16" name="Rectangle 15">
            <a:extLst>
              <a:ext uri="{FF2B5EF4-FFF2-40B4-BE49-F238E27FC236}">
                <a16:creationId xmlns:a16="http://schemas.microsoft.com/office/drawing/2014/main" id="{E9DF5CDB-739F-4BA2-ABE4-3F6C749689FD}"/>
              </a:ext>
            </a:extLst>
          </p:cNvPr>
          <p:cNvSpPr/>
          <p:nvPr/>
        </p:nvSpPr>
        <p:spPr>
          <a:xfrm>
            <a:off x="6408791" y="3329598"/>
            <a:ext cx="4409264" cy="16419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Ruby</a:t>
            </a:r>
          </a:p>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make_lambda</a:t>
            </a:r>
            <a:r>
              <a:rPr lang="en-US" sz="2000" dirty="0">
                <a:solidFill>
                  <a:schemeClr val="tx1"/>
                </a:solidFill>
                <a:latin typeface="Consolas" panose="020B0609020204030204" pitchFamily="49" charset="0"/>
              </a:rPr>
              <a:t>(</a:t>
            </a:r>
            <a:r>
              <a:rPr lang="en-US" sz="2000" dirty="0">
                <a:solidFill>
                  <a:srgbClr val="0070C0"/>
                </a:solidFill>
                <a:latin typeface="Consolas" panose="020B0609020204030204" pitchFamily="49" charset="0"/>
              </a:rPr>
              <a:t>m</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lam = </a:t>
            </a:r>
            <a:r>
              <a:rPr lang="en-US" sz="2000" dirty="0">
                <a:solidFill>
                  <a:srgbClr val="7030A0"/>
                </a:solidFill>
                <a:latin typeface="Consolas" panose="020B0609020204030204" pitchFamily="49" charset="0"/>
              </a:rPr>
              <a:t>-&gt;(</a:t>
            </a:r>
            <a:r>
              <a:rPr lang="en-US" sz="2000" dirty="0">
                <a:solidFill>
                  <a:srgbClr val="00B050"/>
                </a:solidFill>
                <a:latin typeface="Consolas" panose="020B0609020204030204" pitchFamily="49" charset="0"/>
              </a:rPr>
              <a:t>x</a:t>
            </a:r>
            <a:r>
              <a:rPr lang="en-US" sz="2000" dirty="0">
                <a:solidFill>
                  <a:srgbClr val="7030A0"/>
                </a:solidFill>
                <a:latin typeface="Consolas" panose="020B0609020204030204" pitchFamily="49" charset="0"/>
              </a:rPr>
              <a:t>) {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p>
          <a:p>
            <a:r>
              <a:rPr lang="en-US" sz="2000" dirty="0">
                <a:solidFill>
                  <a:schemeClr val="tx1"/>
                </a:solidFill>
                <a:latin typeface="Consolas" panose="020B0609020204030204" pitchFamily="49" charset="0"/>
              </a:rPr>
              <a:t>  return lam</a:t>
            </a:r>
          </a:p>
          <a:p>
            <a:r>
              <a:rPr lang="en-US" sz="2000" dirty="0">
                <a:solidFill>
                  <a:schemeClr val="tx1"/>
                </a:solidFill>
                <a:latin typeface="Consolas" panose="020B0609020204030204" pitchFamily="49" charset="0"/>
              </a:rPr>
              <a:t>end</a:t>
            </a:r>
          </a:p>
        </p:txBody>
      </p:sp>
      <p:sp>
        <p:nvSpPr>
          <p:cNvPr id="18" name="TextBox 17">
            <a:extLst>
              <a:ext uri="{FF2B5EF4-FFF2-40B4-BE49-F238E27FC236}">
                <a16:creationId xmlns:a16="http://schemas.microsoft.com/office/drawing/2014/main" id="{57F870DF-F112-4065-8D25-A02A13B34E83}"/>
              </a:ext>
            </a:extLst>
          </p:cNvPr>
          <p:cNvSpPr txBox="1"/>
          <p:nvPr/>
        </p:nvSpPr>
        <p:spPr>
          <a:xfrm>
            <a:off x="6012433" y="5079925"/>
            <a:ext cx="5827876" cy="1631216"/>
          </a:xfrm>
          <a:prstGeom prst="rect">
            <a:avLst/>
          </a:prstGeom>
          <a:solidFill>
            <a:schemeClr val="accent4">
              <a:lumMod val="40000"/>
              <a:lumOff val="60000"/>
            </a:schemeClr>
          </a:solidFill>
          <a:ln>
            <a:solidFill>
              <a:schemeClr val="tx1"/>
            </a:solidFill>
          </a:ln>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Javascript</a:t>
            </a:r>
            <a:r>
              <a:rPr lang="en-US" sz="2000" dirty="0">
                <a:latin typeface="Consolas" panose="020B0609020204030204" pitchFamily="49" charset="0"/>
              </a:rPr>
              <a:t> </a:t>
            </a:r>
          </a:p>
          <a:p>
            <a:r>
              <a:rPr lang="en-US" sz="2000" dirty="0">
                <a:latin typeface="Consolas" panose="020B0609020204030204" pitchFamily="49" charset="0"/>
              </a:rPr>
              <a:t>function </a:t>
            </a:r>
            <a:r>
              <a:rPr lang="en-US" sz="2000" dirty="0" err="1">
                <a:latin typeface="Consolas" panose="020B0609020204030204" pitchFamily="49" charset="0"/>
              </a:rPr>
              <a:t>make_lambda</a:t>
            </a:r>
            <a:r>
              <a:rPr lang="en-US" sz="2000" dirty="0">
                <a:latin typeface="Consolas" panose="020B0609020204030204" pitchFamily="49" charset="0"/>
              </a:rPr>
              <a:t>(</a:t>
            </a:r>
            <a:r>
              <a:rPr lang="en-US" sz="2000" dirty="0">
                <a:solidFill>
                  <a:srgbClr val="0070C0"/>
                </a:solidFill>
                <a:latin typeface="Consolas" panose="020B0609020204030204" pitchFamily="49" charset="0"/>
              </a:rPr>
              <a:t>m</a:t>
            </a:r>
            <a:r>
              <a:rPr lang="en-US" sz="2000" dirty="0">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latin typeface="Consolas" panose="020B0609020204030204" pitchFamily="49" charset="0"/>
              </a:rPr>
              <a:t>) {</a:t>
            </a:r>
          </a:p>
          <a:p>
            <a:r>
              <a:rPr lang="en-US" sz="2000" dirty="0">
                <a:latin typeface="Consolas" panose="020B0609020204030204" pitchFamily="49" charset="0"/>
              </a:rPr>
              <a:t> lam = </a:t>
            </a:r>
            <a:r>
              <a:rPr lang="en-US" sz="2000" dirty="0">
                <a:solidFill>
                  <a:srgbClr val="7030A0"/>
                </a:solidFill>
                <a:latin typeface="Consolas" panose="020B0609020204030204" pitchFamily="49" charset="0"/>
              </a:rPr>
              <a:t>function (</a:t>
            </a:r>
            <a:r>
              <a:rPr lang="en-US" sz="2000" dirty="0">
                <a:solidFill>
                  <a:srgbClr val="00B050"/>
                </a:solidFill>
                <a:latin typeface="Consolas" panose="020B0609020204030204" pitchFamily="49" charset="0"/>
              </a:rPr>
              <a:t>x</a:t>
            </a:r>
            <a:r>
              <a:rPr lang="en-US" sz="2000" dirty="0">
                <a:solidFill>
                  <a:srgbClr val="7030A0"/>
                </a:solidFill>
                <a:latin typeface="Consolas" panose="020B0609020204030204" pitchFamily="49" charset="0"/>
              </a:rPr>
              <a:t>) { return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r>
              <a:rPr lang="en-US" sz="2000" dirty="0">
                <a:solidFill>
                  <a:srgbClr val="7030A0"/>
                </a:solidFill>
                <a:latin typeface="Consolas" panose="020B0609020204030204" pitchFamily="49" charset="0"/>
              </a:rPr>
              <a:t>; }</a:t>
            </a:r>
          </a:p>
          <a:p>
            <a:r>
              <a:rPr lang="en-US" sz="2000" dirty="0">
                <a:latin typeface="Consolas" panose="020B0609020204030204" pitchFamily="49" charset="0"/>
              </a:rPr>
              <a:t> return lam;</a:t>
            </a:r>
          </a:p>
          <a:p>
            <a:r>
              <a:rPr lang="en-US" sz="2000" dirty="0">
                <a:latin typeface="Consolas" panose="020B0609020204030204" pitchFamily="49" charset="0"/>
              </a:rPr>
              <a:t>}</a:t>
            </a:r>
          </a:p>
        </p:txBody>
      </p:sp>
      <p:sp>
        <p:nvSpPr>
          <p:cNvPr id="19" name="Rectangle 18">
            <a:extLst>
              <a:ext uri="{FF2B5EF4-FFF2-40B4-BE49-F238E27FC236}">
                <a16:creationId xmlns:a16="http://schemas.microsoft.com/office/drawing/2014/main" id="{0A2AA30C-2B20-4E2C-910D-A123546C9556}"/>
              </a:ext>
            </a:extLst>
          </p:cNvPr>
          <p:cNvSpPr/>
          <p:nvPr/>
        </p:nvSpPr>
        <p:spPr>
          <a:xfrm>
            <a:off x="1339732" y="1506191"/>
            <a:ext cx="2852440" cy="9916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Haskell</a:t>
            </a:r>
          </a:p>
          <a:p>
            <a:r>
              <a:rPr lang="en-US" sz="2000" dirty="0" err="1">
                <a:solidFill>
                  <a:schemeClr val="tx1"/>
                </a:solidFill>
                <a:latin typeface="Consolas" panose="020B0609020204030204" pitchFamily="49" charset="0"/>
              </a:rPr>
              <a:t>make_lambda</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m b </a:t>
            </a:r>
            <a:r>
              <a:rPr lang="en-US" sz="2000" dirty="0">
                <a:solidFill>
                  <a:schemeClr val="tx1"/>
                </a:solidFill>
                <a:latin typeface="Consolas" panose="020B0609020204030204" pitchFamily="49" charset="0"/>
              </a:rPr>
              <a:t>=</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a:t>
            </a:r>
            <a:r>
              <a:rPr lang="en-US" sz="2000" dirty="0">
                <a:solidFill>
                  <a:srgbClr val="7030A0"/>
                </a:solidFill>
                <a:latin typeface="Consolas" panose="020B0609020204030204" pitchFamily="49" charset="0"/>
              </a:rPr>
              <a:t> \ </a:t>
            </a:r>
            <a:r>
              <a:rPr lang="en-US" sz="2000" dirty="0">
                <a:solidFill>
                  <a:srgbClr val="00B050"/>
                </a:solidFill>
                <a:latin typeface="Consolas" panose="020B0609020204030204" pitchFamily="49" charset="0"/>
              </a:rPr>
              <a:t>x </a:t>
            </a:r>
            <a:r>
              <a:rPr lang="en-US" sz="2000" dirty="0">
                <a:solidFill>
                  <a:srgbClr val="7030A0"/>
                </a:solidFill>
                <a:latin typeface="Consolas" panose="020B0609020204030204" pitchFamily="49" charset="0"/>
              </a:rPr>
              <a:t>-&gt;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m</a:t>
            </a:r>
            <a:r>
              <a:rPr lang="en-US" sz="2000" dirty="0">
                <a:solidFill>
                  <a:srgbClr val="7030A0"/>
                </a:solidFill>
                <a:latin typeface="Consolas" panose="020B0609020204030204" pitchFamily="49" charset="0"/>
              </a:rPr>
              <a:t>*</a:t>
            </a:r>
            <a:r>
              <a:rPr lang="en-US" sz="2000" dirty="0">
                <a:solidFill>
                  <a:srgbClr val="00B050"/>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a:solidFill>
                  <a:srgbClr val="7030A0"/>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a:solidFill>
                  <a:srgbClr val="0070C0"/>
                </a:solidFill>
                <a:latin typeface="Consolas" panose="020B0609020204030204" pitchFamily="49" charset="0"/>
              </a:rPr>
              <a:t>b</a:t>
            </a:r>
          </a:p>
        </p:txBody>
      </p:sp>
      <p:sp>
        <p:nvSpPr>
          <p:cNvPr id="22" name="Speech Bubble: Rectangle with Corners Rounded 21">
            <a:extLst>
              <a:ext uri="{FF2B5EF4-FFF2-40B4-BE49-F238E27FC236}">
                <a16:creationId xmlns:a16="http://schemas.microsoft.com/office/drawing/2014/main" id="{D4A85961-75A5-43BA-8596-FEA28BBADC86}"/>
              </a:ext>
            </a:extLst>
          </p:cNvPr>
          <p:cNvSpPr/>
          <p:nvPr/>
        </p:nvSpPr>
        <p:spPr>
          <a:xfrm>
            <a:off x="8347728" y="145878"/>
            <a:ext cx="3732662" cy="1424523"/>
          </a:xfrm>
          <a:prstGeom prst="wedgeRoundRectCallout">
            <a:avLst>
              <a:gd name="adj1" fmla="val -63656"/>
              <a:gd name="adj2" fmla="val 79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in C++ you must </a:t>
            </a:r>
            <a:r>
              <a:rPr lang="en-US" sz="2000" dirty="0">
                <a:solidFill>
                  <a:srgbClr val="97FFFF"/>
                </a:solidFill>
                <a:latin typeface="Corbel" panose="020B0503020204020204" pitchFamily="34" charset="0"/>
              </a:rPr>
              <a:t>declare </a:t>
            </a:r>
            <a:r>
              <a:rPr lang="en-US" sz="2000" dirty="0">
                <a:latin typeface="Corbel" panose="020B0503020204020204" pitchFamily="34" charset="0"/>
              </a:rPr>
              <a:t>which </a:t>
            </a:r>
            <a:r>
              <a:rPr lang="en-US" sz="2000" dirty="0">
                <a:solidFill>
                  <a:srgbClr val="97FFFF"/>
                </a:solidFill>
                <a:latin typeface="Corbel" panose="020B0503020204020204" pitchFamily="34" charset="0"/>
              </a:rPr>
              <a:t>variables</a:t>
            </a:r>
            <a:r>
              <a:rPr lang="en-US" sz="2000" dirty="0">
                <a:latin typeface="Corbel" panose="020B0503020204020204" pitchFamily="34" charset="0"/>
              </a:rPr>
              <a:t> you want to </a:t>
            </a:r>
            <a:r>
              <a:rPr lang="en-US" sz="2000" dirty="0">
                <a:solidFill>
                  <a:srgbClr val="97FFFF"/>
                </a:solidFill>
                <a:latin typeface="Corbel" panose="020B0503020204020204" pitchFamily="34" charset="0"/>
              </a:rPr>
              <a:t>capture</a:t>
            </a:r>
            <a:r>
              <a:rPr lang="en-US" sz="2000" dirty="0">
                <a:latin typeface="Corbel" panose="020B0503020204020204" pitchFamily="34" charset="0"/>
              </a:rPr>
              <a:t>, most languages don't require this.</a:t>
            </a:r>
          </a:p>
        </p:txBody>
      </p:sp>
      <p:sp>
        <p:nvSpPr>
          <p:cNvPr id="23" name="Speech Bubble: Rectangle with Corners Rounded 22">
            <a:extLst>
              <a:ext uri="{FF2B5EF4-FFF2-40B4-BE49-F238E27FC236}">
                <a16:creationId xmlns:a16="http://schemas.microsoft.com/office/drawing/2014/main" id="{AD2279B3-5FBA-4D03-BF09-5D248C5CEEB1}"/>
              </a:ext>
            </a:extLst>
          </p:cNvPr>
          <p:cNvSpPr/>
          <p:nvPr/>
        </p:nvSpPr>
        <p:spPr>
          <a:xfrm>
            <a:off x="2642393" y="3814223"/>
            <a:ext cx="3732662" cy="1203033"/>
          </a:xfrm>
          <a:prstGeom prst="wedgeRoundRectCallout">
            <a:avLst>
              <a:gd name="adj1" fmla="val -63656"/>
              <a:gd name="adj2" fmla="val 79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Many languages don't even require you to use a "lambda" keyword to declare a lambda.</a:t>
            </a:r>
          </a:p>
        </p:txBody>
      </p:sp>
      <p:sp>
        <p:nvSpPr>
          <p:cNvPr id="24" name="Speech Bubble: Rectangle with Corners Rounded 23">
            <a:extLst>
              <a:ext uri="{FF2B5EF4-FFF2-40B4-BE49-F238E27FC236}">
                <a16:creationId xmlns:a16="http://schemas.microsoft.com/office/drawing/2014/main" id="{D561363E-AE80-4438-9CDF-0733CDDBFE9F}"/>
              </a:ext>
            </a:extLst>
          </p:cNvPr>
          <p:cNvSpPr/>
          <p:nvPr/>
        </p:nvSpPr>
        <p:spPr>
          <a:xfrm>
            <a:off x="8268068" y="2122130"/>
            <a:ext cx="3732662" cy="1203033"/>
          </a:xfrm>
          <a:prstGeom prst="wedgeRoundRectCallout">
            <a:avLst>
              <a:gd name="adj1" fmla="val -38924"/>
              <a:gd name="adj2" fmla="val 1145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Many languages don't require a return statement – whatever is computed is just returned.</a:t>
            </a:r>
          </a:p>
        </p:txBody>
      </p:sp>
    </p:spTree>
    <p:extLst>
      <p:ext uri="{BB962C8B-B14F-4D97-AF65-F5344CB8AC3E}">
        <p14:creationId xmlns:p14="http://schemas.microsoft.com/office/powerpoint/2010/main" val="38668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2" nodeType="clickEffect">
                                  <p:stCondLst>
                                    <p:cond delay="0"/>
                                  </p:stCondLst>
                                  <p:childTnLst>
                                    <p:animMotion origin="layout" path="M -4.16667E-7 0 L -0.39128 0.21019 " pathEditMode="relative" rAng="0" ptsTypes="AA">
                                      <p:cBhvr>
                                        <p:cTn id="40" dur="2000" fill="hold"/>
                                        <p:tgtEl>
                                          <p:spTgt spid="22"/>
                                        </p:tgtEl>
                                        <p:attrNameLst>
                                          <p:attrName>ppt_x</p:attrName>
                                          <p:attrName>ppt_y</p:attrName>
                                        </p:attrNameLst>
                                      </p:cBhvr>
                                      <p:rCtr x="-19570" y="10509"/>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3" nodeType="clickEffect">
                                  <p:stCondLst>
                                    <p:cond delay="0"/>
                                  </p:stCondLst>
                                  <p:childTnLst>
                                    <p:animMotion origin="layout" path="M -0.39128 0.21019 L -0.47995 0.50255 " pathEditMode="relative" rAng="0" ptsTypes="AA">
                                      <p:cBhvr>
                                        <p:cTn id="44" dur="2000" fill="hold"/>
                                        <p:tgtEl>
                                          <p:spTgt spid="22"/>
                                        </p:tgtEl>
                                        <p:attrNameLst>
                                          <p:attrName>ppt_x</p:attrName>
                                          <p:attrName>ppt_y</p:attrName>
                                        </p:attrNameLst>
                                      </p:cBhvr>
                                      <p:rCtr x="-4440" y="14606"/>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2" nodeType="clickEffect">
                                  <p:stCondLst>
                                    <p:cond delay="0"/>
                                  </p:stCondLst>
                                  <p:childTnLst>
                                    <p:animMotion origin="layout" path="M -1.66667E-6 1.11022E-16 L 0.478 -0.2 " pathEditMode="relative" rAng="0" ptsTypes="AA">
                                      <p:cBhvr>
                                        <p:cTn id="57" dur="2000" fill="hold"/>
                                        <p:tgtEl>
                                          <p:spTgt spid="23"/>
                                        </p:tgtEl>
                                        <p:attrNameLst>
                                          <p:attrName>ppt_x</p:attrName>
                                          <p:attrName>ppt_y</p:attrName>
                                        </p:attrNameLst>
                                      </p:cBhvr>
                                      <p:rCtr x="23893" y="-10000"/>
                                    </p:animMotion>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2" nodeType="clickEffect">
                                  <p:stCondLst>
                                    <p:cond delay="0"/>
                                  </p:stCondLst>
                                  <p:childTnLst>
                                    <p:animMotion origin="layout" path="M 1.11022E-16 -2.22222E-6 L -0.38945 -0.11435 " pathEditMode="relative" rAng="0" ptsTypes="AA">
                                      <p:cBhvr>
                                        <p:cTn id="70" dur="2000" fill="hold"/>
                                        <p:tgtEl>
                                          <p:spTgt spid="24"/>
                                        </p:tgtEl>
                                        <p:attrNameLst>
                                          <p:attrName>ppt_x</p:attrName>
                                          <p:attrName>ppt_y</p:attrName>
                                        </p:attrNameLst>
                                      </p:cBhvr>
                                      <p:rCtr x="-19479" y="-5718"/>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animBg="1"/>
      <p:bldP spid="15" grpId="0" animBg="1"/>
      <p:bldP spid="16" grpId="0" animBg="1"/>
      <p:bldP spid="18" grpId="0" animBg="1"/>
      <p:bldP spid="19" grpId="0" animBg="1"/>
      <p:bldP spid="22" grpId="0" animBg="1"/>
      <p:bldP spid="22" grpId="1" animBg="1"/>
      <p:bldP spid="22" grpId="2" animBg="1"/>
      <p:bldP spid="22" grpId="3" animBg="1"/>
      <p:bldP spid="23" grpId="0" animBg="1"/>
      <p:bldP spid="23" grpId="1" animBg="1"/>
      <p:bldP spid="23" grpId="2" animBg="1"/>
      <p:bldP spid="24" grpId="0" animBg="1"/>
      <p:bldP spid="24" grpId="1" animBg="1"/>
      <p:bldP spid="24"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783071" y="1296162"/>
            <a:ext cx="5053975" cy="830997"/>
          </a:xfrm>
          <a:prstGeom prst="rect">
            <a:avLst/>
          </a:prstGeom>
          <a:noFill/>
        </p:spPr>
        <p:txBody>
          <a:bodyPr wrap="square">
            <a:spAutoFit/>
          </a:bodyPr>
          <a:lstStyle/>
          <a:p>
            <a:pPr algn="ctr"/>
            <a:r>
              <a:rPr lang="en-US" sz="2400" dirty="0"/>
              <a:t>Consider the following program which creates a </a:t>
            </a:r>
            <a:r>
              <a:rPr lang="en-US" sz="2400" dirty="0">
                <a:solidFill>
                  <a:srgbClr val="FF0000"/>
                </a:solidFill>
              </a:rPr>
              <a:t>lambda function </a:t>
            </a:r>
            <a:r>
              <a:rPr lang="en-US" sz="2400" dirty="0"/>
              <a:t>and calls it.</a:t>
            </a:r>
          </a:p>
        </p:txBody>
      </p:sp>
      <p:sp>
        <p:nvSpPr>
          <p:cNvPr id="19" name="TextBox 18">
            <a:extLst>
              <a:ext uri="{FF2B5EF4-FFF2-40B4-BE49-F238E27FC236}">
                <a16:creationId xmlns:a16="http://schemas.microsoft.com/office/drawing/2014/main" id="{4C2203D8-A7FC-4B8C-8089-80BF27158356}"/>
              </a:ext>
            </a:extLst>
          </p:cNvPr>
          <p:cNvSpPr txBox="1"/>
          <p:nvPr/>
        </p:nvSpPr>
        <p:spPr>
          <a:xfrm>
            <a:off x="6761115" y="2295962"/>
            <a:ext cx="5097886" cy="461665"/>
          </a:xfrm>
          <a:prstGeom prst="rect">
            <a:avLst/>
          </a:prstGeom>
          <a:noFill/>
        </p:spPr>
        <p:txBody>
          <a:bodyPr wrap="square">
            <a:spAutoFit/>
          </a:bodyPr>
          <a:lstStyle/>
          <a:p>
            <a:pPr algn="ctr"/>
            <a:r>
              <a:rPr lang="en-US" sz="2400" dirty="0"/>
              <a:t>If we run the main function, it prints:</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460224" y="-139691"/>
            <a:ext cx="11891369" cy="1143000"/>
            <a:chOff x="927815" y="-4136"/>
            <a:chExt cx="11891369"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334351" y="-4136"/>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Lambdas &amp; First Class Functions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15" y="149422"/>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55094" y="1160585"/>
            <a:ext cx="5821271" cy="376750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def </a:t>
            </a:r>
            <a:r>
              <a:rPr lang="en-US" sz="2000" dirty="0" err="1">
                <a:latin typeface="Consolas" panose="020B0609020204030204" pitchFamily="49" charset="0"/>
              </a:rPr>
              <a:t>run_our_lambda</a:t>
            </a:r>
            <a:r>
              <a:rPr lang="en-US" sz="2000" dirty="0">
                <a:latin typeface="Consolas" panose="020B0609020204030204" pitchFamily="49" charset="0"/>
              </a:rPr>
              <a:t>(lam)</a:t>
            </a:r>
          </a:p>
          <a:p>
            <a:r>
              <a:rPr lang="en-US" sz="2000" dirty="0">
                <a:latin typeface="Consolas" panose="020B0609020204030204" pitchFamily="49" charset="0"/>
              </a:rPr>
              <a:t>  puts("Time to run our lambda!")</a:t>
            </a:r>
          </a:p>
          <a:p>
            <a:r>
              <a:rPr lang="en-US" sz="2000" dirty="0">
                <a:latin typeface="Consolas" panose="020B0609020204030204" pitchFamily="49" charset="0"/>
              </a:rPr>
              <a:t>  </a:t>
            </a:r>
            <a:r>
              <a:rPr lang="en-US" sz="2000" dirty="0" err="1">
                <a:latin typeface="Consolas" panose="020B0609020204030204" pitchFamily="49" charset="0"/>
              </a:rPr>
              <a:t>lam.call</a:t>
            </a:r>
            <a:r>
              <a:rPr lang="en-US" sz="2000" dirty="0">
                <a:latin typeface="Consolas" panose="020B0609020204030204" pitchFamily="49" charset="0"/>
              </a:rPr>
              <a:t>(" is </a:t>
            </a:r>
            <a:r>
              <a:rPr lang="en-US" sz="2000" dirty="0" err="1">
                <a:latin typeface="Consolas" panose="020B0609020204030204" pitchFamily="49" charset="0"/>
              </a:rPr>
              <a:t>rekt</a:t>
            </a:r>
            <a:r>
              <a:rPr lang="en-US" sz="2000" dirty="0">
                <a:latin typeface="Consolas" panose="020B0609020204030204" pitchFamily="49" charset="0"/>
              </a:rPr>
              <a:t>")</a:t>
            </a:r>
          </a:p>
          <a:p>
            <a:r>
              <a:rPr lang="en-US" sz="2000" dirty="0">
                <a:latin typeface="Consolas" panose="020B0609020204030204" pitchFamily="49" charset="0"/>
              </a:rPr>
              <a:t>end</a:t>
            </a:r>
          </a:p>
          <a:p>
            <a:endParaRPr lang="en-US" sz="2000" dirty="0">
              <a:latin typeface="Consolas" panose="020B0609020204030204" pitchFamily="49" charset="0"/>
            </a:endParaRPr>
          </a:p>
          <a:p>
            <a:r>
              <a:rPr lang="en-US" sz="2000" dirty="0">
                <a:latin typeface="Consolas" panose="020B0609020204030204" pitchFamily="49" charset="0"/>
              </a:rPr>
              <a:t>def main()</a:t>
            </a:r>
          </a:p>
          <a:p>
            <a:r>
              <a:rPr lang="en-US" sz="2000" dirty="0">
                <a:latin typeface="Consolas" panose="020B0609020204030204" pitchFamily="49" charset="0"/>
              </a:rPr>
              <a:t>  name = "Carey"</a:t>
            </a:r>
          </a:p>
          <a:p>
            <a:r>
              <a:rPr lang="en-US" sz="2000" dirty="0">
                <a:latin typeface="Consolas" panose="020B0609020204030204" pitchFamily="49" charset="0"/>
              </a:rPr>
              <a:t>  </a:t>
            </a:r>
            <a:r>
              <a:rPr lang="en-US" sz="2000" dirty="0" err="1">
                <a:latin typeface="Consolas" panose="020B0609020204030204" pitchFamily="49" charset="0"/>
              </a:rPr>
              <a:t>our_lambda</a:t>
            </a:r>
            <a:r>
              <a:rPr lang="en-US" sz="2000" dirty="0">
                <a:latin typeface="Consolas" panose="020B0609020204030204" pitchFamily="49" charset="0"/>
              </a:rPr>
              <a:t> = </a:t>
            </a:r>
            <a:r>
              <a:rPr lang="en-US" sz="2000" dirty="0">
                <a:solidFill>
                  <a:schemeClr val="accent2">
                    <a:lumMod val="60000"/>
                    <a:lumOff val="40000"/>
                  </a:schemeClr>
                </a:solidFill>
                <a:latin typeface="Consolas" panose="020B0609020204030204" pitchFamily="49" charset="0"/>
              </a:rPr>
              <a:t>-&gt; (x) { name += x }</a:t>
            </a:r>
          </a:p>
          <a:p>
            <a:r>
              <a:rPr lang="en-US" sz="2000" dirty="0">
                <a:latin typeface="Consolas" panose="020B0609020204030204" pitchFamily="49" charset="0"/>
              </a:rPr>
              <a:t>  </a:t>
            </a:r>
            <a:r>
              <a:rPr lang="en-US" sz="2000" dirty="0" err="1">
                <a:latin typeface="Consolas" panose="020B0609020204030204" pitchFamily="49" charset="0"/>
              </a:rPr>
              <a:t>run_our_lambda</a:t>
            </a:r>
            <a:r>
              <a:rPr lang="en-US" sz="2000" dirty="0">
                <a:latin typeface="Consolas" panose="020B0609020204030204" pitchFamily="49" charset="0"/>
              </a:rPr>
              <a:t>(</a:t>
            </a:r>
            <a:r>
              <a:rPr lang="en-US" sz="2000" dirty="0" err="1">
                <a:latin typeface="Consolas" panose="020B0609020204030204" pitchFamily="49" charset="0"/>
              </a:rPr>
              <a:t>our_lambda</a:t>
            </a:r>
            <a:r>
              <a:rPr lang="en-US" sz="2000" dirty="0">
                <a:latin typeface="Consolas" panose="020B0609020204030204" pitchFamily="49" charset="0"/>
              </a:rPr>
              <a:t>)</a:t>
            </a:r>
          </a:p>
          <a:p>
            <a:r>
              <a:rPr lang="en-US" sz="2000" dirty="0">
                <a:latin typeface="Consolas" panose="020B0609020204030204" pitchFamily="49" charset="0"/>
              </a:rPr>
              <a:t>  puts("Our result: " + name)</a:t>
            </a:r>
          </a:p>
          <a:p>
            <a:r>
              <a:rPr lang="en-US" sz="2000" dirty="0">
                <a:latin typeface="Consolas" panose="020B0609020204030204" pitchFamily="49" charset="0"/>
              </a:rPr>
              <a:t>end</a:t>
            </a:r>
          </a:p>
        </p:txBody>
      </p:sp>
      <p:sp>
        <p:nvSpPr>
          <p:cNvPr id="112" name="TextBox 111">
            <a:extLst>
              <a:ext uri="{FF2B5EF4-FFF2-40B4-BE49-F238E27FC236}">
                <a16:creationId xmlns:a16="http://schemas.microsoft.com/office/drawing/2014/main" id="{026A994B-B3B0-4054-9427-76235A1F0B55}"/>
              </a:ext>
            </a:extLst>
          </p:cNvPr>
          <p:cNvSpPr txBox="1"/>
          <p:nvPr/>
        </p:nvSpPr>
        <p:spPr>
          <a:xfrm>
            <a:off x="6916561" y="3030408"/>
            <a:ext cx="4786994" cy="830997"/>
          </a:xfrm>
          <a:prstGeom prst="rect">
            <a:avLst/>
          </a:prstGeom>
          <a:solidFill>
            <a:schemeClr val="bg2"/>
          </a:solidFill>
          <a:ln>
            <a:solidFill>
              <a:schemeClr val="tx1"/>
            </a:solidFill>
          </a:ln>
        </p:spPr>
        <p:txBody>
          <a:bodyPr wrap="square">
            <a:spAutoFit/>
          </a:bodyPr>
          <a:lstStyle/>
          <a:p>
            <a:r>
              <a:rPr lang="en-US" sz="2400" dirty="0"/>
              <a:t>Time to run our lambda!</a:t>
            </a:r>
          </a:p>
          <a:p>
            <a:r>
              <a:rPr lang="en-US" sz="2400" dirty="0"/>
              <a:t>Our result: Carey is </a:t>
            </a:r>
            <a:r>
              <a:rPr lang="en-US" sz="2400" dirty="0" err="1"/>
              <a:t>rekt</a:t>
            </a:r>
            <a:endParaRPr lang="en-US" sz="2400" dirty="0"/>
          </a:p>
        </p:txBody>
      </p:sp>
      <p:sp>
        <p:nvSpPr>
          <p:cNvPr id="113" name="TextBox 112">
            <a:extLst>
              <a:ext uri="{FF2B5EF4-FFF2-40B4-BE49-F238E27FC236}">
                <a16:creationId xmlns:a16="http://schemas.microsoft.com/office/drawing/2014/main" id="{9A764BC9-C842-4BBF-BCE4-3F697467B611}"/>
              </a:ext>
            </a:extLst>
          </p:cNvPr>
          <p:cNvSpPr txBox="1"/>
          <p:nvPr/>
        </p:nvSpPr>
        <p:spPr>
          <a:xfrm>
            <a:off x="6596009" y="4068766"/>
            <a:ext cx="5262992" cy="1569660"/>
          </a:xfrm>
          <a:prstGeom prst="rect">
            <a:avLst/>
          </a:prstGeom>
          <a:noFill/>
        </p:spPr>
        <p:txBody>
          <a:bodyPr wrap="square">
            <a:spAutoFit/>
          </a:bodyPr>
          <a:lstStyle/>
          <a:p>
            <a:pPr algn="ctr"/>
            <a:r>
              <a:rPr lang="en-US" sz="2400" dirty="0"/>
              <a:t>Question: Does this program make copies of captured variables (e.g., name) like we saw in C++? Or can the lambda change variables outside of its closure?</a:t>
            </a:r>
          </a:p>
        </p:txBody>
      </p:sp>
      <p:sp>
        <p:nvSpPr>
          <p:cNvPr id="115" name="Rectangle 114">
            <a:extLst>
              <a:ext uri="{FF2B5EF4-FFF2-40B4-BE49-F238E27FC236}">
                <a16:creationId xmlns:a16="http://schemas.microsoft.com/office/drawing/2014/main" id="{CE8E1F16-7828-41FC-A4F4-2E5813CDA15C}"/>
              </a:ext>
            </a:extLst>
          </p:cNvPr>
          <p:cNvSpPr/>
          <p:nvPr/>
        </p:nvSpPr>
        <p:spPr>
          <a:xfrm>
            <a:off x="6923840" y="5912503"/>
            <a:ext cx="452794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6" name="Rectangle 115">
            <a:extLst>
              <a:ext uri="{FF2B5EF4-FFF2-40B4-BE49-F238E27FC236}">
                <a16:creationId xmlns:a16="http://schemas.microsoft.com/office/drawing/2014/main" id="{BB47241A-AF87-43B3-A34F-2271310E9F73}"/>
              </a:ext>
            </a:extLst>
          </p:cNvPr>
          <p:cNvSpPr/>
          <p:nvPr/>
        </p:nvSpPr>
        <p:spPr>
          <a:xfrm>
            <a:off x="6926397" y="5918975"/>
            <a:ext cx="452963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26BE4662-CE38-4639-B9A6-078D4B9E6664}"/>
              </a:ext>
            </a:extLst>
          </p:cNvPr>
          <p:cNvSpPr txBox="1"/>
          <p:nvPr/>
        </p:nvSpPr>
        <p:spPr>
          <a:xfrm>
            <a:off x="-58127" y="5138259"/>
            <a:ext cx="6556256" cy="1631216"/>
          </a:xfrm>
          <a:prstGeom prst="rect">
            <a:avLst/>
          </a:prstGeom>
          <a:noFill/>
        </p:spPr>
        <p:txBody>
          <a:bodyPr wrap="square">
            <a:spAutoFit/>
          </a:bodyPr>
          <a:lstStyle/>
          <a:p>
            <a:pPr algn="ctr"/>
            <a:r>
              <a:rPr lang="en-US" sz="2200" dirty="0"/>
              <a:t>Answer: Changes by the lambda of a captured variable (</a:t>
            </a:r>
            <a:r>
              <a:rPr lang="en-US" sz="2200" dirty="0">
                <a:solidFill>
                  <a:srgbClr val="FF0000"/>
                </a:solidFill>
              </a:rPr>
              <a:t>name += x</a:t>
            </a:r>
            <a:r>
              <a:rPr lang="en-US" sz="2200" dirty="0"/>
              <a:t>) affect the original variable's value! </a:t>
            </a:r>
          </a:p>
          <a:p>
            <a:pPr algn="ctr"/>
            <a:endParaRPr lang="en-US" sz="1200" dirty="0"/>
          </a:p>
          <a:p>
            <a:pPr algn="ctr"/>
            <a:r>
              <a:rPr lang="en-US" sz="2200" dirty="0"/>
              <a:t>So the closure must not be making copies, but rather referring to the original variables!</a:t>
            </a:r>
          </a:p>
        </p:txBody>
      </p:sp>
      <p:sp>
        <p:nvSpPr>
          <p:cNvPr id="121" name="Speech Bubble: Rectangle with Corners Rounded 120">
            <a:extLst>
              <a:ext uri="{FF2B5EF4-FFF2-40B4-BE49-F238E27FC236}">
                <a16:creationId xmlns:a16="http://schemas.microsoft.com/office/drawing/2014/main" id="{84FFBDC6-1DC8-40C8-A583-241FBEBEDB5B}"/>
              </a:ext>
            </a:extLst>
          </p:cNvPr>
          <p:cNvSpPr/>
          <p:nvPr/>
        </p:nvSpPr>
        <p:spPr>
          <a:xfrm>
            <a:off x="1701505" y="939694"/>
            <a:ext cx="3007344" cy="694657"/>
          </a:xfrm>
          <a:prstGeom prst="wedgeRoundRectCallout">
            <a:avLst>
              <a:gd name="adj1" fmla="val -69503"/>
              <a:gd name="adj2" fmla="val 1045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call to the lambda...</a:t>
            </a:r>
          </a:p>
        </p:txBody>
      </p:sp>
      <p:sp>
        <p:nvSpPr>
          <p:cNvPr id="122" name="Speech Bubble: Rectangle with Corners Rounded 121">
            <a:extLst>
              <a:ext uri="{FF2B5EF4-FFF2-40B4-BE49-F238E27FC236}">
                <a16:creationId xmlns:a16="http://schemas.microsoft.com/office/drawing/2014/main" id="{42381052-04FD-45A8-9C3E-E36299ACB55D}"/>
              </a:ext>
            </a:extLst>
          </p:cNvPr>
          <p:cNvSpPr/>
          <p:nvPr/>
        </p:nvSpPr>
        <p:spPr>
          <a:xfrm>
            <a:off x="4408070" y="2506133"/>
            <a:ext cx="2700511" cy="694657"/>
          </a:xfrm>
          <a:prstGeom prst="wedgeRoundRectCallout">
            <a:avLst>
              <a:gd name="adj1" fmla="val -69503"/>
              <a:gd name="adj2" fmla="val 1045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Modifies the original name variable!</a:t>
            </a:r>
          </a:p>
        </p:txBody>
      </p:sp>
      <p:sp>
        <p:nvSpPr>
          <p:cNvPr id="123" name="Speech Bubble: Rectangle with Corners Rounded 122">
            <a:extLst>
              <a:ext uri="{FF2B5EF4-FFF2-40B4-BE49-F238E27FC236}">
                <a16:creationId xmlns:a16="http://schemas.microsoft.com/office/drawing/2014/main" id="{C23F3536-2411-4D3D-A712-55D2F9CC6C5A}"/>
              </a:ext>
            </a:extLst>
          </p:cNvPr>
          <p:cNvSpPr/>
          <p:nvPr/>
        </p:nvSpPr>
        <p:spPr>
          <a:xfrm>
            <a:off x="4883199" y="3911716"/>
            <a:ext cx="2700511" cy="1053710"/>
          </a:xfrm>
          <a:prstGeom prst="wedgeRoundRectCallout">
            <a:avLst>
              <a:gd name="adj1" fmla="val -80034"/>
              <a:gd name="adj2" fmla="val -616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this language can't be using copies in the closure.</a:t>
            </a:r>
          </a:p>
        </p:txBody>
      </p:sp>
      <p:sp>
        <p:nvSpPr>
          <p:cNvPr id="130" name="TextBox 129">
            <a:extLst>
              <a:ext uri="{FF2B5EF4-FFF2-40B4-BE49-F238E27FC236}">
                <a16:creationId xmlns:a16="http://schemas.microsoft.com/office/drawing/2014/main" id="{B575433C-BFB3-4DE9-AE04-BAF1ABA65973}"/>
              </a:ext>
            </a:extLst>
          </p:cNvPr>
          <p:cNvSpPr txBox="1"/>
          <p:nvPr/>
        </p:nvSpPr>
        <p:spPr>
          <a:xfrm>
            <a:off x="6962689" y="5918975"/>
            <a:ext cx="4529632" cy="769441"/>
          </a:xfrm>
          <a:prstGeom prst="rect">
            <a:avLst/>
          </a:prstGeom>
          <a:noFill/>
        </p:spPr>
        <p:txBody>
          <a:bodyPr wrap="square">
            <a:spAutoFit/>
          </a:bodyPr>
          <a:lstStyle/>
          <a:p>
            <a:pPr algn="ctr"/>
            <a:r>
              <a:rPr lang="en-US" sz="4400" dirty="0">
                <a:latin typeface="Corbel" panose="020B0503020204020204" pitchFamily="34" charset="0"/>
              </a:rPr>
              <a:t>This is Ruby!</a:t>
            </a:r>
            <a:endParaRPr lang="en-US" sz="4400" dirty="0"/>
          </a:p>
        </p:txBody>
      </p:sp>
      <p:grpSp>
        <p:nvGrpSpPr>
          <p:cNvPr id="131" name="Group 130">
            <a:extLst>
              <a:ext uri="{FF2B5EF4-FFF2-40B4-BE49-F238E27FC236}">
                <a16:creationId xmlns:a16="http://schemas.microsoft.com/office/drawing/2014/main" id="{8BA47B51-F4C0-4ACF-BA78-EB0385534A39}"/>
              </a:ext>
            </a:extLst>
          </p:cNvPr>
          <p:cNvGrpSpPr/>
          <p:nvPr/>
        </p:nvGrpSpPr>
        <p:grpSpPr>
          <a:xfrm>
            <a:off x="87109" y="19451"/>
            <a:ext cx="6428948" cy="2445868"/>
            <a:chOff x="9223510" y="4771299"/>
            <a:chExt cx="4797264" cy="1800074"/>
          </a:xfrm>
        </p:grpSpPr>
        <p:grpSp>
          <p:nvGrpSpPr>
            <p:cNvPr id="132" name="Group 131">
              <a:extLst>
                <a:ext uri="{FF2B5EF4-FFF2-40B4-BE49-F238E27FC236}">
                  <a16:creationId xmlns:a16="http://schemas.microsoft.com/office/drawing/2014/main" id="{75611402-CD91-447E-ADC5-94B05EFBF518}"/>
                </a:ext>
              </a:extLst>
            </p:cNvPr>
            <p:cNvGrpSpPr/>
            <p:nvPr/>
          </p:nvGrpSpPr>
          <p:grpSpPr>
            <a:xfrm>
              <a:off x="9223510" y="4771299"/>
              <a:ext cx="4704698" cy="1800074"/>
              <a:chOff x="9462051" y="4393761"/>
              <a:chExt cx="4704698" cy="1800074"/>
            </a:xfrm>
          </p:grpSpPr>
          <p:sp>
            <p:nvSpPr>
              <p:cNvPr id="135" name="Rectangle: Rounded Corners 134">
                <a:extLst>
                  <a:ext uri="{FF2B5EF4-FFF2-40B4-BE49-F238E27FC236}">
                    <a16:creationId xmlns:a16="http://schemas.microsoft.com/office/drawing/2014/main" id="{A44EB3BB-7CBA-46A3-AA0C-0FC9C4C53F5A}"/>
                  </a:ext>
                </a:extLst>
              </p:cNvPr>
              <p:cNvSpPr/>
              <p:nvPr/>
            </p:nvSpPr>
            <p:spPr>
              <a:xfrm>
                <a:off x="9462051" y="4426225"/>
                <a:ext cx="4704698" cy="1767610"/>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A7335557-05FF-400B-B45C-8851BFAC8E43}"/>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33" name="Picture 45" descr="spinhead">
              <a:extLst>
                <a:ext uri="{FF2B5EF4-FFF2-40B4-BE49-F238E27FC236}">
                  <a16:creationId xmlns:a16="http://schemas.microsoft.com/office/drawing/2014/main" id="{24B8B8F9-F8A6-4AEA-806E-A5C0012E7CB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134" name="TextBox 133">
              <a:extLst>
                <a:ext uri="{FF2B5EF4-FFF2-40B4-BE49-F238E27FC236}">
                  <a16:creationId xmlns:a16="http://schemas.microsoft.com/office/drawing/2014/main" id="{B8A642C8-48DB-460D-84A0-F8391FF829E2}"/>
                </a:ext>
              </a:extLst>
            </p:cNvPr>
            <p:cNvSpPr txBox="1"/>
            <p:nvPr/>
          </p:nvSpPr>
          <p:spPr>
            <a:xfrm>
              <a:off x="9977649" y="5080920"/>
              <a:ext cx="4043125" cy="1438357"/>
            </a:xfrm>
            <a:prstGeom prst="rect">
              <a:avLst/>
            </a:prstGeom>
            <a:noFill/>
          </p:spPr>
          <p:txBody>
            <a:bodyPr wrap="square" rtlCol="0">
              <a:spAutoFit/>
            </a:bodyPr>
            <a:lstStyle/>
            <a:p>
              <a:pPr algn="ctr"/>
              <a:r>
                <a:rPr lang="en-US" sz="2200" dirty="0">
                  <a:solidFill>
                    <a:schemeClr val="accent1">
                      <a:lumMod val="75000"/>
                    </a:schemeClr>
                  </a:solidFill>
                  <a:latin typeface="Comic Sans MS" panose="030F0702030302020204" pitchFamily="66" charset="0"/>
                </a:rPr>
                <a:t>"Moral: If you attempt to modify a captured variable you might get different behavior than you expect!</a:t>
              </a:r>
              <a:br>
                <a:rPr lang="en-US" sz="2200" dirty="0">
                  <a:solidFill>
                    <a:schemeClr val="accent1">
                      <a:lumMod val="75000"/>
                    </a:schemeClr>
                  </a:solidFill>
                  <a:latin typeface="Comic Sans MS" panose="030F0702030302020204" pitchFamily="66" charset="0"/>
                </a:rPr>
              </a:br>
              <a:br>
                <a:rPr lang="en-US" sz="1100" dirty="0">
                  <a:solidFill>
                    <a:schemeClr val="accent1">
                      <a:lumMod val="75000"/>
                    </a:schemeClr>
                  </a:solidFill>
                  <a:latin typeface="Comic Sans MS" panose="030F0702030302020204" pitchFamily="66" charset="0"/>
                </a:rPr>
              </a:br>
              <a:r>
                <a:rPr lang="en-US" sz="2200" dirty="0">
                  <a:solidFill>
                    <a:schemeClr val="accent1">
                      <a:lumMod val="75000"/>
                    </a:schemeClr>
                  </a:solidFill>
                  <a:latin typeface="Comic Sans MS" panose="030F0702030302020204" pitchFamily="66" charset="0"/>
                </a:rPr>
                <a:t>Each language is different, so do your due diligence or you'll get burned."</a:t>
              </a:r>
            </a:p>
          </p:txBody>
        </p:sp>
      </p:grpSp>
    </p:spTree>
    <p:extLst>
      <p:ext uri="{BB962C8B-B14F-4D97-AF65-F5344CB8AC3E}">
        <p14:creationId xmlns:p14="http://schemas.microsoft.com/office/powerpoint/2010/main" val="4838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wipe(left)">
                                      <p:cBhvr>
                                        <p:cTn id="29" dur="25000"/>
                                        <p:tgtEl>
                                          <p:spTgt spid="116"/>
                                        </p:tgtEl>
                                      </p:cBhvr>
                                    </p:animEffect>
                                  </p:childTnLst>
                                </p:cTn>
                              </p:par>
                            </p:childTnLst>
                          </p:cTn>
                        </p:par>
                        <p:par>
                          <p:cTn id="30" fill="hold">
                            <p:stCondLst>
                              <p:cond delay="25000"/>
                            </p:stCondLst>
                            <p:childTnLst>
                              <p:par>
                                <p:cTn id="31" presetID="1" presetClass="exit" presetSubtype="0" fill="hold" grpId="1" nodeType="afterEffect">
                                  <p:stCondLst>
                                    <p:cond delay="0"/>
                                  </p:stCondLst>
                                  <p:childTnLst>
                                    <p:set>
                                      <p:cBhvr>
                                        <p:cTn id="32" dur="1" fill="hold">
                                          <p:stCondLst>
                                            <p:cond delay="0"/>
                                          </p:stCondLst>
                                        </p:cTn>
                                        <p:tgtEl>
                                          <p:spTgt spid="115"/>
                                        </p:tgtEl>
                                        <p:attrNameLst>
                                          <p:attrName>style.visibility</p:attrName>
                                        </p:attrNameLst>
                                      </p:cBhvr>
                                      <p:to>
                                        <p:strVal val="hidden"/>
                                      </p:to>
                                    </p:set>
                                  </p:childTnLst>
                                </p:cTn>
                              </p:par>
                            </p:childTnLst>
                          </p:cTn>
                        </p:par>
                        <p:par>
                          <p:cTn id="33" fill="hold">
                            <p:stCondLst>
                              <p:cond delay="25000"/>
                            </p:stCondLst>
                            <p:childTnLst>
                              <p:par>
                                <p:cTn id="34" presetID="1" presetClass="exit" presetSubtype="0" fill="hold" grpId="1" nodeType="afterEffect">
                                  <p:stCondLst>
                                    <p:cond delay="0"/>
                                  </p:stCondLst>
                                  <p:childTnLst>
                                    <p:set>
                                      <p:cBhvr>
                                        <p:cTn id="35" dur="1" fill="hold">
                                          <p:stCondLst>
                                            <p:cond delay="0"/>
                                          </p:stCondLst>
                                        </p:cTn>
                                        <p:tgtEl>
                                          <p:spTgt spid="1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down)">
                                      <p:cBhvr>
                                        <p:cTn id="44" dur="500"/>
                                        <p:tgtEl>
                                          <p:spTgt spid="1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wipe(down)">
                                      <p:cBhvr>
                                        <p:cTn id="49" dur="500"/>
                                        <p:tgtEl>
                                          <p:spTgt spid="122"/>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4.375E-6 -2.22222E-6 L -0.24037 -0.04375 " pathEditMode="relative" rAng="0" ptsTypes="AA">
                                      <p:cBhvr>
                                        <p:cTn id="53" dur="2000" fill="hold"/>
                                        <p:tgtEl>
                                          <p:spTgt spid="122"/>
                                        </p:tgtEl>
                                        <p:attrNameLst>
                                          <p:attrName>ppt_x</p:attrName>
                                          <p:attrName>ppt_y</p:attrName>
                                        </p:attrNameLst>
                                      </p:cBhvr>
                                      <p:rCtr x="-12018" y="-2199"/>
                                    </p:animMotion>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wipe(down)">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31"/>
                                        </p:tgtEl>
                                        <p:attrNameLst>
                                          <p:attrName>style.visibility</p:attrName>
                                        </p:attrNameLst>
                                      </p:cBhvr>
                                      <p:to>
                                        <p:strVal val="visible"/>
                                      </p:to>
                                    </p:set>
                                    <p:anim calcmode="lin" valueType="num">
                                      <p:cBhvr additive="base">
                                        <p:cTn id="75" dur="500" fill="hold"/>
                                        <p:tgtEl>
                                          <p:spTgt spid="131"/>
                                        </p:tgtEl>
                                        <p:attrNameLst>
                                          <p:attrName>ppt_x</p:attrName>
                                        </p:attrNameLst>
                                      </p:cBhvr>
                                      <p:tavLst>
                                        <p:tav tm="0">
                                          <p:val>
                                            <p:strVal val="0-#ppt_w/2"/>
                                          </p:val>
                                        </p:tav>
                                        <p:tav tm="100000">
                                          <p:val>
                                            <p:strVal val="#ppt_x"/>
                                          </p:val>
                                        </p:tav>
                                      </p:tavLst>
                                    </p:anim>
                                    <p:anim calcmode="lin" valueType="num">
                                      <p:cBhvr additive="base">
                                        <p:cTn id="76"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8" fill="hold" nodeType="clickEffect">
                                  <p:stCondLst>
                                    <p:cond delay="0"/>
                                  </p:stCondLst>
                                  <p:childTnLst>
                                    <p:anim calcmode="lin" valueType="num">
                                      <p:cBhvr additive="base">
                                        <p:cTn id="80" dur="500"/>
                                        <p:tgtEl>
                                          <p:spTgt spid="131"/>
                                        </p:tgtEl>
                                        <p:attrNameLst>
                                          <p:attrName>ppt_x</p:attrName>
                                        </p:attrNameLst>
                                      </p:cBhvr>
                                      <p:tavLst>
                                        <p:tav tm="0">
                                          <p:val>
                                            <p:strVal val="ppt_x"/>
                                          </p:val>
                                        </p:tav>
                                        <p:tav tm="100000">
                                          <p:val>
                                            <p:strVal val="0-ppt_w/2"/>
                                          </p:val>
                                        </p:tav>
                                      </p:tavLst>
                                    </p:anim>
                                    <p:anim calcmode="lin" valueType="num">
                                      <p:cBhvr additive="base">
                                        <p:cTn id="81" dur="500"/>
                                        <p:tgtEl>
                                          <p:spTgt spid="131"/>
                                        </p:tgtEl>
                                        <p:attrNameLst>
                                          <p:attrName>ppt_y</p:attrName>
                                        </p:attrNameLst>
                                      </p:cBhvr>
                                      <p:tavLst>
                                        <p:tav tm="0">
                                          <p:val>
                                            <p:strVal val="ppt_y"/>
                                          </p:val>
                                        </p:tav>
                                        <p:tav tm="100000">
                                          <p:val>
                                            <p:strVal val="ppt_y"/>
                                          </p:val>
                                        </p:tav>
                                      </p:tavLst>
                                    </p:anim>
                                    <p:set>
                                      <p:cBhvr>
                                        <p:cTn id="82"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animBg="1"/>
      <p:bldP spid="112" grpId="0" animBg="1"/>
      <p:bldP spid="113" grpId="0"/>
      <p:bldP spid="115" grpId="0" animBg="1"/>
      <p:bldP spid="115" grpId="1" animBg="1"/>
      <p:bldP spid="116" grpId="0" animBg="1"/>
      <p:bldP spid="116" grpId="1" animBg="1"/>
      <p:bldP spid="119" grpId="0"/>
      <p:bldP spid="121" grpId="0" animBg="1"/>
      <p:bldP spid="121" grpId="1" animBg="1"/>
      <p:bldP spid="122" grpId="0" animBg="1"/>
      <p:bldP spid="122" grpId="1" animBg="1"/>
      <p:bldP spid="122" grpId="2" animBg="1"/>
      <p:bldP spid="123" grpId="0" animBg="1"/>
      <p:bldP spid="123" grpId="1" animBg="1"/>
      <p:bldP spid="130"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022214" y="1296162"/>
            <a:ext cx="5053975" cy="830997"/>
          </a:xfrm>
          <a:prstGeom prst="rect">
            <a:avLst/>
          </a:prstGeom>
          <a:noFill/>
        </p:spPr>
        <p:txBody>
          <a:bodyPr wrap="square">
            <a:spAutoFit/>
          </a:bodyPr>
          <a:lstStyle/>
          <a:p>
            <a:pPr algn="ctr"/>
            <a:r>
              <a:rPr lang="en-US" sz="2400" dirty="0"/>
              <a:t>Consider the following program which creates a </a:t>
            </a:r>
            <a:r>
              <a:rPr lang="en-US" sz="2400" dirty="0">
                <a:solidFill>
                  <a:srgbClr val="FF0000"/>
                </a:solidFill>
              </a:rPr>
              <a:t>lambda function </a:t>
            </a:r>
            <a:r>
              <a:rPr lang="en-US" sz="2400" dirty="0"/>
              <a:t>and calls it.</a:t>
            </a:r>
          </a:p>
        </p:txBody>
      </p:sp>
      <p:sp>
        <p:nvSpPr>
          <p:cNvPr id="12" name="TextBox 11">
            <a:extLst>
              <a:ext uri="{FF2B5EF4-FFF2-40B4-BE49-F238E27FC236}">
                <a16:creationId xmlns:a16="http://schemas.microsoft.com/office/drawing/2014/main" id="{AA09247D-7EC9-433C-9B14-AA18ABAFF597}"/>
              </a:ext>
            </a:extLst>
          </p:cNvPr>
          <p:cNvSpPr txBox="1"/>
          <p:nvPr/>
        </p:nvSpPr>
        <p:spPr>
          <a:xfrm>
            <a:off x="7284385" y="3293784"/>
            <a:ext cx="4529632" cy="769441"/>
          </a:xfrm>
          <a:prstGeom prst="rect">
            <a:avLst/>
          </a:prstGeom>
          <a:noFill/>
        </p:spPr>
        <p:txBody>
          <a:bodyPr wrap="square">
            <a:spAutoFit/>
          </a:bodyPr>
          <a:lstStyle/>
          <a:p>
            <a:pPr algn="ctr"/>
            <a:r>
              <a:rPr lang="en-US" sz="4400" dirty="0">
                <a:latin typeface="Corbel" panose="020B0503020204020204" pitchFamily="34" charset="0"/>
              </a:rPr>
              <a:t>This is Ruby!</a:t>
            </a:r>
            <a:endParaRPr lang="en-US" sz="4400" dirty="0"/>
          </a:p>
        </p:txBody>
      </p:sp>
      <p:sp>
        <p:nvSpPr>
          <p:cNvPr id="19" name="TextBox 18">
            <a:extLst>
              <a:ext uri="{FF2B5EF4-FFF2-40B4-BE49-F238E27FC236}">
                <a16:creationId xmlns:a16="http://schemas.microsoft.com/office/drawing/2014/main" id="{4C2203D8-A7FC-4B8C-8089-80BF27158356}"/>
              </a:ext>
            </a:extLst>
          </p:cNvPr>
          <p:cNvSpPr txBox="1"/>
          <p:nvPr/>
        </p:nvSpPr>
        <p:spPr>
          <a:xfrm>
            <a:off x="7155704" y="2333299"/>
            <a:ext cx="4786994" cy="830997"/>
          </a:xfrm>
          <a:prstGeom prst="rect">
            <a:avLst/>
          </a:prstGeom>
          <a:noFill/>
        </p:spPr>
        <p:txBody>
          <a:bodyPr wrap="square">
            <a:spAutoFit/>
          </a:bodyPr>
          <a:lstStyle/>
          <a:p>
            <a:pPr algn="ctr"/>
            <a:r>
              <a:rPr lang="en-US" sz="2400" dirty="0"/>
              <a:t>What does the </a:t>
            </a:r>
            <a:r>
              <a:rPr lang="en-US" sz="2400" dirty="0" err="1">
                <a:solidFill>
                  <a:schemeClr val="accent2">
                    <a:lumMod val="50000"/>
                  </a:schemeClr>
                </a:solidFill>
              </a:rPr>
              <a:t>pers.say_hi</a:t>
            </a:r>
            <a:r>
              <a:rPr lang="en-US" sz="2400" dirty="0">
                <a:solidFill>
                  <a:schemeClr val="accent2">
                    <a:lumMod val="50000"/>
                  </a:schemeClr>
                </a:solidFill>
              </a:rPr>
              <a:t>()</a:t>
            </a:r>
          </a:p>
          <a:p>
            <a:pPr algn="ctr"/>
            <a:r>
              <a:rPr lang="en-US" sz="2400" dirty="0"/>
              <a:t>call print out and why?</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671239" y="-140182"/>
            <a:ext cx="11891369" cy="1143000"/>
            <a:chOff x="1138830" y="-4627"/>
            <a:chExt cx="11891369"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Lambdas &amp; First Class Functions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830" y="148931"/>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250770" y="1160585"/>
            <a:ext cx="6705697" cy="54361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class Person </a:t>
            </a:r>
          </a:p>
          <a:p>
            <a:r>
              <a:rPr lang="en-US" sz="2000" dirty="0">
                <a:latin typeface="Consolas" panose="020B0609020204030204" pitchFamily="49" charset="0"/>
              </a:rPr>
              <a:t>  def initialize(name)</a:t>
            </a:r>
          </a:p>
          <a:p>
            <a:r>
              <a:rPr lang="en-US" sz="2000" dirty="0">
                <a:latin typeface="Consolas" panose="020B0609020204030204" pitchFamily="49" charset="0"/>
              </a:rPr>
              <a:t>    @my_name = name</a:t>
            </a:r>
          </a:p>
          <a:p>
            <a:r>
              <a:rPr lang="en-US" sz="2000" dirty="0">
                <a:latin typeface="Consolas" panose="020B0609020204030204" pitchFamily="49" charset="0"/>
              </a:rPr>
              <a:t>  end</a:t>
            </a:r>
          </a:p>
          <a:p>
            <a:r>
              <a:rPr lang="en-US" sz="800" dirty="0">
                <a:latin typeface="Consolas" panose="020B0609020204030204" pitchFamily="49" charset="0"/>
              </a:rPr>
              <a:t> </a:t>
            </a:r>
            <a:r>
              <a:rPr lang="en-US" sz="1200" dirty="0">
                <a:latin typeface="Consolas" panose="020B0609020204030204" pitchFamily="49" charset="0"/>
              </a:rPr>
              <a:t> </a:t>
            </a:r>
          </a:p>
          <a:p>
            <a:r>
              <a:rPr lang="en-US" sz="2000" dirty="0">
                <a:latin typeface="Consolas" panose="020B0609020204030204" pitchFamily="49" charset="0"/>
              </a:rPr>
              <a:t>  def </a:t>
            </a:r>
            <a:r>
              <a:rPr lang="en-US" sz="2000" dirty="0" err="1">
                <a:latin typeface="Consolas" panose="020B0609020204030204" pitchFamily="49" charset="0"/>
              </a:rPr>
              <a:t>change_name</a:t>
            </a:r>
            <a:r>
              <a:rPr lang="en-US" sz="2000" dirty="0">
                <a:latin typeface="Consolas" panose="020B0609020204030204" pitchFamily="49" charset="0"/>
              </a:rPr>
              <a:t>(</a:t>
            </a:r>
            <a:r>
              <a:rPr lang="en-US" sz="2000" dirty="0" err="1">
                <a:latin typeface="Consolas" panose="020B0609020204030204" pitchFamily="49" charset="0"/>
              </a:rPr>
              <a:t>new_name</a:t>
            </a:r>
            <a:r>
              <a:rPr lang="en-US" sz="2000" dirty="0">
                <a:latin typeface="Consolas" panose="020B0609020204030204" pitchFamily="49" charset="0"/>
              </a:rPr>
              <a:t>)</a:t>
            </a:r>
          </a:p>
          <a:p>
            <a:r>
              <a:rPr lang="en-US" sz="2000" dirty="0">
                <a:latin typeface="Consolas" panose="020B0609020204030204" pitchFamily="49" charset="0"/>
              </a:rPr>
              <a:t>    @my_name = </a:t>
            </a:r>
            <a:r>
              <a:rPr lang="en-US" sz="2000" dirty="0" err="1">
                <a:latin typeface="Consolas" panose="020B0609020204030204" pitchFamily="49" charset="0"/>
              </a:rPr>
              <a:t>new_name</a:t>
            </a:r>
            <a:endParaRPr lang="en-US" sz="2000" dirty="0">
              <a:latin typeface="Consolas" panose="020B0609020204030204" pitchFamily="49" charset="0"/>
            </a:endParaRPr>
          </a:p>
          <a:p>
            <a:r>
              <a:rPr lang="en-US" sz="2000" dirty="0">
                <a:latin typeface="Consolas" panose="020B0609020204030204" pitchFamily="49" charset="0"/>
              </a:rPr>
              <a:t>  end</a:t>
            </a:r>
          </a:p>
          <a:p>
            <a:r>
              <a:rPr lang="en-US" sz="1200" dirty="0">
                <a:latin typeface="Consolas" panose="020B0609020204030204" pitchFamily="49" charset="0"/>
              </a:rPr>
              <a:t>  </a:t>
            </a:r>
          </a:p>
          <a:p>
            <a:r>
              <a:rPr lang="en-US" sz="2000" dirty="0">
                <a:latin typeface="Consolas" panose="020B0609020204030204" pitchFamily="49" charset="0"/>
              </a:rPr>
              <a:t>  def </a:t>
            </a:r>
            <a:r>
              <a:rPr lang="en-US" sz="2000" dirty="0" err="1">
                <a:latin typeface="Consolas" panose="020B0609020204030204" pitchFamily="49" charset="0"/>
              </a:rPr>
              <a:t>say_hi</a:t>
            </a:r>
            <a:r>
              <a:rPr lang="en-US" sz="2000" dirty="0">
                <a:latin typeface="Consolas" panose="020B0609020204030204" pitchFamily="49" charset="0"/>
              </a:rPr>
              <a:t>()</a:t>
            </a:r>
          </a:p>
          <a:p>
            <a:r>
              <a:rPr lang="en-US" sz="2000" dirty="0">
                <a:latin typeface="Consolas" panose="020B0609020204030204" pitchFamily="49" charset="0"/>
              </a:rPr>
              <a:t>    puts "#{@my_name} says hi!"</a:t>
            </a:r>
          </a:p>
          <a:p>
            <a:r>
              <a:rPr lang="en-US" sz="2000" dirty="0">
                <a:latin typeface="Consolas" panose="020B0609020204030204" pitchFamily="49" charset="0"/>
              </a:rPr>
              <a:t>  end</a:t>
            </a:r>
          </a:p>
          <a:p>
            <a:r>
              <a:rPr lang="en-US" sz="2000" dirty="0">
                <a:latin typeface="Consolas" panose="020B0609020204030204" pitchFamily="49" charset="0"/>
              </a:rPr>
              <a:t>end</a:t>
            </a:r>
          </a:p>
          <a:p>
            <a:endParaRPr lang="en-US" sz="2000" dirty="0">
              <a:latin typeface="Consolas" panose="020B0609020204030204" pitchFamily="49" charset="0"/>
            </a:endParaRPr>
          </a:p>
          <a:p>
            <a:r>
              <a:rPr lang="en-US" sz="2000" dirty="0">
                <a:solidFill>
                  <a:srgbClr val="9BFFC8"/>
                </a:solidFill>
                <a:latin typeface="Consolas" panose="020B0609020204030204" pitchFamily="49" charset="0"/>
              </a:rPr>
              <a:t>pers</a:t>
            </a:r>
            <a:r>
              <a:rPr lang="en-US" sz="2000" dirty="0">
                <a:latin typeface="Consolas" panose="020B0609020204030204" pitchFamily="49" charset="0"/>
              </a:rPr>
              <a:t> = </a:t>
            </a:r>
            <a:r>
              <a:rPr lang="en-US" sz="2000" dirty="0" err="1">
                <a:latin typeface="Consolas" panose="020B0609020204030204" pitchFamily="49" charset="0"/>
              </a:rPr>
              <a:t>Person.new</a:t>
            </a:r>
            <a:r>
              <a:rPr lang="en-US" sz="2000" dirty="0">
                <a:latin typeface="Consolas" panose="020B0609020204030204" pitchFamily="49" charset="0"/>
              </a:rPr>
              <a:t>("Cyril")</a:t>
            </a:r>
          </a:p>
          <a:p>
            <a:r>
              <a:rPr lang="en-US" sz="2000" dirty="0">
                <a:latin typeface="Consolas" panose="020B0609020204030204" pitchFamily="49" charset="0"/>
              </a:rPr>
              <a:t>f = </a:t>
            </a:r>
            <a:r>
              <a:rPr lang="en-US" sz="2000" dirty="0">
                <a:solidFill>
                  <a:schemeClr val="accent2">
                    <a:lumMod val="40000"/>
                    <a:lumOff val="60000"/>
                  </a:schemeClr>
                </a:solidFill>
                <a:latin typeface="Consolas" panose="020B0609020204030204" pitchFamily="49" charset="0"/>
              </a:rPr>
              <a:t>-&gt; (</a:t>
            </a:r>
            <a:r>
              <a:rPr lang="en-US" sz="2000" dirty="0" err="1">
                <a:solidFill>
                  <a:srgbClr val="D5B8EA"/>
                </a:solidFill>
                <a:latin typeface="Consolas" panose="020B0609020204030204" pitchFamily="49" charset="0"/>
              </a:rPr>
              <a:t>to_this</a:t>
            </a:r>
            <a:r>
              <a:rPr lang="en-US" sz="2000" dirty="0">
                <a:solidFill>
                  <a:schemeClr val="accent2">
                    <a:lumMod val="40000"/>
                    <a:lumOff val="60000"/>
                  </a:schemeClr>
                </a:solidFill>
                <a:latin typeface="Consolas" panose="020B0609020204030204" pitchFamily="49" charset="0"/>
              </a:rPr>
              <a:t>) {</a:t>
            </a:r>
            <a:r>
              <a:rPr lang="en-US" sz="2000" dirty="0">
                <a:solidFill>
                  <a:srgbClr val="97FFFF"/>
                </a:solidFill>
                <a:latin typeface="Consolas" panose="020B0609020204030204" pitchFamily="49" charset="0"/>
              </a:rPr>
              <a:t> </a:t>
            </a:r>
            <a:r>
              <a:rPr lang="en-US" sz="2000" dirty="0" err="1">
                <a:solidFill>
                  <a:srgbClr val="9BFFC8"/>
                </a:solidFill>
                <a:latin typeface="Consolas" panose="020B0609020204030204" pitchFamily="49" charset="0"/>
              </a:rPr>
              <a:t>pers</a:t>
            </a:r>
            <a:r>
              <a:rPr lang="en-US" sz="2000" dirty="0" err="1">
                <a:solidFill>
                  <a:schemeClr val="accent2">
                    <a:lumMod val="40000"/>
                    <a:lumOff val="60000"/>
                  </a:schemeClr>
                </a:solidFill>
                <a:latin typeface="Consolas" panose="020B0609020204030204" pitchFamily="49" charset="0"/>
              </a:rPr>
              <a:t>.change_name</a:t>
            </a:r>
            <a:r>
              <a:rPr lang="en-US" sz="2000" dirty="0">
                <a:solidFill>
                  <a:schemeClr val="accent2">
                    <a:lumMod val="40000"/>
                    <a:lumOff val="60000"/>
                  </a:schemeClr>
                </a:solidFill>
                <a:latin typeface="Consolas" panose="020B0609020204030204" pitchFamily="49" charset="0"/>
              </a:rPr>
              <a:t>(</a:t>
            </a:r>
            <a:r>
              <a:rPr lang="en-US" sz="2000" dirty="0" err="1">
                <a:solidFill>
                  <a:srgbClr val="D5B8EA"/>
                </a:solidFill>
                <a:latin typeface="Consolas" panose="020B0609020204030204" pitchFamily="49" charset="0"/>
              </a:rPr>
              <a:t>to_this</a:t>
            </a:r>
            <a:r>
              <a:rPr lang="en-US" sz="2000" dirty="0">
                <a:solidFill>
                  <a:schemeClr val="accent2">
                    <a:lumMod val="40000"/>
                    <a:lumOff val="60000"/>
                  </a:schemeClr>
                </a:solidFill>
                <a:latin typeface="Consolas" panose="020B0609020204030204" pitchFamily="49" charset="0"/>
              </a:rPr>
              <a:t>) }</a:t>
            </a:r>
          </a:p>
          <a:p>
            <a:r>
              <a:rPr lang="en-US" sz="2000" dirty="0" err="1">
                <a:solidFill>
                  <a:schemeClr val="accent2">
                    <a:lumMod val="40000"/>
                    <a:lumOff val="60000"/>
                  </a:schemeClr>
                </a:solidFill>
                <a:latin typeface="Consolas" panose="020B0609020204030204" pitchFamily="49" charset="0"/>
              </a:rPr>
              <a:t>f.call</a:t>
            </a:r>
            <a:r>
              <a:rPr lang="en-US" sz="2000" dirty="0">
                <a:solidFill>
                  <a:schemeClr val="accent2">
                    <a:lumMod val="40000"/>
                    <a:lumOff val="60000"/>
                  </a:schemeClr>
                </a:solidFill>
                <a:latin typeface="Consolas" panose="020B0609020204030204" pitchFamily="49" charset="0"/>
              </a:rPr>
              <a:t>(</a:t>
            </a:r>
            <a:r>
              <a:rPr lang="en-US" sz="2000" dirty="0">
                <a:solidFill>
                  <a:srgbClr val="D5B8EA"/>
                </a:solidFill>
                <a:latin typeface="Consolas" panose="020B0609020204030204" pitchFamily="49" charset="0"/>
              </a:rPr>
              <a:t>"Brin"</a:t>
            </a:r>
            <a:r>
              <a:rPr lang="en-US" sz="2000" dirty="0">
                <a:solidFill>
                  <a:schemeClr val="accent2">
                    <a:lumMod val="40000"/>
                    <a:lumOff val="60000"/>
                  </a:schemeClr>
                </a:solidFill>
                <a:latin typeface="Consolas" panose="020B0609020204030204" pitchFamily="49" charset="0"/>
              </a:rPr>
              <a:t>)</a:t>
            </a:r>
          </a:p>
          <a:p>
            <a:r>
              <a:rPr lang="en-US" sz="2000" dirty="0" err="1">
                <a:solidFill>
                  <a:schemeClr val="accent4">
                    <a:lumMod val="60000"/>
                    <a:lumOff val="40000"/>
                  </a:schemeClr>
                </a:solidFill>
                <a:latin typeface="Consolas" panose="020B0609020204030204" pitchFamily="49" charset="0"/>
              </a:rPr>
              <a:t>pers.say_hi</a:t>
            </a:r>
            <a:r>
              <a:rPr lang="en-US" sz="2000" dirty="0">
                <a:solidFill>
                  <a:schemeClr val="accent4">
                    <a:lumMod val="60000"/>
                    <a:lumOff val="40000"/>
                  </a:schemeClr>
                </a:solidFill>
                <a:latin typeface="Consolas" panose="020B0609020204030204" pitchFamily="49" charset="0"/>
              </a:rPr>
              <a:t>()  # prints what???</a:t>
            </a:r>
          </a:p>
        </p:txBody>
      </p:sp>
      <p:sp>
        <p:nvSpPr>
          <p:cNvPr id="11" name="Rectangle 10">
            <a:extLst>
              <a:ext uri="{FF2B5EF4-FFF2-40B4-BE49-F238E27FC236}">
                <a16:creationId xmlns:a16="http://schemas.microsoft.com/office/drawing/2014/main" id="{30940335-2F67-4550-81E0-A9A1C30BCB5C}"/>
              </a:ext>
            </a:extLst>
          </p:cNvPr>
          <p:cNvSpPr/>
          <p:nvPr/>
        </p:nvSpPr>
        <p:spPr>
          <a:xfrm>
            <a:off x="7264400" y="3494673"/>
            <a:ext cx="452794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4" name="Rectangle 13">
            <a:extLst>
              <a:ext uri="{FF2B5EF4-FFF2-40B4-BE49-F238E27FC236}">
                <a16:creationId xmlns:a16="http://schemas.microsoft.com/office/drawing/2014/main" id="{B5D5E042-E881-484D-B97F-6DECF137B418}"/>
              </a:ext>
            </a:extLst>
          </p:cNvPr>
          <p:cNvSpPr/>
          <p:nvPr/>
        </p:nvSpPr>
        <p:spPr>
          <a:xfrm>
            <a:off x="7266957" y="3501145"/>
            <a:ext cx="452963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17FED24-742E-478D-AD95-23FA2B27FBAC}"/>
              </a:ext>
            </a:extLst>
          </p:cNvPr>
          <p:cNvCxnSpPr>
            <a:cxnSpLocks/>
          </p:cNvCxnSpPr>
          <p:nvPr/>
        </p:nvCxnSpPr>
        <p:spPr>
          <a:xfrm>
            <a:off x="48358" y="5451248"/>
            <a:ext cx="2774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D28D720-D7D4-4643-9A71-75A6E6AC1076}"/>
              </a:ext>
            </a:extLst>
          </p:cNvPr>
          <p:cNvGrpSpPr/>
          <p:nvPr/>
        </p:nvGrpSpPr>
        <p:grpSpPr>
          <a:xfrm>
            <a:off x="5804407" y="4267340"/>
            <a:ext cx="2473998" cy="624176"/>
            <a:chOff x="9667871" y="1622260"/>
            <a:chExt cx="2473998" cy="624176"/>
          </a:xfrm>
        </p:grpSpPr>
        <p:sp>
          <p:nvSpPr>
            <p:cNvPr id="35" name="Rectangle 34">
              <a:extLst>
                <a:ext uri="{FF2B5EF4-FFF2-40B4-BE49-F238E27FC236}">
                  <a16:creationId xmlns:a16="http://schemas.microsoft.com/office/drawing/2014/main" id="{5F0319CA-9CE8-4C55-B3E7-9CB4F8FA2476}"/>
                </a:ext>
              </a:extLst>
            </p:cNvPr>
            <p:cNvSpPr/>
            <p:nvPr/>
          </p:nvSpPr>
          <p:spPr>
            <a:xfrm>
              <a:off x="9667871" y="1622260"/>
              <a:ext cx="2473998" cy="62417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00B760D5-2FCB-4080-A85C-BEBEAE55CB8E}"/>
                </a:ext>
              </a:extLst>
            </p:cNvPr>
            <p:cNvGrpSpPr/>
            <p:nvPr/>
          </p:nvGrpSpPr>
          <p:grpSpPr>
            <a:xfrm>
              <a:off x="9695624" y="1671247"/>
              <a:ext cx="2353991" cy="436679"/>
              <a:chOff x="9384566" y="1597672"/>
              <a:chExt cx="2353991" cy="436679"/>
            </a:xfrm>
          </p:grpSpPr>
          <p:sp>
            <p:nvSpPr>
              <p:cNvPr id="40" name="Rectangle 39">
                <a:extLst>
                  <a:ext uri="{FF2B5EF4-FFF2-40B4-BE49-F238E27FC236}">
                    <a16:creationId xmlns:a16="http://schemas.microsoft.com/office/drawing/2014/main" id="{9D6CF4E8-96F9-4F1A-91F3-84863B28B86D}"/>
                  </a:ext>
                </a:extLst>
              </p:cNvPr>
              <p:cNvSpPr/>
              <p:nvPr/>
            </p:nvSpPr>
            <p:spPr>
              <a:xfrm>
                <a:off x="10658994" y="1624214"/>
                <a:ext cx="1079563"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"Cyril"</a:t>
                </a:r>
              </a:p>
            </p:txBody>
          </p:sp>
          <p:sp>
            <p:nvSpPr>
              <p:cNvPr id="41" name="TextBox 40">
                <a:extLst>
                  <a:ext uri="{FF2B5EF4-FFF2-40B4-BE49-F238E27FC236}">
                    <a16:creationId xmlns:a16="http://schemas.microsoft.com/office/drawing/2014/main" id="{F86C3F4A-5650-43EA-BDF6-6977E61C748B}"/>
                  </a:ext>
                </a:extLst>
              </p:cNvPr>
              <p:cNvSpPr txBox="1"/>
              <p:nvPr/>
            </p:nvSpPr>
            <p:spPr>
              <a:xfrm>
                <a:off x="9384566" y="1597672"/>
                <a:ext cx="1364383" cy="400110"/>
              </a:xfrm>
              <a:prstGeom prst="rect">
                <a:avLst/>
              </a:prstGeom>
              <a:noFill/>
            </p:spPr>
            <p:txBody>
              <a:bodyPr wrap="square">
                <a:spAutoFit/>
              </a:bodyPr>
              <a:lstStyle/>
              <a:p>
                <a:pPr algn="ctr"/>
                <a:r>
                  <a:rPr lang="en-US" sz="2000" dirty="0" err="1">
                    <a:latin typeface="+mj-lt"/>
                  </a:rPr>
                  <a:t>my_name</a:t>
                </a:r>
                <a:endParaRPr lang="en-US" sz="2000" dirty="0">
                  <a:latin typeface="+mj-lt"/>
                </a:endParaRPr>
              </a:p>
            </p:txBody>
          </p:sp>
        </p:grpSp>
      </p:grpSp>
      <p:grpSp>
        <p:nvGrpSpPr>
          <p:cNvPr id="2" name="Group 1">
            <a:extLst>
              <a:ext uri="{FF2B5EF4-FFF2-40B4-BE49-F238E27FC236}">
                <a16:creationId xmlns:a16="http://schemas.microsoft.com/office/drawing/2014/main" id="{24A6986F-3755-48D4-A41F-F187657D2A0D}"/>
              </a:ext>
            </a:extLst>
          </p:cNvPr>
          <p:cNvGrpSpPr/>
          <p:nvPr/>
        </p:nvGrpSpPr>
        <p:grpSpPr>
          <a:xfrm>
            <a:off x="4174335" y="5029196"/>
            <a:ext cx="1483514" cy="410137"/>
            <a:chOff x="4266656" y="4325676"/>
            <a:chExt cx="1483514" cy="410137"/>
          </a:xfrm>
        </p:grpSpPr>
        <p:sp>
          <p:nvSpPr>
            <p:cNvPr id="42" name="Rectangle 41">
              <a:extLst>
                <a:ext uri="{FF2B5EF4-FFF2-40B4-BE49-F238E27FC236}">
                  <a16:creationId xmlns:a16="http://schemas.microsoft.com/office/drawing/2014/main" id="{2B9F9B38-F490-4F61-AC0B-88CB4F863365}"/>
                </a:ext>
              </a:extLst>
            </p:cNvPr>
            <p:cNvSpPr/>
            <p:nvPr/>
          </p:nvSpPr>
          <p:spPr>
            <a:xfrm>
              <a:off x="5016438" y="4325676"/>
              <a:ext cx="733732" cy="4101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A314A9A-D774-42CD-B596-AC74E80059E8}"/>
                </a:ext>
              </a:extLst>
            </p:cNvPr>
            <p:cNvSpPr txBox="1"/>
            <p:nvPr/>
          </p:nvSpPr>
          <p:spPr>
            <a:xfrm>
              <a:off x="4266656" y="4325676"/>
              <a:ext cx="896177" cy="400110"/>
            </a:xfrm>
            <a:prstGeom prst="rect">
              <a:avLst/>
            </a:prstGeom>
            <a:noFill/>
          </p:spPr>
          <p:txBody>
            <a:bodyPr wrap="square">
              <a:spAutoFit/>
            </a:bodyPr>
            <a:lstStyle/>
            <a:p>
              <a:pPr algn="ctr"/>
              <a:r>
                <a:rPr lang="en-US" sz="2000" dirty="0">
                  <a:solidFill>
                    <a:schemeClr val="bg1"/>
                  </a:solidFill>
                  <a:latin typeface="+mj-lt"/>
                </a:rPr>
                <a:t>pers</a:t>
              </a:r>
            </a:p>
          </p:txBody>
        </p:sp>
      </p:grpSp>
      <p:cxnSp>
        <p:nvCxnSpPr>
          <p:cNvPr id="44" name="Straight Arrow Connector 43">
            <a:extLst>
              <a:ext uri="{FF2B5EF4-FFF2-40B4-BE49-F238E27FC236}">
                <a16:creationId xmlns:a16="http://schemas.microsoft.com/office/drawing/2014/main" id="{AB5438B9-F51C-465E-83DF-0E6EA8366404}"/>
              </a:ext>
            </a:extLst>
          </p:cNvPr>
          <p:cNvCxnSpPr>
            <a:cxnSpLocks/>
          </p:cNvCxnSpPr>
          <p:nvPr/>
        </p:nvCxnSpPr>
        <p:spPr>
          <a:xfrm>
            <a:off x="57150" y="5726741"/>
            <a:ext cx="2686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1F4093D-E8AF-49A7-B365-4AD1132373B6}"/>
              </a:ext>
            </a:extLst>
          </p:cNvPr>
          <p:cNvGrpSpPr/>
          <p:nvPr/>
        </p:nvGrpSpPr>
        <p:grpSpPr>
          <a:xfrm>
            <a:off x="7475457" y="4967046"/>
            <a:ext cx="4178616" cy="1304006"/>
            <a:chOff x="9667871" y="1622260"/>
            <a:chExt cx="4178616" cy="1304006"/>
          </a:xfrm>
        </p:grpSpPr>
        <p:grpSp>
          <p:nvGrpSpPr>
            <p:cNvPr id="48" name="Group 47">
              <a:extLst>
                <a:ext uri="{FF2B5EF4-FFF2-40B4-BE49-F238E27FC236}">
                  <a16:creationId xmlns:a16="http://schemas.microsoft.com/office/drawing/2014/main" id="{67FEAC6C-AE72-45D2-B005-D24BDB9144F5}"/>
                </a:ext>
              </a:extLst>
            </p:cNvPr>
            <p:cNvGrpSpPr/>
            <p:nvPr/>
          </p:nvGrpSpPr>
          <p:grpSpPr>
            <a:xfrm>
              <a:off x="9667871" y="1622260"/>
              <a:ext cx="4178616" cy="1304006"/>
              <a:chOff x="9667871" y="1622260"/>
              <a:chExt cx="4178616" cy="1304006"/>
            </a:xfrm>
          </p:grpSpPr>
          <p:grpSp>
            <p:nvGrpSpPr>
              <p:cNvPr id="50" name="Group 49">
                <a:extLst>
                  <a:ext uri="{FF2B5EF4-FFF2-40B4-BE49-F238E27FC236}">
                    <a16:creationId xmlns:a16="http://schemas.microsoft.com/office/drawing/2014/main" id="{A5D2287A-5178-4F8E-A8B3-5AF35C75A74C}"/>
                  </a:ext>
                </a:extLst>
              </p:cNvPr>
              <p:cNvGrpSpPr/>
              <p:nvPr/>
            </p:nvGrpSpPr>
            <p:grpSpPr>
              <a:xfrm>
                <a:off x="9667871" y="1622260"/>
                <a:ext cx="4178616" cy="1304006"/>
                <a:chOff x="9667871" y="1622260"/>
                <a:chExt cx="4178616" cy="1304006"/>
              </a:xfrm>
            </p:grpSpPr>
            <p:sp>
              <p:nvSpPr>
                <p:cNvPr id="54" name="Rectangle 53">
                  <a:extLst>
                    <a:ext uri="{FF2B5EF4-FFF2-40B4-BE49-F238E27FC236}">
                      <a16:creationId xmlns:a16="http://schemas.microsoft.com/office/drawing/2014/main" id="{32C73940-47F6-46BB-87D2-199AD0378682}"/>
                    </a:ext>
                  </a:extLst>
                </p:cNvPr>
                <p:cNvSpPr/>
                <p:nvPr/>
              </p:nvSpPr>
              <p:spPr>
                <a:xfrm>
                  <a:off x="9667871" y="1622260"/>
                  <a:ext cx="4178616" cy="13040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32FC266-DE58-40F9-A53D-FA453671B193}"/>
                    </a:ext>
                  </a:extLst>
                </p:cNvPr>
                <p:cNvSpPr txBox="1"/>
                <p:nvPr/>
              </p:nvSpPr>
              <p:spPr>
                <a:xfrm>
                  <a:off x="9890207" y="2510138"/>
                  <a:ext cx="3925152" cy="369332"/>
                </a:xfrm>
                <a:prstGeom prst="rect">
                  <a:avLst/>
                </a:prstGeom>
                <a:noFill/>
              </p:spPr>
              <p:txBody>
                <a:bodyPr wrap="square">
                  <a:spAutoFit/>
                </a:bodyPr>
                <a:lstStyle/>
                <a:p>
                  <a:r>
                    <a:rPr lang="en-US" dirty="0">
                      <a:solidFill>
                        <a:srgbClr val="7030A0"/>
                      </a:solidFill>
                      <a:latin typeface="Consolas" panose="020B0609020204030204" pitchFamily="49" charset="0"/>
                    </a:rPr>
                    <a: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pers.change_name</a:t>
                  </a:r>
                  <a:r>
                    <a:rPr lang="en-US" dirty="0">
                      <a:solidFill>
                        <a:srgbClr val="00B0F0"/>
                      </a:solidFill>
                      <a:latin typeface="Consolas" panose="020B0609020204030204" pitchFamily="49" charset="0"/>
                    </a:rPr>
                    <a:t>(</a:t>
                  </a:r>
                  <a:r>
                    <a:rPr lang="en-US" dirty="0" err="1">
                      <a:solidFill>
                        <a:srgbClr val="7030A0"/>
                      </a:solidFill>
                      <a:latin typeface="Consolas" panose="020B0609020204030204" pitchFamily="49" charset="0"/>
                    </a:rPr>
                    <a:t>to_this</a:t>
                  </a:r>
                  <a:r>
                    <a:rPr lang="en-US" dirty="0">
                      <a:solidFill>
                        <a:srgbClr val="00B0F0"/>
                      </a:solidFill>
                      <a:latin typeface="Consolas" panose="020B0609020204030204" pitchFamily="49" charset="0"/>
                    </a:rPr>
                    <a:t>)</a:t>
                  </a:r>
                  <a:r>
                    <a:rPr lang="en-US" dirty="0">
                      <a:solidFill>
                        <a:srgbClr val="7030A0"/>
                      </a:solidFill>
                      <a:latin typeface="Consolas" panose="020B0609020204030204" pitchFamily="49" charset="0"/>
                    </a:rPr>
                    <a:t> }</a:t>
                  </a:r>
                  <a:endParaRPr lang="en-US" dirty="0"/>
                </a:p>
              </p:txBody>
            </p:sp>
          </p:grpSp>
          <p:sp>
            <p:nvSpPr>
              <p:cNvPr id="51" name="TextBox 50">
                <a:extLst>
                  <a:ext uri="{FF2B5EF4-FFF2-40B4-BE49-F238E27FC236}">
                    <a16:creationId xmlns:a16="http://schemas.microsoft.com/office/drawing/2014/main" id="{9C549180-B515-406C-A472-56B727306B65}"/>
                  </a:ext>
                </a:extLst>
              </p:cNvPr>
              <p:cNvSpPr txBox="1"/>
              <p:nvPr/>
            </p:nvSpPr>
            <p:spPr>
              <a:xfrm>
                <a:off x="10296522" y="2222781"/>
                <a:ext cx="1377909" cy="369332"/>
              </a:xfrm>
              <a:prstGeom prst="rect">
                <a:avLst/>
              </a:prstGeom>
              <a:noFill/>
            </p:spPr>
            <p:txBody>
              <a:bodyPr wrap="square">
                <a:spAutoFit/>
              </a:bodyPr>
              <a:lstStyle/>
              <a:p>
                <a:r>
                  <a:rPr lang="en-US" dirty="0">
                    <a:latin typeface="Consolas" panose="020B0609020204030204" pitchFamily="49" charset="0"/>
                  </a:rPr>
                  <a:t>(</a:t>
                </a:r>
                <a:r>
                  <a:rPr lang="en-US" dirty="0" err="1">
                    <a:solidFill>
                      <a:srgbClr val="7030A0"/>
                    </a:solidFill>
                    <a:latin typeface="Consolas" panose="020B0609020204030204" pitchFamily="49" charset="0"/>
                  </a:rPr>
                  <a:t>to_this</a:t>
                </a:r>
                <a:r>
                  <a:rPr lang="en-US" dirty="0">
                    <a:latin typeface="Consolas" panose="020B0609020204030204" pitchFamily="49" charset="0"/>
                  </a:rPr>
                  <a:t>) </a:t>
                </a:r>
                <a:endParaRPr lang="en-US" dirty="0"/>
              </a:p>
            </p:txBody>
          </p:sp>
        </p:grpSp>
        <p:sp>
          <p:nvSpPr>
            <p:cNvPr id="47" name="TextBox 46">
              <a:extLst>
                <a:ext uri="{FF2B5EF4-FFF2-40B4-BE49-F238E27FC236}">
                  <a16:creationId xmlns:a16="http://schemas.microsoft.com/office/drawing/2014/main" id="{B3002A30-86BB-42FA-8842-AF9A255EFB05}"/>
                </a:ext>
              </a:extLst>
            </p:cNvPr>
            <p:cNvSpPr txBox="1"/>
            <p:nvPr/>
          </p:nvSpPr>
          <p:spPr>
            <a:xfrm>
              <a:off x="9747719" y="221416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grpSp>
        <p:nvGrpSpPr>
          <p:cNvPr id="61" name="Group 60">
            <a:extLst>
              <a:ext uri="{FF2B5EF4-FFF2-40B4-BE49-F238E27FC236}">
                <a16:creationId xmlns:a16="http://schemas.microsoft.com/office/drawing/2014/main" id="{03479ED3-2C28-4720-9CCA-5E0AD56049E8}"/>
              </a:ext>
            </a:extLst>
          </p:cNvPr>
          <p:cNvGrpSpPr/>
          <p:nvPr/>
        </p:nvGrpSpPr>
        <p:grpSpPr>
          <a:xfrm>
            <a:off x="5376605" y="5024182"/>
            <a:ext cx="1290128" cy="410137"/>
            <a:chOff x="4460042" y="4325676"/>
            <a:chExt cx="1290128" cy="410137"/>
          </a:xfrm>
        </p:grpSpPr>
        <p:sp>
          <p:nvSpPr>
            <p:cNvPr id="62" name="Rectangle 61">
              <a:extLst>
                <a:ext uri="{FF2B5EF4-FFF2-40B4-BE49-F238E27FC236}">
                  <a16:creationId xmlns:a16="http://schemas.microsoft.com/office/drawing/2014/main" id="{4602BEB6-CC4B-4C29-B51F-FE882C5CA18E}"/>
                </a:ext>
              </a:extLst>
            </p:cNvPr>
            <p:cNvSpPr/>
            <p:nvPr/>
          </p:nvSpPr>
          <p:spPr>
            <a:xfrm>
              <a:off x="5016438" y="4325676"/>
              <a:ext cx="733732" cy="4101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8D5FD597-E7F5-4410-B710-314E58EE41F6}"/>
                </a:ext>
              </a:extLst>
            </p:cNvPr>
            <p:cNvSpPr txBox="1"/>
            <p:nvPr/>
          </p:nvSpPr>
          <p:spPr>
            <a:xfrm>
              <a:off x="4460042" y="4325676"/>
              <a:ext cx="896177" cy="400110"/>
            </a:xfrm>
            <a:prstGeom prst="rect">
              <a:avLst/>
            </a:prstGeom>
            <a:noFill/>
          </p:spPr>
          <p:txBody>
            <a:bodyPr wrap="square">
              <a:spAutoFit/>
            </a:bodyPr>
            <a:lstStyle/>
            <a:p>
              <a:pPr algn="ctr"/>
              <a:r>
                <a:rPr lang="en-US" sz="2000" dirty="0">
                  <a:solidFill>
                    <a:schemeClr val="bg1"/>
                  </a:solidFill>
                  <a:latin typeface="+mj-lt"/>
                </a:rPr>
                <a:t>f</a:t>
              </a:r>
            </a:p>
          </p:txBody>
        </p:sp>
      </p:grpSp>
      <p:cxnSp>
        <p:nvCxnSpPr>
          <p:cNvPr id="64" name="Connector: Curved 63">
            <a:extLst>
              <a:ext uri="{FF2B5EF4-FFF2-40B4-BE49-F238E27FC236}">
                <a16:creationId xmlns:a16="http://schemas.microsoft.com/office/drawing/2014/main" id="{6CE38ED0-E8CE-4F40-8874-1B02E1985E4D}"/>
              </a:ext>
            </a:extLst>
          </p:cNvPr>
          <p:cNvCxnSpPr>
            <a:cxnSpLocks/>
          </p:cNvCxnSpPr>
          <p:nvPr/>
        </p:nvCxnSpPr>
        <p:spPr>
          <a:xfrm flipV="1">
            <a:off x="6285716" y="4993972"/>
            <a:ext cx="1189740" cy="247113"/>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9C34255-ECDB-47D2-B0D4-91D052408017}"/>
              </a:ext>
            </a:extLst>
          </p:cNvPr>
          <p:cNvGrpSpPr/>
          <p:nvPr/>
        </p:nvGrpSpPr>
        <p:grpSpPr>
          <a:xfrm>
            <a:off x="4244990" y="5026249"/>
            <a:ext cx="1413297" cy="421705"/>
            <a:chOff x="8605121" y="5030907"/>
            <a:chExt cx="1413297" cy="421705"/>
          </a:xfrm>
        </p:grpSpPr>
        <p:sp>
          <p:nvSpPr>
            <p:cNvPr id="65" name="Rectangle 64">
              <a:extLst>
                <a:ext uri="{FF2B5EF4-FFF2-40B4-BE49-F238E27FC236}">
                  <a16:creationId xmlns:a16="http://schemas.microsoft.com/office/drawing/2014/main" id="{D9944392-E03B-43DF-972D-59F1A2B0A144}"/>
                </a:ext>
              </a:extLst>
            </p:cNvPr>
            <p:cNvSpPr/>
            <p:nvPr/>
          </p:nvSpPr>
          <p:spPr>
            <a:xfrm>
              <a:off x="9288752" y="5042475"/>
              <a:ext cx="729666" cy="4101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sp>
          <p:nvSpPr>
            <p:cNvPr id="66" name="TextBox 65">
              <a:extLst>
                <a:ext uri="{FF2B5EF4-FFF2-40B4-BE49-F238E27FC236}">
                  <a16:creationId xmlns:a16="http://schemas.microsoft.com/office/drawing/2014/main" id="{13A2817D-BDF2-4BDA-8007-23B00252FA2B}"/>
                </a:ext>
              </a:extLst>
            </p:cNvPr>
            <p:cNvSpPr txBox="1"/>
            <p:nvPr/>
          </p:nvSpPr>
          <p:spPr>
            <a:xfrm>
              <a:off x="8605121" y="5030907"/>
              <a:ext cx="764748" cy="400110"/>
            </a:xfrm>
            <a:prstGeom prst="rect">
              <a:avLst/>
            </a:prstGeom>
            <a:noFill/>
          </p:spPr>
          <p:txBody>
            <a:bodyPr wrap="square">
              <a:spAutoFit/>
            </a:bodyPr>
            <a:lstStyle/>
            <a:p>
              <a:pPr algn="ctr"/>
              <a:r>
                <a:rPr lang="en-US" sz="2000" dirty="0">
                  <a:solidFill>
                    <a:srgbClr val="00B0F0"/>
                  </a:solidFill>
                  <a:latin typeface="+mj-lt"/>
                </a:rPr>
                <a:t>pers</a:t>
              </a:r>
            </a:p>
          </p:txBody>
        </p:sp>
      </p:grpSp>
      <p:cxnSp>
        <p:nvCxnSpPr>
          <p:cNvPr id="4" name="Connector: Curved 3">
            <a:extLst>
              <a:ext uri="{FF2B5EF4-FFF2-40B4-BE49-F238E27FC236}">
                <a16:creationId xmlns:a16="http://schemas.microsoft.com/office/drawing/2014/main" id="{D5F70A9D-7D99-4C1E-B717-96F8244EC221}"/>
              </a:ext>
            </a:extLst>
          </p:cNvPr>
          <p:cNvCxnSpPr>
            <a:cxnSpLocks/>
            <a:endCxn id="35" idx="0"/>
          </p:cNvCxnSpPr>
          <p:nvPr/>
        </p:nvCxnSpPr>
        <p:spPr>
          <a:xfrm flipV="1">
            <a:off x="5290984" y="4267340"/>
            <a:ext cx="1750422" cy="961914"/>
          </a:xfrm>
          <a:prstGeom prst="curvedConnector4">
            <a:avLst>
              <a:gd name="adj1" fmla="val 14666"/>
              <a:gd name="adj2" fmla="val 12376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0DC612C7-7B0E-4D78-9DE6-7B08E4C113D0}"/>
              </a:ext>
            </a:extLst>
          </p:cNvPr>
          <p:cNvCxnSpPr>
            <a:cxnSpLocks/>
            <a:endCxn id="35" idx="0"/>
          </p:cNvCxnSpPr>
          <p:nvPr/>
        </p:nvCxnSpPr>
        <p:spPr>
          <a:xfrm rot="10800000">
            <a:off x="7041407" y="4267340"/>
            <a:ext cx="2743617" cy="1006678"/>
          </a:xfrm>
          <a:prstGeom prst="curvedConnector4">
            <a:avLst>
              <a:gd name="adj1" fmla="val 27457"/>
              <a:gd name="adj2" fmla="val 12270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C2D26F9-7EB6-40B8-ABB6-00F55DD13BC1}"/>
              </a:ext>
            </a:extLst>
          </p:cNvPr>
          <p:cNvCxnSpPr>
            <a:cxnSpLocks/>
          </p:cNvCxnSpPr>
          <p:nvPr/>
        </p:nvCxnSpPr>
        <p:spPr>
          <a:xfrm>
            <a:off x="57150" y="6022006"/>
            <a:ext cx="2821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34ADFA6-9CEC-4C71-81A1-5E4E96EF2CAA}"/>
              </a:ext>
            </a:extLst>
          </p:cNvPr>
          <p:cNvSpPr/>
          <p:nvPr/>
        </p:nvSpPr>
        <p:spPr>
          <a:xfrm>
            <a:off x="7106587" y="4342079"/>
            <a:ext cx="1079563"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"Brin"</a:t>
            </a:r>
          </a:p>
        </p:txBody>
      </p:sp>
      <p:cxnSp>
        <p:nvCxnSpPr>
          <p:cNvPr id="71" name="Straight Arrow Connector 70">
            <a:extLst>
              <a:ext uri="{FF2B5EF4-FFF2-40B4-BE49-F238E27FC236}">
                <a16:creationId xmlns:a16="http://schemas.microsoft.com/office/drawing/2014/main" id="{C2A0493C-E4EB-4D61-A451-7B614A4BACD1}"/>
              </a:ext>
            </a:extLst>
          </p:cNvPr>
          <p:cNvCxnSpPr/>
          <p:nvPr/>
        </p:nvCxnSpPr>
        <p:spPr>
          <a:xfrm>
            <a:off x="7319000" y="57522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48F2BDF-3444-4B97-B9DE-014D32CF4F72}"/>
              </a:ext>
            </a:extLst>
          </p:cNvPr>
          <p:cNvSpPr txBox="1"/>
          <p:nvPr/>
        </p:nvSpPr>
        <p:spPr>
          <a:xfrm>
            <a:off x="1229045" y="5848132"/>
            <a:ext cx="1294346" cy="400110"/>
          </a:xfrm>
          <a:prstGeom prst="rect">
            <a:avLst/>
          </a:prstGeom>
          <a:noFill/>
        </p:spPr>
        <p:txBody>
          <a:bodyPr wrap="square">
            <a:spAutoFit/>
          </a:bodyPr>
          <a:lstStyle/>
          <a:p>
            <a:r>
              <a:rPr lang="en-US" sz="2000" dirty="0">
                <a:solidFill>
                  <a:srgbClr val="7030A0"/>
                </a:solidFill>
                <a:latin typeface="Consolas" panose="020B0609020204030204" pitchFamily="49" charset="0"/>
              </a:rPr>
              <a:t>"Brin"</a:t>
            </a:r>
            <a:endParaRPr lang="en-US" sz="2000" dirty="0">
              <a:solidFill>
                <a:srgbClr val="7030A0"/>
              </a:solidFill>
            </a:endParaRPr>
          </a:p>
        </p:txBody>
      </p:sp>
      <p:cxnSp>
        <p:nvCxnSpPr>
          <p:cNvPr id="74" name="Straight Arrow Connector 73">
            <a:extLst>
              <a:ext uri="{FF2B5EF4-FFF2-40B4-BE49-F238E27FC236}">
                <a16:creationId xmlns:a16="http://schemas.microsoft.com/office/drawing/2014/main" id="{09C5B287-7416-406A-AC4A-ACA9421CF803}"/>
              </a:ext>
            </a:extLst>
          </p:cNvPr>
          <p:cNvCxnSpPr/>
          <p:nvPr/>
        </p:nvCxnSpPr>
        <p:spPr>
          <a:xfrm>
            <a:off x="7697793" y="60577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F80C0CB-5921-4738-983B-1FCCADB9871D}"/>
              </a:ext>
            </a:extLst>
          </p:cNvPr>
          <p:cNvCxnSpPr>
            <a:cxnSpLocks/>
          </p:cNvCxnSpPr>
          <p:nvPr/>
        </p:nvCxnSpPr>
        <p:spPr>
          <a:xfrm>
            <a:off x="74735" y="6337063"/>
            <a:ext cx="2645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C2C1480-252F-4E0D-BA39-BA5F621F1B42}"/>
              </a:ext>
            </a:extLst>
          </p:cNvPr>
          <p:cNvSpPr txBox="1"/>
          <p:nvPr/>
        </p:nvSpPr>
        <p:spPr>
          <a:xfrm>
            <a:off x="2347856" y="6154587"/>
            <a:ext cx="2551839" cy="400110"/>
          </a:xfrm>
          <a:prstGeom prst="rect">
            <a:avLst/>
          </a:prstGeom>
          <a:solidFill>
            <a:srgbClr val="203864"/>
          </a:solidFill>
        </p:spPr>
        <p:txBody>
          <a:bodyPr wrap="square">
            <a:spAutoFit/>
          </a:bodyPr>
          <a:lstStyle/>
          <a:p>
            <a:r>
              <a:rPr lang="en-US" sz="2000" dirty="0">
                <a:solidFill>
                  <a:schemeClr val="accent2">
                    <a:lumMod val="60000"/>
                    <a:lumOff val="40000"/>
                  </a:schemeClr>
                </a:solidFill>
                <a:latin typeface="Consolas" panose="020B0609020204030204" pitchFamily="49" charset="0"/>
              </a:rPr>
              <a:t># Prints Brin</a:t>
            </a:r>
          </a:p>
        </p:txBody>
      </p:sp>
      <p:sp>
        <p:nvSpPr>
          <p:cNvPr id="97" name="Speech Bubble: Rectangle with Corners Rounded 96">
            <a:extLst>
              <a:ext uri="{FF2B5EF4-FFF2-40B4-BE49-F238E27FC236}">
                <a16:creationId xmlns:a16="http://schemas.microsoft.com/office/drawing/2014/main" id="{EFD2FF7A-AD51-4A2E-8160-B7C26C960734}"/>
              </a:ext>
            </a:extLst>
          </p:cNvPr>
          <p:cNvSpPr/>
          <p:nvPr/>
        </p:nvSpPr>
        <p:spPr>
          <a:xfrm>
            <a:off x="2762477" y="4098557"/>
            <a:ext cx="3126128" cy="851755"/>
          </a:xfrm>
          <a:prstGeom prst="wedgeRoundRectCallout">
            <a:avLst>
              <a:gd name="adj1" fmla="val -56243"/>
              <a:gd name="adj2" fmla="val 1324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our lambda function's </a:t>
            </a:r>
            <a:r>
              <a:rPr lang="en-US" sz="2000" dirty="0">
                <a:solidFill>
                  <a:srgbClr val="FFC9C9"/>
                </a:solidFill>
                <a:latin typeface="Corbel" panose="020B0503020204020204" pitchFamily="34" charset="0"/>
              </a:rPr>
              <a:t>"closure"</a:t>
            </a:r>
            <a:endParaRPr lang="en-US" sz="2000" dirty="0">
              <a:latin typeface="Corbel" panose="020B0503020204020204" pitchFamily="34" charset="0"/>
            </a:endParaRPr>
          </a:p>
        </p:txBody>
      </p:sp>
      <p:sp>
        <p:nvSpPr>
          <p:cNvPr id="98" name="Rectangle 97">
            <a:extLst>
              <a:ext uri="{FF2B5EF4-FFF2-40B4-BE49-F238E27FC236}">
                <a16:creationId xmlns:a16="http://schemas.microsoft.com/office/drawing/2014/main" id="{2DD90D72-38BB-47CC-9A6B-C908920990B5}"/>
              </a:ext>
            </a:extLst>
          </p:cNvPr>
          <p:cNvSpPr/>
          <p:nvPr/>
        </p:nvSpPr>
        <p:spPr>
          <a:xfrm>
            <a:off x="854838" y="5588126"/>
            <a:ext cx="5990449"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Speech Bubble: Rectangle with Corners Rounded 98">
            <a:extLst>
              <a:ext uri="{FF2B5EF4-FFF2-40B4-BE49-F238E27FC236}">
                <a16:creationId xmlns:a16="http://schemas.microsoft.com/office/drawing/2014/main" id="{F69BF37F-C875-4CD1-B2CD-96DCE766B756}"/>
              </a:ext>
            </a:extLst>
          </p:cNvPr>
          <p:cNvSpPr/>
          <p:nvPr/>
        </p:nvSpPr>
        <p:spPr>
          <a:xfrm>
            <a:off x="3363573" y="3752093"/>
            <a:ext cx="3126128" cy="1048212"/>
          </a:xfrm>
          <a:prstGeom prst="wedgeRoundRectCallout">
            <a:avLst>
              <a:gd name="adj1" fmla="val -56243"/>
              <a:gd name="adj2" fmla="val 1324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lambda "captures" the </a:t>
            </a:r>
            <a:r>
              <a:rPr lang="en-US" sz="2000" dirty="0">
                <a:solidFill>
                  <a:schemeClr val="accent6">
                    <a:lumMod val="40000"/>
                    <a:lumOff val="60000"/>
                  </a:schemeClr>
                </a:solidFill>
                <a:latin typeface="Corbel" panose="020B0503020204020204" pitchFamily="34" charset="0"/>
              </a:rPr>
              <a:t>pers</a:t>
            </a:r>
            <a:r>
              <a:rPr lang="en-US" sz="2000" dirty="0">
                <a:latin typeface="Corbel" panose="020B0503020204020204" pitchFamily="34" charset="0"/>
              </a:rPr>
              <a:t> variable from the enclosing scope.</a:t>
            </a:r>
          </a:p>
        </p:txBody>
      </p:sp>
      <p:sp>
        <p:nvSpPr>
          <p:cNvPr id="102" name="Speech Bubble: Rectangle with Corners Rounded 101">
            <a:extLst>
              <a:ext uri="{FF2B5EF4-FFF2-40B4-BE49-F238E27FC236}">
                <a16:creationId xmlns:a16="http://schemas.microsoft.com/office/drawing/2014/main" id="{F61E9059-2457-425E-B669-64C40282E1A2}"/>
              </a:ext>
            </a:extLst>
          </p:cNvPr>
          <p:cNvSpPr/>
          <p:nvPr/>
        </p:nvSpPr>
        <p:spPr>
          <a:xfrm>
            <a:off x="8927653" y="3030980"/>
            <a:ext cx="3126128" cy="1048212"/>
          </a:xfrm>
          <a:prstGeom prst="wedgeRoundRectCallout">
            <a:avLst>
              <a:gd name="adj1" fmla="val -15743"/>
              <a:gd name="adj2" fmla="val 1546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we capture the </a:t>
            </a:r>
            <a:r>
              <a:rPr lang="en-US" sz="2000" dirty="0">
                <a:solidFill>
                  <a:schemeClr val="accent6">
                    <a:lumMod val="40000"/>
                    <a:lumOff val="60000"/>
                  </a:schemeClr>
                </a:solidFill>
                <a:latin typeface="Corbel" panose="020B0503020204020204" pitchFamily="34" charset="0"/>
              </a:rPr>
              <a:t>object reference </a:t>
            </a:r>
            <a:r>
              <a:rPr lang="en-US" sz="2000" dirty="0">
                <a:latin typeface="Corbel" panose="020B0503020204020204" pitchFamily="34" charset="0"/>
              </a:rPr>
              <a:t>...</a:t>
            </a:r>
          </a:p>
        </p:txBody>
      </p:sp>
      <p:sp>
        <p:nvSpPr>
          <p:cNvPr id="103" name="Speech Bubble: Rectangle with Corners Rounded 102">
            <a:extLst>
              <a:ext uri="{FF2B5EF4-FFF2-40B4-BE49-F238E27FC236}">
                <a16:creationId xmlns:a16="http://schemas.microsoft.com/office/drawing/2014/main" id="{8596A603-CFDB-4E1D-BDB6-78DCA412CBE8}"/>
              </a:ext>
            </a:extLst>
          </p:cNvPr>
          <p:cNvSpPr/>
          <p:nvPr/>
        </p:nvSpPr>
        <p:spPr>
          <a:xfrm>
            <a:off x="6158554" y="2414404"/>
            <a:ext cx="2473998" cy="937801"/>
          </a:xfrm>
          <a:prstGeom prst="wedgeRoundRectCallout">
            <a:avLst>
              <a:gd name="adj1" fmla="val -15743"/>
              <a:gd name="adj2" fmla="val 1546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NOT the object it refers to!</a:t>
            </a:r>
          </a:p>
        </p:txBody>
      </p:sp>
      <p:sp>
        <p:nvSpPr>
          <p:cNvPr id="104" name="Speech Bubble: Rectangle with Corners Rounded 103">
            <a:extLst>
              <a:ext uri="{FF2B5EF4-FFF2-40B4-BE49-F238E27FC236}">
                <a16:creationId xmlns:a16="http://schemas.microsoft.com/office/drawing/2014/main" id="{FA6619E2-906B-444B-8464-DAFD3B87901D}"/>
              </a:ext>
            </a:extLst>
          </p:cNvPr>
          <p:cNvSpPr/>
          <p:nvPr/>
        </p:nvSpPr>
        <p:spPr>
          <a:xfrm>
            <a:off x="8922442" y="3404503"/>
            <a:ext cx="3216401" cy="1048212"/>
          </a:xfrm>
          <a:prstGeom prst="wedgeRoundRectCallout">
            <a:avLst>
              <a:gd name="adj1" fmla="val -23839"/>
              <a:gd name="adj2" fmla="val 12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a:t>
            </a:r>
            <a:r>
              <a:rPr lang="en-US" sz="2000" dirty="0">
                <a:solidFill>
                  <a:schemeClr val="accent6">
                    <a:lumMod val="40000"/>
                    <a:lumOff val="60000"/>
                  </a:schemeClr>
                </a:solidFill>
                <a:latin typeface="Corbel" panose="020B0503020204020204" pitchFamily="34" charset="0"/>
              </a:rPr>
              <a:t>pers</a:t>
            </a:r>
            <a:r>
              <a:rPr lang="en-US" sz="2000" dirty="0">
                <a:latin typeface="Corbel" panose="020B0503020204020204" pitchFamily="34" charset="0"/>
              </a:rPr>
              <a:t> refers to our original object...</a:t>
            </a:r>
          </a:p>
        </p:txBody>
      </p:sp>
      <p:sp>
        <p:nvSpPr>
          <p:cNvPr id="105" name="Speech Bubble: Rectangle with Corners Rounded 104">
            <a:extLst>
              <a:ext uri="{FF2B5EF4-FFF2-40B4-BE49-F238E27FC236}">
                <a16:creationId xmlns:a16="http://schemas.microsoft.com/office/drawing/2014/main" id="{3ECDF7C2-C6B3-49BE-B69E-B4624BEC887C}"/>
              </a:ext>
            </a:extLst>
          </p:cNvPr>
          <p:cNvSpPr/>
          <p:nvPr/>
        </p:nvSpPr>
        <p:spPr>
          <a:xfrm>
            <a:off x="6948251" y="2265464"/>
            <a:ext cx="3216401" cy="1048212"/>
          </a:xfrm>
          <a:prstGeom prst="wedgeRoundRectCallout">
            <a:avLst>
              <a:gd name="adj1" fmla="val -31493"/>
              <a:gd name="adj2" fmla="val 1622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 Our call to </a:t>
            </a:r>
            <a:r>
              <a:rPr lang="en-US" sz="2000" dirty="0" err="1">
                <a:solidFill>
                  <a:srgbClr val="00FFFF"/>
                </a:solidFill>
                <a:latin typeface="Corbel" panose="020B0503020204020204" pitchFamily="34" charset="0"/>
              </a:rPr>
              <a:t>change_name</a:t>
            </a:r>
            <a:r>
              <a:rPr lang="en-US" sz="2000" dirty="0">
                <a:solidFill>
                  <a:srgbClr val="00FFFF"/>
                </a:solidFill>
                <a:latin typeface="Corbel" panose="020B0503020204020204" pitchFamily="34" charset="0"/>
              </a:rPr>
              <a:t>() </a:t>
            </a:r>
            <a:r>
              <a:rPr lang="en-US" sz="2000" dirty="0">
                <a:latin typeface="Corbel" panose="020B0503020204020204" pitchFamily="34" charset="0"/>
              </a:rPr>
              <a:t>affects the original object!</a:t>
            </a:r>
          </a:p>
        </p:txBody>
      </p:sp>
      <p:grpSp>
        <p:nvGrpSpPr>
          <p:cNvPr id="106" name="Group 105">
            <a:extLst>
              <a:ext uri="{FF2B5EF4-FFF2-40B4-BE49-F238E27FC236}">
                <a16:creationId xmlns:a16="http://schemas.microsoft.com/office/drawing/2014/main" id="{28D4A285-7ED0-4A35-B1EA-426DC27BBF8C}"/>
              </a:ext>
            </a:extLst>
          </p:cNvPr>
          <p:cNvGrpSpPr/>
          <p:nvPr/>
        </p:nvGrpSpPr>
        <p:grpSpPr>
          <a:xfrm>
            <a:off x="87109" y="19451"/>
            <a:ext cx="6428948" cy="2445868"/>
            <a:chOff x="9223510" y="4771299"/>
            <a:chExt cx="4797264" cy="1800074"/>
          </a:xfrm>
        </p:grpSpPr>
        <p:grpSp>
          <p:nvGrpSpPr>
            <p:cNvPr id="107" name="Group 106">
              <a:extLst>
                <a:ext uri="{FF2B5EF4-FFF2-40B4-BE49-F238E27FC236}">
                  <a16:creationId xmlns:a16="http://schemas.microsoft.com/office/drawing/2014/main" id="{0A9C88D8-D551-4149-9F78-ABD15EAE73C3}"/>
                </a:ext>
              </a:extLst>
            </p:cNvPr>
            <p:cNvGrpSpPr/>
            <p:nvPr/>
          </p:nvGrpSpPr>
          <p:grpSpPr>
            <a:xfrm>
              <a:off x="9223510" y="4771299"/>
              <a:ext cx="4704698" cy="1800074"/>
              <a:chOff x="9462051" y="4393761"/>
              <a:chExt cx="4704698" cy="1800074"/>
            </a:xfrm>
          </p:grpSpPr>
          <p:sp>
            <p:nvSpPr>
              <p:cNvPr id="110" name="Rectangle: Rounded Corners 109">
                <a:extLst>
                  <a:ext uri="{FF2B5EF4-FFF2-40B4-BE49-F238E27FC236}">
                    <a16:creationId xmlns:a16="http://schemas.microsoft.com/office/drawing/2014/main" id="{6AE4BC1A-E4B5-4348-B07F-E2EFECAB3DA3}"/>
                  </a:ext>
                </a:extLst>
              </p:cNvPr>
              <p:cNvSpPr/>
              <p:nvPr/>
            </p:nvSpPr>
            <p:spPr>
              <a:xfrm>
                <a:off x="9462051" y="4426225"/>
                <a:ext cx="4704698" cy="1767610"/>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CCA2494F-0AD5-4569-9E8F-65FFE9C8EA16}"/>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08" name="Picture 45" descr="spinhead">
              <a:extLst>
                <a:ext uri="{FF2B5EF4-FFF2-40B4-BE49-F238E27FC236}">
                  <a16:creationId xmlns:a16="http://schemas.microsoft.com/office/drawing/2014/main" id="{C8AD1074-AC2D-4746-B1F2-B4B3FE559E6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71E6F668-9424-4123-87FE-169CCDFA2FB5}"/>
                </a:ext>
              </a:extLst>
            </p:cNvPr>
            <p:cNvSpPr txBox="1"/>
            <p:nvPr/>
          </p:nvSpPr>
          <p:spPr>
            <a:xfrm>
              <a:off x="9977649" y="5080920"/>
              <a:ext cx="4043125" cy="1438357"/>
            </a:xfrm>
            <a:prstGeom prst="rect">
              <a:avLst/>
            </a:prstGeom>
            <a:noFill/>
          </p:spPr>
          <p:txBody>
            <a:bodyPr wrap="square" rtlCol="0">
              <a:spAutoFit/>
            </a:bodyPr>
            <a:lstStyle/>
            <a:p>
              <a:pPr algn="ctr"/>
              <a:r>
                <a:rPr lang="en-US" sz="2200" dirty="0">
                  <a:solidFill>
                    <a:schemeClr val="accent1">
                      <a:lumMod val="75000"/>
                    </a:schemeClr>
                  </a:solidFill>
                  <a:latin typeface="Comic Sans MS" panose="030F0702030302020204" pitchFamily="66" charset="0"/>
                </a:rPr>
                <a:t>"Moral: If you attempt to modify a captured variable you might get different behavior than you expect!</a:t>
              </a:r>
              <a:br>
                <a:rPr lang="en-US" sz="2200" dirty="0">
                  <a:solidFill>
                    <a:schemeClr val="accent1">
                      <a:lumMod val="75000"/>
                    </a:schemeClr>
                  </a:solidFill>
                  <a:latin typeface="Comic Sans MS" panose="030F0702030302020204" pitchFamily="66" charset="0"/>
                </a:rPr>
              </a:br>
              <a:br>
                <a:rPr lang="en-US" sz="1100" dirty="0">
                  <a:solidFill>
                    <a:schemeClr val="accent1">
                      <a:lumMod val="75000"/>
                    </a:schemeClr>
                  </a:solidFill>
                  <a:latin typeface="Comic Sans MS" panose="030F0702030302020204" pitchFamily="66" charset="0"/>
                </a:rPr>
              </a:br>
              <a:r>
                <a:rPr lang="en-US" sz="2200" dirty="0">
                  <a:solidFill>
                    <a:schemeClr val="accent1">
                      <a:lumMod val="75000"/>
                    </a:schemeClr>
                  </a:solidFill>
                  <a:latin typeface="Comic Sans MS" panose="030F0702030302020204" pitchFamily="66" charset="0"/>
                </a:rPr>
                <a:t>Each language is different, so do your due diligence or you'll get burned."</a:t>
              </a:r>
            </a:p>
          </p:txBody>
        </p:sp>
      </p:grpSp>
    </p:spTree>
    <p:extLst>
      <p:ext uri="{BB962C8B-B14F-4D97-AF65-F5344CB8AC3E}">
        <p14:creationId xmlns:p14="http://schemas.microsoft.com/office/powerpoint/2010/main" val="61452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25000"/>
                                        <p:tgtEl>
                                          <p:spTgt spid="14"/>
                                        </p:tgtEl>
                                      </p:cBhvr>
                                    </p:animEffect>
                                  </p:childTnLst>
                                </p:cTn>
                              </p:par>
                            </p:childTnLst>
                          </p:cTn>
                        </p:par>
                        <p:par>
                          <p:cTn id="22" fill="hold">
                            <p:stCondLst>
                              <p:cond delay="25000"/>
                            </p:stCondLst>
                            <p:childTnLst>
                              <p:par>
                                <p:cTn id="23" presetID="1" presetClass="exit" presetSubtype="0" fill="hold" grpId="1" nodeType="after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25000"/>
                            </p:stCondLst>
                            <p:childTnLst>
                              <p:par>
                                <p:cTn id="26" presetID="1" presetClass="exit" presetSubtype="0" fill="hold" grpId="1" nodeType="afterEffect">
                                  <p:stCondLst>
                                    <p:cond delay="0"/>
                                  </p:stCondLst>
                                  <p:childTnLst>
                                    <p:set>
                                      <p:cBhvr>
                                        <p:cTn id="27" dur="1" fill="hold">
                                          <p:stCondLst>
                                            <p:cond delay="0"/>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down)">
                                      <p:cBhvr>
                                        <p:cTn id="57" dur="500"/>
                                        <p:tgtEl>
                                          <p:spTgt spid="97"/>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wipe(left)">
                                      <p:cBhvr>
                                        <p:cTn id="60" dur="500"/>
                                        <p:tgtEl>
                                          <p:spTgt spid="9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2.5E-6 -2.22222E-6 L 0.50781 -0.08634 " pathEditMode="relative" rAng="0" ptsTypes="AA">
                                      <p:cBhvr>
                                        <p:cTn id="64" dur="2000" fill="hold"/>
                                        <p:tgtEl>
                                          <p:spTgt spid="97"/>
                                        </p:tgtEl>
                                        <p:attrNameLst>
                                          <p:attrName>ppt_x</p:attrName>
                                          <p:attrName>ppt_y</p:attrName>
                                        </p:attrNameLst>
                                      </p:cBhvr>
                                      <p:rCtr x="25391" y="-4329"/>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9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wipe(down)">
                                      <p:cBhvr>
                                        <p:cTn id="77" dur="500"/>
                                        <p:tgtEl>
                                          <p:spTgt spid="99"/>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3.54167E-6 -1.11111E-6 L -0.21341 -0.04907 " pathEditMode="relative" rAng="0" ptsTypes="AA">
                                      <p:cBhvr>
                                        <p:cTn id="81" dur="2000" fill="hold"/>
                                        <p:tgtEl>
                                          <p:spTgt spid="99"/>
                                        </p:tgtEl>
                                        <p:attrNameLst>
                                          <p:attrName>ppt_x</p:attrName>
                                          <p:attrName>ppt_y</p:attrName>
                                        </p:attrNameLst>
                                      </p:cBhvr>
                                      <p:rCtr x="-10677" y="-2454"/>
                                    </p:animMotion>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3" nodeType="clickEffect">
                                  <p:stCondLst>
                                    <p:cond delay="0"/>
                                  </p:stCondLst>
                                  <p:childTnLst>
                                    <p:animMotion origin="layout" path="M -0.21341 -0.04907 L 0.14869 -0.08264 " pathEditMode="relative" rAng="0" ptsTypes="AA">
                                      <p:cBhvr>
                                        <p:cTn id="85" dur="2000" fill="hold"/>
                                        <p:tgtEl>
                                          <p:spTgt spid="99"/>
                                        </p:tgtEl>
                                        <p:attrNameLst>
                                          <p:attrName>ppt_x</p:attrName>
                                          <p:attrName>ppt_y</p:attrName>
                                        </p:attrNameLst>
                                      </p:cBhvr>
                                      <p:rCtr x="18099" y="-1690"/>
                                    </p:animMotion>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2" presetClass="path" presetSubtype="0" accel="50000" decel="50000" fill="hold" nodeType="clickEffect">
                                  <p:stCondLst>
                                    <p:cond delay="0"/>
                                  </p:stCondLst>
                                  <p:childTnLst>
                                    <p:animMotion origin="layout" path="M 2.08333E-7 2.59259E-6 L 0.37135 0.0037 " pathEditMode="relative" rAng="0" ptsTypes="AA">
                                      <p:cBhvr>
                                        <p:cTn id="93" dur="2000" fill="hold"/>
                                        <p:tgtEl>
                                          <p:spTgt spid="7"/>
                                        </p:tgtEl>
                                        <p:attrNameLst>
                                          <p:attrName>ppt_x</p:attrName>
                                          <p:attrName>ppt_y</p:attrName>
                                        </p:attrNameLst>
                                      </p:cBhvr>
                                      <p:rCtr x="18568" y="185"/>
                                    </p:animMotion>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down)">
                                      <p:cBhvr>
                                        <p:cTn id="98" dur="50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9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wipe(down)">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wipe(down)">
                                      <p:cBhvr>
                                        <p:cTn id="112" dur="500"/>
                                        <p:tgtEl>
                                          <p:spTgt spid="103"/>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wipe(down)">
                                      <p:cBhvr>
                                        <p:cTn id="129" dur="500"/>
                                        <p:tgtEl>
                                          <p:spTgt spid="64"/>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4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500"/>
                                        <p:tgtEl>
                                          <p:spTgt spid="98"/>
                                        </p:tgtEl>
                                      </p:cBhvr>
                                    </p:animEffect>
                                    <p:set>
                                      <p:cBhvr>
                                        <p:cTn id="138" dur="1" fill="hold">
                                          <p:stCondLst>
                                            <p:cond delay="499"/>
                                          </p:stCondLst>
                                        </p:cTn>
                                        <p:tgtEl>
                                          <p:spTgt spid="98"/>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6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grpId="1" nodeType="clickEffect">
                                  <p:stCondLst>
                                    <p:cond delay="0"/>
                                  </p:stCondLst>
                                  <p:childTnLst>
                                    <p:animMotion origin="layout" path="M 3.75E-6 -4.44444E-6 L 0.57044 -0.0743 " pathEditMode="relative" rAng="0" ptsTypes="AA">
                                      <p:cBhvr>
                                        <p:cTn id="150" dur="2000" fill="hold"/>
                                        <p:tgtEl>
                                          <p:spTgt spid="73"/>
                                        </p:tgtEl>
                                        <p:attrNameLst>
                                          <p:attrName>ppt_x</p:attrName>
                                          <p:attrName>ppt_y</p:attrName>
                                        </p:attrNameLst>
                                      </p:cBhvr>
                                      <p:rCtr x="28516" y="-3727"/>
                                    </p:animMotion>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69"/>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7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74"/>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104"/>
                                        </p:tgtEl>
                                        <p:attrNameLst>
                                          <p:attrName>style.visibility</p:attrName>
                                        </p:attrNameLst>
                                      </p:cBhvr>
                                      <p:to>
                                        <p:strVal val="visible"/>
                                      </p:to>
                                    </p:set>
                                    <p:animEffect transition="in" filter="wipe(down)">
                                      <p:cBhvr>
                                        <p:cTn id="171" dur="500"/>
                                        <p:tgtEl>
                                          <p:spTgt spid="10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105"/>
                                        </p:tgtEl>
                                        <p:attrNameLst>
                                          <p:attrName>style.visibility</p:attrName>
                                        </p:attrNameLst>
                                      </p:cBhvr>
                                      <p:to>
                                        <p:strVal val="visible"/>
                                      </p:to>
                                    </p:set>
                                    <p:animEffect transition="in" filter="wipe(down)">
                                      <p:cBhvr>
                                        <p:cTn id="176" dur="500"/>
                                        <p:tgtEl>
                                          <p:spTgt spid="10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wipe(left)">
                                      <p:cBhvr>
                                        <p:cTn id="181" dur="3000"/>
                                        <p:tgtEl>
                                          <p:spTgt spid="70"/>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105"/>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104"/>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74"/>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75"/>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wipe(left)">
                                      <p:cBhvr>
                                        <p:cTn id="202" dur="500"/>
                                        <p:tgtEl>
                                          <p:spTgt spid="76"/>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75"/>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2"/>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2" presetClass="entr" presetSubtype="8" fill="hold" nodeType="clickEffect">
                                  <p:stCondLst>
                                    <p:cond delay="0"/>
                                  </p:stCondLst>
                                  <p:childTnLst>
                                    <p:set>
                                      <p:cBhvr>
                                        <p:cTn id="214" dur="1" fill="hold">
                                          <p:stCondLst>
                                            <p:cond delay="0"/>
                                          </p:stCondLst>
                                        </p:cTn>
                                        <p:tgtEl>
                                          <p:spTgt spid="106"/>
                                        </p:tgtEl>
                                        <p:attrNameLst>
                                          <p:attrName>style.visibility</p:attrName>
                                        </p:attrNameLst>
                                      </p:cBhvr>
                                      <p:to>
                                        <p:strVal val="visible"/>
                                      </p:to>
                                    </p:set>
                                    <p:anim calcmode="lin" valueType="num">
                                      <p:cBhvr additive="base">
                                        <p:cTn id="215" dur="500" fill="hold"/>
                                        <p:tgtEl>
                                          <p:spTgt spid="106"/>
                                        </p:tgtEl>
                                        <p:attrNameLst>
                                          <p:attrName>ppt_x</p:attrName>
                                        </p:attrNameLst>
                                      </p:cBhvr>
                                      <p:tavLst>
                                        <p:tav tm="0">
                                          <p:val>
                                            <p:strVal val="0-#ppt_w/2"/>
                                          </p:val>
                                        </p:tav>
                                        <p:tav tm="100000">
                                          <p:val>
                                            <p:strVal val="#ppt_x"/>
                                          </p:val>
                                        </p:tav>
                                      </p:tavLst>
                                    </p:anim>
                                    <p:anim calcmode="lin" valueType="num">
                                      <p:cBhvr additive="base">
                                        <p:cTn id="216"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xit" presetSubtype="8" fill="hold" nodeType="clickEffect">
                                  <p:stCondLst>
                                    <p:cond delay="0"/>
                                  </p:stCondLst>
                                  <p:childTnLst>
                                    <p:anim calcmode="lin" valueType="num">
                                      <p:cBhvr additive="base">
                                        <p:cTn id="220" dur="500"/>
                                        <p:tgtEl>
                                          <p:spTgt spid="106"/>
                                        </p:tgtEl>
                                        <p:attrNameLst>
                                          <p:attrName>ppt_x</p:attrName>
                                        </p:attrNameLst>
                                      </p:cBhvr>
                                      <p:tavLst>
                                        <p:tav tm="0">
                                          <p:val>
                                            <p:strVal val="ppt_x"/>
                                          </p:val>
                                        </p:tav>
                                        <p:tav tm="100000">
                                          <p:val>
                                            <p:strVal val="0-ppt_w/2"/>
                                          </p:val>
                                        </p:tav>
                                      </p:tavLst>
                                    </p:anim>
                                    <p:anim calcmode="lin" valueType="num">
                                      <p:cBhvr additive="base">
                                        <p:cTn id="221" dur="500"/>
                                        <p:tgtEl>
                                          <p:spTgt spid="106"/>
                                        </p:tgtEl>
                                        <p:attrNameLst>
                                          <p:attrName>ppt_y</p:attrName>
                                        </p:attrNameLst>
                                      </p:cBhvr>
                                      <p:tavLst>
                                        <p:tav tm="0">
                                          <p:val>
                                            <p:strVal val="ppt_y"/>
                                          </p:val>
                                        </p:tav>
                                        <p:tav tm="100000">
                                          <p:val>
                                            <p:strVal val="ppt_y"/>
                                          </p:val>
                                        </p:tav>
                                      </p:tavLst>
                                    </p:anim>
                                    <p:set>
                                      <p:cBhvr>
                                        <p:cTn id="222"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9" grpId="0"/>
      <p:bldP spid="23" grpId="0" animBg="1"/>
      <p:bldP spid="11" grpId="0" animBg="1"/>
      <p:bldP spid="11" grpId="1" animBg="1"/>
      <p:bldP spid="14" grpId="0" animBg="1"/>
      <p:bldP spid="14" grpId="1" animBg="1"/>
      <p:bldP spid="70" grpId="0" animBg="1"/>
      <p:bldP spid="73" grpId="0"/>
      <p:bldP spid="73" grpId="1"/>
      <p:bldP spid="76" grpId="0" animBg="1"/>
      <p:bldP spid="97" grpId="0" animBg="1"/>
      <p:bldP spid="97" grpId="1" animBg="1"/>
      <p:bldP spid="97" grpId="2" animBg="1"/>
      <p:bldP spid="98" grpId="0" animBg="1"/>
      <p:bldP spid="98" grpId="1" animBg="1"/>
      <p:bldP spid="99" grpId="0" animBg="1"/>
      <p:bldP spid="99" grpId="1" animBg="1"/>
      <p:bldP spid="99" grpId="2" animBg="1"/>
      <p:bldP spid="99" grpId="3" animBg="1"/>
      <p:bldP spid="102" grpId="0" animBg="1"/>
      <p:bldP spid="102" grpId="1" animBg="1"/>
      <p:bldP spid="103" grpId="0" animBg="1"/>
      <p:bldP spid="103" grpId="1" animBg="1"/>
      <p:bldP spid="104" grpId="0" animBg="1"/>
      <p:bldP spid="104" grpId="1" animBg="1"/>
      <p:bldP spid="105" grpId="0" animBg="1"/>
      <p:bldP spid="105"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Polymorphism</a:t>
            </a:r>
            <a:endParaRPr lang="en-US" sz="4400" dirty="0">
              <a:latin typeface="Corbel" panose="020B0503020204020204" pitchFamily="34" charset="0"/>
            </a:endParaRP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4343400" y="1220306"/>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9115C-5503-4448-AEB5-312D349D736B}"/>
              </a:ext>
            </a:extLst>
          </p:cNvPr>
          <p:cNvSpPr txBox="1"/>
          <p:nvPr/>
        </p:nvSpPr>
        <p:spPr>
          <a:xfrm>
            <a:off x="1771293" y="4378644"/>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6" name="TextBox 5">
            <a:extLst>
              <a:ext uri="{FF2B5EF4-FFF2-40B4-BE49-F238E27FC236}">
                <a16:creationId xmlns:a16="http://schemas.microsoft.com/office/drawing/2014/main" id="{2079F3E0-0C5C-482D-8672-F7F4683574D7}"/>
              </a:ext>
            </a:extLst>
          </p:cNvPr>
          <p:cNvSpPr txBox="1"/>
          <p:nvPr/>
        </p:nvSpPr>
        <p:spPr>
          <a:xfrm>
            <a:off x="821047" y="5049574"/>
            <a:ext cx="10712518" cy="461665"/>
          </a:xfrm>
          <a:prstGeom prst="rect">
            <a:avLst/>
          </a:prstGeom>
          <a:noFill/>
        </p:spPr>
        <p:txBody>
          <a:bodyPr wrap="square" rtlCol="0">
            <a:spAutoFit/>
          </a:bodyPr>
          <a:lstStyle/>
          <a:p>
            <a:pPr algn="ctr"/>
            <a:r>
              <a:rPr lang="en-US" sz="2400" dirty="0"/>
              <a:t>Take a new language and figure out its </a:t>
            </a:r>
            <a:r>
              <a:rPr lang="en-US" sz="2400" dirty="0">
                <a:solidFill>
                  <a:srgbClr val="FF0000"/>
                </a:solidFill>
              </a:rPr>
              <a:t>approach to polymorphism</a:t>
            </a:r>
            <a:r>
              <a:rPr lang="en-US" sz="2400" dirty="0"/>
              <a:t>.</a:t>
            </a:r>
          </a:p>
        </p:txBody>
      </p:sp>
      <p:sp>
        <p:nvSpPr>
          <p:cNvPr id="7" name="TextBox 6">
            <a:extLst>
              <a:ext uri="{FF2B5EF4-FFF2-40B4-BE49-F238E27FC236}">
                <a16:creationId xmlns:a16="http://schemas.microsoft.com/office/drawing/2014/main" id="{6A2E741C-6083-410A-AA15-BEC092FE383C}"/>
              </a:ext>
            </a:extLst>
          </p:cNvPr>
          <p:cNvSpPr txBox="1"/>
          <p:nvPr/>
        </p:nvSpPr>
        <p:spPr>
          <a:xfrm>
            <a:off x="907544" y="5707583"/>
            <a:ext cx="10712518" cy="830997"/>
          </a:xfrm>
          <a:prstGeom prst="rect">
            <a:avLst/>
          </a:prstGeom>
          <a:noFill/>
        </p:spPr>
        <p:txBody>
          <a:bodyPr wrap="square" rtlCol="0">
            <a:spAutoFit/>
          </a:bodyPr>
          <a:lstStyle/>
          <a:p>
            <a:pPr algn="ctr"/>
            <a:r>
              <a:rPr lang="en-US" sz="2400" dirty="0"/>
              <a:t>You should be able to determine whether a language uses the </a:t>
            </a:r>
            <a:r>
              <a:rPr lang="en-US" sz="2400" dirty="0">
                <a:solidFill>
                  <a:srgbClr val="FF0000"/>
                </a:solidFill>
              </a:rPr>
              <a:t>template</a:t>
            </a:r>
            <a:r>
              <a:rPr lang="en-US" sz="2400" dirty="0"/>
              <a:t> or </a:t>
            </a:r>
            <a:r>
              <a:rPr lang="en-US" sz="2400" dirty="0">
                <a:solidFill>
                  <a:srgbClr val="FF0000"/>
                </a:solidFill>
              </a:rPr>
              <a:t>generics</a:t>
            </a:r>
            <a:r>
              <a:rPr lang="en-US" sz="2400" dirty="0"/>
              <a:t> approach, and how the </a:t>
            </a:r>
            <a:r>
              <a:rPr lang="en-US" sz="2400" dirty="0">
                <a:solidFill>
                  <a:srgbClr val="FF0000"/>
                </a:solidFill>
              </a:rPr>
              <a:t>two approaches differ</a:t>
            </a:r>
            <a:r>
              <a:rPr lang="en-US" sz="2400" dirty="0"/>
              <a:t>.</a:t>
            </a:r>
          </a:p>
        </p:txBody>
      </p:sp>
    </p:spTree>
    <p:extLst>
      <p:ext uri="{BB962C8B-B14F-4D97-AF65-F5344CB8AC3E}">
        <p14:creationId xmlns:p14="http://schemas.microsoft.com/office/powerpoint/2010/main" val="105842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Polymorphism</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020432" cy="4733449"/>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663206" y="1327486"/>
            <a:ext cx="7020432" cy="707886"/>
          </a:xfrm>
          <a:prstGeom prst="rect">
            <a:avLst/>
          </a:prstGeom>
          <a:noFill/>
        </p:spPr>
        <p:txBody>
          <a:bodyPr wrap="square">
            <a:spAutoFit/>
          </a:bodyPr>
          <a:lstStyle/>
          <a:p>
            <a:pPr algn="ctr"/>
            <a:r>
              <a:rPr lang="en-US" sz="2000" dirty="0">
                <a:latin typeface="Corbel" panose="020B0503020204020204" pitchFamily="34" charset="0"/>
              </a:rPr>
              <a:t>Polymorphism is a technique where we define a </a:t>
            </a:r>
            <a:r>
              <a:rPr lang="en-US" sz="2000" dirty="0">
                <a:solidFill>
                  <a:srgbClr val="FF0000"/>
                </a:solidFill>
                <a:latin typeface="Corbel" panose="020B0503020204020204" pitchFamily="34" charset="0"/>
              </a:rPr>
              <a:t>function or class </a:t>
            </a:r>
            <a:r>
              <a:rPr lang="en-US" sz="2000" dirty="0">
                <a:latin typeface="Corbel" panose="020B0503020204020204" pitchFamily="34" charset="0"/>
              </a:rPr>
              <a:t>that is able to </a:t>
            </a:r>
            <a:r>
              <a:rPr lang="en-US" sz="2000" dirty="0">
                <a:solidFill>
                  <a:srgbClr val="FF0000"/>
                </a:solidFill>
                <a:latin typeface="Corbel" panose="020B0503020204020204" pitchFamily="34" charset="0"/>
              </a:rPr>
              <a:t>operate on multiple different types</a:t>
            </a:r>
            <a:r>
              <a:rPr lang="en-US" sz="2000" dirty="0">
                <a:latin typeface="Corbel" panose="020B0503020204020204" pitchFamily="34" charset="0"/>
              </a:rPr>
              <a:t> of values.</a:t>
            </a:r>
          </a:p>
        </p:txBody>
      </p:sp>
      <p:sp>
        <p:nvSpPr>
          <p:cNvPr id="63" name="TextBox 62">
            <a:extLst>
              <a:ext uri="{FF2B5EF4-FFF2-40B4-BE49-F238E27FC236}">
                <a16:creationId xmlns:a16="http://schemas.microsoft.com/office/drawing/2014/main" id="{1C1A1500-19FD-46A7-86E8-764DC18A2D51}"/>
              </a:ext>
            </a:extLst>
          </p:cNvPr>
          <p:cNvSpPr txBox="1"/>
          <p:nvPr/>
        </p:nvSpPr>
        <p:spPr>
          <a:xfrm>
            <a:off x="2674892" y="2663657"/>
            <a:ext cx="6519074" cy="461665"/>
          </a:xfrm>
          <a:prstGeom prst="rect">
            <a:avLst/>
          </a:prstGeom>
          <a:noFill/>
        </p:spPr>
        <p:txBody>
          <a:bodyPr wrap="square" rtlCol="0">
            <a:spAutoFit/>
          </a:bodyPr>
          <a:lstStyle/>
          <a:p>
            <a:pPr lvl="0" algn="ctr">
              <a:defRPr/>
            </a:pPr>
            <a:endParaRPr lang="en-US" sz="2400" dirty="0">
              <a:latin typeface="Corbel" panose="020B0503020204020204" pitchFamily="34" charset="0"/>
              <a:cs typeface="Cordia New" panose="020B0502040204020203" pitchFamily="34" charset="-34"/>
            </a:endParaRPr>
          </a:p>
        </p:txBody>
      </p:sp>
      <p:sp>
        <p:nvSpPr>
          <p:cNvPr id="10" name="TextBox 9">
            <a:extLst>
              <a:ext uri="{FF2B5EF4-FFF2-40B4-BE49-F238E27FC236}">
                <a16:creationId xmlns:a16="http://schemas.microsoft.com/office/drawing/2014/main" id="{BD2C389E-E3FC-46A0-AEBD-EE8CCEB03442}"/>
              </a:ext>
            </a:extLst>
          </p:cNvPr>
          <p:cNvSpPr txBox="1"/>
          <p:nvPr/>
        </p:nvSpPr>
        <p:spPr>
          <a:xfrm>
            <a:off x="2663206" y="2263048"/>
            <a:ext cx="7020432" cy="707886"/>
          </a:xfrm>
          <a:prstGeom prst="rect">
            <a:avLst/>
          </a:prstGeom>
          <a:noFill/>
        </p:spPr>
        <p:txBody>
          <a:bodyPr wrap="square">
            <a:spAutoFit/>
          </a:bodyPr>
          <a:lstStyle/>
          <a:p>
            <a:pPr algn="ctr"/>
            <a:r>
              <a:rPr lang="en-US" sz="2000" dirty="0"/>
              <a:t>Our goal is to express algorithms with minimal assumptions about the types of data they operate on...</a:t>
            </a:r>
          </a:p>
        </p:txBody>
      </p:sp>
      <p:sp>
        <p:nvSpPr>
          <p:cNvPr id="11" name="TextBox 10">
            <a:extLst>
              <a:ext uri="{FF2B5EF4-FFF2-40B4-BE49-F238E27FC236}">
                <a16:creationId xmlns:a16="http://schemas.microsoft.com/office/drawing/2014/main" id="{14454F54-EC44-4F89-973D-087A2937924A}"/>
              </a:ext>
            </a:extLst>
          </p:cNvPr>
          <p:cNvSpPr txBox="1"/>
          <p:nvPr/>
        </p:nvSpPr>
        <p:spPr>
          <a:xfrm>
            <a:off x="2764895" y="4134172"/>
            <a:ext cx="6817054" cy="707886"/>
          </a:xfrm>
          <a:prstGeom prst="rect">
            <a:avLst/>
          </a:prstGeom>
          <a:noFill/>
        </p:spPr>
        <p:txBody>
          <a:bodyPr wrap="square">
            <a:spAutoFit/>
          </a:bodyPr>
          <a:lstStyle/>
          <a:p>
            <a:pPr algn="ctr"/>
            <a:r>
              <a:rPr lang="en-US" sz="2000" dirty="0">
                <a:latin typeface="Corbel" panose="020B0503020204020204" pitchFamily="34" charset="0"/>
              </a:rPr>
              <a:t>For example, rather than creating a class to represent a </a:t>
            </a:r>
            <a:r>
              <a:rPr lang="en-US" sz="2000" dirty="0">
                <a:solidFill>
                  <a:srgbClr val="0070C0"/>
                </a:solidFill>
                <a:latin typeface="Corbel" panose="020B0503020204020204" pitchFamily="34" charset="0"/>
              </a:rPr>
              <a:t>linked list of strings</a:t>
            </a:r>
            <a:r>
              <a:rPr lang="en-US" sz="2000" dirty="0">
                <a:latin typeface="Corbel" panose="020B0503020204020204" pitchFamily="34" charset="0"/>
              </a:rPr>
              <a:t>, and a separate class for a </a:t>
            </a:r>
            <a:r>
              <a:rPr lang="en-US" sz="2000" dirty="0">
                <a:solidFill>
                  <a:srgbClr val="00B050"/>
                </a:solidFill>
                <a:latin typeface="Corbel" panose="020B0503020204020204" pitchFamily="34" charset="0"/>
              </a:rPr>
              <a:t>linked list of </a:t>
            </a:r>
            <a:r>
              <a:rPr lang="en-US" sz="2000" dirty="0" err="1">
                <a:solidFill>
                  <a:srgbClr val="00B050"/>
                </a:solidFill>
                <a:latin typeface="Corbel" panose="020B0503020204020204" pitchFamily="34" charset="0"/>
              </a:rPr>
              <a:t>ints</a:t>
            </a:r>
            <a:r>
              <a:rPr lang="en-US" sz="2000" dirty="0">
                <a:latin typeface="Corbel" panose="020B0503020204020204" pitchFamily="34" charset="0"/>
              </a:rPr>
              <a:t>...</a:t>
            </a:r>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3D708AF7-7EAC-4FF6-ADD6-FFE20B4CFE0C}"/>
              </a:ext>
            </a:extLst>
          </p:cNvPr>
          <p:cNvSpPr txBox="1"/>
          <p:nvPr/>
        </p:nvSpPr>
        <p:spPr>
          <a:xfrm>
            <a:off x="3060399" y="5081161"/>
            <a:ext cx="6249420" cy="707886"/>
          </a:xfrm>
          <a:prstGeom prst="rect">
            <a:avLst/>
          </a:prstGeom>
          <a:noFill/>
        </p:spPr>
        <p:txBody>
          <a:bodyPr wrap="square">
            <a:spAutoFit/>
          </a:bodyPr>
          <a:lstStyle/>
          <a:p>
            <a:pPr algn="ctr"/>
            <a:r>
              <a:rPr lang="en-US" sz="2000" dirty="0">
                <a:latin typeface="Corbel" panose="020B0503020204020204" pitchFamily="34" charset="0"/>
              </a:rPr>
              <a:t>We create a </a:t>
            </a:r>
            <a:r>
              <a:rPr lang="en-US" sz="2000" dirty="0">
                <a:solidFill>
                  <a:srgbClr val="FF0000"/>
                </a:solidFill>
                <a:latin typeface="Corbel" panose="020B0503020204020204" pitchFamily="34" charset="0"/>
              </a:rPr>
              <a:t>single polymorphic linked list class </a:t>
            </a:r>
            <a:r>
              <a:rPr lang="en-US" sz="2000" dirty="0">
                <a:latin typeface="Corbel" panose="020B0503020204020204" pitchFamily="34" charset="0"/>
              </a:rPr>
              <a:t>that can hold a list of </a:t>
            </a:r>
            <a:r>
              <a:rPr lang="en-US" sz="2000" dirty="0">
                <a:solidFill>
                  <a:srgbClr val="7030A0"/>
                </a:solidFill>
                <a:latin typeface="Corbel" panose="020B0503020204020204" pitchFamily="34" charset="0"/>
              </a:rPr>
              <a:t>any type of value.</a:t>
            </a:r>
            <a:endParaRPr lang="en-US" dirty="0">
              <a:latin typeface="Corbel" panose="020B0503020204020204" pitchFamily="34" charset="0"/>
            </a:endParaRPr>
          </a:p>
        </p:txBody>
      </p:sp>
      <p:sp>
        <p:nvSpPr>
          <p:cNvPr id="12" name="TextBox 11">
            <a:extLst>
              <a:ext uri="{FF2B5EF4-FFF2-40B4-BE49-F238E27FC236}">
                <a16:creationId xmlns:a16="http://schemas.microsoft.com/office/drawing/2014/main" id="{F505BDBB-316C-4B5C-A4A4-856C3058DC06}"/>
              </a:ext>
            </a:extLst>
          </p:cNvPr>
          <p:cNvSpPr txBox="1"/>
          <p:nvPr/>
        </p:nvSpPr>
        <p:spPr>
          <a:xfrm>
            <a:off x="2912050" y="3198610"/>
            <a:ext cx="6522744" cy="707886"/>
          </a:xfrm>
          <a:prstGeom prst="rect">
            <a:avLst/>
          </a:prstGeom>
          <a:noFill/>
        </p:spPr>
        <p:txBody>
          <a:bodyPr wrap="square">
            <a:spAutoFit/>
          </a:bodyPr>
          <a:lstStyle/>
          <a:p>
            <a:pPr algn="ctr"/>
            <a:r>
              <a:rPr lang="en-US" sz="2000" dirty="0"/>
              <a:t>Making them as interoperable as possible - ideally without losing computing efficiency.</a:t>
            </a:r>
          </a:p>
        </p:txBody>
      </p:sp>
    </p:spTree>
    <p:extLst>
      <p:ext uri="{BB962C8B-B14F-4D97-AF65-F5344CB8AC3E}">
        <p14:creationId xmlns:p14="http://schemas.microsoft.com/office/powerpoint/2010/main" val="239783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1" grpId="0"/>
      <p:bldP spid="13" grpId="0"/>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9" name="TextBox 8">
            <a:extLst>
              <a:ext uri="{FF2B5EF4-FFF2-40B4-BE49-F238E27FC236}">
                <a16:creationId xmlns:a16="http://schemas.microsoft.com/office/drawing/2014/main" id="{E7BF0E0C-7D40-4E9B-99FC-D5C76A74C7DC}"/>
              </a:ext>
            </a:extLst>
          </p:cNvPr>
          <p:cNvSpPr txBox="1"/>
          <p:nvPr/>
        </p:nvSpPr>
        <p:spPr>
          <a:xfrm>
            <a:off x="2067693" y="176878"/>
            <a:ext cx="7889708" cy="646331"/>
          </a:xfrm>
          <a:prstGeom prst="rect">
            <a:avLst/>
          </a:prstGeom>
          <a:noFill/>
        </p:spPr>
        <p:txBody>
          <a:bodyPr wrap="square">
            <a:spAutoFit/>
          </a:bodyPr>
          <a:lstStyle/>
          <a:p>
            <a:pPr algn="ctr"/>
            <a:r>
              <a:rPr lang="en-US" sz="3600" dirty="0"/>
              <a:t>Polymorphism Varies by Language Type</a:t>
            </a:r>
          </a:p>
        </p:txBody>
      </p:sp>
      <p:sp>
        <p:nvSpPr>
          <p:cNvPr id="12" name="TextBox 11">
            <a:extLst>
              <a:ext uri="{FF2B5EF4-FFF2-40B4-BE49-F238E27FC236}">
                <a16:creationId xmlns:a16="http://schemas.microsoft.com/office/drawing/2014/main" id="{6ECBFC49-4513-40AF-9FFC-C14B0E1B500F}"/>
              </a:ext>
            </a:extLst>
          </p:cNvPr>
          <p:cNvSpPr txBox="1"/>
          <p:nvPr/>
        </p:nvSpPr>
        <p:spPr>
          <a:xfrm>
            <a:off x="1130687" y="4539647"/>
            <a:ext cx="9668858" cy="461665"/>
          </a:xfrm>
          <a:prstGeom prst="rect">
            <a:avLst/>
          </a:prstGeom>
          <a:noFill/>
        </p:spPr>
        <p:txBody>
          <a:bodyPr wrap="square" rtlCol="0">
            <a:spAutoFit/>
          </a:bodyPr>
          <a:lstStyle/>
          <a:p>
            <a:pPr algn="ctr"/>
            <a:r>
              <a:rPr lang="en-US" sz="2400" dirty="0">
                <a:latin typeface="+mj-lt"/>
                <a:cs typeface="Times New Roman" pitchFamily="18" charset="0"/>
              </a:rPr>
              <a:t>So, let's learn how each type of polymorphism works in each language type!</a:t>
            </a:r>
          </a:p>
        </p:txBody>
      </p:sp>
      <p:grpSp>
        <p:nvGrpSpPr>
          <p:cNvPr id="11" name="Group 10">
            <a:extLst>
              <a:ext uri="{FF2B5EF4-FFF2-40B4-BE49-F238E27FC236}">
                <a16:creationId xmlns:a16="http://schemas.microsoft.com/office/drawing/2014/main" id="{7E3BC369-DE1D-4FC1-B035-E5D8FD2E3979}"/>
              </a:ext>
            </a:extLst>
          </p:cNvPr>
          <p:cNvGrpSpPr/>
          <p:nvPr/>
        </p:nvGrpSpPr>
        <p:grpSpPr>
          <a:xfrm>
            <a:off x="1438697" y="1082842"/>
            <a:ext cx="9052839" cy="2648768"/>
            <a:chOff x="1438697" y="1082842"/>
            <a:chExt cx="9052839" cy="2648768"/>
          </a:xfrm>
        </p:grpSpPr>
        <p:sp>
          <p:nvSpPr>
            <p:cNvPr id="2" name="TextBox 1">
              <a:extLst>
                <a:ext uri="{FF2B5EF4-FFF2-40B4-BE49-F238E27FC236}">
                  <a16:creationId xmlns:a16="http://schemas.microsoft.com/office/drawing/2014/main" id="{8E7D08C2-76DC-4F38-B334-64752272252B}"/>
                </a:ext>
              </a:extLst>
            </p:cNvPr>
            <p:cNvSpPr txBox="1"/>
            <p:nvPr/>
          </p:nvSpPr>
          <p:spPr>
            <a:xfrm>
              <a:off x="1438697" y="1082842"/>
              <a:ext cx="9052839" cy="830997"/>
            </a:xfrm>
            <a:prstGeom prst="rect">
              <a:avLst/>
            </a:prstGeom>
            <a:noFill/>
          </p:spPr>
          <p:txBody>
            <a:bodyPr wrap="square" rtlCol="0">
              <a:spAutoFit/>
            </a:bodyPr>
            <a:lstStyle/>
            <a:p>
              <a:pPr algn="ctr"/>
              <a:r>
                <a:rPr lang="en-US" sz="2400" dirty="0">
                  <a:latin typeface="+mj-lt"/>
                  <a:cs typeface="Times New Roman" pitchFamily="18" charset="0"/>
                </a:rPr>
                <a:t>Polymorphism is generally implemented differently in statically and dynamically-typed languages.</a:t>
              </a:r>
            </a:p>
          </p:txBody>
        </p:sp>
        <p:pic>
          <p:nvPicPr>
            <p:cNvPr id="6" name="Picture 5">
              <a:extLst>
                <a:ext uri="{FF2B5EF4-FFF2-40B4-BE49-F238E27FC236}">
                  <a16:creationId xmlns:a16="http://schemas.microsoft.com/office/drawing/2014/main" id="{8E3E015F-08E5-427A-AC5B-C926113F7459}"/>
                </a:ext>
              </a:extLst>
            </p:cNvPr>
            <p:cNvPicPr>
              <a:picLocks noChangeAspect="1"/>
            </p:cNvPicPr>
            <p:nvPr/>
          </p:nvPicPr>
          <p:blipFill>
            <a:blip r:embed="rId3"/>
            <a:stretch>
              <a:fillRect/>
            </a:stretch>
          </p:blipFill>
          <p:spPr>
            <a:xfrm>
              <a:off x="1898073" y="2131410"/>
              <a:ext cx="28575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9D642AD-D8BB-4F86-9EE0-D96010FF937A}"/>
                </a:ext>
              </a:extLst>
            </p:cNvPr>
            <p:cNvPicPr>
              <a:picLocks noChangeAspect="1"/>
            </p:cNvPicPr>
            <p:nvPr/>
          </p:nvPicPr>
          <p:blipFill>
            <a:blip r:embed="rId4"/>
            <a:stretch>
              <a:fillRect/>
            </a:stretch>
          </p:blipFill>
          <p:spPr>
            <a:xfrm>
              <a:off x="6719454" y="2131410"/>
              <a:ext cx="2956975"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31969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160B0DE-1C97-4A4B-BF90-3D0D62BE39EF}"/>
              </a:ext>
            </a:extLst>
          </p:cNvPr>
          <p:cNvSpPr txBox="1"/>
          <p:nvPr/>
        </p:nvSpPr>
        <p:spPr>
          <a:xfrm>
            <a:off x="2396074" y="838977"/>
            <a:ext cx="7766974" cy="369332"/>
          </a:xfrm>
          <a:prstGeom prst="rect">
            <a:avLst/>
          </a:prstGeom>
          <a:noFill/>
        </p:spPr>
        <p:txBody>
          <a:bodyPr wrap="square">
            <a:spAutoFit/>
          </a:bodyPr>
          <a:lstStyle/>
          <a:p>
            <a:r>
              <a:rPr lang="en-US" dirty="0"/>
              <a:t>There are </a:t>
            </a:r>
            <a:r>
              <a:rPr lang="en-US" dirty="0">
                <a:solidFill>
                  <a:srgbClr val="FF0000"/>
                </a:solidFill>
              </a:rPr>
              <a:t>three primary types</a:t>
            </a:r>
            <a:r>
              <a:rPr lang="en-US" dirty="0"/>
              <a:t> of polymorphism in </a:t>
            </a:r>
            <a:r>
              <a:rPr lang="en-US" dirty="0">
                <a:solidFill>
                  <a:srgbClr val="FF0000"/>
                </a:solidFill>
              </a:rPr>
              <a:t>statically typed languages</a:t>
            </a:r>
            <a:r>
              <a:rPr lang="en-US" dirty="0"/>
              <a:t>:</a:t>
            </a: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9" name="TextBox 8">
            <a:extLst>
              <a:ext uri="{FF2B5EF4-FFF2-40B4-BE49-F238E27FC236}">
                <a16:creationId xmlns:a16="http://schemas.microsoft.com/office/drawing/2014/main" id="{E7BF0E0C-7D40-4E9B-99FC-D5C76A74C7DC}"/>
              </a:ext>
            </a:extLst>
          </p:cNvPr>
          <p:cNvSpPr txBox="1"/>
          <p:nvPr/>
        </p:nvSpPr>
        <p:spPr>
          <a:xfrm>
            <a:off x="483977" y="-30364"/>
            <a:ext cx="11395509" cy="646331"/>
          </a:xfrm>
          <a:prstGeom prst="rect">
            <a:avLst/>
          </a:prstGeom>
          <a:noFill/>
        </p:spPr>
        <p:txBody>
          <a:bodyPr wrap="square">
            <a:spAutoFit/>
          </a:bodyPr>
          <a:lstStyle/>
          <a:p>
            <a:pPr algn="ctr"/>
            <a:r>
              <a:rPr lang="en-US" sz="3600" dirty="0"/>
              <a:t>Types of Polymorphism in Statically Typed Languages</a:t>
            </a:r>
          </a:p>
        </p:txBody>
      </p:sp>
      <p:sp>
        <p:nvSpPr>
          <p:cNvPr id="7" name="Rectangle 6">
            <a:extLst>
              <a:ext uri="{FF2B5EF4-FFF2-40B4-BE49-F238E27FC236}">
                <a16:creationId xmlns:a16="http://schemas.microsoft.com/office/drawing/2014/main" id="{B7CA0023-72D2-4229-B402-FD6F7E2E7FBB}"/>
              </a:ext>
            </a:extLst>
          </p:cNvPr>
          <p:cNvSpPr/>
          <p:nvPr/>
        </p:nvSpPr>
        <p:spPr>
          <a:xfrm>
            <a:off x="77216" y="1431319"/>
            <a:ext cx="3899408" cy="182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Subtype Polymorphism</a:t>
            </a:r>
          </a:p>
          <a:p>
            <a:pPr algn="ctr"/>
            <a:endParaRPr lang="en-US" sz="800" dirty="0">
              <a:solidFill>
                <a:srgbClr val="00FFFF"/>
              </a:solidFill>
            </a:endParaRPr>
          </a:p>
          <a:p>
            <a:pPr algn="ctr"/>
            <a:r>
              <a:rPr lang="en-US" dirty="0"/>
              <a:t>A </a:t>
            </a:r>
            <a:r>
              <a:rPr lang="en-US" dirty="0">
                <a:solidFill>
                  <a:srgbClr val="FFCDCD"/>
                </a:solidFill>
              </a:rPr>
              <a:t>function</a:t>
            </a:r>
            <a:r>
              <a:rPr lang="en-US" dirty="0"/>
              <a:t> is designed to operate on objects of a base class B (e.g., Shape) and on objects of all </a:t>
            </a:r>
            <a:r>
              <a:rPr lang="en-US" dirty="0">
                <a:solidFill>
                  <a:srgbClr val="DAC2EC"/>
                </a:solidFill>
              </a:rPr>
              <a:t>subclasses</a:t>
            </a:r>
            <a:r>
              <a:rPr lang="en-US" dirty="0"/>
              <a:t> derived from B (e.g. Circles).</a:t>
            </a:r>
          </a:p>
        </p:txBody>
      </p:sp>
      <p:sp>
        <p:nvSpPr>
          <p:cNvPr id="12" name="Rectangle 11">
            <a:extLst>
              <a:ext uri="{FF2B5EF4-FFF2-40B4-BE49-F238E27FC236}">
                <a16:creationId xmlns:a16="http://schemas.microsoft.com/office/drawing/2014/main" id="{CB7244C3-02D4-43DF-A1BE-33C9C64F5DA1}"/>
              </a:ext>
            </a:extLst>
          </p:cNvPr>
          <p:cNvSpPr/>
          <p:nvPr/>
        </p:nvSpPr>
        <p:spPr>
          <a:xfrm>
            <a:off x="77216" y="3328648"/>
            <a:ext cx="3899408" cy="280822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class Shape {</a:t>
            </a:r>
            <a:r>
              <a:rPr lang="en-US" sz="900" dirty="0">
                <a:solidFill>
                  <a:schemeClr val="tx1"/>
                </a:solidFill>
                <a:latin typeface="Consolas" panose="020B0609020204030204" pitchFamily="49" charset="0"/>
              </a:rPr>
              <a: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class Square:</a:t>
            </a:r>
            <a:r>
              <a:rPr lang="en-US" sz="1050" dirty="0">
                <a:solidFill>
                  <a:schemeClr val="tx1"/>
                </a:solidFill>
                <a:latin typeface="Consolas" panose="020B0609020204030204" pitchFamily="49" charset="0"/>
              </a:rPr>
              <a:t> </a:t>
            </a:r>
            <a:r>
              <a:rPr lang="en-US" dirty="0">
                <a:solidFill>
                  <a:schemeClr val="tx1"/>
                </a:solidFill>
                <a:latin typeface="Consolas" panose="020B0609020204030204" pitchFamily="49" charset="0"/>
              </a:rPr>
              <a:t>public Shape {</a:t>
            </a:r>
            <a:r>
              <a:rPr lang="en-US" sz="600" b="1" dirty="0">
                <a:solidFill>
                  <a:schemeClr val="tx1"/>
                </a:solidFill>
                <a:latin typeface="Consolas" panose="020B0609020204030204" pitchFamily="49" charset="0"/>
              </a:rPr>
              <a: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class Circle:</a:t>
            </a:r>
            <a:r>
              <a:rPr lang="en-US" sz="1050" dirty="0">
                <a:solidFill>
                  <a:schemeClr val="tx1"/>
                </a:solidFill>
                <a:latin typeface="Consolas" panose="020B0609020204030204" pitchFamily="49" charset="0"/>
              </a:rPr>
              <a:t> </a:t>
            </a:r>
            <a:r>
              <a:rPr lang="en-US" dirty="0">
                <a:solidFill>
                  <a:schemeClr val="tx1"/>
                </a:solidFill>
                <a:latin typeface="Consolas" panose="020B0609020204030204" pitchFamily="49" charset="0"/>
              </a:rPr>
              <a:t>public Shape {</a:t>
            </a:r>
            <a:r>
              <a:rPr lang="en-US" sz="600" b="1" dirty="0">
                <a:solidFill>
                  <a:schemeClr val="tx1"/>
                </a:solidFill>
                <a:latin typeface="Consolas" panose="020B0609020204030204" pitchFamily="49" charset="0"/>
              </a:rPr>
              <a:t>...</a:t>
            </a:r>
            <a:r>
              <a:rPr lang="en-US" dirty="0">
                <a:solidFill>
                  <a:schemeClr val="tx1"/>
                </a:solidFill>
                <a:latin typeface="Consolas" panose="020B0609020204030204" pitchFamily="49" charset="0"/>
              </a:rPr>
              <a:t>}</a:t>
            </a:r>
          </a:p>
          <a:p>
            <a:endParaRPr lang="en-US" sz="1050" dirty="0">
              <a:solidFill>
                <a:schemeClr val="tx1"/>
              </a:solidFill>
              <a:latin typeface="Consolas" panose="020B0609020204030204" pitchFamily="49" charset="0"/>
            </a:endParaRPr>
          </a:p>
          <a:p>
            <a:r>
              <a:rPr lang="en-US" dirty="0">
                <a:solidFill>
                  <a:srgbClr val="FF0000"/>
                </a:solidFill>
                <a:latin typeface="Consolas" panose="020B0609020204030204" pitchFamily="49" charset="0"/>
              </a:rPr>
              <a:t>void </a:t>
            </a:r>
            <a:r>
              <a:rPr lang="en-US" dirty="0" err="1">
                <a:solidFill>
                  <a:srgbClr val="FF0000"/>
                </a:solidFill>
                <a:latin typeface="Consolas" panose="020B0609020204030204" pitchFamily="49" charset="0"/>
              </a:rPr>
              <a:t>processShape</a:t>
            </a:r>
            <a:r>
              <a:rPr lang="en-US" dirty="0">
                <a:solidFill>
                  <a:srgbClr val="FF0000"/>
                </a:solidFill>
                <a:latin typeface="Consolas" panose="020B0609020204030204" pitchFamily="49" charset="0"/>
              </a:rPr>
              <a:t>(Shape&amp; s) </a:t>
            </a:r>
          </a:p>
          <a:p>
            <a:r>
              <a:rPr lang="en-US" dirty="0">
                <a:solidFill>
                  <a:srgbClr val="FF0000"/>
                </a:solidFill>
                <a:latin typeface="Consolas" panose="020B0609020204030204" pitchFamily="49" charset="0"/>
              </a:rPr>
              <a:t> { ... }</a:t>
            </a:r>
          </a:p>
          <a:p>
            <a:endParaRPr lang="en-US" sz="1050"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Circle</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c</a:t>
            </a:r>
            <a:r>
              <a:rPr lang="en-US" dirty="0">
                <a:solidFill>
                  <a:schemeClr val="tx1"/>
                </a:solidFill>
                <a:latin typeface="Consolas" panose="020B0609020204030204" pitchFamily="49" charset="0"/>
              </a:rPr>
              <a:t>(10);</a:t>
            </a:r>
          </a:p>
          <a:p>
            <a:r>
              <a:rPr lang="en-US" dirty="0" err="1">
                <a:solidFill>
                  <a:srgbClr val="FF0000"/>
                </a:solidFill>
                <a:latin typeface="Consolas" panose="020B0609020204030204" pitchFamily="49" charset="0"/>
              </a:rPr>
              <a:t>processShape</a:t>
            </a:r>
            <a:r>
              <a:rPr lang="en-US" dirty="0">
                <a:solidFill>
                  <a:schemeClr val="tx1"/>
                </a:solidFill>
                <a:latin typeface="Consolas" panose="020B0609020204030204" pitchFamily="49" charset="0"/>
              </a:rPr>
              <a:t>(</a:t>
            </a:r>
            <a:r>
              <a:rPr lang="en-US" dirty="0">
                <a:solidFill>
                  <a:srgbClr val="7030A0"/>
                </a:solidFill>
                <a:latin typeface="Consolas" panose="020B0609020204030204" pitchFamily="49" charset="0"/>
              </a:rPr>
              <a:t>c</a:t>
            </a:r>
            <a:r>
              <a:rPr lang="en-US" dirty="0">
                <a:solidFill>
                  <a:schemeClr val="tx1"/>
                </a:solidFill>
                <a:latin typeface="Consolas" panose="020B0609020204030204" pitchFamily="49" charset="0"/>
              </a:rPr>
              <a:t>);</a:t>
            </a:r>
          </a:p>
          <a:p>
            <a:r>
              <a:rPr lang="en-US" dirty="0">
                <a:solidFill>
                  <a:srgbClr val="7030A0"/>
                </a:solidFill>
                <a:latin typeface="Consolas" panose="020B0609020204030204" pitchFamily="49" charset="0"/>
              </a:rPr>
              <a:t>Square</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s</a:t>
            </a:r>
            <a:r>
              <a:rPr lang="en-US" dirty="0">
                <a:solidFill>
                  <a:schemeClr val="tx1"/>
                </a:solidFill>
                <a:latin typeface="Consolas" panose="020B0609020204030204" pitchFamily="49" charset="0"/>
              </a:rPr>
              <a:t>(5);</a:t>
            </a:r>
          </a:p>
          <a:p>
            <a:r>
              <a:rPr lang="en-US" dirty="0" err="1">
                <a:solidFill>
                  <a:srgbClr val="FF0000"/>
                </a:solidFill>
                <a:latin typeface="Consolas" panose="020B0609020204030204" pitchFamily="49" charset="0"/>
              </a:rPr>
              <a:t>processShape</a:t>
            </a:r>
            <a:r>
              <a:rPr lang="en-US" dirty="0">
                <a:solidFill>
                  <a:schemeClr val="tx1"/>
                </a:solidFill>
                <a:latin typeface="Consolas" panose="020B0609020204030204" pitchFamily="49" charset="0"/>
              </a:rPr>
              <a:t>(</a:t>
            </a:r>
            <a:r>
              <a:rPr lang="en-US" dirty="0">
                <a:solidFill>
                  <a:srgbClr val="7030A0"/>
                </a:solidFill>
                <a:latin typeface="Consolas" panose="020B0609020204030204" pitchFamily="49" charset="0"/>
              </a:rPr>
              <a:t>s</a:t>
            </a:r>
            <a:r>
              <a:rPr lang="en-US" dirty="0">
                <a:solidFill>
                  <a:schemeClr val="tx1"/>
                </a:solidFill>
                <a:latin typeface="Consolas" panose="020B0609020204030204" pitchFamily="49" charset="0"/>
              </a:rPr>
              <a:t>);</a:t>
            </a:r>
          </a:p>
        </p:txBody>
      </p:sp>
      <p:sp>
        <p:nvSpPr>
          <p:cNvPr id="13" name="Rectangle 12">
            <a:extLst>
              <a:ext uri="{FF2B5EF4-FFF2-40B4-BE49-F238E27FC236}">
                <a16:creationId xmlns:a16="http://schemas.microsoft.com/office/drawing/2014/main" id="{35993274-82CB-4739-B20A-3A4C7BE9B3AD}"/>
              </a:ext>
            </a:extLst>
          </p:cNvPr>
          <p:cNvSpPr/>
          <p:nvPr/>
        </p:nvSpPr>
        <p:spPr>
          <a:xfrm>
            <a:off x="4145280" y="1431319"/>
            <a:ext cx="3899408" cy="182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Ad-hoc Polymorphism</a:t>
            </a:r>
          </a:p>
          <a:p>
            <a:pPr algn="ctr"/>
            <a:endParaRPr lang="en-US" sz="800" dirty="0">
              <a:solidFill>
                <a:srgbClr val="00FFFF"/>
              </a:solidFill>
            </a:endParaRPr>
          </a:p>
          <a:p>
            <a:pPr algn="ctr"/>
            <a:r>
              <a:rPr lang="en-US" dirty="0"/>
              <a:t>We define </a:t>
            </a:r>
            <a:r>
              <a:rPr lang="en-US" dirty="0">
                <a:solidFill>
                  <a:srgbClr val="FFCDCD"/>
                </a:solidFill>
              </a:rPr>
              <a:t>specialized versions </a:t>
            </a:r>
            <a:r>
              <a:rPr lang="en-US" dirty="0"/>
              <a:t>of the same function for </a:t>
            </a:r>
            <a:r>
              <a:rPr lang="en-US" dirty="0">
                <a:solidFill>
                  <a:srgbClr val="DAC2EC"/>
                </a:solidFill>
              </a:rPr>
              <a:t>each type </a:t>
            </a:r>
            <a:r>
              <a:rPr lang="en-US" dirty="0"/>
              <a:t>we want to support – also known as "overloading".</a:t>
            </a:r>
          </a:p>
        </p:txBody>
      </p:sp>
      <p:sp>
        <p:nvSpPr>
          <p:cNvPr id="15" name="Rectangle 14">
            <a:extLst>
              <a:ext uri="{FF2B5EF4-FFF2-40B4-BE49-F238E27FC236}">
                <a16:creationId xmlns:a16="http://schemas.microsoft.com/office/drawing/2014/main" id="{60AD3330-7004-410E-BA54-26C3BEFD01B4}"/>
              </a:ext>
            </a:extLst>
          </p:cNvPr>
          <p:cNvSpPr/>
          <p:nvPr/>
        </p:nvSpPr>
        <p:spPr>
          <a:xfrm>
            <a:off x="4145280" y="3328648"/>
            <a:ext cx="3899408" cy="280822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bool </a:t>
            </a:r>
            <a:r>
              <a:rPr lang="en-US" dirty="0">
                <a:solidFill>
                  <a:srgbClr val="FF0000"/>
                </a:solidFill>
                <a:latin typeface="Consolas" panose="020B0609020204030204" pitchFamily="49" charset="0"/>
              </a:rPr>
              <a:t>scarier</a:t>
            </a:r>
            <a:r>
              <a:rPr lang="en-US" dirty="0">
                <a:solidFill>
                  <a:schemeClr val="tx1"/>
                </a:solidFill>
                <a:latin typeface="Consolas" panose="020B0609020204030204" pitchFamily="49" charset="0"/>
              </a:rPr>
              <a:t>(</a:t>
            </a:r>
            <a:r>
              <a:rPr lang="en-US" dirty="0">
                <a:solidFill>
                  <a:srgbClr val="7030A0"/>
                </a:solidFill>
                <a:latin typeface="Consolas" panose="020B0609020204030204" pitchFamily="49" charset="0"/>
              </a:rPr>
              <a:t>Dog</a:t>
            </a:r>
            <a:r>
              <a:rPr lang="en-US" dirty="0">
                <a:solidFill>
                  <a:schemeClr val="tx1"/>
                </a:solidFill>
                <a:latin typeface="Consolas" panose="020B0609020204030204" pitchFamily="49" charset="0"/>
              </a:rPr>
              <a:t> a, </a:t>
            </a:r>
            <a:r>
              <a:rPr lang="en-US" dirty="0">
                <a:solidFill>
                  <a:srgbClr val="7030A0"/>
                </a:solidFill>
                <a:latin typeface="Consolas" panose="020B0609020204030204" pitchFamily="49" charset="0"/>
              </a:rPr>
              <a:t>Dog</a:t>
            </a:r>
            <a:r>
              <a:rPr lang="en-US" dirty="0">
                <a:solidFill>
                  <a:schemeClr val="tx1"/>
                </a:solidFill>
                <a:latin typeface="Consolas" panose="020B0609020204030204" pitchFamily="49" charset="0"/>
              </a:rPr>
              <a:t> b) {</a:t>
            </a:r>
          </a:p>
          <a:p>
            <a:r>
              <a:rPr lang="en-US" dirty="0">
                <a:solidFill>
                  <a:schemeClr val="tx1"/>
                </a:solidFill>
                <a:latin typeface="Consolas" panose="020B0609020204030204" pitchFamily="49" charset="0"/>
              </a:rPr>
              <a:t>  return </a:t>
            </a:r>
            <a:r>
              <a:rPr lang="en-US" dirty="0" err="1">
                <a:solidFill>
                  <a:schemeClr val="tx1"/>
                </a:solidFill>
                <a:latin typeface="Consolas" panose="020B0609020204030204" pitchFamily="49" charset="0"/>
              </a:rPr>
              <a:t>a.bark</a:t>
            </a:r>
            <a:r>
              <a:rPr lang="en-US" dirty="0">
                <a:solidFill>
                  <a:schemeClr val="tx1"/>
                </a:solidFill>
                <a:latin typeface="Consolas" panose="020B0609020204030204" pitchFamily="49" charset="0"/>
              </a:rPr>
              <a:t>() &gt; </a:t>
            </a:r>
            <a:r>
              <a:rPr lang="en-US" dirty="0" err="1">
                <a:solidFill>
                  <a:schemeClr val="tx1"/>
                </a:solidFill>
                <a:latin typeface="Consolas" panose="020B0609020204030204" pitchFamily="49" charset="0"/>
              </a:rPr>
              <a:t>b.bark</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bool </a:t>
            </a:r>
            <a:r>
              <a:rPr lang="en-US" dirty="0">
                <a:solidFill>
                  <a:srgbClr val="FF0000"/>
                </a:solidFill>
                <a:latin typeface="Consolas" panose="020B0609020204030204" pitchFamily="49" charset="0"/>
              </a:rPr>
              <a:t>scarier</a:t>
            </a:r>
            <a:r>
              <a:rPr lang="en-US" dirty="0">
                <a:solidFill>
                  <a:schemeClr val="tx1"/>
                </a:solidFill>
                <a:latin typeface="Consolas" panose="020B0609020204030204" pitchFamily="49" charset="0"/>
              </a:rPr>
              <a:t>(</a:t>
            </a:r>
            <a:r>
              <a:rPr lang="en-US" dirty="0">
                <a:solidFill>
                  <a:srgbClr val="7030A0"/>
                </a:solidFill>
                <a:latin typeface="Consolas" panose="020B0609020204030204" pitchFamily="49" charset="0"/>
              </a:rPr>
              <a:t>Cat</a:t>
            </a:r>
            <a:r>
              <a:rPr lang="en-US" dirty="0">
                <a:solidFill>
                  <a:schemeClr val="tx1"/>
                </a:solidFill>
                <a:latin typeface="Consolas" panose="020B0609020204030204" pitchFamily="49" charset="0"/>
              </a:rPr>
              <a:t> a, </a:t>
            </a:r>
            <a:r>
              <a:rPr lang="en-US" dirty="0">
                <a:solidFill>
                  <a:srgbClr val="7030A0"/>
                </a:solidFill>
                <a:latin typeface="Consolas" panose="020B0609020204030204" pitchFamily="49" charset="0"/>
              </a:rPr>
              <a:t>Cat</a:t>
            </a:r>
            <a:r>
              <a:rPr lang="en-US" dirty="0">
                <a:solidFill>
                  <a:schemeClr val="tx1"/>
                </a:solidFill>
                <a:latin typeface="Consolas" panose="020B0609020204030204" pitchFamily="49" charset="0"/>
              </a:rPr>
              <a:t> b) {</a:t>
            </a:r>
          </a:p>
          <a:p>
            <a:r>
              <a:rPr lang="en-US" dirty="0">
                <a:solidFill>
                  <a:schemeClr val="tx1"/>
                </a:solidFill>
                <a:latin typeface="Consolas" panose="020B0609020204030204" pitchFamily="49" charset="0"/>
              </a:rPr>
              <a:t>  return </a:t>
            </a:r>
            <a:r>
              <a:rPr lang="en-US" dirty="0" err="1">
                <a:solidFill>
                  <a:schemeClr val="tx1"/>
                </a:solidFill>
                <a:latin typeface="Consolas" panose="020B0609020204030204" pitchFamily="49" charset="0"/>
              </a:rPr>
              <a:t>a.attitude</a:t>
            </a:r>
            <a:r>
              <a:rPr lang="en-US" dirty="0">
                <a:solidFill>
                  <a:schemeClr val="tx1"/>
                </a:solidFill>
                <a:latin typeface="Consolas" panose="020B0609020204030204" pitchFamily="49" charset="0"/>
              </a:rPr>
              <a:t>() &gt;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b.attitude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p:txBody>
      </p:sp>
      <p:sp>
        <p:nvSpPr>
          <p:cNvPr id="16" name="Rectangle 15">
            <a:extLst>
              <a:ext uri="{FF2B5EF4-FFF2-40B4-BE49-F238E27FC236}">
                <a16:creationId xmlns:a16="http://schemas.microsoft.com/office/drawing/2014/main" id="{D86908D5-58F6-4C1A-8FEA-303B483AB8DF}"/>
              </a:ext>
            </a:extLst>
          </p:cNvPr>
          <p:cNvSpPr/>
          <p:nvPr/>
        </p:nvSpPr>
        <p:spPr>
          <a:xfrm>
            <a:off x="8213344" y="1431319"/>
            <a:ext cx="3899408" cy="182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Parametric Polymorphism</a:t>
            </a:r>
          </a:p>
          <a:p>
            <a:pPr algn="ctr"/>
            <a:endParaRPr lang="en-US" sz="800" dirty="0">
              <a:solidFill>
                <a:srgbClr val="00FFFF"/>
              </a:solidFill>
            </a:endParaRPr>
          </a:p>
          <a:p>
            <a:pPr algn="ctr"/>
            <a:r>
              <a:rPr lang="en-US" dirty="0"/>
              <a:t>We define </a:t>
            </a:r>
            <a:r>
              <a:rPr lang="en-US" dirty="0">
                <a:solidFill>
                  <a:srgbClr val="FFCDCD"/>
                </a:solidFill>
              </a:rPr>
              <a:t>a single version </a:t>
            </a:r>
            <a:r>
              <a:rPr lang="en-US" dirty="0"/>
              <a:t>of a function or class that can operate on many, potentially </a:t>
            </a:r>
            <a:r>
              <a:rPr lang="en-US" dirty="0">
                <a:solidFill>
                  <a:srgbClr val="DAC2EC"/>
                </a:solidFill>
              </a:rPr>
              <a:t>unrelated types</a:t>
            </a:r>
            <a:r>
              <a:rPr lang="en-US" dirty="0"/>
              <a:t>.</a:t>
            </a:r>
          </a:p>
        </p:txBody>
      </p:sp>
      <p:sp>
        <p:nvSpPr>
          <p:cNvPr id="18" name="Rectangle 17">
            <a:extLst>
              <a:ext uri="{FF2B5EF4-FFF2-40B4-BE49-F238E27FC236}">
                <a16:creationId xmlns:a16="http://schemas.microsoft.com/office/drawing/2014/main" id="{8E112B93-5EF3-47F2-92DE-86829BD0E174}"/>
              </a:ext>
            </a:extLst>
          </p:cNvPr>
          <p:cNvSpPr/>
          <p:nvPr/>
        </p:nvSpPr>
        <p:spPr>
          <a:xfrm>
            <a:off x="8213344" y="3328648"/>
            <a:ext cx="3899408" cy="2808223"/>
          </a:xfrm>
          <a:prstGeom prst="rect">
            <a:avLst/>
          </a:prstGeom>
          <a:solidFill>
            <a:srgbClr val="FDF1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FF0000"/>
                </a:solidFill>
                <a:latin typeface="Consolas" panose="020B0609020204030204" pitchFamily="49" charset="0"/>
              </a:rPr>
              <a:t>ArrayList</a:t>
            </a:r>
            <a:r>
              <a:rPr lang="en-US" dirty="0">
                <a:solidFill>
                  <a:schemeClr val="tx1"/>
                </a:solidFill>
                <a:latin typeface="Consolas" panose="020B0609020204030204" pitchFamily="49" charset="0"/>
              </a:rPr>
              <a:t>&lt;</a:t>
            </a:r>
            <a:r>
              <a:rPr lang="en-US" dirty="0">
                <a:solidFill>
                  <a:srgbClr val="7030A0"/>
                </a:solidFill>
                <a:latin typeface="Consolas" panose="020B0609020204030204" pitchFamily="49" charset="0"/>
              </a:rPr>
              <a:t>String</a:t>
            </a:r>
            <a:r>
              <a:rPr lang="en-US" dirty="0">
                <a:solidFill>
                  <a:schemeClr val="tx1"/>
                </a:solidFill>
                <a:latin typeface="Consolas" panose="020B0609020204030204" pitchFamily="49" charset="0"/>
              </a:rPr>
              <a:t>&gt; nerds =</a:t>
            </a:r>
          </a:p>
          <a:p>
            <a:r>
              <a:rPr lang="en-US" dirty="0">
                <a:solidFill>
                  <a:schemeClr val="tx1"/>
                </a:solidFill>
                <a:latin typeface="Consolas" panose="020B0609020204030204" pitchFamily="49" charset="0"/>
              </a:rPr>
              <a:t>     new </a:t>
            </a:r>
            <a:r>
              <a:rPr lang="en-US" dirty="0" err="1">
                <a:solidFill>
                  <a:srgbClr val="FF0000"/>
                </a:solidFill>
                <a:latin typeface="Consolas" panose="020B0609020204030204" pitchFamily="49" charset="0"/>
              </a:rPr>
              <a:t>ArrayList</a:t>
            </a:r>
            <a:r>
              <a:rPr lang="en-US" dirty="0">
                <a:solidFill>
                  <a:schemeClr val="tx1"/>
                </a:solidFill>
                <a:latin typeface="Consolas" panose="020B0609020204030204" pitchFamily="49" charset="0"/>
              </a:rPr>
              <a:t>&lt;</a:t>
            </a:r>
            <a:r>
              <a:rPr lang="en-US" dirty="0">
                <a:solidFill>
                  <a:srgbClr val="7030A0"/>
                </a:solidFill>
                <a:latin typeface="Consolas" panose="020B0609020204030204" pitchFamily="49" charset="0"/>
              </a:rPr>
              <a:t>String</a:t>
            </a:r>
            <a:r>
              <a:rPr lang="en-US" dirty="0">
                <a:solidFill>
                  <a:schemeClr val="tx1"/>
                </a:solidFill>
                <a:latin typeface="Consolas" panose="020B0609020204030204" pitchFamily="49" charset="0"/>
              </a:rPr>
              <a:t>&gt;();</a:t>
            </a:r>
          </a:p>
          <a:p>
            <a:r>
              <a:rPr lang="en-US" dirty="0" err="1">
                <a:solidFill>
                  <a:schemeClr val="tx1"/>
                </a:solidFill>
                <a:latin typeface="Consolas" panose="020B0609020204030204" pitchFamily="49" charset="0"/>
              </a:rPr>
              <a:t>nerds.add</a:t>
            </a:r>
            <a:r>
              <a:rPr lang="en-US" dirty="0">
                <a:solidFill>
                  <a:schemeClr val="tx1"/>
                </a:solidFill>
                <a:latin typeface="Consolas" panose="020B0609020204030204" pitchFamily="49" charset="0"/>
              </a:rPr>
              <a:t>("Carey");</a:t>
            </a:r>
          </a:p>
          <a:p>
            <a:r>
              <a:rPr lang="en-US" dirty="0" err="1">
                <a:solidFill>
                  <a:schemeClr val="tx1"/>
                </a:solidFill>
                <a:latin typeface="Consolas" panose="020B0609020204030204" pitchFamily="49" charset="0"/>
              </a:rPr>
              <a:t>nerds.add</a:t>
            </a:r>
            <a:r>
              <a:rPr lang="en-US" dirty="0">
                <a:solidFill>
                  <a:schemeClr val="tx1"/>
                </a:solidFill>
                <a:latin typeface="Consolas" panose="020B0609020204030204" pitchFamily="49" charset="0"/>
              </a:rPr>
              <a:t>("Paul");</a:t>
            </a:r>
          </a:p>
          <a:p>
            <a:endParaRPr lang="en-US" dirty="0">
              <a:solidFill>
                <a:schemeClr val="tx1"/>
              </a:solidFill>
              <a:latin typeface="Consolas" panose="020B0609020204030204" pitchFamily="49" charset="0"/>
            </a:endParaRPr>
          </a:p>
          <a:p>
            <a:r>
              <a:rPr lang="en-US" dirty="0" err="1">
                <a:solidFill>
                  <a:srgbClr val="FF0000"/>
                </a:solidFill>
                <a:latin typeface="Consolas" panose="020B0609020204030204" pitchFamily="49" charset="0"/>
              </a:rPr>
              <a:t>ArrayList</a:t>
            </a:r>
            <a:r>
              <a:rPr lang="en-US" dirty="0">
                <a:solidFill>
                  <a:schemeClr val="tx1"/>
                </a:solidFill>
                <a:latin typeface="Consolas" panose="020B0609020204030204" pitchFamily="49" charset="0"/>
              </a:rPr>
              <a:t>&lt;</a:t>
            </a:r>
            <a:r>
              <a:rPr lang="en-US" dirty="0">
                <a:solidFill>
                  <a:srgbClr val="7030A0"/>
                </a:solidFill>
                <a:latin typeface="Consolas" panose="020B0609020204030204" pitchFamily="49" charset="0"/>
              </a:rPr>
              <a:t>Dog</a:t>
            </a:r>
            <a:r>
              <a:rPr lang="en-US" dirty="0">
                <a:solidFill>
                  <a:schemeClr val="tx1"/>
                </a:solidFill>
                <a:latin typeface="Consolas" panose="020B0609020204030204" pitchFamily="49" charset="0"/>
              </a:rPr>
              <a:t>&gt; </a:t>
            </a:r>
            <a:r>
              <a:rPr lang="en-US" dirty="0" err="1">
                <a:solidFill>
                  <a:schemeClr val="tx1"/>
                </a:solidFill>
                <a:latin typeface="Consolas" panose="020B0609020204030204" pitchFamily="49" charset="0"/>
              </a:rPr>
              <a:t>doggos</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new </a:t>
            </a:r>
            <a:r>
              <a:rPr lang="en-US" dirty="0" err="1">
                <a:solidFill>
                  <a:srgbClr val="FF0000"/>
                </a:solidFill>
                <a:latin typeface="Consolas" panose="020B0609020204030204" pitchFamily="49" charset="0"/>
              </a:rPr>
              <a:t>ArrayList</a:t>
            </a:r>
            <a:r>
              <a:rPr lang="en-US" dirty="0">
                <a:solidFill>
                  <a:schemeClr val="tx1"/>
                </a:solidFill>
                <a:latin typeface="Consolas" panose="020B0609020204030204" pitchFamily="49" charset="0"/>
              </a:rPr>
              <a:t>&lt;</a:t>
            </a:r>
            <a:r>
              <a:rPr lang="en-US" dirty="0">
                <a:solidFill>
                  <a:srgbClr val="7030A0"/>
                </a:solidFill>
                <a:latin typeface="Consolas" panose="020B0609020204030204" pitchFamily="49" charset="0"/>
              </a:rPr>
              <a:t>Dog</a:t>
            </a:r>
            <a:r>
              <a:rPr lang="en-US" dirty="0">
                <a:solidFill>
                  <a:schemeClr val="tx1"/>
                </a:solidFill>
                <a:latin typeface="Consolas" panose="020B0609020204030204" pitchFamily="49" charset="0"/>
              </a:rPr>
              <a:t>&gt;();</a:t>
            </a:r>
          </a:p>
          <a:p>
            <a:r>
              <a:rPr lang="en-US" dirty="0" err="1">
                <a:solidFill>
                  <a:schemeClr val="tx1"/>
                </a:solidFill>
                <a:latin typeface="Consolas" panose="020B0609020204030204" pitchFamily="49" charset="0"/>
              </a:rPr>
              <a:t>doggos.add</a:t>
            </a:r>
            <a:r>
              <a:rPr lang="en-US" dirty="0">
                <a:solidFill>
                  <a:schemeClr val="tx1"/>
                </a:solidFill>
                <a:latin typeface="Consolas" panose="020B0609020204030204" pitchFamily="49" charset="0"/>
              </a:rPr>
              <a:t>(new </a:t>
            </a:r>
            <a:r>
              <a:rPr lang="en-US" dirty="0">
                <a:solidFill>
                  <a:srgbClr val="7030A0"/>
                </a:solidFill>
                <a:latin typeface="Consolas" panose="020B0609020204030204" pitchFamily="49" charset="0"/>
              </a:rPr>
              <a:t>Dog</a:t>
            </a:r>
            <a:r>
              <a:rPr lang="en-US" dirty="0">
                <a:solidFill>
                  <a:schemeClr val="tx1"/>
                </a:solidFill>
                <a:latin typeface="Consolas" panose="020B0609020204030204" pitchFamily="49" charset="0"/>
              </a:rPr>
              <a:t>("Spot"));</a:t>
            </a:r>
          </a:p>
        </p:txBody>
      </p:sp>
      <p:sp>
        <p:nvSpPr>
          <p:cNvPr id="19" name="Speech Bubble: Rectangle with Corners Rounded 18">
            <a:extLst>
              <a:ext uri="{FF2B5EF4-FFF2-40B4-BE49-F238E27FC236}">
                <a16:creationId xmlns:a16="http://schemas.microsoft.com/office/drawing/2014/main" id="{DAF465B9-04D4-4F25-8026-B887386FC2E9}"/>
              </a:ext>
            </a:extLst>
          </p:cNvPr>
          <p:cNvSpPr/>
          <p:nvPr/>
        </p:nvSpPr>
        <p:spPr>
          <a:xfrm>
            <a:off x="483977" y="72189"/>
            <a:ext cx="2872887" cy="1139665"/>
          </a:xfrm>
          <a:prstGeom prst="wedgeRoundRectCallout">
            <a:avLst>
              <a:gd name="adj1" fmla="val -38562"/>
              <a:gd name="adj2" fmla="val 863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We'll cover this in our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OOP section</a:t>
            </a:r>
            <a:r>
              <a:rPr lang="en-US" sz="2000" dirty="0">
                <a:solidFill>
                  <a:prstClr val="white"/>
                </a:solidFill>
                <a:latin typeface="Corbel" panose="020B0503020204020204" pitchFamily="34" charset="0"/>
              </a:rPr>
              <a:t>, so we'll skip it for now.</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883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animBg="1"/>
      <p:bldP spid="32" grpId="1" animBg="1"/>
      <p:bldP spid="32" grpId="2" animBg="1"/>
      <p:bldP spid="7" grpId="0" animBg="1"/>
      <p:bldP spid="12" grpId="0" animBg="1"/>
      <p:bldP spid="13" grpId="0" animBg="1"/>
      <p:bldP spid="15" grpId="0" animBg="1"/>
      <p:bldP spid="16" grpId="0" animBg="1"/>
      <p:bldP spid="18" grpId="0" animBg="1"/>
      <p:bldP spid="19" grpId="0" animBg="1"/>
      <p:bldP spid="19"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26920" y="11666"/>
            <a:ext cx="7889708" cy="646331"/>
          </a:xfrm>
          <a:prstGeom prst="rect">
            <a:avLst/>
          </a:prstGeom>
          <a:noFill/>
        </p:spPr>
        <p:txBody>
          <a:bodyPr wrap="square">
            <a:spAutoFit/>
          </a:bodyPr>
          <a:lstStyle/>
          <a:p>
            <a:pPr algn="ctr"/>
            <a:r>
              <a:rPr lang="en-US" sz="3600" dirty="0"/>
              <a:t>Ad-hoc Polymorphism</a:t>
            </a:r>
          </a:p>
        </p:txBody>
      </p:sp>
      <p:sp>
        <p:nvSpPr>
          <p:cNvPr id="20" name="TextBox 19">
            <a:extLst>
              <a:ext uri="{FF2B5EF4-FFF2-40B4-BE49-F238E27FC236}">
                <a16:creationId xmlns:a16="http://schemas.microsoft.com/office/drawing/2014/main" id="{2160B0DE-1C97-4A4B-BF90-3D0D62BE39EF}"/>
              </a:ext>
            </a:extLst>
          </p:cNvPr>
          <p:cNvSpPr txBox="1"/>
          <p:nvPr/>
        </p:nvSpPr>
        <p:spPr>
          <a:xfrm>
            <a:off x="6308152" y="871451"/>
            <a:ext cx="5627384" cy="1015663"/>
          </a:xfrm>
          <a:prstGeom prst="rect">
            <a:avLst/>
          </a:prstGeom>
          <a:noFill/>
        </p:spPr>
        <p:txBody>
          <a:bodyPr wrap="square">
            <a:spAutoFit/>
          </a:bodyPr>
          <a:lstStyle/>
          <a:p>
            <a:pPr algn="ctr"/>
            <a:r>
              <a:rPr lang="en-US" sz="2000" dirty="0"/>
              <a:t>With ad-hoc polymorphism we define</a:t>
            </a:r>
            <a:r>
              <a:rPr lang="en-US" sz="2000" dirty="0">
                <a:solidFill>
                  <a:srgbClr val="FF0000"/>
                </a:solidFill>
              </a:rPr>
              <a:t> specialized versions of a function </a:t>
            </a:r>
            <a:r>
              <a:rPr lang="en-US" sz="2000" dirty="0"/>
              <a:t>for each </a:t>
            </a:r>
            <a:r>
              <a:rPr lang="en-US" sz="2000" dirty="0">
                <a:solidFill>
                  <a:srgbClr val="7030A0"/>
                </a:solidFill>
              </a:rPr>
              <a:t>type of object </a:t>
            </a:r>
            <a:r>
              <a:rPr lang="en-US" sz="2000" dirty="0"/>
              <a:t>we wish it to support.</a:t>
            </a:r>
          </a:p>
        </p:txBody>
      </p:sp>
      <p:sp>
        <p:nvSpPr>
          <p:cNvPr id="17" name="Rectangle 16">
            <a:extLst>
              <a:ext uri="{FF2B5EF4-FFF2-40B4-BE49-F238E27FC236}">
                <a16:creationId xmlns:a16="http://schemas.microsoft.com/office/drawing/2014/main" id="{AA8849E8-182A-4839-9AA2-33510EE66249}"/>
              </a:ext>
            </a:extLst>
          </p:cNvPr>
          <p:cNvSpPr/>
          <p:nvPr/>
        </p:nvSpPr>
        <p:spPr>
          <a:xfrm>
            <a:off x="67139" y="1051359"/>
            <a:ext cx="4279668" cy="5401808"/>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bool </a:t>
            </a:r>
            <a:r>
              <a:rPr lang="en-US" sz="2000" dirty="0">
                <a:solidFill>
                  <a:srgbClr val="FF0000"/>
                </a:solidFill>
                <a:latin typeface="Consolas" panose="020B0609020204030204" pitchFamily="49" charset="0"/>
              </a:rPr>
              <a:t>greater</a:t>
            </a:r>
            <a:r>
              <a:rPr lang="en-US" sz="2000" dirty="0">
                <a:solidFill>
                  <a:schemeClr val="tx1"/>
                </a:solidFill>
                <a:latin typeface="Consolas" panose="020B0609020204030204" pitchFamily="49" charset="0"/>
              </a:rPr>
              <a:t>(</a:t>
            </a:r>
            <a:r>
              <a:rPr lang="en-US" sz="2000" dirty="0">
                <a:solidFill>
                  <a:srgbClr val="7030A0"/>
                </a:solidFill>
                <a:latin typeface="Consolas" panose="020B0609020204030204" pitchFamily="49" charset="0"/>
              </a:rPr>
              <a:t>Dog</a:t>
            </a:r>
            <a:r>
              <a:rPr lang="en-US" sz="2000" dirty="0">
                <a:solidFill>
                  <a:schemeClr val="tx1"/>
                </a:solidFill>
                <a:latin typeface="Consolas" panose="020B0609020204030204" pitchFamily="49" charset="0"/>
              </a:rPr>
              <a:t> a, </a:t>
            </a:r>
            <a:r>
              <a:rPr lang="en-US" sz="2000" dirty="0">
                <a:solidFill>
                  <a:srgbClr val="7030A0"/>
                </a:solidFill>
                <a:latin typeface="Consolas" panose="020B0609020204030204" pitchFamily="49" charset="0"/>
              </a:rPr>
              <a:t>Dog</a:t>
            </a:r>
            <a:r>
              <a:rPr lang="en-US" sz="2000" dirty="0">
                <a:solidFill>
                  <a:schemeClr val="tx1"/>
                </a:solidFill>
                <a:latin typeface="Consolas" panose="020B0609020204030204" pitchFamily="49" charset="0"/>
              </a:rPr>
              <a:t> b) {</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a.bark</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b.bark</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endParaRPr lang="en-US" sz="11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bool </a:t>
            </a:r>
            <a:r>
              <a:rPr lang="en-US" sz="2000" dirty="0">
                <a:solidFill>
                  <a:srgbClr val="FF0000"/>
                </a:solidFill>
                <a:latin typeface="Consolas" panose="020B0609020204030204" pitchFamily="49" charset="0"/>
              </a:rPr>
              <a:t>greater</a:t>
            </a:r>
            <a:r>
              <a:rPr lang="en-US" sz="2000" dirty="0">
                <a:solidFill>
                  <a:schemeClr val="tx1"/>
                </a:solidFill>
                <a:latin typeface="Consolas" panose="020B0609020204030204" pitchFamily="49" charset="0"/>
              </a:rPr>
              <a:t>(</a:t>
            </a:r>
            <a:r>
              <a:rPr lang="en-US" sz="2000" dirty="0">
                <a:solidFill>
                  <a:srgbClr val="7030A0"/>
                </a:solidFill>
                <a:latin typeface="Consolas" panose="020B0609020204030204" pitchFamily="49" charset="0"/>
              </a:rPr>
              <a:t>Student</a:t>
            </a:r>
            <a:r>
              <a:rPr lang="en-US" sz="2000" dirty="0">
                <a:solidFill>
                  <a:schemeClr val="tx1"/>
                </a:solidFill>
                <a:latin typeface="Consolas" panose="020B0609020204030204" pitchFamily="49" charset="0"/>
              </a:rPr>
              <a:t> a,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a:t>
            </a:r>
            <a:r>
              <a:rPr lang="en-US" sz="2000" dirty="0">
                <a:solidFill>
                  <a:srgbClr val="7030A0"/>
                </a:solidFill>
                <a:latin typeface="Consolas" panose="020B0609020204030204" pitchFamily="49" charset="0"/>
              </a:rPr>
              <a:t>Student </a:t>
            </a:r>
            <a:r>
              <a:rPr lang="en-US" sz="2000" dirty="0">
                <a:solidFill>
                  <a:schemeClr val="tx1"/>
                </a:solidFill>
                <a:latin typeface="Consolas" panose="020B0609020204030204" pitchFamily="49" charset="0"/>
              </a:rPr>
              <a:t>b) {</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a.GPA</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b.GPA</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endParaRPr lang="en-US" sz="1100" dirty="0">
              <a:solidFill>
                <a:schemeClr val="tx1"/>
              </a:solidFill>
              <a:latin typeface="Consolas" panose="020B0609020204030204" pitchFamily="49" charset="0"/>
            </a:endParaRPr>
          </a:p>
          <a:p>
            <a:endParaRPr lang="en-US" sz="8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main() {</a:t>
            </a:r>
          </a:p>
          <a:p>
            <a:r>
              <a:rPr lang="en-US" sz="2000" dirty="0">
                <a:solidFill>
                  <a:schemeClr val="tx1"/>
                </a:solidFill>
                <a:latin typeface="Consolas" panose="020B0609020204030204" pitchFamily="49" charset="0"/>
              </a:rPr>
              <a:t>  </a:t>
            </a:r>
            <a:r>
              <a:rPr lang="en-US" sz="2000" dirty="0">
                <a:solidFill>
                  <a:srgbClr val="7030A0"/>
                </a:solidFill>
                <a:latin typeface="Consolas" panose="020B0609020204030204" pitchFamily="49" charset="0"/>
              </a:rPr>
              <a:t>Dog</a:t>
            </a:r>
            <a:r>
              <a:rPr lang="en-US" sz="2000" dirty="0">
                <a:solidFill>
                  <a:schemeClr val="tx1"/>
                </a:solidFill>
                <a:latin typeface="Consolas" panose="020B0609020204030204" pitchFamily="49" charset="0"/>
              </a:rPr>
              <a:t> spot, penny;</a:t>
            </a:r>
          </a:p>
          <a:p>
            <a:r>
              <a:rPr lang="en-US" sz="2000" dirty="0">
                <a:solidFill>
                  <a:schemeClr val="tx1"/>
                </a:solidFill>
                <a:latin typeface="Consolas" panose="020B0609020204030204" pitchFamily="49" charset="0"/>
              </a:rPr>
              <a:t>  if (</a:t>
            </a:r>
            <a:r>
              <a:rPr lang="en-US" sz="2000" dirty="0">
                <a:solidFill>
                  <a:srgbClr val="FF0000"/>
                </a:solidFill>
                <a:latin typeface="Consolas" panose="020B0609020204030204" pitchFamily="49" charset="0"/>
              </a:rPr>
              <a:t>greater</a:t>
            </a:r>
            <a:r>
              <a:rPr lang="en-US" sz="2000" dirty="0">
                <a:solidFill>
                  <a:schemeClr val="tx1"/>
                </a:solidFill>
                <a:latin typeface="Consolas" panose="020B0609020204030204" pitchFamily="49" charset="0"/>
              </a:rPr>
              <a:t>(spot, penny))</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"Spot wins!\n";</a:t>
            </a:r>
          </a:p>
          <a:p>
            <a:endParaRPr lang="en-US" sz="1100" dirty="0">
              <a:solidFill>
                <a:schemeClr val="tx1"/>
              </a:solidFill>
              <a:latin typeface="Consolas" panose="020B0609020204030204" pitchFamily="49" charset="0"/>
            </a:endParaRPr>
          </a:p>
          <a:p>
            <a:r>
              <a:rPr lang="en-US" sz="11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a:solidFill>
                  <a:srgbClr val="7030A0"/>
                </a:solidFill>
                <a:latin typeface="Consolas" panose="020B0609020204030204" pitchFamily="49" charset="0"/>
              </a:rPr>
              <a:t>Student</a:t>
            </a:r>
            <a:r>
              <a:rPr lang="en-US" sz="2000" dirty="0">
                <a:solidFill>
                  <a:schemeClr val="tx1"/>
                </a:solidFill>
                <a:latin typeface="Consolas" panose="020B0609020204030204" pitchFamily="49" charset="0"/>
              </a:rPr>
              <a:t> carey, </a:t>
            </a:r>
            <a:r>
              <a:rPr lang="en-US" sz="2000" dirty="0" err="1">
                <a:solidFill>
                  <a:schemeClr val="tx1"/>
                </a:solidFill>
                <a:latin typeface="Consolas" panose="020B0609020204030204" pitchFamily="49" charset="0"/>
              </a:rPr>
              <a:t>david</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if (</a:t>
            </a:r>
            <a:r>
              <a:rPr lang="en-US" sz="2000" dirty="0">
                <a:solidFill>
                  <a:srgbClr val="FF0000"/>
                </a:solidFill>
                <a:latin typeface="Consolas" panose="020B0609020204030204" pitchFamily="49" charset="0"/>
              </a:rPr>
              <a:t>greater</a:t>
            </a:r>
            <a:r>
              <a:rPr lang="en-US" sz="2000" dirty="0">
                <a:solidFill>
                  <a:schemeClr val="tx1"/>
                </a:solidFill>
                <a:latin typeface="Consolas" panose="020B0609020204030204" pitchFamily="49" charset="0"/>
              </a:rPr>
              <a:t>(carey, </a:t>
            </a:r>
            <a:r>
              <a:rPr lang="en-US" sz="2000" dirty="0" err="1">
                <a:solidFill>
                  <a:schemeClr val="tx1"/>
                </a:solidFill>
                <a:latin typeface="Consolas" panose="020B0609020204030204" pitchFamily="49" charset="0"/>
              </a:rPr>
              <a:t>david</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"Carey wins!\n";</a:t>
            </a:r>
          </a:p>
          <a:p>
            <a:r>
              <a:rPr lang="en-US" sz="2000" dirty="0">
                <a:solidFill>
                  <a:schemeClr val="tx1"/>
                </a:solidFill>
                <a:latin typeface="Consolas" panose="020B0609020204030204" pitchFamily="49" charset="0"/>
              </a:rPr>
              <a:t>}</a:t>
            </a:r>
          </a:p>
        </p:txBody>
      </p:sp>
      <p:sp>
        <p:nvSpPr>
          <p:cNvPr id="21" name="TextBox 20">
            <a:extLst>
              <a:ext uri="{FF2B5EF4-FFF2-40B4-BE49-F238E27FC236}">
                <a16:creationId xmlns:a16="http://schemas.microsoft.com/office/drawing/2014/main" id="{2534876B-7411-42D9-943E-0D4A086D85C5}"/>
              </a:ext>
            </a:extLst>
          </p:cNvPr>
          <p:cNvSpPr txBox="1"/>
          <p:nvPr/>
        </p:nvSpPr>
        <p:spPr>
          <a:xfrm>
            <a:off x="6308152" y="1951089"/>
            <a:ext cx="5627384" cy="707886"/>
          </a:xfrm>
          <a:prstGeom prst="rect">
            <a:avLst/>
          </a:prstGeom>
          <a:noFill/>
        </p:spPr>
        <p:txBody>
          <a:bodyPr wrap="square">
            <a:spAutoFit/>
          </a:bodyPr>
          <a:lstStyle/>
          <a:p>
            <a:pPr algn="ctr"/>
            <a:r>
              <a:rPr lang="en-US" sz="2000" dirty="0"/>
              <a:t>The language decides which version of the function to call based on the </a:t>
            </a:r>
            <a:r>
              <a:rPr lang="en-US" sz="2000" dirty="0">
                <a:solidFill>
                  <a:srgbClr val="7030A0"/>
                </a:solidFill>
              </a:rPr>
              <a:t>types of the arguments</a:t>
            </a:r>
            <a:r>
              <a:rPr lang="en-US" sz="2000" dirty="0"/>
              <a:t>.</a:t>
            </a:r>
          </a:p>
        </p:txBody>
      </p:sp>
      <p:cxnSp>
        <p:nvCxnSpPr>
          <p:cNvPr id="3" name="Connector: Curved 2">
            <a:extLst>
              <a:ext uri="{FF2B5EF4-FFF2-40B4-BE49-F238E27FC236}">
                <a16:creationId xmlns:a16="http://schemas.microsoft.com/office/drawing/2014/main" id="{59C385F7-AC9B-4B06-983D-BD0E263E0E3D}"/>
              </a:ext>
            </a:extLst>
          </p:cNvPr>
          <p:cNvCxnSpPr>
            <a:cxnSpLocks/>
            <a:endCxn id="4" idx="0"/>
          </p:cNvCxnSpPr>
          <p:nvPr/>
        </p:nvCxnSpPr>
        <p:spPr>
          <a:xfrm rot="16200000" flipV="1">
            <a:off x="698571" y="1673396"/>
            <a:ext cx="3181677" cy="2107985"/>
          </a:xfrm>
          <a:prstGeom prst="curvedConnector3">
            <a:avLst>
              <a:gd name="adj1" fmla="val 10718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106DCE-B596-4957-8400-E442D5C6A106}"/>
              </a:ext>
            </a:extLst>
          </p:cNvPr>
          <p:cNvSpPr txBox="1"/>
          <p:nvPr/>
        </p:nvSpPr>
        <p:spPr>
          <a:xfrm>
            <a:off x="1119839" y="1136550"/>
            <a:ext cx="231154" cy="369332"/>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2C254BD7-622A-4A07-8E64-6DDD80D5E19B}"/>
              </a:ext>
            </a:extLst>
          </p:cNvPr>
          <p:cNvSpPr txBox="1"/>
          <p:nvPr/>
        </p:nvSpPr>
        <p:spPr>
          <a:xfrm>
            <a:off x="1224572" y="2195295"/>
            <a:ext cx="231154" cy="369332"/>
          </a:xfrm>
          <a:prstGeom prst="rect">
            <a:avLst/>
          </a:prstGeom>
          <a:noFill/>
        </p:spPr>
        <p:txBody>
          <a:bodyPr wrap="none" rtlCol="0">
            <a:spAutoFit/>
          </a:bodyPr>
          <a:lstStyle/>
          <a:p>
            <a:r>
              <a:rPr lang="en-US" dirty="0"/>
              <a:t> </a:t>
            </a:r>
          </a:p>
        </p:txBody>
      </p:sp>
      <p:cxnSp>
        <p:nvCxnSpPr>
          <p:cNvPr id="23" name="Connector: Curved 22">
            <a:extLst>
              <a:ext uri="{FF2B5EF4-FFF2-40B4-BE49-F238E27FC236}">
                <a16:creationId xmlns:a16="http://schemas.microsoft.com/office/drawing/2014/main" id="{E5153CE7-0349-4D4F-A8BF-4C231729D2C7}"/>
              </a:ext>
            </a:extLst>
          </p:cNvPr>
          <p:cNvCxnSpPr>
            <a:cxnSpLocks/>
            <a:endCxn id="22" idx="0"/>
          </p:cNvCxnSpPr>
          <p:nvPr/>
        </p:nvCxnSpPr>
        <p:spPr>
          <a:xfrm rot="16200000" flipV="1">
            <a:off x="188671" y="3346773"/>
            <a:ext cx="3375698" cy="1072741"/>
          </a:xfrm>
          <a:prstGeom prst="curvedConnector3">
            <a:avLst>
              <a:gd name="adj1" fmla="val 10677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E907A67-A2F2-48AE-917A-ABF33216369F}"/>
              </a:ext>
            </a:extLst>
          </p:cNvPr>
          <p:cNvSpPr/>
          <p:nvPr/>
        </p:nvSpPr>
        <p:spPr>
          <a:xfrm>
            <a:off x="130438" y="1113760"/>
            <a:ext cx="5144295" cy="5401808"/>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operator </a:t>
            </a:r>
            <a:r>
              <a:rPr lang="en-US" sz="2000" dirty="0">
                <a:solidFill>
                  <a:srgbClr val="FF0000"/>
                </a:solidFill>
                <a:latin typeface="Consolas" panose="020B0609020204030204" pitchFamily="49" charset="0"/>
              </a:rPr>
              <a:t>overloading</a:t>
            </a:r>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bool </a:t>
            </a:r>
            <a:r>
              <a:rPr lang="en-US" sz="2000" dirty="0">
                <a:solidFill>
                  <a:srgbClr val="FF0000"/>
                </a:solidFill>
                <a:latin typeface="Consolas" panose="020B0609020204030204" pitchFamily="49" charset="0"/>
              </a:rPr>
              <a:t>operator&gt;</a:t>
            </a:r>
            <a:r>
              <a:rPr lang="en-US" sz="2000" dirty="0">
                <a:solidFill>
                  <a:schemeClr val="tx1"/>
                </a:solidFill>
                <a:latin typeface="Consolas" panose="020B0609020204030204" pitchFamily="49" charset="0"/>
              </a:rPr>
              <a:t>(const Dog&amp; a,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const Dog&amp; b) {</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a.bite</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b.bite</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bool </a:t>
            </a:r>
            <a:r>
              <a:rPr lang="en-US" sz="2000" dirty="0">
                <a:solidFill>
                  <a:srgbClr val="FF0000"/>
                </a:solidFill>
                <a:latin typeface="Consolas" panose="020B0609020204030204" pitchFamily="49" charset="0"/>
              </a:rPr>
              <a:t>operator&gt;</a:t>
            </a:r>
            <a:r>
              <a:rPr lang="en-US" sz="2000" dirty="0">
                <a:solidFill>
                  <a:schemeClr val="tx1"/>
                </a:solidFill>
                <a:latin typeface="Consolas" panose="020B0609020204030204" pitchFamily="49" charset="0"/>
              </a:rPr>
              <a:t>(const Student&amp; a,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const Student&amp; b) {</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a.GPA</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b.GPA</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main() {</a:t>
            </a:r>
          </a:p>
          <a:p>
            <a:r>
              <a:rPr lang="en-US" sz="2000" dirty="0">
                <a:solidFill>
                  <a:schemeClr val="tx1"/>
                </a:solidFill>
                <a:latin typeface="Consolas" panose="020B0609020204030204" pitchFamily="49" charset="0"/>
              </a:rPr>
              <a:t>  Student carey, </a:t>
            </a:r>
            <a:r>
              <a:rPr lang="en-US" sz="2000" dirty="0" err="1">
                <a:solidFill>
                  <a:schemeClr val="tx1"/>
                </a:solidFill>
                <a:latin typeface="Consolas" panose="020B0609020204030204" pitchFamily="49" charset="0"/>
              </a:rPr>
              <a:t>paul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if (</a:t>
            </a:r>
            <a:r>
              <a:rPr lang="en-US" sz="2000" dirty="0" err="1">
                <a:solidFill>
                  <a:schemeClr val="tx1"/>
                </a:solidFill>
                <a:latin typeface="Consolas" panose="020B0609020204030204" pitchFamily="49" charset="0"/>
              </a:rPr>
              <a:t>paul</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&gt;</a:t>
            </a:r>
            <a:r>
              <a:rPr lang="en-US" sz="2000" dirty="0">
                <a:solidFill>
                  <a:schemeClr val="tx1"/>
                </a:solidFill>
                <a:latin typeface="Consolas" panose="020B0609020204030204" pitchFamily="49" charset="0"/>
              </a:rPr>
              <a:t> carey)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"No surprise!\n";</a:t>
            </a:r>
          </a:p>
          <a:p>
            <a:r>
              <a:rPr lang="en-US" sz="2000" dirty="0">
                <a:solidFill>
                  <a:schemeClr val="tx1"/>
                </a:solidFill>
                <a:latin typeface="Consolas" panose="020B0609020204030204" pitchFamily="49" charset="0"/>
              </a:rPr>
              <a:t>}</a:t>
            </a:r>
          </a:p>
        </p:txBody>
      </p:sp>
      <p:sp>
        <p:nvSpPr>
          <p:cNvPr id="36" name="TextBox 35">
            <a:extLst>
              <a:ext uri="{FF2B5EF4-FFF2-40B4-BE49-F238E27FC236}">
                <a16:creationId xmlns:a16="http://schemas.microsoft.com/office/drawing/2014/main" id="{8E9E8390-DA43-4833-8FAA-57C424E134F8}"/>
              </a:ext>
            </a:extLst>
          </p:cNvPr>
          <p:cNvSpPr txBox="1"/>
          <p:nvPr/>
        </p:nvSpPr>
        <p:spPr>
          <a:xfrm>
            <a:off x="6414112" y="2920452"/>
            <a:ext cx="5627384" cy="707886"/>
          </a:xfrm>
          <a:prstGeom prst="rect">
            <a:avLst/>
          </a:prstGeom>
          <a:noFill/>
        </p:spPr>
        <p:txBody>
          <a:bodyPr wrap="square">
            <a:spAutoFit/>
          </a:bodyPr>
          <a:lstStyle/>
          <a:p>
            <a:pPr algn="ctr"/>
            <a:r>
              <a:rPr lang="en-US" sz="2000" dirty="0"/>
              <a:t>This kind of thing is used all the time in C++ for </a:t>
            </a:r>
            <a:r>
              <a:rPr lang="en-US" sz="2000" dirty="0">
                <a:solidFill>
                  <a:srgbClr val="FF0000"/>
                </a:solidFill>
              </a:rPr>
              <a:t>operator overloading!</a:t>
            </a:r>
          </a:p>
        </p:txBody>
      </p:sp>
      <p:grpSp>
        <p:nvGrpSpPr>
          <p:cNvPr id="37" name="Group 36">
            <a:extLst>
              <a:ext uri="{FF2B5EF4-FFF2-40B4-BE49-F238E27FC236}">
                <a16:creationId xmlns:a16="http://schemas.microsoft.com/office/drawing/2014/main" id="{10066637-BDC3-4F3D-853A-38D604548AA9}"/>
              </a:ext>
            </a:extLst>
          </p:cNvPr>
          <p:cNvGrpSpPr/>
          <p:nvPr/>
        </p:nvGrpSpPr>
        <p:grpSpPr>
          <a:xfrm>
            <a:off x="6457016" y="4130967"/>
            <a:ext cx="5518625" cy="1062723"/>
            <a:chOff x="1130378" y="6019541"/>
            <a:chExt cx="5518625" cy="1062723"/>
          </a:xfrm>
        </p:grpSpPr>
        <p:sp>
          <p:nvSpPr>
            <p:cNvPr id="38" name="TextBox 37">
              <a:extLst>
                <a:ext uri="{FF2B5EF4-FFF2-40B4-BE49-F238E27FC236}">
                  <a16:creationId xmlns:a16="http://schemas.microsoft.com/office/drawing/2014/main" id="{2096DDEC-29C1-4BA2-89BD-0D7EF7AD33FF}"/>
                </a:ext>
              </a:extLst>
            </p:cNvPr>
            <p:cNvSpPr txBox="1"/>
            <p:nvPr/>
          </p:nvSpPr>
          <p:spPr>
            <a:xfrm>
              <a:off x="1806793" y="6066601"/>
              <a:ext cx="4842210" cy="1015663"/>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Can we have ad-hoc polymorphism in dynamically-typed languages like Python?</a:t>
              </a:r>
            </a:p>
          </p:txBody>
        </p:sp>
        <p:pic>
          <p:nvPicPr>
            <p:cNvPr id="39" name="Picture 38" descr="Shape&#10;&#10;Description automatically generated with low confidence">
              <a:extLst>
                <a:ext uri="{FF2B5EF4-FFF2-40B4-BE49-F238E27FC236}">
                  <a16:creationId xmlns:a16="http://schemas.microsoft.com/office/drawing/2014/main" id="{E9BFADB5-0117-4F0E-B618-9991BEFD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42" name="Rectangle 41">
            <a:extLst>
              <a:ext uri="{FF2B5EF4-FFF2-40B4-BE49-F238E27FC236}">
                <a16:creationId xmlns:a16="http://schemas.microsoft.com/office/drawing/2014/main" id="{300E1DD9-AE5E-449D-96CB-AE96347EA3BC}"/>
              </a:ext>
            </a:extLst>
          </p:cNvPr>
          <p:cNvSpPr/>
          <p:nvPr/>
        </p:nvSpPr>
        <p:spPr>
          <a:xfrm>
            <a:off x="167821" y="1161358"/>
            <a:ext cx="5178696" cy="5416611"/>
          </a:xfrm>
          <a:prstGeom prst="rect">
            <a:avLst/>
          </a:prstGeom>
          <a:solidFill>
            <a:srgbClr val="EDF1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c1 = Cat("</a:t>
            </a:r>
            <a:r>
              <a:rPr lang="en-US" sz="2000" dirty="0" err="1">
                <a:solidFill>
                  <a:prstClr val="black"/>
                </a:solidFill>
                <a:latin typeface="Consolas" panose="020B0609020204030204" pitchFamily="49" charset="0"/>
                <a:cs typeface="Courier New" panose="02070309020205020404" pitchFamily="49" charset="0"/>
              </a:rPr>
              <a:t>Kippy</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c2 = Cat("Bodhi")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if greater(c1,c2):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print("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Kippy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wins!")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if greater(5,2):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print("5 wins!")</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sp>
        <p:nvSpPr>
          <p:cNvPr id="47" name="TextBox 46">
            <a:extLst>
              <a:ext uri="{FF2B5EF4-FFF2-40B4-BE49-F238E27FC236}">
                <a16:creationId xmlns:a16="http://schemas.microsoft.com/office/drawing/2014/main" id="{C1BD99C8-F2B4-4BF8-9DDD-1D9F3A8B4CF9}"/>
              </a:ext>
            </a:extLst>
          </p:cNvPr>
          <p:cNvSpPr txBox="1"/>
          <p:nvPr/>
        </p:nvSpPr>
        <p:spPr>
          <a:xfrm>
            <a:off x="6247257" y="5339463"/>
            <a:ext cx="5764722" cy="707886"/>
          </a:xfrm>
          <a:prstGeom prst="rect">
            <a:avLst/>
          </a:prstGeom>
          <a:noFill/>
        </p:spPr>
        <p:txBody>
          <a:bodyPr wrap="square">
            <a:spAutoFit/>
          </a:bodyPr>
          <a:lstStyle/>
          <a:p>
            <a:pPr algn="ctr"/>
            <a:r>
              <a:rPr lang="en-US" sz="2000" dirty="0"/>
              <a:t>Answer: NO! Since we usually don't specify types for formal parameters in dynamic languages...</a:t>
            </a:r>
          </a:p>
        </p:txBody>
      </p:sp>
      <p:sp>
        <p:nvSpPr>
          <p:cNvPr id="48" name="TextBox 47">
            <a:extLst>
              <a:ext uri="{FF2B5EF4-FFF2-40B4-BE49-F238E27FC236}">
                <a16:creationId xmlns:a16="http://schemas.microsoft.com/office/drawing/2014/main" id="{F0DC8A23-6829-4A12-9FC2-282ED079A31C}"/>
              </a:ext>
            </a:extLst>
          </p:cNvPr>
          <p:cNvSpPr txBox="1"/>
          <p:nvPr/>
        </p:nvSpPr>
        <p:spPr>
          <a:xfrm>
            <a:off x="125477" y="1736723"/>
            <a:ext cx="3690089" cy="1015663"/>
          </a:xfrm>
          <a:prstGeom prst="rect">
            <a:avLst/>
          </a:prstGeom>
          <a:noFill/>
        </p:spPr>
        <p:txBody>
          <a:bodyPr wrap="square">
            <a:spAutoFit/>
          </a:bodyPr>
          <a:lstStyle/>
          <a:p>
            <a:pPr lvl="0">
              <a:defRPr/>
            </a:pPr>
            <a:r>
              <a:rPr lang="en-US" sz="2000" dirty="0">
                <a:solidFill>
                  <a:prstClr val="black"/>
                </a:solidFill>
                <a:latin typeface="Consolas" panose="020B0609020204030204" pitchFamily="49" charset="0"/>
                <a:cs typeface="Courier New" panose="02070309020205020404" pitchFamily="49" charset="0"/>
              </a:rPr>
              <a:t># Version for Cats</a:t>
            </a:r>
          </a:p>
          <a:p>
            <a:pPr lvl="0">
              <a:defRPr/>
            </a:pPr>
            <a:r>
              <a:rPr lang="en-US" sz="2000" dirty="0">
                <a:solidFill>
                  <a:prstClr val="black"/>
                </a:solidFill>
                <a:latin typeface="Consolas" panose="020B0609020204030204" pitchFamily="49" charset="0"/>
                <a:cs typeface="Courier New" panose="02070309020205020404" pitchFamily="49" charset="0"/>
              </a:rPr>
              <a:t>def greater(</a:t>
            </a:r>
            <a:r>
              <a:rPr lang="en-US" sz="2000" dirty="0" err="1">
                <a:solidFill>
                  <a:srgbClr val="00B050"/>
                </a:solidFill>
                <a:latin typeface="Consolas" panose="020B0609020204030204" pitchFamily="49" charset="0"/>
                <a:cs typeface="Courier New" panose="02070309020205020404" pitchFamily="49" charset="0"/>
              </a:rPr>
              <a:t>a</a:t>
            </a:r>
            <a:r>
              <a:rPr lang="en-US" sz="2000" dirty="0" err="1">
                <a:solidFill>
                  <a:prstClr val="black"/>
                </a:solidFill>
                <a:latin typeface="Consolas" panose="020B0609020204030204" pitchFamily="49" charset="0"/>
                <a:cs typeface="Courier New" panose="02070309020205020404" pitchFamily="49" charset="0"/>
              </a:rPr>
              <a:t>,</a:t>
            </a:r>
            <a:r>
              <a:rPr lang="en-US" sz="2000" dirty="0" err="1">
                <a:solidFill>
                  <a:srgbClr val="00B050"/>
                </a:solidFill>
                <a:latin typeface="Consolas" panose="020B0609020204030204" pitchFamily="49" charset="0"/>
                <a:cs typeface="Courier New" panose="02070309020205020404" pitchFamily="49" charset="0"/>
              </a:rPr>
              <a:t>b</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a:t>
            </a:r>
          </a:p>
        </p:txBody>
      </p:sp>
      <p:sp>
        <p:nvSpPr>
          <p:cNvPr id="51" name="Speech Bubble: Rectangle with Corners Rounded 50">
            <a:extLst>
              <a:ext uri="{FF2B5EF4-FFF2-40B4-BE49-F238E27FC236}">
                <a16:creationId xmlns:a16="http://schemas.microsoft.com/office/drawing/2014/main" id="{58C75456-8938-4865-8FAD-F32FED2BC3A5}"/>
              </a:ext>
            </a:extLst>
          </p:cNvPr>
          <p:cNvSpPr/>
          <p:nvPr/>
        </p:nvSpPr>
        <p:spPr>
          <a:xfrm>
            <a:off x="3673556" y="2595000"/>
            <a:ext cx="2634596" cy="1854322"/>
          </a:xfrm>
          <a:prstGeom prst="wedgeRoundRectCallout">
            <a:avLst>
              <a:gd name="adj1" fmla="val -90035"/>
              <a:gd name="adj2" fmla="val -64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There</a:t>
            </a:r>
            <a:r>
              <a:rPr lang="en-US" sz="2000" noProof="0" dirty="0">
                <a:solidFill>
                  <a:prstClr val="white"/>
                </a:solidFill>
                <a:latin typeface="Corbel" panose="020B0503020204020204" pitchFamily="34" charset="0"/>
              </a:rPr>
              <a:t>'s no way to have multiple versions of a function distinguished by parameter types!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2" name="TextBox 51">
            <a:extLst>
              <a:ext uri="{FF2B5EF4-FFF2-40B4-BE49-F238E27FC236}">
                <a16:creationId xmlns:a16="http://schemas.microsoft.com/office/drawing/2014/main" id="{4DA1C00F-342F-4174-964F-55536D9368C0}"/>
              </a:ext>
            </a:extLst>
          </p:cNvPr>
          <p:cNvSpPr txBox="1"/>
          <p:nvPr/>
        </p:nvSpPr>
        <p:spPr>
          <a:xfrm>
            <a:off x="6319243" y="6047349"/>
            <a:ext cx="5656398" cy="707886"/>
          </a:xfrm>
          <a:prstGeom prst="rect">
            <a:avLst/>
          </a:prstGeom>
          <a:noFill/>
        </p:spPr>
        <p:txBody>
          <a:bodyPr wrap="square">
            <a:spAutoFit/>
          </a:bodyPr>
          <a:lstStyle/>
          <a:p>
            <a:pPr algn="ctr"/>
            <a:r>
              <a:rPr lang="en-US" sz="2000" dirty="0"/>
              <a:t>There's no way to define multiple versions of a function with different parameter types!</a:t>
            </a:r>
          </a:p>
        </p:txBody>
      </p:sp>
      <p:sp>
        <p:nvSpPr>
          <p:cNvPr id="53" name="TextBox 52">
            <a:extLst>
              <a:ext uri="{FF2B5EF4-FFF2-40B4-BE49-F238E27FC236}">
                <a16:creationId xmlns:a16="http://schemas.microsoft.com/office/drawing/2014/main" id="{597F0DF2-B660-43E6-BF3F-E4863B16251D}"/>
              </a:ext>
            </a:extLst>
          </p:cNvPr>
          <p:cNvSpPr txBox="1"/>
          <p:nvPr/>
        </p:nvSpPr>
        <p:spPr>
          <a:xfrm>
            <a:off x="125477" y="2886919"/>
            <a:ext cx="3690089" cy="1015663"/>
          </a:xfrm>
          <a:prstGeom prst="rect">
            <a:avLst/>
          </a:prstGeom>
          <a:noFill/>
        </p:spPr>
        <p:txBody>
          <a:bodyPr wrap="square">
            <a:spAutoFit/>
          </a:bodyPr>
          <a:lstStyle/>
          <a:p>
            <a:pPr lvl="0">
              <a:defRPr/>
            </a:pPr>
            <a:r>
              <a:rPr lang="en-US" sz="2000" dirty="0">
                <a:solidFill>
                  <a:prstClr val="black"/>
                </a:solidFill>
                <a:latin typeface="Consolas" panose="020B0609020204030204" pitchFamily="49" charset="0"/>
                <a:cs typeface="Courier New" panose="02070309020205020404" pitchFamily="49" charset="0"/>
              </a:rPr>
              <a:t># Version for </a:t>
            </a:r>
            <a:r>
              <a:rPr lang="en-US" sz="2000" dirty="0" err="1">
                <a:solidFill>
                  <a:prstClr val="black"/>
                </a:solidFill>
                <a:latin typeface="Consolas" panose="020B0609020204030204" pitchFamily="49" charset="0"/>
                <a:cs typeface="Courier New" panose="02070309020205020404" pitchFamily="49" charset="0"/>
              </a:rPr>
              <a:t>ints</a:t>
            </a: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def greater(</a:t>
            </a:r>
            <a:r>
              <a:rPr lang="en-US" sz="2000" dirty="0" err="1">
                <a:solidFill>
                  <a:srgbClr val="00B050"/>
                </a:solidFill>
                <a:latin typeface="Consolas" panose="020B0609020204030204" pitchFamily="49" charset="0"/>
                <a:cs typeface="Courier New" panose="02070309020205020404" pitchFamily="49" charset="0"/>
              </a:rPr>
              <a:t>a</a:t>
            </a:r>
            <a:r>
              <a:rPr lang="en-US" sz="2000" dirty="0" err="1">
                <a:solidFill>
                  <a:prstClr val="black"/>
                </a:solidFill>
                <a:latin typeface="Consolas" panose="020B0609020204030204" pitchFamily="49" charset="0"/>
                <a:cs typeface="Courier New" panose="02070309020205020404" pitchFamily="49" charset="0"/>
              </a:rPr>
              <a:t>,</a:t>
            </a:r>
            <a:r>
              <a:rPr lang="en-US" sz="2000" dirty="0" err="1">
                <a:solidFill>
                  <a:srgbClr val="00B050"/>
                </a:solidFill>
                <a:latin typeface="Consolas" panose="020B0609020204030204" pitchFamily="49" charset="0"/>
                <a:cs typeface="Courier New" panose="02070309020205020404" pitchFamily="49" charset="0"/>
              </a:rPr>
              <a:t>b</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a:t>
            </a:r>
          </a:p>
        </p:txBody>
      </p:sp>
      <p:sp>
        <p:nvSpPr>
          <p:cNvPr id="49" name="Speech Bubble: Rectangle with Corners Rounded 48">
            <a:extLst>
              <a:ext uri="{FF2B5EF4-FFF2-40B4-BE49-F238E27FC236}">
                <a16:creationId xmlns:a16="http://schemas.microsoft.com/office/drawing/2014/main" id="{23981601-5386-45C9-9C21-FA4787ADE45F}"/>
              </a:ext>
            </a:extLst>
          </p:cNvPr>
          <p:cNvSpPr/>
          <p:nvPr/>
        </p:nvSpPr>
        <p:spPr>
          <a:xfrm>
            <a:off x="1911059" y="756945"/>
            <a:ext cx="3009484" cy="1015663"/>
          </a:xfrm>
          <a:prstGeom prst="wedgeRoundRectCallout">
            <a:avLst>
              <a:gd name="adj1" fmla="val -41684"/>
              <a:gd name="adj2" fmla="val 832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Since we don't specify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types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for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formal parameters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6" name="Speech Bubble: Rectangle with Corners Rounded 55">
            <a:extLst>
              <a:ext uri="{FF2B5EF4-FFF2-40B4-BE49-F238E27FC236}">
                <a16:creationId xmlns:a16="http://schemas.microsoft.com/office/drawing/2014/main" id="{8C6F3FEF-98C2-4EC5-9BBB-58928A87A95C}"/>
              </a:ext>
            </a:extLst>
          </p:cNvPr>
          <p:cNvSpPr/>
          <p:nvPr/>
        </p:nvSpPr>
        <p:spPr>
          <a:xfrm>
            <a:off x="3810579" y="838305"/>
            <a:ext cx="2634596" cy="1205079"/>
          </a:xfrm>
          <a:prstGeom prst="wedgeRoundRectCallout">
            <a:avLst>
              <a:gd name="adj1" fmla="val -88749"/>
              <a:gd name="adj2" fmla="val 578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 instead, we'd use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"type reflection"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to</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solve this problem!</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7" name="TextBox 56">
            <a:extLst>
              <a:ext uri="{FF2B5EF4-FFF2-40B4-BE49-F238E27FC236}">
                <a16:creationId xmlns:a16="http://schemas.microsoft.com/office/drawing/2014/main" id="{3975718E-6B3E-4B40-B9F0-7955B82A55C5}"/>
              </a:ext>
            </a:extLst>
          </p:cNvPr>
          <p:cNvSpPr txBox="1"/>
          <p:nvPr/>
        </p:nvSpPr>
        <p:spPr>
          <a:xfrm>
            <a:off x="132063" y="1750862"/>
            <a:ext cx="4867504" cy="1938992"/>
          </a:xfrm>
          <a:prstGeom prst="rect">
            <a:avLst/>
          </a:prstGeom>
          <a:noFill/>
        </p:spPr>
        <p:txBody>
          <a:bodyPr wrap="square">
            <a:spAutoFit/>
          </a:bodyPr>
          <a:lstStyle/>
          <a:p>
            <a:pPr lvl="0">
              <a:defRPr/>
            </a:pPr>
            <a:r>
              <a:rPr lang="en-US" sz="2000" dirty="0">
                <a:solidFill>
                  <a:prstClr val="black"/>
                </a:solidFill>
                <a:latin typeface="Consolas" panose="020B0609020204030204" pitchFamily="49" charset="0"/>
                <a:cs typeface="Courier New" panose="02070309020205020404" pitchFamily="49" charset="0"/>
              </a:rPr>
              <a:t>def greater(</a:t>
            </a:r>
            <a:r>
              <a:rPr lang="en-US" sz="2000" dirty="0" err="1">
                <a:solidFill>
                  <a:srgbClr val="00B050"/>
                </a:solidFill>
                <a:latin typeface="Consolas" panose="020B0609020204030204" pitchFamily="49" charset="0"/>
                <a:cs typeface="Courier New" panose="02070309020205020404" pitchFamily="49" charset="0"/>
              </a:rPr>
              <a:t>a</a:t>
            </a:r>
            <a:r>
              <a:rPr lang="en-US" sz="2000" dirty="0" err="1">
                <a:solidFill>
                  <a:prstClr val="black"/>
                </a:solidFill>
                <a:latin typeface="Consolas" panose="020B0609020204030204" pitchFamily="49" charset="0"/>
                <a:cs typeface="Courier New" panose="02070309020205020404" pitchFamily="49" charset="0"/>
              </a:rPr>
              <a:t>,</a:t>
            </a:r>
            <a:r>
              <a:rPr lang="en-US" sz="2000" dirty="0" err="1">
                <a:solidFill>
                  <a:srgbClr val="00B050"/>
                </a:solidFill>
                <a:latin typeface="Consolas" panose="020B0609020204030204" pitchFamily="49" charset="0"/>
                <a:cs typeface="Courier New" panose="02070309020205020404" pitchFamily="49" charset="0"/>
              </a:rPr>
              <a:t>b</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if </a:t>
            </a:r>
            <a:r>
              <a:rPr lang="en-US" sz="2000" dirty="0">
                <a:solidFill>
                  <a:srgbClr val="00B0F0"/>
                </a:solidFill>
                <a:latin typeface="Consolas" panose="020B0609020204030204" pitchFamily="49" charset="0"/>
                <a:cs typeface="Courier New" panose="02070309020205020404" pitchFamily="49" charset="0"/>
              </a:rPr>
              <a:t>type(</a:t>
            </a:r>
            <a:r>
              <a:rPr lang="en-US" sz="2000" dirty="0">
                <a:solidFill>
                  <a:srgbClr val="00B050"/>
                </a:solidFill>
                <a:latin typeface="Consolas" panose="020B0609020204030204" pitchFamily="49" charset="0"/>
                <a:cs typeface="Courier New" panose="02070309020205020404" pitchFamily="49" charset="0"/>
              </a:rPr>
              <a:t>a</a:t>
            </a:r>
            <a:r>
              <a:rPr lang="en-US" sz="2000" dirty="0">
                <a:solidFill>
                  <a:srgbClr val="00B0F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rgbClr val="00B0F0"/>
                </a:solidFill>
                <a:latin typeface="Consolas" panose="020B0609020204030204" pitchFamily="49" charset="0"/>
                <a:cs typeface="Courier New" panose="02070309020205020404" pitchFamily="49" charset="0"/>
              </a:rPr>
              <a:t>type(</a:t>
            </a:r>
            <a:r>
              <a:rPr lang="en-US" sz="2000" dirty="0">
                <a:solidFill>
                  <a:srgbClr val="00B050"/>
                </a:solidFill>
                <a:latin typeface="Consolas" panose="020B0609020204030204" pitchFamily="49" charset="0"/>
                <a:cs typeface="Courier New" panose="02070309020205020404" pitchFamily="49" charset="0"/>
              </a:rPr>
              <a:t>b</a:t>
            </a:r>
            <a:r>
              <a:rPr lang="en-US" sz="2000" dirty="0">
                <a:solidFill>
                  <a:srgbClr val="00B0F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rgbClr val="FF000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return a &gt; b</a:t>
            </a:r>
          </a:p>
          <a:p>
            <a:pPr lvl="0">
              <a:defRPr/>
            </a:pPr>
            <a:r>
              <a:rPr lang="en-US" sz="2000" dirty="0">
                <a:solidFill>
                  <a:prstClr val="black"/>
                </a:solidFill>
                <a:latin typeface="Consolas" panose="020B0609020204030204" pitchFamily="49" charset="0"/>
                <a:cs typeface="Courier New" panose="02070309020205020404" pitchFamily="49" charset="0"/>
              </a:rPr>
              <a:t>  if </a:t>
            </a:r>
            <a:r>
              <a:rPr lang="en-US" sz="2000" dirty="0">
                <a:solidFill>
                  <a:srgbClr val="00B0F0"/>
                </a:solidFill>
                <a:latin typeface="Consolas" panose="020B0609020204030204" pitchFamily="49" charset="0"/>
                <a:cs typeface="Courier New" panose="02070309020205020404" pitchFamily="49" charset="0"/>
              </a:rPr>
              <a:t>type(</a:t>
            </a:r>
            <a:r>
              <a:rPr lang="en-US" sz="2000" dirty="0">
                <a:solidFill>
                  <a:srgbClr val="00B050"/>
                </a:solidFill>
                <a:latin typeface="Consolas" panose="020B0609020204030204" pitchFamily="49" charset="0"/>
                <a:cs typeface="Courier New" panose="02070309020205020404" pitchFamily="49" charset="0"/>
              </a:rPr>
              <a:t>a</a:t>
            </a:r>
            <a:r>
              <a:rPr lang="en-US" sz="2000" dirty="0">
                <a:solidFill>
                  <a:srgbClr val="00B0F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rgbClr val="00B0F0"/>
                </a:solidFill>
                <a:latin typeface="Consolas" panose="020B0609020204030204" pitchFamily="49" charset="0"/>
                <a:cs typeface="Courier New" panose="02070309020205020404" pitchFamily="49" charset="0"/>
              </a:rPr>
              <a:t>type(</a:t>
            </a:r>
            <a:r>
              <a:rPr lang="en-US" sz="2000" dirty="0">
                <a:solidFill>
                  <a:srgbClr val="00B050"/>
                </a:solidFill>
                <a:latin typeface="Consolas" panose="020B0609020204030204" pitchFamily="49" charset="0"/>
                <a:cs typeface="Courier New" panose="02070309020205020404" pitchFamily="49" charset="0"/>
              </a:rPr>
              <a:t>b</a:t>
            </a:r>
            <a:r>
              <a:rPr lang="en-US" sz="2000" dirty="0">
                <a:solidFill>
                  <a:srgbClr val="00B0F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rgbClr val="FF0000"/>
                </a:solidFill>
                <a:latin typeface="Consolas" panose="020B0609020204030204" pitchFamily="49" charset="0"/>
                <a:cs typeface="Courier New" panose="02070309020205020404" pitchFamily="49" charset="0"/>
              </a:rPr>
              <a:t>Cat</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return </a:t>
            </a:r>
            <a:r>
              <a:rPr lang="en-US" sz="2000" dirty="0" err="1">
                <a:solidFill>
                  <a:prstClr val="black"/>
                </a:solidFill>
                <a:latin typeface="Consolas" panose="020B0609020204030204" pitchFamily="49" charset="0"/>
                <a:cs typeface="Courier New" panose="02070309020205020404" pitchFamily="49" charset="0"/>
              </a:rPr>
              <a:t>a.attitude</a:t>
            </a:r>
            <a:r>
              <a:rPr lang="en-US" sz="2000" dirty="0">
                <a:solidFill>
                  <a:prstClr val="black"/>
                </a:solidFill>
                <a:latin typeface="Consolas" panose="020B0609020204030204" pitchFamily="49" charset="0"/>
                <a:cs typeface="Courier New" panose="02070309020205020404" pitchFamily="49" charset="0"/>
              </a:rPr>
              <a:t>() &gt;</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b.attitude</a:t>
            </a:r>
            <a:r>
              <a:rPr lang="en-US" sz="2000" dirty="0">
                <a:solidFill>
                  <a:prstClr val="black"/>
                </a:solidFill>
                <a:latin typeface="Consolas" panose="020B0609020204030204" pitchFamily="49" charset="0"/>
                <a:cs typeface="Courier New" panose="02070309020205020404" pitchFamily="49" charset="0"/>
              </a:rPr>
              <a:t>()</a:t>
            </a:r>
          </a:p>
        </p:txBody>
      </p:sp>
      <p:sp>
        <p:nvSpPr>
          <p:cNvPr id="27" name="Rectangle 26">
            <a:extLst>
              <a:ext uri="{FF2B5EF4-FFF2-40B4-BE49-F238E27FC236}">
                <a16:creationId xmlns:a16="http://schemas.microsoft.com/office/drawing/2014/main" id="{9FEEAD4E-068D-4150-9E3B-7A835712A289}"/>
              </a:ext>
            </a:extLst>
          </p:cNvPr>
          <p:cNvSpPr/>
          <p:nvPr/>
        </p:nvSpPr>
        <p:spPr>
          <a:xfrm>
            <a:off x="6817388" y="5316053"/>
            <a:ext cx="441006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8" name="Rectangle 27">
            <a:extLst>
              <a:ext uri="{FF2B5EF4-FFF2-40B4-BE49-F238E27FC236}">
                <a16:creationId xmlns:a16="http://schemas.microsoft.com/office/drawing/2014/main" id="{9B803A5B-3258-48C1-A2EE-439CB159AE5B}"/>
              </a:ext>
            </a:extLst>
          </p:cNvPr>
          <p:cNvSpPr/>
          <p:nvPr/>
        </p:nvSpPr>
        <p:spPr>
          <a:xfrm>
            <a:off x="6820025" y="5322525"/>
            <a:ext cx="441170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709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2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30000"/>
                                        <p:tgtEl>
                                          <p:spTgt spid="28"/>
                                        </p:tgtEl>
                                      </p:cBhvr>
                                    </p:animEffect>
                                  </p:childTnLst>
                                </p:cTn>
                              </p:par>
                            </p:childTnLst>
                          </p:cTn>
                        </p:par>
                        <p:par>
                          <p:cTn id="47" fill="hold">
                            <p:stCondLst>
                              <p:cond delay="30000"/>
                            </p:stCondLst>
                            <p:childTnLst>
                              <p:par>
                                <p:cTn id="48" presetID="1" presetClass="exit" presetSubtype="0" fill="hold" grpId="1" nodeType="afterEffect">
                                  <p:stCondLst>
                                    <p:cond delay="0"/>
                                  </p:stCondLst>
                                  <p:childTnLst>
                                    <p:set>
                                      <p:cBhvr>
                                        <p:cTn id="49" dur="1" fill="hold">
                                          <p:stCondLst>
                                            <p:cond delay="0"/>
                                          </p:stCondLst>
                                        </p:cTn>
                                        <p:tgtEl>
                                          <p:spTgt spid="27"/>
                                        </p:tgtEl>
                                        <p:attrNameLst>
                                          <p:attrName>style.visibility</p:attrName>
                                        </p:attrNameLst>
                                      </p:cBhvr>
                                      <p:to>
                                        <p:strVal val="hidden"/>
                                      </p:to>
                                    </p:set>
                                  </p:childTnLst>
                                </p:cTn>
                              </p:par>
                            </p:childTnLst>
                          </p:cTn>
                        </p:par>
                        <p:par>
                          <p:cTn id="50" fill="hold">
                            <p:stCondLst>
                              <p:cond delay="30000"/>
                            </p:stCondLst>
                            <p:childTnLst>
                              <p:par>
                                <p:cTn id="51" presetID="1" presetClass="exit" presetSubtype="0" fill="hold" grpId="1" nodeType="afterEffect">
                                  <p:stCondLst>
                                    <p:cond delay="0"/>
                                  </p:stCondLst>
                                  <p:childTnLst>
                                    <p:set>
                                      <p:cBhvr>
                                        <p:cTn id="52" dur="1" fill="hold">
                                          <p:stCondLst>
                                            <p:cond delay="0"/>
                                          </p:stCondLst>
                                        </p:cTn>
                                        <p:tgtEl>
                                          <p:spTgt spid="2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down)">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1.66667E-6 -7.40741E-7 L -0.00456 0.17407 " pathEditMode="relative" rAng="0" ptsTypes="AA">
                                      <p:cBhvr>
                                        <p:cTn id="73" dur="2000" fill="hold"/>
                                        <p:tgtEl>
                                          <p:spTgt spid="49"/>
                                        </p:tgtEl>
                                        <p:attrNameLst>
                                          <p:attrName>ppt_x</p:attrName>
                                          <p:attrName>ppt_y</p:attrName>
                                        </p:attrNameLst>
                                      </p:cBhvr>
                                      <p:rCtr x="-234" y="8704"/>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4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down)">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53"/>
                                        </p:tgtEl>
                                      </p:cBhvr>
                                    </p:animEffect>
                                    <p:set>
                                      <p:cBhvr>
                                        <p:cTn id="91" dur="1" fill="hold">
                                          <p:stCondLst>
                                            <p:cond delay="499"/>
                                          </p:stCondLst>
                                        </p:cTn>
                                        <p:tgtEl>
                                          <p:spTgt spid="5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5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down)">
                                      <p:cBhvr>
                                        <p:cTn id="100" dur="500"/>
                                        <p:tgtEl>
                                          <p:spTgt spid="5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48"/>
                                        </p:tgtEl>
                                      </p:cBhvr>
                                    </p:animEffect>
                                    <p:set>
                                      <p:cBhvr>
                                        <p:cTn id="105" dur="1" fill="hold">
                                          <p:stCondLst>
                                            <p:cond delay="499"/>
                                          </p:stCondLst>
                                        </p:cTn>
                                        <p:tgtEl>
                                          <p:spTgt spid="48"/>
                                        </p:tgtEl>
                                        <p:attrNameLst>
                                          <p:attrName>style.visibility</p:attrName>
                                        </p:attrNameLst>
                                      </p:cBhvr>
                                      <p:to>
                                        <p:strVal val="hidden"/>
                                      </p:to>
                                    </p:set>
                                  </p:childTnLst>
                                </p:cTn>
                              </p:par>
                              <p:par>
                                <p:cTn id="106" presetID="1"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animBg="1"/>
      <p:bldP spid="21" grpId="0"/>
      <p:bldP spid="35" grpId="0" animBg="1"/>
      <p:bldP spid="36" grpId="0"/>
      <p:bldP spid="42" grpId="0" animBg="1"/>
      <p:bldP spid="47" grpId="0"/>
      <p:bldP spid="48" grpId="0"/>
      <p:bldP spid="48" grpId="1"/>
      <p:bldP spid="51" grpId="0" animBg="1"/>
      <p:bldP spid="51" grpId="1" animBg="1"/>
      <p:bldP spid="52" grpId="0"/>
      <p:bldP spid="53" grpId="0"/>
      <p:bldP spid="53" grpId="1"/>
      <p:bldP spid="49" grpId="0" animBg="1"/>
      <p:bldP spid="49" grpId="1" animBg="1"/>
      <p:bldP spid="49" grpId="2" animBg="1"/>
      <p:bldP spid="56" grpId="0" animBg="1"/>
      <p:bldP spid="56" grpId="1" animBg="1"/>
      <p:bldP spid="57" grpId="0"/>
      <p:bldP spid="27" grpId="0" animBg="1"/>
      <p:bldP spid="27" grpId="1" animBg="1"/>
      <p:bldP spid="28" grpId="0" animBg="1"/>
      <p:bldP spid="28"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26920" y="11666"/>
            <a:ext cx="7889708" cy="646331"/>
          </a:xfrm>
          <a:prstGeom prst="rect">
            <a:avLst/>
          </a:prstGeom>
          <a:noFill/>
        </p:spPr>
        <p:txBody>
          <a:bodyPr wrap="square">
            <a:spAutoFit/>
          </a:bodyPr>
          <a:lstStyle/>
          <a:p>
            <a:pPr algn="ctr"/>
            <a:r>
              <a:rPr lang="en-US" sz="3600" dirty="0"/>
              <a:t>Parametric Polymorphism</a:t>
            </a:r>
          </a:p>
        </p:txBody>
      </p:sp>
      <p:sp>
        <p:nvSpPr>
          <p:cNvPr id="20" name="TextBox 19">
            <a:extLst>
              <a:ext uri="{FF2B5EF4-FFF2-40B4-BE49-F238E27FC236}">
                <a16:creationId xmlns:a16="http://schemas.microsoft.com/office/drawing/2014/main" id="{2160B0DE-1C97-4A4B-BF90-3D0D62BE39EF}"/>
              </a:ext>
            </a:extLst>
          </p:cNvPr>
          <p:cNvSpPr txBox="1"/>
          <p:nvPr/>
        </p:nvSpPr>
        <p:spPr>
          <a:xfrm>
            <a:off x="1902940" y="630194"/>
            <a:ext cx="8776289" cy="1015663"/>
          </a:xfrm>
          <a:prstGeom prst="rect">
            <a:avLst/>
          </a:prstGeom>
          <a:noFill/>
        </p:spPr>
        <p:txBody>
          <a:bodyPr wrap="square">
            <a:spAutoFit/>
          </a:bodyPr>
          <a:lstStyle/>
          <a:p>
            <a:pPr algn="ctr"/>
            <a:r>
              <a:rPr lang="en-US" sz="2000" dirty="0"/>
              <a:t>With parametric polymorphism, we define a single, </a:t>
            </a:r>
            <a:r>
              <a:rPr lang="en-US" sz="2000" dirty="0">
                <a:solidFill>
                  <a:srgbClr val="00B0F0"/>
                </a:solidFill>
              </a:rPr>
              <a:t>parameterized</a:t>
            </a:r>
            <a:r>
              <a:rPr lang="en-US" sz="2000" dirty="0">
                <a:solidFill>
                  <a:srgbClr val="FF0000"/>
                </a:solidFill>
              </a:rPr>
              <a:t> </a:t>
            </a:r>
            <a:r>
              <a:rPr lang="en-US" sz="2000" dirty="0"/>
              <a:t>version of a </a:t>
            </a:r>
            <a:r>
              <a:rPr lang="en-US" sz="2000" dirty="0">
                <a:solidFill>
                  <a:srgbClr val="FF0000"/>
                </a:solidFill>
              </a:rPr>
              <a:t>class</a:t>
            </a:r>
            <a:r>
              <a:rPr lang="en-US" sz="2000" dirty="0"/>
              <a:t> or </a:t>
            </a:r>
            <a:r>
              <a:rPr lang="en-US" sz="2000" dirty="0">
                <a:solidFill>
                  <a:srgbClr val="FF0000"/>
                </a:solidFill>
              </a:rPr>
              <a:t>function</a:t>
            </a:r>
            <a:r>
              <a:rPr lang="en-US" sz="2000" dirty="0"/>
              <a:t> that can </a:t>
            </a:r>
            <a:r>
              <a:rPr lang="en-US" sz="2000" dirty="0">
                <a:solidFill>
                  <a:srgbClr val="FF0000"/>
                </a:solidFill>
              </a:rPr>
              <a:t>operate</a:t>
            </a:r>
            <a:r>
              <a:rPr lang="en-US" sz="2000" dirty="0"/>
              <a:t> on many, </a:t>
            </a:r>
            <a:r>
              <a:rPr lang="en-US" sz="2000" dirty="0">
                <a:solidFill>
                  <a:srgbClr val="FF0000"/>
                </a:solidFill>
              </a:rPr>
              <a:t>potentially unrelated types</a:t>
            </a:r>
            <a:r>
              <a:rPr lang="en-US" sz="2000" dirty="0"/>
              <a:t>.</a:t>
            </a:r>
          </a:p>
          <a:p>
            <a:pPr algn="ctr"/>
            <a:r>
              <a:rPr lang="en-US" sz="2000" dirty="0"/>
              <a:t> </a:t>
            </a:r>
          </a:p>
        </p:txBody>
      </p:sp>
      <p:sp>
        <p:nvSpPr>
          <p:cNvPr id="17" name="Rectangle 16">
            <a:extLst>
              <a:ext uri="{FF2B5EF4-FFF2-40B4-BE49-F238E27FC236}">
                <a16:creationId xmlns:a16="http://schemas.microsoft.com/office/drawing/2014/main" id="{AA8849E8-182A-4839-9AA2-33510EE66249}"/>
              </a:ext>
            </a:extLst>
          </p:cNvPr>
          <p:cNvSpPr/>
          <p:nvPr/>
        </p:nvSpPr>
        <p:spPr>
          <a:xfrm>
            <a:off x="878280" y="1426752"/>
            <a:ext cx="5024968" cy="3991526"/>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templated class</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template&lt;</a:t>
            </a:r>
            <a:r>
              <a:rPr lang="en-US" sz="2000" dirty="0" err="1">
                <a:solidFill>
                  <a:srgbClr val="C00000"/>
                </a:solidFill>
                <a:latin typeface="Consolas" panose="020B0609020204030204" pitchFamily="49" charset="0"/>
              </a:rPr>
              <a:t>typename</a:t>
            </a:r>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&gt;</a:t>
            </a: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public:</a:t>
            </a:r>
          </a:p>
          <a:p>
            <a:r>
              <a:rPr lang="en-US" sz="2000" dirty="0">
                <a:solidFill>
                  <a:schemeClr val="tx1"/>
                </a:solidFill>
                <a:latin typeface="Consolas" panose="020B0609020204030204" pitchFamily="49" charset="0"/>
              </a:rPr>
              <a:t>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 </a:t>
            </a:r>
          </a:p>
          <a:p>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r>
              <a:rPr lang="en-US" sz="2000" dirty="0">
                <a:solidFill>
                  <a:schemeClr val="tx1"/>
                </a:solidFill>
                <a:latin typeface="Consolas" panose="020B0609020204030204" pitchFamily="49" charset="0"/>
              </a:rPr>
              <a:t>private:</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_[10];   </a:t>
            </a:r>
          </a:p>
          <a:p>
            <a:r>
              <a:rPr lang="en-US" sz="2000" dirty="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4F106DCE-B596-4957-8400-E442D5C6A106}"/>
              </a:ext>
            </a:extLst>
          </p:cNvPr>
          <p:cNvSpPr txBox="1"/>
          <p:nvPr/>
        </p:nvSpPr>
        <p:spPr>
          <a:xfrm>
            <a:off x="1119839" y="1136550"/>
            <a:ext cx="231154" cy="369332"/>
          </a:xfrm>
          <a:prstGeom prst="rect">
            <a:avLst/>
          </a:prstGeom>
          <a:noFill/>
        </p:spPr>
        <p:txBody>
          <a:bodyPr wrap="none" rtlCol="0">
            <a:spAutoFit/>
          </a:bodyPr>
          <a:lstStyle/>
          <a:p>
            <a:r>
              <a:rPr lang="en-US" dirty="0"/>
              <a:t> </a:t>
            </a:r>
          </a:p>
        </p:txBody>
      </p:sp>
      <p:sp>
        <p:nvSpPr>
          <p:cNvPr id="27" name="Rectangle 26">
            <a:extLst>
              <a:ext uri="{FF2B5EF4-FFF2-40B4-BE49-F238E27FC236}">
                <a16:creationId xmlns:a16="http://schemas.microsoft.com/office/drawing/2014/main" id="{17992357-4607-4F4C-B498-93037110FC7D}"/>
              </a:ext>
            </a:extLst>
          </p:cNvPr>
          <p:cNvSpPr/>
          <p:nvPr/>
        </p:nvSpPr>
        <p:spPr>
          <a:xfrm>
            <a:off x="6159498" y="1433237"/>
            <a:ext cx="5024968" cy="3991526"/>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class</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 {</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2000" dirty="0">
              <a:solidFill>
                <a:schemeClr val="tx1"/>
              </a:solidFill>
              <a:latin typeface="Consolas" panose="020B0609020204030204" pitchFamily="49" charset="0"/>
            </a:endParaRPr>
          </a:p>
          <a:p>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E7C4A912-B06F-4766-B1EE-3448397CB45C}"/>
              </a:ext>
            </a:extLst>
          </p:cNvPr>
          <p:cNvSpPr txBox="1"/>
          <p:nvPr/>
        </p:nvSpPr>
        <p:spPr>
          <a:xfrm>
            <a:off x="6159499" y="5567832"/>
            <a:ext cx="5024968" cy="1200329"/>
          </a:xfrm>
          <a:prstGeom prst="rect">
            <a:avLst/>
          </a:prstGeom>
          <a:solidFill>
            <a:schemeClr val="bg1">
              <a:lumMod val="85000"/>
            </a:schemeClr>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50"/>
                </a:solidFill>
                <a:latin typeface="Consolas" panose="020B0609020204030204" pitchFamily="49" charset="0"/>
              </a:rPr>
              <a:t>Dog</a:t>
            </a:r>
            <a:r>
              <a:rPr lang="en-US" dirty="0">
                <a:latin typeface="Consolas" panose="020B0609020204030204" pitchFamily="49" charset="0"/>
              </a:rPr>
              <a:t>&gt; </a:t>
            </a:r>
            <a:r>
              <a:rPr lang="en-US" dirty="0" err="1">
                <a:latin typeface="Consolas" panose="020B0609020204030204" pitchFamily="49" charset="0"/>
              </a:rPr>
              <a:t>doggos</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50"/>
                </a:solidFill>
                <a:latin typeface="Consolas" panose="020B0609020204030204" pitchFamily="49" charset="0"/>
              </a:rPr>
              <a:t>Dog</a:t>
            </a:r>
            <a:r>
              <a:rPr lang="en-US" dirty="0">
                <a:latin typeface="Consolas" panose="020B0609020204030204" pitchFamily="49" charset="0"/>
              </a:rPr>
              <a:t>&gt;();</a:t>
            </a:r>
          </a:p>
          <a:p>
            <a:r>
              <a:rPr lang="en-US" dirty="0" err="1">
                <a:latin typeface="Consolas" panose="020B0609020204030204" pitchFamily="49" charset="0"/>
              </a:rPr>
              <a:t>doggos.add</a:t>
            </a:r>
            <a:r>
              <a:rPr lang="en-US" dirty="0">
                <a:latin typeface="Consolas" panose="020B0609020204030204" pitchFamily="49" charset="0"/>
              </a:rPr>
              <a:t>(new Dog("Fido"));</a:t>
            </a:r>
          </a:p>
          <a:p>
            <a:r>
              <a:rPr lang="en-US" dirty="0">
                <a:latin typeface="Consolas" panose="020B0609020204030204" pitchFamily="49" charset="0"/>
              </a:rPr>
              <a:t>Dog d = </a:t>
            </a:r>
            <a:r>
              <a:rPr lang="en-US" dirty="0" err="1">
                <a:latin typeface="Consolas" panose="020B0609020204030204" pitchFamily="49" charset="0"/>
              </a:rPr>
              <a:t>doggos.get</a:t>
            </a:r>
            <a:r>
              <a:rPr lang="en-US" dirty="0">
                <a:latin typeface="Consolas" panose="020B0609020204030204" pitchFamily="49" charset="0"/>
              </a:rPr>
              <a:t>(0);</a:t>
            </a:r>
          </a:p>
        </p:txBody>
      </p:sp>
      <p:sp>
        <p:nvSpPr>
          <p:cNvPr id="30" name="TextBox 29">
            <a:extLst>
              <a:ext uri="{FF2B5EF4-FFF2-40B4-BE49-F238E27FC236}">
                <a16:creationId xmlns:a16="http://schemas.microsoft.com/office/drawing/2014/main" id="{5A0A8467-22FA-4E07-9903-0487A3F92EAF}"/>
              </a:ext>
            </a:extLst>
          </p:cNvPr>
          <p:cNvSpPr txBox="1"/>
          <p:nvPr/>
        </p:nvSpPr>
        <p:spPr>
          <a:xfrm>
            <a:off x="878280" y="5567832"/>
            <a:ext cx="5024968" cy="1200329"/>
          </a:xfrm>
          <a:prstGeom prst="rect">
            <a:avLst/>
          </a:prstGeom>
          <a:solidFill>
            <a:schemeClr val="bg1">
              <a:lumMod val="85000"/>
            </a:schemeClr>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50"/>
                </a:solidFill>
                <a:latin typeface="Consolas" panose="020B0609020204030204" pitchFamily="49" charset="0"/>
              </a:rPr>
              <a:t>Dog</a:t>
            </a:r>
            <a:r>
              <a:rPr lang="en-US" dirty="0">
                <a:latin typeface="Consolas" panose="020B0609020204030204" pitchFamily="49" charset="0"/>
              </a:rPr>
              <a:t>&gt; </a:t>
            </a:r>
            <a:r>
              <a:rPr lang="en-US" dirty="0" err="1">
                <a:latin typeface="Consolas" panose="020B0609020204030204" pitchFamily="49" charset="0"/>
              </a:rPr>
              <a:t>doggos</a:t>
            </a:r>
            <a:r>
              <a:rPr lang="en-US" dirty="0">
                <a:latin typeface="Consolas" panose="020B0609020204030204" pitchFamily="49" charset="0"/>
              </a:rPr>
              <a:t>;</a:t>
            </a:r>
          </a:p>
          <a:p>
            <a:r>
              <a:rPr lang="en-US" dirty="0">
                <a:latin typeface="Consolas" panose="020B0609020204030204" pitchFamily="49" charset="0"/>
              </a:rPr>
              <a:t>Dog f("Fido");</a:t>
            </a:r>
          </a:p>
          <a:p>
            <a:r>
              <a:rPr lang="en-US" dirty="0" err="1">
                <a:latin typeface="Consolas" panose="020B0609020204030204" pitchFamily="49" charset="0"/>
              </a:rPr>
              <a:t>doggos.add</a:t>
            </a:r>
            <a:r>
              <a:rPr lang="en-US" dirty="0">
                <a:latin typeface="Consolas" panose="020B0609020204030204" pitchFamily="49" charset="0"/>
              </a:rPr>
              <a:t>(f);</a:t>
            </a:r>
          </a:p>
          <a:p>
            <a:r>
              <a:rPr lang="en-US" dirty="0">
                <a:latin typeface="Consolas" panose="020B0609020204030204" pitchFamily="49" charset="0"/>
              </a:rPr>
              <a:t>Dog d = </a:t>
            </a:r>
            <a:r>
              <a:rPr lang="en-US" dirty="0" err="1">
                <a:latin typeface="Consolas" panose="020B0609020204030204" pitchFamily="49" charset="0"/>
              </a:rPr>
              <a:t>doggos.get</a:t>
            </a:r>
            <a:r>
              <a:rPr lang="en-US" dirty="0">
                <a:latin typeface="Consolas" panose="020B0609020204030204" pitchFamily="49" charset="0"/>
              </a:rPr>
              <a:t>(0);</a:t>
            </a:r>
          </a:p>
        </p:txBody>
      </p:sp>
      <p:sp>
        <p:nvSpPr>
          <p:cNvPr id="32" name="TextBox 31">
            <a:extLst>
              <a:ext uri="{FF2B5EF4-FFF2-40B4-BE49-F238E27FC236}">
                <a16:creationId xmlns:a16="http://schemas.microsoft.com/office/drawing/2014/main" id="{E87D8FE8-4883-4025-9567-720EC7E09755}"/>
              </a:ext>
            </a:extLst>
          </p:cNvPr>
          <p:cNvSpPr txBox="1"/>
          <p:nvPr/>
        </p:nvSpPr>
        <p:spPr>
          <a:xfrm>
            <a:off x="2044697" y="5752498"/>
            <a:ext cx="8161870" cy="400110"/>
          </a:xfrm>
          <a:prstGeom prst="rect">
            <a:avLst/>
          </a:prstGeom>
          <a:noFill/>
        </p:spPr>
        <p:txBody>
          <a:bodyPr wrap="square">
            <a:spAutoFit/>
          </a:bodyPr>
          <a:lstStyle/>
          <a:p>
            <a:pPr algn="ctr"/>
            <a:r>
              <a:rPr lang="en-US" sz="2000" dirty="0"/>
              <a:t>OK, and here's how we define a </a:t>
            </a:r>
            <a:r>
              <a:rPr lang="en-US" sz="2000" dirty="0">
                <a:solidFill>
                  <a:srgbClr val="FF0000"/>
                </a:solidFill>
              </a:rPr>
              <a:t>parameterized function</a:t>
            </a:r>
            <a:r>
              <a:rPr lang="en-US" sz="2000" dirty="0"/>
              <a:t>.</a:t>
            </a:r>
          </a:p>
        </p:txBody>
      </p:sp>
      <p:sp>
        <p:nvSpPr>
          <p:cNvPr id="10" name="Speech Bubble: Rectangle with Corners Rounded 9">
            <a:extLst>
              <a:ext uri="{FF2B5EF4-FFF2-40B4-BE49-F238E27FC236}">
                <a16:creationId xmlns:a16="http://schemas.microsoft.com/office/drawing/2014/main" id="{6BD50E64-8DCD-4884-836E-3D5C30B9E613}"/>
              </a:ext>
            </a:extLst>
          </p:cNvPr>
          <p:cNvSpPr/>
          <p:nvPr/>
        </p:nvSpPr>
        <p:spPr>
          <a:xfrm>
            <a:off x="5120641" y="1606356"/>
            <a:ext cx="3321777" cy="1371663"/>
          </a:xfrm>
          <a:prstGeom prst="wedgeRoundRectCallout">
            <a:avLst>
              <a:gd name="adj1" fmla="val -98248"/>
              <a:gd name="adj2" fmla="val 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indicates that we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must specify a concrete type for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in order to use our class.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1" name="Speech Bubble: Rectangle with Corners Rounded 10">
            <a:extLst>
              <a:ext uri="{FF2B5EF4-FFF2-40B4-BE49-F238E27FC236}">
                <a16:creationId xmlns:a16="http://schemas.microsoft.com/office/drawing/2014/main" id="{36DB22BC-C283-406F-99B6-DA6D91E1B685}"/>
              </a:ext>
            </a:extLst>
          </p:cNvPr>
          <p:cNvSpPr/>
          <p:nvPr/>
        </p:nvSpPr>
        <p:spPr>
          <a:xfrm>
            <a:off x="4551146" y="4124634"/>
            <a:ext cx="3321777" cy="1371663"/>
          </a:xfrm>
          <a:prstGeom prst="wedgeRoundRectCallout">
            <a:avLst>
              <a:gd name="adj1" fmla="val -110563"/>
              <a:gd name="adj2" fmla="val 641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For instance,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here we're specifying that the </a:t>
            </a:r>
            <a:r>
              <a:rPr kumimoji="0" lang="en-US" sz="2000" b="0" i="0" u="none" strike="noStrike" kern="1200" cap="none" spc="0" normalizeH="0" noProof="0" dirty="0" err="1">
                <a:ln>
                  <a:noFill/>
                </a:ln>
                <a:solidFill>
                  <a:prstClr val="white"/>
                </a:solidFill>
                <a:effectLst/>
                <a:uLnTx/>
                <a:uFillTx/>
                <a:latin typeface="Corbel" panose="020B0503020204020204" pitchFamily="34" charset="0"/>
                <a:ea typeface="+mn-ea"/>
                <a:cs typeface="+mn-cs"/>
              </a:rPr>
              <a:t>doggos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variable holds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Dog</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objects.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2" name="Speech Bubble: Rectangle with Corners Rounded 11">
            <a:extLst>
              <a:ext uri="{FF2B5EF4-FFF2-40B4-BE49-F238E27FC236}">
                <a16:creationId xmlns:a16="http://schemas.microsoft.com/office/drawing/2014/main" id="{22EBFA01-A02A-44D7-AD9B-6AACD9FA3788}"/>
              </a:ext>
            </a:extLst>
          </p:cNvPr>
          <p:cNvSpPr/>
          <p:nvPr/>
        </p:nvSpPr>
        <p:spPr>
          <a:xfrm>
            <a:off x="8628173" y="274194"/>
            <a:ext cx="3321777" cy="1371663"/>
          </a:xfrm>
          <a:prstGeom prst="wedgeRoundRectCallout">
            <a:avLst>
              <a:gd name="adj1" fmla="val -53190"/>
              <a:gd name="adj2" fmla="val 754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Here's how</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do the same thing in C#...</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4" name="Speech Bubble: Rectangle with Corners Rounded 13">
            <a:extLst>
              <a:ext uri="{FF2B5EF4-FFF2-40B4-BE49-F238E27FC236}">
                <a16:creationId xmlns:a16="http://schemas.microsoft.com/office/drawing/2014/main" id="{B7BDD3D5-50D7-4D91-889A-F5F254A4394D}"/>
              </a:ext>
            </a:extLst>
          </p:cNvPr>
          <p:cNvSpPr/>
          <p:nvPr/>
        </p:nvSpPr>
        <p:spPr>
          <a:xfrm>
            <a:off x="973119" y="2847959"/>
            <a:ext cx="3321777" cy="1371663"/>
          </a:xfrm>
          <a:prstGeom prst="wedgeRoundRectCallout">
            <a:avLst>
              <a:gd name="adj1" fmla="val -5524"/>
              <a:gd name="adj2" fmla="val 1550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specified type (e.g., Dog) is then used wherever T is referenced.</a:t>
            </a:r>
          </a:p>
        </p:txBody>
      </p:sp>
      <p:sp>
        <p:nvSpPr>
          <p:cNvPr id="15" name="TextBox 14">
            <a:extLst>
              <a:ext uri="{FF2B5EF4-FFF2-40B4-BE49-F238E27FC236}">
                <a16:creationId xmlns:a16="http://schemas.microsoft.com/office/drawing/2014/main" id="{719BE646-7936-4EFB-A168-ECC8EB34A970}"/>
              </a:ext>
            </a:extLst>
          </p:cNvPr>
          <p:cNvSpPr txBox="1"/>
          <p:nvPr/>
        </p:nvSpPr>
        <p:spPr>
          <a:xfrm>
            <a:off x="1631482" y="5904898"/>
            <a:ext cx="8727485" cy="400110"/>
          </a:xfrm>
          <a:prstGeom prst="rect">
            <a:avLst/>
          </a:prstGeom>
          <a:noFill/>
        </p:spPr>
        <p:txBody>
          <a:bodyPr wrap="square">
            <a:spAutoFit/>
          </a:bodyPr>
          <a:lstStyle/>
          <a:p>
            <a:pPr algn="ctr"/>
            <a:r>
              <a:rPr lang="en-US" sz="2000" dirty="0"/>
              <a:t>First, let's see how we define </a:t>
            </a:r>
            <a:r>
              <a:rPr lang="en-US" sz="2000" dirty="0">
                <a:solidFill>
                  <a:srgbClr val="FF0000"/>
                </a:solidFill>
              </a:rPr>
              <a:t>parameterized classes </a:t>
            </a:r>
            <a:r>
              <a:rPr lang="en-US" sz="2000" dirty="0"/>
              <a:t>in</a:t>
            </a:r>
            <a:r>
              <a:rPr lang="en-US" sz="2000" dirty="0">
                <a:solidFill>
                  <a:srgbClr val="FF0000"/>
                </a:solidFill>
              </a:rPr>
              <a:t> </a:t>
            </a:r>
            <a:r>
              <a:rPr lang="en-US" sz="2000" dirty="0"/>
              <a:t>a few different languages!</a:t>
            </a:r>
          </a:p>
        </p:txBody>
      </p:sp>
    </p:spTree>
    <p:extLst>
      <p:ext uri="{BB962C8B-B14F-4D97-AF65-F5344CB8AC3E}">
        <p14:creationId xmlns:p14="http://schemas.microsoft.com/office/powerpoint/2010/main" val="206948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4.375E-6 2.22222E-6 L 0.01171 -0.40023 " pathEditMode="relative" rAng="0" ptsTypes="AA">
                                      <p:cBhvr>
                                        <p:cTn id="41" dur="2000" fill="hold"/>
                                        <p:tgtEl>
                                          <p:spTgt spid="14"/>
                                        </p:tgtEl>
                                        <p:attrNameLst>
                                          <p:attrName>ppt_x</p:attrName>
                                          <p:attrName>ppt_y</p:attrName>
                                        </p:attrNameLst>
                                      </p:cBhvr>
                                      <p:rCtr x="586" y="-20023"/>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3" nodeType="clickEffect">
                                  <p:stCondLst>
                                    <p:cond delay="0"/>
                                  </p:stCondLst>
                                  <p:childTnLst>
                                    <p:animMotion origin="layout" path="M 0.01171 -0.40023 L -0.09193 -0.3125 " pathEditMode="relative" rAng="0" ptsTypes="AA">
                                      <p:cBhvr>
                                        <p:cTn id="45" dur="2000" fill="hold"/>
                                        <p:tgtEl>
                                          <p:spTgt spid="14"/>
                                        </p:tgtEl>
                                        <p:attrNameLst>
                                          <p:attrName>ppt_x</p:attrName>
                                          <p:attrName>ppt_y</p:attrName>
                                        </p:attrNameLst>
                                      </p:cBhvr>
                                      <p:rCtr x="-5182" y="4375"/>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4" nodeType="clickEffect">
                                  <p:stCondLst>
                                    <p:cond delay="0"/>
                                  </p:stCondLst>
                                  <p:childTnLst>
                                    <p:animMotion origin="layout" path="M -0.09193 -0.3125 L -0.08998 -0.13426 " pathEditMode="relative" rAng="0" ptsTypes="AA">
                                      <p:cBhvr>
                                        <p:cTn id="49" dur="2000" fill="hold"/>
                                        <p:tgtEl>
                                          <p:spTgt spid="14"/>
                                        </p:tgtEl>
                                        <p:attrNameLst>
                                          <p:attrName>ppt_x</p:attrName>
                                          <p:attrName>ppt_y</p:attrName>
                                        </p:attrNameLst>
                                      </p:cBhvr>
                                      <p:rCtr x="91" y="8912"/>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30"/>
                                        </p:tgtEl>
                                      </p:cBhvr>
                                    </p:animEffect>
                                    <p:set>
                                      <p:cBhvr>
                                        <p:cTn id="79" dur="1" fill="hold">
                                          <p:stCondLst>
                                            <p:cond delay="499"/>
                                          </p:stCondLst>
                                        </p:cTn>
                                        <p:tgtEl>
                                          <p:spTgt spid="3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9"/>
                                        </p:tgtEl>
                                      </p:cBhvr>
                                    </p:animEffect>
                                    <p:set>
                                      <p:cBhvr>
                                        <p:cTn id="82" dur="1" fill="hold">
                                          <p:stCondLst>
                                            <p:cond delay="499"/>
                                          </p:stCondLst>
                                        </p:cTn>
                                        <p:tgtEl>
                                          <p:spTgt spid="2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animBg="1"/>
      <p:bldP spid="27" grpId="0" animBg="1"/>
      <p:bldP spid="29" grpId="0" animBg="1"/>
      <p:bldP spid="29" grpId="1" animBg="1"/>
      <p:bldP spid="30" grpId="0" animBg="1"/>
      <p:bldP spid="30" grpId="1" animBg="1"/>
      <p:bldP spid="32" grpId="0"/>
      <p:bldP spid="10" grpId="0" animBg="1"/>
      <p:bldP spid="10" grpId="1" animBg="1"/>
      <p:bldP spid="11" grpId="0" animBg="1"/>
      <p:bldP spid="11" grpId="1" animBg="1"/>
      <p:bldP spid="12" grpId="0" animBg="1"/>
      <p:bldP spid="12" grpId="1" animBg="1"/>
      <p:bldP spid="14" grpId="0" animBg="1"/>
      <p:bldP spid="14" grpId="1" animBg="1"/>
      <p:bldP spid="14" grpId="2" animBg="1"/>
      <p:bldP spid="14" grpId="3" animBg="1"/>
      <p:bldP spid="14" grpId="4" animBg="1"/>
      <p:bldP spid="15" grpId="0"/>
      <p:bldP spid="15"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26920" y="11666"/>
            <a:ext cx="7889708" cy="646331"/>
          </a:xfrm>
          <a:prstGeom prst="rect">
            <a:avLst/>
          </a:prstGeom>
          <a:noFill/>
        </p:spPr>
        <p:txBody>
          <a:bodyPr wrap="square">
            <a:spAutoFit/>
          </a:bodyPr>
          <a:lstStyle/>
          <a:p>
            <a:pPr algn="ctr"/>
            <a:r>
              <a:rPr lang="en-US" sz="3600" dirty="0"/>
              <a:t>Parametric Polymorphism</a:t>
            </a:r>
          </a:p>
        </p:txBody>
      </p:sp>
      <p:sp>
        <p:nvSpPr>
          <p:cNvPr id="17" name="Rectangle 16">
            <a:extLst>
              <a:ext uri="{FF2B5EF4-FFF2-40B4-BE49-F238E27FC236}">
                <a16:creationId xmlns:a16="http://schemas.microsoft.com/office/drawing/2014/main" id="{AA8849E8-182A-4839-9AA2-33510EE66249}"/>
              </a:ext>
            </a:extLst>
          </p:cNvPr>
          <p:cNvSpPr/>
          <p:nvPr/>
        </p:nvSpPr>
        <p:spPr>
          <a:xfrm>
            <a:off x="878280" y="858337"/>
            <a:ext cx="5024968" cy="3698940"/>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templated function</a:t>
            </a:r>
          </a:p>
          <a:p>
            <a:endParaRPr lang="en-US" sz="1050" dirty="0">
              <a:solidFill>
                <a:schemeClr val="tx1"/>
              </a:solidFill>
              <a:latin typeface="Consolas" panose="020B0609020204030204" pitchFamily="49" charset="0"/>
            </a:endParaRPr>
          </a:p>
          <a:p>
            <a:r>
              <a:rPr lang="fr-FR" sz="2000" dirty="0" err="1">
                <a:solidFill>
                  <a:schemeClr val="tx1"/>
                </a:solidFill>
                <a:latin typeface="Consolas" panose="020B0609020204030204" pitchFamily="49" charset="0"/>
              </a:rPr>
              <a:t>template</a:t>
            </a:r>
            <a:r>
              <a:rPr lang="fr-FR" sz="2000" dirty="0">
                <a:solidFill>
                  <a:schemeClr val="tx1"/>
                </a:solidFill>
                <a:latin typeface="Consolas" panose="020B0609020204030204" pitchFamily="49" charset="0"/>
              </a:rPr>
              <a:t>&lt;</a:t>
            </a:r>
            <a:r>
              <a:rPr lang="fr-FR" sz="2000" dirty="0" err="1">
                <a:solidFill>
                  <a:schemeClr val="tx1"/>
                </a:solidFill>
                <a:latin typeface="Consolas" panose="020B0609020204030204" pitchFamily="49" charset="0"/>
              </a:rPr>
              <a:t>typename</a:t>
            </a:r>
            <a:r>
              <a:rPr lang="fr-FR" sz="2000" dirty="0">
                <a:solidFill>
                  <a:schemeClr val="tx1"/>
                </a:solidFill>
                <a:latin typeface="Consolas" panose="020B0609020204030204" pitchFamily="49" charset="0"/>
              </a:rPr>
              <a:t> </a:t>
            </a:r>
            <a:r>
              <a:rPr lang="fr-FR" sz="2000" dirty="0">
                <a:solidFill>
                  <a:srgbClr val="00B0F0"/>
                </a:solidFill>
                <a:latin typeface="Consolas" panose="020B0609020204030204" pitchFamily="49" charset="0"/>
              </a:rPr>
              <a:t>T</a:t>
            </a:r>
            <a:r>
              <a:rPr lang="fr-FR" sz="2000" dirty="0">
                <a:solidFill>
                  <a:schemeClr val="tx1"/>
                </a:solidFill>
                <a:latin typeface="Consolas" panose="020B0609020204030204" pitchFamily="49" charset="0"/>
              </a:rPr>
              <a:t>&gt;</a:t>
            </a:r>
          </a:p>
          <a:p>
            <a:r>
              <a:rPr lang="fr-FR" sz="2000" dirty="0" err="1">
                <a:solidFill>
                  <a:schemeClr val="tx1"/>
                </a:solidFill>
                <a:latin typeface="Consolas" panose="020B0609020204030204" pitchFamily="49" charset="0"/>
              </a:rPr>
              <a:t>void</a:t>
            </a:r>
            <a:r>
              <a:rPr lang="fr-FR" sz="2000" dirty="0">
                <a:solidFill>
                  <a:schemeClr val="tx1"/>
                </a:solidFill>
                <a:latin typeface="Consolas" panose="020B0609020204030204" pitchFamily="49" charset="0"/>
              </a:rPr>
              <a:t> swap2(</a:t>
            </a:r>
            <a:r>
              <a:rPr lang="fr-FR" sz="2000" dirty="0">
                <a:solidFill>
                  <a:srgbClr val="00B0F0"/>
                </a:solidFill>
                <a:latin typeface="Consolas" panose="020B0609020204030204" pitchFamily="49" charset="0"/>
              </a:rPr>
              <a:t>T</a:t>
            </a:r>
            <a:r>
              <a:rPr lang="fr-FR" sz="2000" dirty="0">
                <a:solidFill>
                  <a:schemeClr val="tx1"/>
                </a:solidFill>
                <a:latin typeface="Consolas" panose="020B0609020204030204" pitchFamily="49" charset="0"/>
              </a:rPr>
              <a:t>&amp; a, </a:t>
            </a:r>
            <a:r>
              <a:rPr lang="fr-FR" sz="2000" dirty="0">
                <a:solidFill>
                  <a:srgbClr val="00B0F0"/>
                </a:solidFill>
                <a:latin typeface="Consolas" panose="020B0609020204030204" pitchFamily="49" charset="0"/>
              </a:rPr>
              <a:t>T</a:t>
            </a:r>
            <a:r>
              <a:rPr lang="fr-FR" sz="2000" dirty="0">
                <a:solidFill>
                  <a:schemeClr val="tx1"/>
                </a:solidFill>
                <a:latin typeface="Consolas" panose="020B0609020204030204" pitchFamily="49" charset="0"/>
              </a:rPr>
              <a:t>&amp; b) {</a:t>
            </a:r>
          </a:p>
          <a:p>
            <a:r>
              <a:rPr lang="fr-FR" sz="2000" dirty="0">
                <a:solidFill>
                  <a:schemeClr val="tx1"/>
                </a:solidFill>
                <a:latin typeface="Consolas" panose="020B0609020204030204" pitchFamily="49" charset="0"/>
              </a:rPr>
              <a:t> </a:t>
            </a:r>
            <a:r>
              <a:rPr lang="fr-FR" sz="2000" dirty="0">
                <a:solidFill>
                  <a:srgbClr val="00B0F0"/>
                </a:solidFill>
                <a:latin typeface="Consolas" panose="020B0609020204030204" pitchFamily="49" charset="0"/>
              </a:rPr>
              <a:t>T</a:t>
            </a:r>
            <a:r>
              <a:rPr lang="fr-FR" sz="2000" dirty="0">
                <a:solidFill>
                  <a:schemeClr val="tx1"/>
                </a:solidFill>
                <a:latin typeface="Consolas" panose="020B0609020204030204" pitchFamily="49" charset="0"/>
              </a:rPr>
              <a:t> temp = a;</a:t>
            </a:r>
          </a:p>
          <a:p>
            <a:r>
              <a:rPr lang="fr-FR" sz="2000" dirty="0">
                <a:solidFill>
                  <a:schemeClr val="tx1"/>
                </a:solidFill>
                <a:latin typeface="Consolas" panose="020B0609020204030204" pitchFamily="49" charset="0"/>
              </a:rPr>
              <a:t> a = b;</a:t>
            </a:r>
          </a:p>
          <a:p>
            <a:r>
              <a:rPr lang="fr-FR" sz="2000" dirty="0">
                <a:solidFill>
                  <a:schemeClr val="tx1"/>
                </a:solidFill>
                <a:latin typeface="Consolas" panose="020B0609020204030204" pitchFamily="49" charset="0"/>
              </a:rPr>
              <a:t> b = temp;</a:t>
            </a:r>
          </a:p>
          <a:p>
            <a:r>
              <a:rPr lang="fr-FR" sz="2000" dirty="0">
                <a:solidFill>
                  <a:schemeClr val="tx1"/>
                </a:solidFill>
                <a:latin typeface="Consolas" panose="020B0609020204030204" pitchFamily="49" charset="0"/>
              </a:rPr>
              <a:t>}</a:t>
            </a:r>
          </a:p>
          <a:p>
            <a:endParaRPr lang="fr-FR" sz="2000" dirty="0">
              <a:solidFill>
                <a:schemeClr val="tx1"/>
              </a:solidFill>
              <a:latin typeface="Consolas" panose="020B0609020204030204" pitchFamily="49" charset="0"/>
            </a:endParaRPr>
          </a:p>
          <a:p>
            <a:endParaRPr lang="fr-FR"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fr-FR" sz="2000" dirty="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4F106DCE-B596-4957-8400-E442D5C6A106}"/>
              </a:ext>
            </a:extLst>
          </p:cNvPr>
          <p:cNvSpPr txBox="1"/>
          <p:nvPr/>
        </p:nvSpPr>
        <p:spPr>
          <a:xfrm>
            <a:off x="1119839" y="1136550"/>
            <a:ext cx="231154" cy="369332"/>
          </a:xfrm>
          <a:prstGeom prst="rect">
            <a:avLst/>
          </a:prstGeom>
          <a:noFill/>
        </p:spPr>
        <p:txBody>
          <a:bodyPr wrap="none" rtlCol="0">
            <a:spAutoFit/>
          </a:bodyPr>
          <a:lstStyle/>
          <a:p>
            <a:r>
              <a:rPr lang="en-US" dirty="0"/>
              <a:t> </a:t>
            </a:r>
          </a:p>
        </p:txBody>
      </p:sp>
      <p:sp>
        <p:nvSpPr>
          <p:cNvPr id="27" name="Rectangle 26">
            <a:extLst>
              <a:ext uri="{FF2B5EF4-FFF2-40B4-BE49-F238E27FC236}">
                <a16:creationId xmlns:a16="http://schemas.microsoft.com/office/drawing/2014/main" id="{17992357-4607-4F4C-B498-93037110FC7D}"/>
              </a:ext>
            </a:extLst>
          </p:cNvPr>
          <p:cNvSpPr/>
          <p:nvPr/>
        </p:nvSpPr>
        <p:spPr>
          <a:xfrm>
            <a:off x="6159498" y="864822"/>
            <a:ext cx="5024968" cy="3698940"/>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function</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public class </a:t>
            </a:r>
            <a:r>
              <a:rPr lang="en-US" sz="2000" dirty="0" err="1">
                <a:solidFill>
                  <a:schemeClr val="tx1"/>
                </a:solidFill>
                <a:latin typeface="Consolas" panose="020B0609020204030204" pitchFamily="49" charset="0"/>
              </a:rPr>
              <a:t>SomeClass</a:t>
            </a:r>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static void swap2&lt;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(ref</a:t>
            </a:r>
            <a:r>
              <a:rPr lang="en-US" sz="2000" dirty="0">
                <a:solidFill>
                  <a:srgbClr val="00B0F0"/>
                </a:solidFill>
                <a:latin typeface="Consolas" panose="020B0609020204030204" pitchFamily="49" charset="0"/>
              </a:rPr>
              <a:t> T </a:t>
            </a:r>
            <a:r>
              <a:rPr lang="en-US" sz="2000" dirty="0">
                <a:solidFill>
                  <a:schemeClr val="tx1"/>
                </a:solidFill>
                <a:latin typeface="Consolas" panose="020B0609020204030204" pitchFamily="49" charset="0"/>
              </a:rPr>
              <a:t>a, ref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b) {</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temp = a;</a:t>
            </a:r>
          </a:p>
          <a:p>
            <a:r>
              <a:rPr lang="en-US" sz="2000" dirty="0">
                <a:solidFill>
                  <a:schemeClr val="tx1"/>
                </a:solidFill>
                <a:latin typeface="Consolas" panose="020B0609020204030204" pitchFamily="49" charset="0"/>
              </a:rPr>
              <a:t>     a = b;</a:t>
            </a:r>
          </a:p>
          <a:p>
            <a:r>
              <a:rPr lang="en-US" sz="2000" dirty="0">
                <a:solidFill>
                  <a:schemeClr val="tx1"/>
                </a:solidFill>
                <a:latin typeface="Consolas" panose="020B0609020204030204" pitchFamily="49" charset="0"/>
              </a:rPr>
              <a:t>     b = temp;</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p>
        </p:txBody>
      </p:sp>
      <p:sp>
        <p:nvSpPr>
          <p:cNvPr id="29" name="TextBox 28">
            <a:extLst>
              <a:ext uri="{FF2B5EF4-FFF2-40B4-BE49-F238E27FC236}">
                <a16:creationId xmlns:a16="http://schemas.microsoft.com/office/drawing/2014/main" id="{E7C4A912-B06F-4766-B1EE-3448397CB45C}"/>
              </a:ext>
            </a:extLst>
          </p:cNvPr>
          <p:cNvSpPr txBox="1"/>
          <p:nvPr/>
        </p:nvSpPr>
        <p:spPr>
          <a:xfrm>
            <a:off x="6159499" y="4661667"/>
            <a:ext cx="5024968" cy="2031325"/>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static void </a:t>
            </a:r>
            <a:r>
              <a:rPr lang="en-US" dirty="0" err="1">
                <a:latin typeface="Consolas" panose="020B0609020204030204" pitchFamily="49" charset="0"/>
              </a:rPr>
              <a:t>someFunc</a:t>
            </a:r>
            <a:r>
              <a:rPr lang="en-US" dirty="0">
                <a:latin typeface="Consolas" panose="020B0609020204030204" pitchFamily="49" charset="0"/>
              </a:rPr>
              <a:t>() {</a:t>
            </a:r>
          </a:p>
          <a:p>
            <a:r>
              <a:rPr lang="en-US" dirty="0">
                <a:latin typeface="Consolas" panose="020B0609020204030204" pitchFamily="49" charset="0"/>
              </a:rPr>
              <a:t>  int a=6, b=7;</a:t>
            </a:r>
          </a:p>
          <a:p>
            <a:r>
              <a:rPr lang="en-US" dirty="0">
                <a:latin typeface="Consolas" panose="020B0609020204030204" pitchFamily="49" charset="0"/>
              </a:rPr>
              <a:t>  swap2&lt;</a:t>
            </a:r>
            <a:r>
              <a:rPr lang="en-US" dirty="0">
                <a:solidFill>
                  <a:srgbClr val="00B050"/>
                </a:solidFill>
                <a:latin typeface="Consolas" panose="020B0609020204030204" pitchFamily="49" charset="0"/>
              </a:rPr>
              <a:t>int</a:t>
            </a:r>
            <a:r>
              <a:rPr lang="en-US" dirty="0">
                <a:latin typeface="Consolas" panose="020B0609020204030204" pitchFamily="49" charset="0"/>
              </a:rPr>
              <a:t>&gt;(ref </a:t>
            </a:r>
            <a:r>
              <a:rPr lang="en-US" dirty="0" err="1">
                <a:latin typeface="Consolas" panose="020B0609020204030204" pitchFamily="49" charset="0"/>
              </a:rPr>
              <a:t>a,ref</a:t>
            </a:r>
            <a:r>
              <a:rPr lang="en-US" dirty="0">
                <a:latin typeface="Consolas" panose="020B0609020204030204" pitchFamily="49" charset="0"/>
              </a:rPr>
              <a:t> b);</a:t>
            </a:r>
          </a:p>
          <a:p>
            <a:endParaRPr lang="en-US" dirty="0">
              <a:latin typeface="Consolas" panose="020B0609020204030204" pitchFamily="49" charset="0"/>
            </a:endParaRPr>
          </a:p>
          <a:p>
            <a:r>
              <a:rPr lang="en-US" dirty="0">
                <a:latin typeface="Consolas" panose="020B0609020204030204" pitchFamily="49" charset="0"/>
              </a:rPr>
              <a:t>  string c="hi", d="bye";</a:t>
            </a:r>
          </a:p>
          <a:p>
            <a:r>
              <a:rPr lang="en-US" dirty="0">
                <a:latin typeface="Consolas" panose="020B0609020204030204" pitchFamily="49" charset="0"/>
              </a:rPr>
              <a:t>  swap2&lt;</a:t>
            </a:r>
            <a:r>
              <a:rPr lang="en-US" dirty="0">
                <a:solidFill>
                  <a:srgbClr val="00B050"/>
                </a:solidFill>
                <a:latin typeface="Consolas" panose="020B0609020204030204" pitchFamily="49" charset="0"/>
              </a:rPr>
              <a:t>string</a:t>
            </a:r>
            <a:r>
              <a:rPr lang="en-US" dirty="0">
                <a:latin typeface="Consolas" panose="020B0609020204030204" pitchFamily="49" charset="0"/>
              </a:rPr>
              <a:t>&gt;(ref c, ref d);</a:t>
            </a:r>
          </a:p>
          <a:p>
            <a:r>
              <a:rPr lang="en-US" dirty="0">
                <a:latin typeface="Consolas" panose="020B0609020204030204" pitchFamily="49" charset="0"/>
              </a:rPr>
              <a:t>}</a:t>
            </a:r>
          </a:p>
        </p:txBody>
      </p:sp>
      <p:sp>
        <p:nvSpPr>
          <p:cNvPr id="30" name="TextBox 29">
            <a:extLst>
              <a:ext uri="{FF2B5EF4-FFF2-40B4-BE49-F238E27FC236}">
                <a16:creationId xmlns:a16="http://schemas.microsoft.com/office/drawing/2014/main" id="{5A0A8467-22FA-4E07-9903-0487A3F92EAF}"/>
              </a:ext>
            </a:extLst>
          </p:cNvPr>
          <p:cNvSpPr txBox="1"/>
          <p:nvPr/>
        </p:nvSpPr>
        <p:spPr>
          <a:xfrm>
            <a:off x="878280" y="4661667"/>
            <a:ext cx="5024968" cy="2031325"/>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void </a:t>
            </a:r>
            <a:r>
              <a:rPr lang="en-US" dirty="0" err="1">
                <a:latin typeface="Consolas" panose="020B0609020204030204" pitchFamily="49" charset="0"/>
              </a:rPr>
              <a:t>someFunc</a:t>
            </a:r>
            <a:r>
              <a:rPr lang="en-US" dirty="0">
                <a:latin typeface="Consolas" panose="020B0609020204030204" pitchFamily="49" charset="0"/>
              </a:rPr>
              <a:t>() {</a:t>
            </a:r>
          </a:p>
          <a:p>
            <a:r>
              <a:rPr lang="en-US" dirty="0">
                <a:latin typeface="Consolas" panose="020B0609020204030204" pitchFamily="49" charset="0"/>
              </a:rPr>
              <a:t>  int a = 10, b = 5;</a:t>
            </a:r>
          </a:p>
          <a:p>
            <a:r>
              <a:rPr lang="en-US" dirty="0">
                <a:latin typeface="Consolas" panose="020B0609020204030204" pitchFamily="49" charset="0"/>
              </a:rPr>
              <a:t>  swap2&lt;</a:t>
            </a:r>
            <a:r>
              <a:rPr lang="en-US" dirty="0">
                <a:solidFill>
                  <a:srgbClr val="00B050"/>
                </a:solidFill>
                <a:latin typeface="Consolas" panose="020B0609020204030204" pitchFamily="49" charset="0"/>
              </a:rPr>
              <a:t>int</a:t>
            </a:r>
            <a:r>
              <a:rPr lang="en-US" dirty="0">
                <a:latin typeface="Consolas" panose="020B0609020204030204" pitchFamily="49" charset="0"/>
              </a:rPr>
              <a:t>&gt;(a, b);  </a:t>
            </a:r>
          </a:p>
          <a:p>
            <a:endParaRPr lang="en-US" dirty="0">
              <a:latin typeface="Consolas" panose="020B0609020204030204" pitchFamily="49" charset="0"/>
            </a:endParaRPr>
          </a:p>
          <a:p>
            <a:r>
              <a:rPr lang="en-US" dirty="0">
                <a:latin typeface="Consolas" panose="020B0609020204030204" pitchFamily="49" charset="0"/>
              </a:rPr>
              <a:t>  string c = "hi", d = "bye";</a:t>
            </a:r>
          </a:p>
          <a:p>
            <a:r>
              <a:rPr lang="en-US" dirty="0">
                <a:latin typeface="Consolas" panose="020B0609020204030204" pitchFamily="49" charset="0"/>
              </a:rPr>
              <a:t>  swap2&lt;</a:t>
            </a:r>
            <a:r>
              <a:rPr lang="en-US" dirty="0">
                <a:solidFill>
                  <a:srgbClr val="00B050"/>
                </a:solidFill>
                <a:latin typeface="Consolas" panose="020B0609020204030204" pitchFamily="49" charset="0"/>
              </a:rPr>
              <a:t>string</a:t>
            </a:r>
            <a:r>
              <a:rPr lang="en-US" dirty="0">
                <a:latin typeface="Consolas" panose="020B0609020204030204" pitchFamily="49" charset="0"/>
              </a:rPr>
              <a:t>&gt;(c, d);</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1630FF82-4704-47B6-A78A-2A644088D3EA}"/>
              </a:ext>
            </a:extLst>
          </p:cNvPr>
          <p:cNvSpPr txBox="1"/>
          <p:nvPr/>
        </p:nvSpPr>
        <p:spPr>
          <a:xfrm>
            <a:off x="1851852" y="5242434"/>
            <a:ext cx="650824" cy="276917"/>
          </a:xfrm>
          <a:prstGeom prst="rect">
            <a:avLst/>
          </a:prstGeom>
          <a:solidFill>
            <a:srgbClr val="D9D9D9">
              <a:alpha val="89804"/>
            </a:srgbClr>
          </a:solidFill>
          <a:ln>
            <a:noFill/>
          </a:ln>
        </p:spPr>
        <p:txBody>
          <a:bodyPr wrap="square">
            <a:spAutoFit/>
          </a:bodyPr>
          <a:lstStyle/>
          <a:p>
            <a:endParaRPr lang="en-US" dirty="0">
              <a:latin typeface="Consolas" panose="020B0609020204030204" pitchFamily="49" charset="0"/>
            </a:endParaRPr>
          </a:p>
        </p:txBody>
      </p:sp>
      <p:sp>
        <p:nvSpPr>
          <p:cNvPr id="14" name="TextBox 13">
            <a:extLst>
              <a:ext uri="{FF2B5EF4-FFF2-40B4-BE49-F238E27FC236}">
                <a16:creationId xmlns:a16="http://schemas.microsoft.com/office/drawing/2014/main" id="{0E65CAF8-E8AD-473A-9DE9-5F57243F961A}"/>
              </a:ext>
            </a:extLst>
          </p:cNvPr>
          <p:cNvSpPr txBox="1"/>
          <p:nvPr/>
        </p:nvSpPr>
        <p:spPr>
          <a:xfrm>
            <a:off x="1851852" y="6100118"/>
            <a:ext cx="1002766" cy="276917"/>
          </a:xfrm>
          <a:prstGeom prst="rect">
            <a:avLst/>
          </a:prstGeom>
          <a:solidFill>
            <a:srgbClr val="D9D9D9">
              <a:alpha val="89804"/>
            </a:srgbClr>
          </a:solidFill>
          <a:ln>
            <a:noFill/>
          </a:ln>
        </p:spPr>
        <p:txBody>
          <a:bodyPr wrap="square">
            <a:spAutoFit/>
          </a:bodyPr>
          <a:lstStyle/>
          <a:p>
            <a:endParaRPr lang="en-US" dirty="0">
              <a:latin typeface="Consolas" panose="020B0609020204030204" pitchFamily="49" charset="0"/>
            </a:endParaRPr>
          </a:p>
        </p:txBody>
      </p:sp>
      <p:sp>
        <p:nvSpPr>
          <p:cNvPr id="16" name="TextBox 15">
            <a:extLst>
              <a:ext uri="{FF2B5EF4-FFF2-40B4-BE49-F238E27FC236}">
                <a16:creationId xmlns:a16="http://schemas.microsoft.com/office/drawing/2014/main" id="{AD1890EC-7070-499A-9AF7-AAB311C3735B}"/>
              </a:ext>
            </a:extLst>
          </p:cNvPr>
          <p:cNvSpPr txBox="1"/>
          <p:nvPr/>
        </p:nvSpPr>
        <p:spPr>
          <a:xfrm>
            <a:off x="7120015" y="5242434"/>
            <a:ext cx="650824" cy="276917"/>
          </a:xfrm>
          <a:prstGeom prst="rect">
            <a:avLst/>
          </a:prstGeom>
          <a:solidFill>
            <a:srgbClr val="D9D9D9">
              <a:alpha val="89804"/>
            </a:srgbClr>
          </a:solidFill>
          <a:ln>
            <a:noFill/>
          </a:ln>
        </p:spPr>
        <p:txBody>
          <a:bodyPr wrap="square">
            <a:spAutoFit/>
          </a:bodyPr>
          <a:lstStyle/>
          <a:p>
            <a:endParaRPr lang="en-US" dirty="0">
              <a:latin typeface="Consolas" panose="020B0609020204030204" pitchFamily="49" charset="0"/>
            </a:endParaRPr>
          </a:p>
        </p:txBody>
      </p:sp>
      <p:sp>
        <p:nvSpPr>
          <p:cNvPr id="18" name="TextBox 17">
            <a:extLst>
              <a:ext uri="{FF2B5EF4-FFF2-40B4-BE49-F238E27FC236}">
                <a16:creationId xmlns:a16="http://schemas.microsoft.com/office/drawing/2014/main" id="{5493177E-B292-467D-95EC-046304D5A6BE}"/>
              </a:ext>
            </a:extLst>
          </p:cNvPr>
          <p:cNvSpPr txBox="1"/>
          <p:nvPr/>
        </p:nvSpPr>
        <p:spPr>
          <a:xfrm>
            <a:off x="7120015" y="6100118"/>
            <a:ext cx="1002766" cy="276917"/>
          </a:xfrm>
          <a:prstGeom prst="rect">
            <a:avLst/>
          </a:prstGeom>
          <a:solidFill>
            <a:srgbClr val="D9D9D9">
              <a:alpha val="89804"/>
            </a:srgbClr>
          </a:solidFill>
          <a:ln>
            <a:noFill/>
          </a:ln>
        </p:spPr>
        <p:txBody>
          <a:bodyPr wrap="square">
            <a:spAutoFit/>
          </a:bodyPr>
          <a:lstStyle/>
          <a:p>
            <a:endParaRPr lang="en-US" dirty="0">
              <a:latin typeface="Consolas" panose="020B0609020204030204" pitchFamily="49" charset="0"/>
            </a:endParaRPr>
          </a:p>
        </p:txBody>
      </p:sp>
      <p:sp>
        <p:nvSpPr>
          <p:cNvPr id="19" name="Speech Bubble: Rectangle with Corners Rounded 18">
            <a:extLst>
              <a:ext uri="{FF2B5EF4-FFF2-40B4-BE49-F238E27FC236}">
                <a16:creationId xmlns:a16="http://schemas.microsoft.com/office/drawing/2014/main" id="{0FFA1A11-4169-4BB3-9744-10B7081002BA}"/>
              </a:ext>
            </a:extLst>
          </p:cNvPr>
          <p:cNvSpPr/>
          <p:nvPr/>
        </p:nvSpPr>
        <p:spPr>
          <a:xfrm>
            <a:off x="8118939" y="2743168"/>
            <a:ext cx="3321777" cy="1371663"/>
          </a:xfrm>
          <a:prstGeom prst="wedgeRoundRectCallout">
            <a:avLst>
              <a:gd name="adj1" fmla="val -68072"/>
              <a:gd name="adj2" fmla="val 1372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 also supports type inference!</a:t>
            </a:r>
          </a:p>
        </p:txBody>
      </p:sp>
      <p:sp>
        <p:nvSpPr>
          <p:cNvPr id="21" name="Speech Bubble: Rectangle with Corners Rounded 20">
            <a:extLst>
              <a:ext uri="{FF2B5EF4-FFF2-40B4-BE49-F238E27FC236}">
                <a16:creationId xmlns:a16="http://schemas.microsoft.com/office/drawing/2014/main" id="{0BA42E67-51A0-49FB-A2F7-3C173475B53E}"/>
              </a:ext>
            </a:extLst>
          </p:cNvPr>
          <p:cNvSpPr/>
          <p:nvPr/>
        </p:nvSpPr>
        <p:spPr>
          <a:xfrm>
            <a:off x="2654469" y="2743167"/>
            <a:ext cx="3321777" cy="1371663"/>
          </a:xfrm>
          <a:prstGeom prst="wedgeRoundRectCallout">
            <a:avLst>
              <a:gd name="adj1" fmla="val -65180"/>
              <a:gd name="adj2" fmla="val 133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usage of the </a:t>
            </a:r>
            <a:r>
              <a:rPr lang="en-US" sz="2000" dirty="0">
                <a:solidFill>
                  <a:prstClr val="white"/>
                </a:solidFill>
                <a:latin typeface="Corbel" panose="020B0503020204020204" pitchFamily="34" charset="0"/>
              </a:rPr>
              <a:t>function enables you to swap two </a:t>
            </a:r>
            <a:r>
              <a:rPr lang="en-US" sz="2000" dirty="0">
                <a:solidFill>
                  <a:schemeClr val="accent6">
                    <a:lumMod val="20000"/>
                    <a:lumOff val="80000"/>
                  </a:schemeClr>
                </a:solidFill>
                <a:latin typeface="Corbel" panose="020B0503020204020204" pitchFamily="34" charset="0"/>
              </a:rPr>
              <a:t>integers</a:t>
            </a:r>
            <a:r>
              <a:rPr lang="en-US" sz="2000" dirty="0">
                <a:solidFill>
                  <a:prstClr val="white"/>
                </a:solidFill>
                <a:latin typeface="Corbel" panose="020B0503020204020204" pitchFamily="34" charset="0"/>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1" name="Speech Bubble: Rectangle with Corners Rounded 10">
            <a:extLst>
              <a:ext uri="{FF2B5EF4-FFF2-40B4-BE49-F238E27FC236}">
                <a16:creationId xmlns:a16="http://schemas.microsoft.com/office/drawing/2014/main" id="{36DB22BC-C283-406F-99B6-DA6D91E1B685}"/>
              </a:ext>
            </a:extLst>
          </p:cNvPr>
          <p:cNvSpPr/>
          <p:nvPr/>
        </p:nvSpPr>
        <p:spPr>
          <a:xfrm>
            <a:off x="2710726" y="2743168"/>
            <a:ext cx="3321777" cy="1371663"/>
          </a:xfrm>
          <a:prstGeom prst="wedgeRoundRectCallout">
            <a:avLst>
              <a:gd name="adj1" fmla="val -65180"/>
              <a:gd name="adj2" fmla="val 133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Many languages also support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type inference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So you can omit </a:t>
            </a:r>
            <a:r>
              <a:rPr kumimoji="0" lang="en-US" sz="2000" b="0" i="0" u="none" strike="noStrike" kern="1200" cap="none" spc="0" normalizeH="0" noProof="0" dirty="0">
                <a:ln>
                  <a:noFill/>
                </a:ln>
                <a:solidFill>
                  <a:schemeClr val="accent6">
                    <a:lumMod val="20000"/>
                    <a:lumOff val="80000"/>
                  </a:schemeClr>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3" name="Speech Bubble: Rectangle with Corners Rounded 22">
            <a:extLst>
              <a:ext uri="{FF2B5EF4-FFF2-40B4-BE49-F238E27FC236}">
                <a16:creationId xmlns:a16="http://schemas.microsoft.com/office/drawing/2014/main" id="{0AEE5BD9-CA47-4B45-B135-7D11BB9BAC1F}"/>
              </a:ext>
            </a:extLst>
          </p:cNvPr>
          <p:cNvSpPr/>
          <p:nvPr/>
        </p:nvSpPr>
        <p:spPr>
          <a:xfrm>
            <a:off x="2966977" y="4331169"/>
            <a:ext cx="3321777" cy="974937"/>
          </a:xfrm>
          <a:prstGeom prst="wedgeRoundRectCallout">
            <a:avLst>
              <a:gd name="adj1" fmla="val -65180"/>
              <a:gd name="adj2" fmla="val 133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this one lets you swap two </a:t>
            </a:r>
            <a:r>
              <a:rPr kumimoji="0" lang="en-US" sz="2000" b="0" i="0" u="none" strike="noStrike" kern="1200" cap="none" spc="0" normalizeH="0" baseline="0" noProof="0" dirty="0">
                <a:ln>
                  <a:noFill/>
                </a:ln>
                <a:solidFill>
                  <a:schemeClr val="accent6">
                    <a:lumMod val="20000"/>
                    <a:lumOff val="80000"/>
                  </a:schemeClr>
                </a:solidFill>
                <a:effectLst/>
                <a:uLnTx/>
                <a:uFillTx/>
                <a:latin typeface="Corbel" panose="020B0503020204020204" pitchFamily="34" charset="0"/>
                <a:ea typeface="+mn-ea"/>
                <a:cs typeface="+mn-cs"/>
              </a:rPr>
              <a:t>strings.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25" name="Speech Bubble: Rectangle with Corners Rounded 24">
            <a:extLst>
              <a:ext uri="{FF2B5EF4-FFF2-40B4-BE49-F238E27FC236}">
                <a16:creationId xmlns:a16="http://schemas.microsoft.com/office/drawing/2014/main" id="{AAED2C2E-4D17-4FCF-ABB0-60DB652BE743}"/>
              </a:ext>
            </a:extLst>
          </p:cNvPr>
          <p:cNvSpPr/>
          <p:nvPr/>
        </p:nvSpPr>
        <p:spPr>
          <a:xfrm>
            <a:off x="4132547" y="5474671"/>
            <a:ext cx="3321777" cy="1371663"/>
          </a:xfrm>
          <a:prstGeom prst="wedgeRoundRectCallout">
            <a:avLst>
              <a:gd name="adj1" fmla="val -89979"/>
              <a:gd name="adj2" fmla="val -463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the language figures out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types based on the parameters.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4" name="TextBox 23">
            <a:extLst>
              <a:ext uri="{FF2B5EF4-FFF2-40B4-BE49-F238E27FC236}">
                <a16:creationId xmlns:a16="http://schemas.microsoft.com/office/drawing/2014/main" id="{75204F81-3E51-4846-8010-E8E731812D66}"/>
              </a:ext>
            </a:extLst>
          </p:cNvPr>
          <p:cNvSpPr txBox="1"/>
          <p:nvPr/>
        </p:nvSpPr>
        <p:spPr>
          <a:xfrm>
            <a:off x="333136" y="4853899"/>
            <a:ext cx="11277276" cy="830997"/>
          </a:xfrm>
          <a:prstGeom prst="rect">
            <a:avLst/>
          </a:prstGeom>
          <a:noFill/>
        </p:spPr>
        <p:txBody>
          <a:bodyPr wrap="square">
            <a:spAutoFit/>
          </a:bodyPr>
          <a:lstStyle/>
          <a:p>
            <a:pPr algn="ctr"/>
            <a:r>
              <a:rPr lang="en-US" sz="2400" dirty="0"/>
              <a:t>Now while the parametric classes/functions we've seen in these two languages look almost identical, they're implemented in entirely different ways – with big implications!</a:t>
            </a:r>
          </a:p>
        </p:txBody>
      </p:sp>
      <p:sp>
        <p:nvSpPr>
          <p:cNvPr id="28" name="TextBox 27">
            <a:extLst>
              <a:ext uri="{FF2B5EF4-FFF2-40B4-BE49-F238E27FC236}">
                <a16:creationId xmlns:a16="http://schemas.microsoft.com/office/drawing/2014/main" id="{A5153191-D8AB-4EE3-AE4A-9A9210FC7EC6}"/>
              </a:ext>
            </a:extLst>
          </p:cNvPr>
          <p:cNvSpPr txBox="1"/>
          <p:nvPr/>
        </p:nvSpPr>
        <p:spPr>
          <a:xfrm>
            <a:off x="457362" y="5855348"/>
            <a:ext cx="11277276" cy="461665"/>
          </a:xfrm>
          <a:prstGeom prst="rect">
            <a:avLst/>
          </a:prstGeom>
          <a:noFill/>
        </p:spPr>
        <p:txBody>
          <a:bodyPr wrap="square">
            <a:spAutoFit/>
          </a:bodyPr>
          <a:lstStyle/>
          <a:p>
            <a:pPr algn="ctr"/>
            <a:r>
              <a:rPr lang="en-US" sz="2400" dirty="0"/>
              <a:t>So let's learn about the </a:t>
            </a:r>
            <a:r>
              <a:rPr lang="en-US" sz="2400" dirty="0">
                <a:solidFill>
                  <a:srgbClr val="FF0000"/>
                </a:solidFill>
              </a:rPr>
              <a:t>templating</a:t>
            </a:r>
            <a:r>
              <a:rPr lang="en-US" sz="2400" dirty="0"/>
              <a:t> and </a:t>
            </a:r>
            <a:r>
              <a:rPr lang="en-US" sz="2400" dirty="0">
                <a:solidFill>
                  <a:srgbClr val="FF0000"/>
                </a:solidFill>
              </a:rPr>
              <a:t>generics</a:t>
            </a:r>
            <a:r>
              <a:rPr lang="en-US" sz="2400" dirty="0"/>
              <a:t> approaches!</a:t>
            </a:r>
          </a:p>
        </p:txBody>
      </p:sp>
      <p:sp>
        <p:nvSpPr>
          <p:cNvPr id="31" name="Speech Bubble: Rectangle with Corners Rounded 30">
            <a:extLst>
              <a:ext uri="{FF2B5EF4-FFF2-40B4-BE49-F238E27FC236}">
                <a16:creationId xmlns:a16="http://schemas.microsoft.com/office/drawing/2014/main" id="{29E46D0B-346C-44CD-853B-9805089934C9}"/>
              </a:ext>
            </a:extLst>
          </p:cNvPr>
          <p:cNvSpPr/>
          <p:nvPr/>
        </p:nvSpPr>
        <p:spPr>
          <a:xfrm>
            <a:off x="2471658" y="59981"/>
            <a:ext cx="3321777" cy="1371663"/>
          </a:xfrm>
          <a:prstGeom prst="wedgeRoundRectCallout">
            <a:avLst>
              <a:gd name="adj1" fmla="val 102851"/>
              <a:gd name="adj2" fmla="val 521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Let's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see a parameterized function in C# now!</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84777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3.75E-6 0 L 0.00092 0.12917 " pathEditMode="relative" rAng="0" ptsTypes="AA">
                                      <p:cBhvr>
                                        <p:cTn id="51" dur="2000" fill="hold"/>
                                        <p:tgtEl>
                                          <p:spTgt spid="11"/>
                                        </p:tgtEl>
                                        <p:attrNameLst>
                                          <p:attrName>ppt_x</p:attrName>
                                          <p:attrName>ppt_y</p:attrName>
                                        </p:attrNameLst>
                                      </p:cBhvr>
                                      <p:rCtr x="39" y="64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down)">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30"/>
                                        </p:tgtEl>
                                      </p:cBhvr>
                                    </p:animEffect>
                                    <p:set>
                                      <p:cBhvr>
                                        <p:cTn id="99" dur="1" fill="hold">
                                          <p:stCondLst>
                                            <p:cond delay="499"/>
                                          </p:stCondLst>
                                        </p:cTn>
                                        <p:tgtEl>
                                          <p:spTgt spid="3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9"/>
                                        </p:tgtEl>
                                      </p:cBhvr>
                                    </p:animEffect>
                                    <p:set>
                                      <p:cBhvr>
                                        <p:cTn id="108" dur="1" fill="hold">
                                          <p:stCondLst>
                                            <p:cond delay="499"/>
                                          </p:stCondLst>
                                        </p:cTn>
                                        <p:tgtEl>
                                          <p:spTgt spid="2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6"/>
                                        </p:tgtEl>
                                      </p:cBhvr>
                                    </p:animEffect>
                                    <p:set>
                                      <p:cBhvr>
                                        <p:cTn id="111" dur="1" fill="hold">
                                          <p:stCondLst>
                                            <p:cond delay="499"/>
                                          </p:stCondLst>
                                        </p:cTn>
                                        <p:tgtEl>
                                          <p:spTgt spid="1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7" grpId="0" animBg="1"/>
      <p:bldP spid="29" grpId="0" animBg="1"/>
      <p:bldP spid="29" grpId="1" animBg="1"/>
      <p:bldP spid="30" grpId="0" animBg="1"/>
      <p:bldP spid="30" grpId="1" animBg="1"/>
      <p:bldP spid="13" grpId="0" animBg="1"/>
      <p:bldP spid="13" grpId="1" animBg="1"/>
      <p:bldP spid="14" grpId="0" animBg="1"/>
      <p:bldP spid="14" grpId="1" animBg="1"/>
      <p:bldP spid="16" grpId="0" animBg="1"/>
      <p:bldP spid="16" grpId="1" animBg="1"/>
      <p:bldP spid="18" grpId="0" animBg="1"/>
      <p:bldP spid="18" grpId="1" animBg="1"/>
      <p:bldP spid="19" grpId="0" animBg="1"/>
      <p:bldP spid="19" grpId="1" animBg="1"/>
      <p:bldP spid="21" grpId="0" animBg="1"/>
      <p:bldP spid="21" grpId="1" animBg="1"/>
      <p:bldP spid="11" grpId="0" animBg="1"/>
      <p:bldP spid="11" grpId="1" animBg="1"/>
      <p:bldP spid="11" grpId="2" animBg="1"/>
      <p:bldP spid="23" grpId="0" animBg="1"/>
      <p:bldP spid="23" grpId="1" animBg="1"/>
      <p:bldP spid="25" grpId="0" animBg="1"/>
      <p:bldP spid="25" grpId="1" animBg="1"/>
      <p:bldP spid="24" grpId="0"/>
      <p:bldP spid="28" grpId="0"/>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Box 26">
            <a:extLst>
              <a:ext uri="{FF2B5EF4-FFF2-40B4-BE49-F238E27FC236}">
                <a16:creationId xmlns:a16="http://schemas.microsoft.com/office/drawing/2014/main" id="{0C5A52FC-7AEE-4ED7-AB2E-BECB3053EB30}"/>
              </a:ext>
            </a:extLst>
          </p:cNvPr>
          <p:cNvSpPr txBox="1">
            <a:spLocks noChangeArrowheads="1"/>
          </p:cNvSpPr>
          <p:nvPr/>
        </p:nvSpPr>
        <p:spPr bwMode="auto">
          <a:xfrm>
            <a:off x="196574" y="929270"/>
            <a:ext cx="11530492"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Approach:</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Secretly pass the address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of each argument to the function. In the called function, all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reads/writes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to the parameter </a:t>
            </a:r>
            <a:r>
              <a:rPr kumimoji="0" lang="en-US" sz="2400" b="0" i="0" u="none" strike="noStrike" kern="1200" cap="none" spc="0" normalizeH="0" noProof="0" dirty="0">
                <a:ln>
                  <a:noFill/>
                </a:ln>
                <a:effectLst/>
                <a:uLnTx/>
                <a:uFillTx/>
                <a:latin typeface="Corbel" panose="020B0503020204020204"/>
                <a:ea typeface="+mn-ea"/>
                <a:cs typeface="+mn-cs"/>
              </a:rPr>
              <a:t>are directed to the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data at the original address</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365570" name="Rectangle 2"/>
          <p:cNvSpPr>
            <a:spLocks noGrp="1" noChangeArrowheads="1"/>
          </p:cNvSpPr>
          <p:nvPr>
            <p:ph type="title"/>
          </p:nvPr>
        </p:nvSpPr>
        <p:spPr>
          <a:xfrm>
            <a:off x="1524000" y="-152400"/>
            <a:ext cx="8991600" cy="1143000"/>
          </a:xfrm>
        </p:spPr>
        <p:txBody>
          <a:bodyPr/>
          <a:lstStyle/>
          <a:p>
            <a:r>
              <a:rPr lang="en-US" sz="4000" dirty="0"/>
              <a:t>Pass by Reference</a:t>
            </a: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4920458" y="4005037"/>
            <a:ext cx="2961652" cy="1476458"/>
            <a:chOff x="4541520" y="3429000"/>
            <a:chExt cx="270597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256145" y="2219730"/>
            <a:ext cx="4570736" cy="350157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(string </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&amp;</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 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 stinks!";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 s = "Devan";</a:t>
            </a:r>
            <a:b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b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&lt;&lt;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Courier New" panose="02070309020205020404" pitchFamily="49" charset="0"/>
              </a:rPr>
              <a:t>} </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4920458" y="2243875"/>
            <a:ext cx="3140663" cy="1476458"/>
            <a:chOff x="4541520" y="3429000"/>
            <a:chExt cx="2869527"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8390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stinkfy</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sp>
        <p:nvSpPr>
          <p:cNvPr id="77" name="TextBox 76">
            <a:extLst>
              <a:ext uri="{FF2B5EF4-FFF2-40B4-BE49-F238E27FC236}">
                <a16:creationId xmlns:a16="http://schemas.microsoft.com/office/drawing/2014/main" id="{27AF5A01-2607-4930-B292-C95AE1D72890}"/>
              </a:ext>
            </a:extLst>
          </p:cNvPr>
          <p:cNvSpPr txBox="1"/>
          <p:nvPr/>
        </p:nvSpPr>
        <p:spPr>
          <a:xfrm>
            <a:off x="5088968" y="2639257"/>
            <a:ext cx="3193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t>
            </a:r>
          </a:p>
        </p:txBody>
      </p:sp>
      <p:grpSp>
        <p:nvGrpSpPr>
          <p:cNvPr id="85" name="Group 84">
            <a:extLst>
              <a:ext uri="{FF2B5EF4-FFF2-40B4-BE49-F238E27FC236}">
                <a16:creationId xmlns:a16="http://schemas.microsoft.com/office/drawing/2014/main" id="{B1ECA67F-475B-4490-B517-60739873579C}"/>
              </a:ext>
            </a:extLst>
          </p:cNvPr>
          <p:cNvGrpSpPr/>
          <p:nvPr/>
        </p:nvGrpSpPr>
        <p:grpSpPr>
          <a:xfrm>
            <a:off x="5104194" y="4393733"/>
            <a:ext cx="2479152" cy="421930"/>
            <a:chOff x="8303395" y="-754700"/>
            <a:chExt cx="1051041" cy="421930"/>
          </a:xfrm>
        </p:grpSpPr>
        <p:sp>
          <p:nvSpPr>
            <p:cNvPr id="86" name="TextBox 85">
              <a:extLst>
                <a:ext uri="{FF2B5EF4-FFF2-40B4-BE49-F238E27FC236}">
                  <a16:creationId xmlns:a16="http://schemas.microsoft.com/office/drawing/2014/main" id="{ED21CE07-8FCD-4B85-BD6E-01E2356C8975}"/>
                </a:ext>
              </a:extLst>
            </p:cNvPr>
            <p:cNvSpPr txBox="1"/>
            <p:nvPr/>
          </p:nvSpPr>
          <p:spPr>
            <a:xfrm>
              <a:off x="8303395" y="-754700"/>
              <a:ext cx="1224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s</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1" y="-727116"/>
              <a:ext cx="93548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5307967" y="4429139"/>
            <a:ext cx="11721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"Devan"</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40117" y="39874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41898" y="42982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35862" y="49168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5771" y="246944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11373" y="27725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CAA5E7-2E3F-4F60-87F5-E2D55E49121E}"/>
              </a:ext>
            </a:extLst>
          </p:cNvPr>
          <p:cNvCxnSpPr/>
          <p:nvPr/>
        </p:nvCxnSpPr>
        <p:spPr>
          <a:xfrm>
            <a:off x="307601" y="30738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41901" y="52171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Speech Bubble: Rectangle with Corners Rounded 28">
            <a:extLst>
              <a:ext uri="{FF2B5EF4-FFF2-40B4-BE49-F238E27FC236}">
                <a16:creationId xmlns:a16="http://schemas.microsoft.com/office/drawing/2014/main" id="{8742D6E2-9B42-4AE9-893E-C8C30391E667}"/>
              </a:ext>
            </a:extLst>
          </p:cNvPr>
          <p:cNvSpPr/>
          <p:nvPr/>
        </p:nvSpPr>
        <p:spPr>
          <a:xfrm>
            <a:off x="4142328" y="807467"/>
            <a:ext cx="3813201" cy="1273468"/>
          </a:xfrm>
          <a:prstGeom prst="wedgeRoundRectCallout">
            <a:avLst>
              <a:gd name="adj1" fmla="val -67719"/>
              <a:gd name="adj2" fmla="val 701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enables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the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formal parameter to act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as an alias for the original value/object.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grpSp>
        <p:nvGrpSpPr>
          <p:cNvPr id="2" name="Group 1">
            <a:extLst>
              <a:ext uri="{FF2B5EF4-FFF2-40B4-BE49-F238E27FC236}">
                <a16:creationId xmlns:a16="http://schemas.microsoft.com/office/drawing/2014/main" id="{D9ABA612-264A-4D10-A502-BB794A90C399}"/>
              </a:ext>
            </a:extLst>
          </p:cNvPr>
          <p:cNvGrpSpPr/>
          <p:nvPr/>
        </p:nvGrpSpPr>
        <p:grpSpPr>
          <a:xfrm>
            <a:off x="5100529" y="3062410"/>
            <a:ext cx="2514738" cy="414558"/>
            <a:chOff x="5799625" y="5200352"/>
            <a:chExt cx="2514738" cy="414558"/>
          </a:xfrm>
        </p:grpSpPr>
        <p:grpSp>
          <p:nvGrpSpPr>
            <p:cNvPr id="39" name="Group 38">
              <a:extLst>
                <a:ext uri="{FF2B5EF4-FFF2-40B4-BE49-F238E27FC236}">
                  <a16:creationId xmlns:a16="http://schemas.microsoft.com/office/drawing/2014/main" id="{420A9E76-1243-48C0-9424-52B33A826C27}"/>
                </a:ext>
              </a:extLst>
            </p:cNvPr>
            <p:cNvGrpSpPr/>
            <p:nvPr/>
          </p:nvGrpSpPr>
          <p:grpSpPr>
            <a:xfrm>
              <a:off x="5799625" y="5200352"/>
              <a:ext cx="2487344" cy="414558"/>
              <a:chOff x="8299922" y="-747328"/>
              <a:chExt cx="1054514" cy="414558"/>
            </a:xfrm>
          </p:grpSpPr>
          <p:sp>
            <p:nvSpPr>
              <p:cNvPr id="40" name="TextBox 39">
                <a:extLst>
                  <a:ext uri="{FF2B5EF4-FFF2-40B4-BE49-F238E27FC236}">
                    <a16:creationId xmlns:a16="http://schemas.microsoft.com/office/drawing/2014/main" id="{5CD4AF93-1BC1-4F6B-948D-602F557386CD}"/>
                  </a:ext>
                </a:extLst>
              </p:cNvPr>
              <p:cNvSpPr txBox="1"/>
              <p:nvPr/>
            </p:nvSpPr>
            <p:spPr>
              <a:xfrm>
                <a:off x="8299922" y="-747328"/>
                <a:ext cx="1163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t</a:t>
                </a:r>
              </a:p>
            </p:txBody>
          </p:sp>
          <p:sp>
            <p:nvSpPr>
              <p:cNvPr id="41" name="Rectangle 40">
                <a:extLst>
                  <a:ext uri="{FF2B5EF4-FFF2-40B4-BE49-F238E27FC236}">
                    <a16:creationId xmlns:a16="http://schemas.microsoft.com/office/drawing/2014/main" id="{93B93E9E-AFA7-47E4-8D04-6DB4057587CA}"/>
                  </a:ext>
                </a:extLst>
              </p:cNvPr>
              <p:cNvSpPr/>
              <p:nvPr/>
            </p:nvSpPr>
            <p:spPr>
              <a:xfrm>
                <a:off x="8418951" y="-727116"/>
                <a:ext cx="93548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42" name="TextBox 41">
              <a:extLst>
                <a:ext uri="{FF2B5EF4-FFF2-40B4-BE49-F238E27FC236}">
                  <a16:creationId xmlns:a16="http://schemas.microsoft.com/office/drawing/2014/main" id="{D61BB9EE-502C-4C85-806F-DF98871D999D}"/>
                </a:ext>
              </a:extLst>
            </p:cNvPr>
            <p:cNvSpPr txBox="1"/>
            <p:nvPr/>
          </p:nvSpPr>
          <p:spPr>
            <a:xfrm>
              <a:off x="6013733" y="5200352"/>
              <a:ext cx="23006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"Devan stinks!"</a:t>
              </a:r>
            </a:p>
          </p:txBody>
        </p:sp>
      </p:grpSp>
      <p:cxnSp>
        <p:nvCxnSpPr>
          <p:cNvPr id="43" name="Straight Arrow Connector 42">
            <a:extLst>
              <a:ext uri="{FF2B5EF4-FFF2-40B4-BE49-F238E27FC236}">
                <a16:creationId xmlns:a16="http://schemas.microsoft.com/office/drawing/2014/main" id="{0BBF73D1-D9ED-44D2-9DE0-20781E236CF7}"/>
              </a:ext>
            </a:extLst>
          </p:cNvPr>
          <p:cNvCxnSpPr/>
          <p:nvPr/>
        </p:nvCxnSpPr>
        <p:spPr>
          <a:xfrm>
            <a:off x="86051" y="34016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B4FE561-B821-467A-8DA7-080DACB10E74}"/>
              </a:ext>
            </a:extLst>
          </p:cNvPr>
          <p:cNvSpPr txBox="1"/>
          <p:nvPr/>
        </p:nvSpPr>
        <p:spPr>
          <a:xfrm>
            <a:off x="5315812" y="3063231"/>
            <a:ext cx="23006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"Devan stinks!"</a:t>
            </a:r>
          </a:p>
        </p:txBody>
      </p:sp>
      <p:sp>
        <p:nvSpPr>
          <p:cNvPr id="28" name="TextBox 27">
            <a:extLst>
              <a:ext uri="{FF2B5EF4-FFF2-40B4-BE49-F238E27FC236}">
                <a16:creationId xmlns:a16="http://schemas.microsoft.com/office/drawing/2014/main" id="{0E6FEBEE-B148-4A8D-8575-78B060F9EBDE}"/>
              </a:ext>
            </a:extLst>
          </p:cNvPr>
          <p:cNvSpPr txBox="1"/>
          <p:nvPr/>
        </p:nvSpPr>
        <p:spPr>
          <a:xfrm>
            <a:off x="2039609" y="4996008"/>
            <a:ext cx="24416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Devan stinks!</a:t>
            </a:r>
          </a:p>
        </p:txBody>
      </p:sp>
      <p:sp>
        <p:nvSpPr>
          <p:cNvPr id="3" name="Freeform: Shape 2">
            <a:extLst>
              <a:ext uri="{FF2B5EF4-FFF2-40B4-BE49-F238E27FC236}">
                <a16:creationId xmlns:a16="http://schemas.microsoft.com/office/drawing/2014/main" id="{2E93FD3B-9006-4237-90BA-DE60C579C8B5}"/>
              </a:ext>
            </a:extLst>
          </p:cNvPr>
          <p:cNvSpPr/>
          <p:nvPr/>
        </p:nvSpPr>
        <p:spPr>
          <a:xfrm>
            <a:off x="4698516" y="2854347"/>
            <a:ext cx="438634" cy="1746250"/>
          </a:xfrm>
          <a:custGeom>
            <a:avLst/>
            <a:gdLst>
              <a:gd name="connsiteX0" fmla="*/ 425934 w 438634"/>
              <a:gd name="connsiteY0" fmla="*/ 0 h 1746250"/>
              <a:gd name="connsiteX1" fmla="*/ 70334 w 438634"/>
              <a:gd name="connsiteY1" fmla="*/ 552450 h 1746250"/>
              <a:gd name="connsiteX2" fmla="*/ 32234 w 438634"/>
              <a:gd name="connsiteY2" fmla="*/ 1270000 h 1746250"/>
              <a:gd name="connsiteX3" fmla="*/ 438634 w 438634"/>
              <a:gd name="connsiteY3" fmla="*/ 1746250 h 1746250"/>
            </a:gdLst>
            <a:ahLst/>
            <a:cxnLst>
              <a:cxn ang="0">
                <a:pos x="connsiteX0" y="connsiteY0"/>
              </a:cxn>
              <a:cxn ang="0">
                <a:pos x="connsiteX1" y="connsiteY1"/>
              </a:cxn>
              <a:cxn ang="0">
                <a:pos x="connsiteX2" y="connsiteY2"/>
              </a:cxn>
              <a:cxn ang="0">
                <a:pos x="connsiteX3" y="connsiteY3"/>
              </a:cxn>
            </a:cxnLst>
            <a:rect l="l" t="t" r="r" b="b"/>
            <a:pathLst>
              <a:path w="438634" h="1746250">
                <a:moveTo>
                  <a:pt x="425934" y="0"/>
                </a:moveTo>
                <a:cubicBezTo>
                  <a:pt x="280942" y="170391"/>
                  <a:pt x="135951" y="340783"/>
                  <a:pt x="70334" y="552450"/>
                </a:cubicBezTo>
                <a:cubicBezTo>
                  <a:pt x="4717" y="764117"/>
                  <a:pt x="-29149" y="1071033"/>
                  <a:pt x="32234" y="1270000"/>
                </a:cubicBezTo>
                <a:cubicBezTo>
                  <a:pt x="93617" y="1468967"/>
                  <a:pt x="266125" y="1607608"/>
                  <a:pt x="438634" y="17462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FFC5BCA6-1B2A-4207-A6DB-897C479BDCD9}"/>
              </a:ext>
            </a:extLst>
          </p:cNvPr>
          <p:cNvSpPr/>
          <p:nvPr/>
        </p:nvSpPr>
        <p:spPr>
          <a:xfrm>
            <a:off x="2209657" y="5581331"/>
            <a:ext cx="4375293" cy="1205237"/>
          </a:xfrm>
          <a:prstGeom prst="wedgeRoundRectCallout">
            <a:avLst>
              <a:gd name="adj1" fmla="val -56175"/>
              <a:gd name="adj2" fmla="val -949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we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pass by reference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a:t>
            </a:r>
            <a:r>
              <a:rPr lang="en-US" sz="2000" dirty="0">
                <a:solidFill>
                  <a:prstClr val="white"/>
                </a:solidFill>
                <a:latin typeface="Corbel" panose="020B0503020204020204" pitchFamily="34" charset="0"/>
              </a:rPr>
              <a:t>the caller secretly passes the </a:t>
            </a:r>
            <a:r>
              <a:rPr lang="en-US" sz="2000" dirty="0">
                <a:solidFill>
                  <a:srgbClr val="FFCDCD"/>
                </a:solidFill>
                <a:latin typeface="Corbel" panose="020B0503020204020204" pitchFamily="34" charset="0"/>
              </a:rPr>
              <a:t>address</a:t>
            </a:r>
            <a:r>
              <a:rPr lang="en-US" sz="2000" dirty="0">
                <a:solidFill>
                  <a:prstClr val="white"/>
                </a:solidFill>
                <a:latin typeface="Corbel" panose="020B0503020204020204" pitchFamily="34" charset="0"/>
              </a:rPr>
              <a:t> of the </a:t>
            </a:r>
            <a:r>
              <a:rPr lang="en-US" sz="2000" dirty="0">
                <a:solidFill>
                  <a:srgbClr val="FFCDCD"/>
                </a:solidFill>
                <a:latin typeface="Corbel" panose="020B0503020204020204" pitchFamily="34" charset="0"/>
              </a:rPr>
              <a:t>value/object </a:t>
            </a:r>
            <a:r>
              <a:rPr lang="en-US" sz="2000" dirty="0">
                <a:solidFill>
                  <a:prstClr val="white"/>
                </a:solidFill>
                <a:latin typeface="Corbel" panose="020B0503020204020204" pitchFamily="34" charset="0"/>
              </a:rPr>
              <a:t>to the target function.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7" name="Speech Bubble: Rectangle with Corners Rounded 46">
            <a:extLst>
              <a:ext uri="{FF2B5EF4-FFF2-40B4-BE49-F238E27FC236}">
                <a16:creationId xmlns:a16="http://schemas.microsoft.com/office/drawing/2014/main" id="{44E5F00E-C18C-4580-852C-2698453F6FE5}"/>
              </a:ext>
            </a:extLst>
          </p:cNvPr>
          <p:cNvSpPr/>
          <p:nvPr/>
        </p:nvSpPr>
        <p:spPr>
          <a:xfrm>
            <a:off x="719293" y="3520374"/>
            <a:ext cx="3097902" cy="1396517"/>
          </a:xfrm>
          <a:prstGeom prst="wedgeRoundRectCallout">
            <a:avLst>
              <a:gd name="adj1" fmla="val -1520"/>
              <a:gd name="adj2" fmla="val -976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Each read/write of the formal parameter is directed to the original variable's storage!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0" name="Speech Bubble: Rectangle with Corners Rounded 29">
            <a:extLst>
              <a:ext uri="{FF2B5EF4-FFF2-40B4-BE49-F238E27FC236}">
                <a16:creationId xmlns:a16="http://schemas.microsoft.com/office/drawing/2014/main" id="{56FF2C96-5439-4F58-A116-FEA96F28CBB4}"/>
              </a:ext>
            </a:extLst>
          </p:cNvPr>
          <p:cNvSpPr/>
          <p:nvPr/>
        </p:nvSpPr>
        <p:spPr>
          <a:xfrm>
            <a:off x="1000987" y="3792699"/>
            <a:ext cx="3290130" cy="1424469"/>
          </a:xfrm>
          <a:prstGeom prst="wedgeRoundRectCallout">
            <a:avLst>
              <a:gd name="adj1" fmla="val -58833"/>
              <a:gd name="adj2" fmla="val -920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All changes to reference parameters modify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original value/object (using the passed in address).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6" name="Text Box 26">
            <a:extLst>
              <a:ext uri="{FF2B5EF4-FFF2-40B4-BE49-F238E27FC236}">
                <a16:creationId xmlns:a16="http://schemas.microsoft.com/office/drawing/2014/main" id="{3D9DAA04-9F43-44E8-A8D8-397AB3AD1615}"/>
              </a:ext>
            </a:extLst>
          </p:cNvPr>
          <p:cNvSpPr txBox="1">
            <a:spLocks noChangeArrowheads="1"/>
          </p:cNvSpPr>
          <p:nvPr/>
        </p:nvSpPr>
        <p:spPr bwMode="auto">
          <a:xfrm>
            <a:off x="4778381" y="2616214"/>
            <a:ext cx="7212514" cy="12003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Key takeaway: </a:t>
            </a:r>
            <a:b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b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Any change (</a:t>
            </a:r>
            <a:r>
              <a:rPr kumimoji="0" lang="en-US" sz="2400" b="0" i="1" u="none" strike="noStrike" kern="1200" cap="none" spc="0" normalizeH="0" baseline="0" noProof="0" dirty="0">
                <a:ln>
                  <a:noFill/>
                </a:ln>
                <a:solidFill>
                  <a:prstClr val="black"/>
                </a:solidFill>
                <a:effectLst/>
                <a:uLnTx/>
                <a:uFillTx/>
                <a:latin typeface="Corbel" panose="020B0503020204020204"/>
                <a:ea typeface="+mn-ea"/>
                <a:cs typeface="+mn-cs"/>
              </a:rPr>
              <a:t>including assignment!</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to a reference variable in</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 function will change the original variable.</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37" name="Speech Bubble: Rectangle with Corners Rounded 36">
            <a:extLst>
              <a:ext uri="{FF2B5EF4-FFF2-40B4-BE49-F238E27FC236}">
                <a16:creationId xmlns:a16="http://schemas.microsoft.com/office/drawing/2014/main" id="{50CC078F-5B2A-4F2F-97A3-16C6DC6438AE}"/>
              </a:ext>
            </a:extLst>
          </p:cNvPr>
          <p:cNvSpPr/>
          <p:nvPr/>
        </p:nvSpPr>
        <p:spPr>
          <a:xfrm>
            <a:off x="1048424" y="3333236"/>
            <a:ext cx="2225191" cy="712235"/>
          </a:xfrm>
          <a:prstGeom prst="wedgeRoundRectCallout">
            <a:avLst>
              <a:gd name="adj1" fmla="val -55805"/>
              <a:gd name="adj2" fmla="val -758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assignment of </a:t>
            </a:r>
            <a:r>
              <a:rPr kumimoji="0" lang="en-US" sz="2000" b="0" i="0" u="none" strike="noStrike" kern="1200" cap="none" spc="0" normalizeH="0" baseline="0" noProof="0" dirty="0">
                <a:ln>
                  <a:noFill/>
                </a:ln>
                <a:solidFill>
                  <a:schemeClr val="accent2">
                    <a:lumMod val="40000"/>
                    <a:lumOff val="60000"/>
                  </a:schemeClr>
                </a:solidFill>
                <a:effectLst/>
                <a:uLnTx/>
                <a:uFillTx/>
                <a:latin typeface="Corbel" panose="020B0503020204020204" pitchFamily="34" charset="0"/>
                <a:ea typeface="+mn-ea"/>
                <a:cs typeface="+mn-cs"/>
              </a:rPr>
              <a:t>n</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38" name="Speech Bubble: Rectangle with Corners Rounded 37">
            <a:extLst>
              <a:ext uri="{FF2B5EF4-FFF2-40B4-BE49-F238E27FC236}">
                <a16:creationId xmlns:a16="http://schemas.microsoft.com/office/drawing/2014/main" id="{43DEEB8D-EAD6-4045-9660-3DD2A44DB223}"/>
              </a:ext>
            </a:extLst>
          </p:cNvPr>
          <p:cNvSpPr/>
          <p:nvPr/>
        </p:nvSpPr>
        <p:spPr>
          <a:xfrm>
            <a:off x="2269625" y="5409458"/>
            <a:ext cx="3300381" cy="920110"/>
          </a:xfrm>
          <a:prstGeom prst="wedgeRoundRectCallout">
            <a:avLst>
              <a:gd name="adj1" fmla="val -58833"/>
              <a:gd name="adj2" fmla="val -920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Changes the original, referenced variable! </a:t>
            </a:r>
          </a:p>
        </p:txBody>
      </p:sp>
    </p:spTree>
    <p:extLst>
      <p:ext uri="{BB962C8B-B14F-4D97-AF65-F5344CB8AC3E}">
        <p14:creationId xmlns:p14="http://schemas.microsoft.com/office/powerpoint/2010/main" val="4219470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up)">
                                      <p:cBhvr>
                                        <p:cTn id="11" dur="500"/>
                                        <p:tgtEl>
                                          <p:spTgt spid="7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9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9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up)">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9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2.29167E-6 3.7037E-6 L 0.24401 0.01736 " pathEditMode="relative" rAng="0" ptsTypes="AA">
                                      <p:cBhvr>
                                        <p:cTn id="95" dur="2000" fill="hold"/>
                                        <p:tgtEl>
                                          <p:spTgt spid="47"/>
                                        </p:tgtEl>
                                        <p:attrNameLst>
                                          <p:attrName>ppt_x</p:attrName>
                                          <p:attrName>ppt_y</p:attrName>
                                        </p:attrNameLst>
                                      </p:cBhvr>
                                      <p:rCtr x="12201" y="856"/>
                                    </p:animMotion>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3" nodeType="clickEffect">
                                  <p:stCondLst>
                                    <p:cond delay="0"/>
                                  </p:stCondLst>
                                  <p:childTnLst>
                                    <p:animMotion origin="layout" path="M 0.24401 0.01736 L 0.24883 0.27037 " pathEditMode="relative" rAng="0" ptsTypes="AA">
                                      <p:cBhvr>
                                        <p:cTn id="99" dur="2000" fill="hold"/>
                                        <p:tgtEl>
                                          <p:spTgt spid="47"/>
                                        </p:tgtEl>
                                        <p:attrNameLst>
                                          <p:attrName>ppt_x</p:attrName>
                                          <p:attrName>ppt_y</p:attrName>
                                        </p:attrNameLst>
                                      </p:cBhvr>
                                      <p:rCtr x="234" y="12639"/>
                                    </p:animMotion>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93"/>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down)">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grpId="2" nodeType="clickEffect">
                                  <p:stCondLst>
                                    <p:cond delay="0"/>
                                  </p:stCondLst>
                                  <p:childTnLst>
                                    <p:animMotion origin="layout" path="M 2.70833E-6 -2.96296E-6 L 0.39622 0.22871 " pathEditMode="relative" rAng="0" ptsTypes="AA">
                                      <p:cBhvr>
                                        <p:cTn id="124" dur="2000" fill="hold"/>
                                        <p:tgtEl>
                                          <p:spTgt spid="30"/>
                                        </p:tgtEl>
                                        <p:attrNameLst>
                                          <p:attrName>ppt_x</p:attrName>
                                          <p:attrName>ppt_y</p:attrName>
                                        </p:attrNameLst>
                                      </p:cBhvr>
                                      <p:rCtr x="19805" y="11435"/>
                                    </p:animMotion>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4"/>
                                        </p:tgtEl>
                                        <p:attrNameLst>
                                          <p:attrName>style.visibility</p:attrName>
                                        </p:attrNameLst>
                                      </p:cBhvr>
                                      <p:to>
                                        <p:strVal val="visible"/>
                                      </p:to>
                                    </p:set>
                                  </p:childTnLst>
                                </p:cTn>
                              </p:par>
                              <p:par>
                                <p:cTn id="129" presetID="42" presetClass="path" presetSubtype="0" accel="50000" decel="50000" fill="hold" grpId="1" nodeType="withEffect">
                                  <p:stCondLst>
                                    <p:cond delay="0"/>
                                  </p:stCondLst>
                                  <p:childTnLst>
                                    <p:animMotion origin="layout" path="M 1.45833E-6 4.07407E-6 L -0.00065 0.19907 " pathEditMode="relative" rAng="0" ptsTypes="AA">
                                      <p:cBhvr>
                                        <p:cTn id="130" dur="2000" fill="hold"/>
                                        <p:tgtEl>
                                          <p:spTgt spid="44"/>
                                        </p:tgtEl>
                                        <p:attrNameLst>
                                          <p:attrName>ppt_x</p:attrName>
                                          <p:attrName>ppt_y</p:attrName>
                                        </p:attrNameLst>
                                      </p:cBhvr>
                                      <p:rCtr x="-39" y="9954"/>
                                    </p:animMotion>
                                  </p:childTnLst>
                                </p:cTn>
                              </p:par>
                              <p:par>
                                <p:cTn id="131" presetID="10" presetClass="exit" presetSubtype="0" fill="hold" grpId="1" nodeType="withEffect">
                                  <p:stCondLst>
                                    <p:cond delay="0"/>
                                  </p:stCondLst>
                                  <p:childTnLst>
                                    <p:animEffect transition="out" filter="fade">
                                      <p:cBhvr>
                                        <p:cTn id="132" dur="500"/>
                                        <p:tgtEl>
                                          <p:spTgt spid="88"/>
                                        </p:tgtEl>
                                      </p:cBhvr>
                                    </p:animEffect>
                                    <p:set>
                                      <p:cBhvr>
                                        <p:cTn id="133" dur="1" fill="hold">
                                          <p:stCondLst>
                                            <p:cond delay="499"/>
                                          </p:stCondLst>
                                        </p:cTn>
                                        <p:tgtEl>
                                          <p:spTgt spid="88"/>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3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26"/>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43"/>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nodeType="clickEffect">
                                  <p:stCondLst>
                                    <p:cond delay="0"/>
                                  </p:stCondLst>
                                  <p:childTnLst>
                                    <p:animEffect transition="out" filter="fade">
                                      <p:cBhvr>
                                        <p:cTn id="149" dur="500"/>
                                        <p:tgtEl>
                                          <p:spTgt spid="2"/>
                                        </p:tgtEl>
                                      </p:cBhvr>
                                    </p:animEffect>
                                    <p:set>
                                      <p:cBhvr>
                                        <p:cTn id="150" dur="1" fill="hold">
                                          <p:stCondLst>
                                            <p:cond delay="499"/>
                                          </p:stCondLst>
                                        </p:cTn>
                                        <p:tgtEl>
                                          <p:spTgt spid="2"/>
                                        </p:tgtEl>
                                        <p:attrNameLst>
                                          <p:attrName>style.visibility</p:attrName>
                                        </p:attrNameLst>
                                      </p:cBhvr>
                                      <p:to>
                                        <p:strVal val="hidden"/>
                                      </p:to>
                                    </p:set>
                                  </p:childTnLst>
                                </p:cTn>
                              </p:par>
                              <p:par>
                                <p:cTn id="151" presetID="10" presetClass="exit" presetSubtype="0" fill="hold" grpId="2" nodeType="withEffect">
                                  <p:stCondLst>
                                    <p:cond delay="0"/>
                                  </p:stCondLst>
                                  <p:childTnLst>
                                    <p:animEffect transition="out" filter="fade">
                                      <p:cBhvr>
                                        <p:cTn id="152" dur="500"/>
                                        <p:tgtEl>
                                          <p:spTgt spid="77"/>
                                        </p:tgtEl>
                                      </p:cBhvr>
                                    </p:animEffect>
                                    <p:set>
                                      <p:cBhvr>
                                        <p:cTn id="153" dur="1" fill="hold">
                                          <p:stCondLst>
                                            <p:cond delay="499"/>
                                          </p:stCondLst>
                                        </p:cTn>
                                        <p:tgtEl>
                                          <p:spTgt spid="7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
                                        </p:tgtEl>
                                      </p:cBhvr>
                                    </p:animEffect>
                                    <p:set>
                                      <p:cBhvr>
                                        <p:cTn id="156" dur="1" fill="hold">
                                          <p:stCondLst>
                                            <p:cond delay="499"/>
                                          </p:stCondLst>
                                        </p:cTn>
                                        <p:tgtEl>
                                          <p:spTgt spid="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71"/>
                                        </p:tgtEl>
                                      </p:cBhvr>
                                    </p:animEffect>
                                    <p:set>
                                      <p:cBhvr>
                                        <p:cTn id="161" dur="1" fill="hold">
                                          <p:stCondLst>
                                            <p:cond delay="499"/>
                                          </p:stCondLst>
                                        </p:cTn>
                                        <p:tgtEl>
                                          <p:spTgt spid="71"/>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nodeType="clickEffect">
                                  <p:stCondLst>
                                    <p:cond delay="0"/>
                                  </p:stCondLst>
                                  <p:childTnLst>
                                    <p:set>
                                      <p:cBhvr>
                                        <p:cTn id="165" dur="1" fill="hold">
                                          <p:stCondLst>
                                            <p:cond delay="0"/>
                                          </p:stCondLst>
                                        </p:cTn>
                                        <p:tgtEl>
                                          <p:spTgt spid="43"/>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27"/>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wipe(left)">
                                      <p:cBhvr>
                                        <p:cTn id="174" dur="500"/>
                                        <p:tgtEl>
                                          <p:spTgt spid="28"/>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27"/>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6"/>
                                        </p:tgtEl>
                                        <p:attrNameLst>
                                          <p:attrName>style.visibility</p:attrName>
                                        </p:attrNameLst>
                                      </p:cBhvr>
                                      <p:to>
                                        <p:strVal val="visible"/>
                                      </p:to>
                                    </p:set>
                                  </p:childTnLst>
                                </p:cTn>
                              </p:par>
                              <p:par>
                                <p:cTn id="183" presetID="10" presetClass="exit" presetSubtype="0" fill="hold" nodeType="withEffect">
                                  <p:stCondLst>
                                    <p:cond delay="0"/>
                                  </p:stCondLst>
                                  <p:childTnLst>
                                    <p:animEffect transition="out" filter="fade">
                                      <p:cBhvr>
                                        <p:cTn id="184" dur="500"/>
                                        <p:tgtEl>
                                          <p:spTgt spid="57"/>
                                        </p:tgtEl>
                                      </p:cBhvr>
                                    </p:animEffect>
                                    <p:set>
                                      <p:cBhvr>
                                        <p:cTn id="185" dur="1" fill="hold">
                                          <p:stCondLst>
                                            <p:cond delay="499"/>
                                          </p:stCondLst>
                                        </p:cTn>
                                        <p:tgtEl>
                                          <p:spTgt spid="57"/>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85"/>
                                        </p:tgtEl>
                                      </p:cBhvr>
                                    </p:animEffect>
                                    <p:set>
                                      <p:cBhvr>
                                        <p:cTn id="188" dur="1" fill="hold">
                                          <p:stCondLst>
                                            <p:cond delay="499"/>
                                          </p:stCondLst>
                                        </p:cTn>
                                        <p:tgtEl>
                                          <p:spTgt spid="85"/>
                                        </p:tgtEl>
                                        <p:attrNameLst>
                                          <p:attrName>style.visibility</p:attrName>
                                        </p:attrNameLst>
                                      </p:cBhvr>
                                      <p:to>
                                        <p:strVal val="hidden"/>
                                      </p:to>
                                    </p:set>
                                  </p:childTnLst>
                                </p:cTn>
                              </p:par>
                              <p:par>
                                <p:cTn id="189" presetID="10" presetClass="exit" presetSubtype="0" fill="hold" grpId="2" nodeType="withEffect">
                                  <p:stCondLst>
                                    <p:cond delay="0"/>
                                  </p:stCondLst>
                                  <p:childTnLst>
                                    <p:animEffect transition="out" filter="fade">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wipe(down)">
                                      <p:cBhvr>
                                        <p:cTn id="200" dur="500"/>
                                        <p:tgtEl>
                                          <p:spTgt spid="3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38"/>
                                        </p:tgtEl>
                                        <p:attrNameLst>
                                          <p:attrName>style.visibility</p:attrName>
                                        </p:attrNameLst>
                                      </p:cBhvr>
                                      <p:to>
                                        <p:strVal val="visible"/>
                                      </p:to>
                                    </p:set>
                                    <p:animEffect transition="in" filter="wipe(down)">
                                      <p:cBhvr>
                                        <p:cTn id="205" dur="500"/>
                                        <p:tgtEl>
                                          <p:spTgt spid="38"/>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1" nodeType="clickEffect">
                                  <p:stCondLst>
                                    <p:cond delay="0"/>
                                  </p:stCondLst>
                                  <p:childTnLst>
                                    <p:set>
                                      <p:cBhvr>
                                        <p:cTn id="209" dur="1" fill="hold">
                                          <p:stCondLst>
                                            <p:cond delay="0"/>
                                          </p:stCondLst>
                                        </p:cTn>
                                        <p:tgtEl>
                                          <p:spTgt spid="38"/>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0" grpId="0" animBg="1"/>
      <p:bldP spid="77" grpId="0"/>
      <p:bldP spid="77" grpId="2"/>
      <p:bldP spid="88" grpId="0"/>
      <p:bldP spid="88" grpId="1"/>
      <p:bldP spid="29" grpId="0" animBg="1"/>
      <p:bldP spid="29" grpId="1" animBg="1"/>
      <p:bldP spid="44" grpId="0"/>
      <p:bldP spid="44" grpId="1"/>
      <p:bldP spid="44" grpId="2"/>
      <p:bldP spid="28" grpId="0"/>
      <p:bldP spid="3" grpId="0" animBg="1"/>
      <p:bldP spid="3" grpId="1" animBg="1"/>
      <p:bldP spid="45" grpId="0" animBg="1"/>
      <p:bldP spid="45" grpId="1" animBg="1"/>
      <p:bldP spid="47" grpId="0" animBg="1"/>
      <p:bldP spid="47" grpId="1" animBg="1"/>
      <p:bldP spid="47" grpId="2" animBg="1"/>
      <p:bldP spid="47" grpId="3" animBg="1"/>
      <p:bldP spid="30" grpId="0" animBg="1"/>
      <p:bldP spid="30" grpId="1" animBg="1"/>
      <p:bldP spid="30" grpId="2" animBg="1"/>
      <p:bldP spid="36" grpId="0"/>
      <p:bldP spid="37" grpId="0" animBg="1"/>
      <p:bldP spid="37" grpId="1" animBg="1"/>
      <p:bldP spid="38" grpId="0" animBg="1"/>
      <p:bldP spid="38"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667272" y="-10238"/>
            <a:ext cx="7188200" cy="895481"/>
          </a:xfrm>
          <a:noFill/>
          <a:ln/>
        </p:spPr>
        <p:txBody>
          <a:bodyPr/>
          <a:lstStyle/>
          <a:p>
            <a:r>
              <a:rPr lang="en-US" dirty="0">
                <a:ea typeface="MS Mincho" pitchFamily="49" charset="-128"/>
              </a:rPr>
              <a:t>Parametric Polymorphism: Templates</a:t>
            </a:r>
            <a:endParaRPr lang="en-US" dirty="0">
              <a:cs typeface="Courier New" pitchFamily="49" charset="0"/>
            </a:endParaRPr>
          </a:p>
        </p:txBody>
      </p:sp>
      <p:grpSp>
        <p:nvGrpSpPr>
          <p:cNvPr id="4" name="Group 3">
            <a:extLst>
              <a:ext uri="{FF2B5EF4-FFF2-40B4-BE49-F238E27FC236}">
                <a16:creationId xmlns:a16="http://schemas.microsoft.com/office/drawing/2014/main" id="{45D93A76-D111-4AAC-A178-1F5DC706254A}"/>
              </a:ext>
            </a:extLst>
          </p:cNvPr>
          <p:cNvGrpSpPr/>
          <p:nvPr/>
        </p:nvGrpSpPr>
        <p:grpSpPr>
          <a:xfrm>
            <a:off x="8284640" y="40884"/>
            <a:ext cx="3743330" cy="6659013"/>
            <a:chOff x="6553207" y="66284"/>
            <a:chExt cx="3743330" cy="6659013"/>
          </a:xfrm>
        </p:grpSpPr>
        <p:sp>
          <p:nvSpPr>
            <p:cNvPr id="452629" name="Rectangle 21"/>
            <p:cNvSpPr>
              <a:spLocks noChangeArrowheads="1"/>
            </p:cNvSpPr>
            <p:nvPr/>
          </p:nvSpPr>
          <p:spPr bwMode="auto">
            <a:xfrm>
              <a:off x="6553207" y="132375"/>
              <a:ext cx="3725866" cy="6592922"/>
            </a:xfrm>
            <a:prstGeom prst="rect">
              <a:avLst/>
            </a:prstGeom>
            <a:solidFill>
              <a:srgbClr val="FDF1E9"/>
            </a:solidFill>
            <a:ln w="3175">
              <a:solidFill>
                <a:schemeClr val="tx1"/>
              </a:solidFill>
              <a:miter lim="800000"/>
              <a:headEnd/>
              <a:tailEnd/>
            </a:ln>
            <a:effectLst/>
          </p:spPr>
          <p:txBody>
            <a:bodyPr wrap="none" anchor="ctr"/>
            <a:lstStyle/>
            <a:p>
              <a:endParaRPr lang="en-US"/>
            </a:p>
          </p:txBody>
        </p:sp>
        <p:sp>
          <p:nvSpPr>
            <p:cNvPr id="29" name="TextBox 28">
              <a:extLst>
                <a:ext uri="{FF2B5EF4-FFF2-40B4-BE49-F238E27FC236}">
                  <a16:creationId xmlns:a16="http://schemas.microsoft.com/office/drawing/2014/main" id="{309377E6-EAD0-4524-9C9B-6B692D09D86C}"/>
                </a:ext>
              </a:extLst>
            </p:cNvPr>
            <p:cNvSpPr txBox="1"/>
            <p:nvPr/>
          </p:nvSpPr>
          <p:spPr>
            <a:xfrm>
              <a:off x="6560072" y="66284"/>
              <a:ext cx="3736465" cy="1754326"/>
            </a:xfrm>
            <a:prstGeom prst="rect">
              <a:avLst/>
            </a:prstGeom>
            <a:noFill/>
          </p:spPr>
          <p:txBody>
            <a:bodyPr wrap="square">
              <a:spAutoFit/>
            </a:bodyPr>
            <a:lstStyle/>
            <a:p>
              <a:r>
                <a:rPr lang="en-US" dirty="0">
                  <a:latin typeface="Consolas" panose="020B0609020204030204" pitchFamily="49" charset="0"/>
                  <a:ea typeface="MS Mincho" pitchFamily="49" charset="-128"/>
                  <a:cs typeface="Times New Roman" pitchFamily="18" charset="0"/>
                </a:rPr>
                <a:t>template &lt;</a:t>
              </a:r>
              <a:r>
                <a:rPr lang="en-US" dirty="0" err="1">
                  <a:latin typeface="Consolas" panose="020B0609020204030204" pitchFamily="49" charset="0"/>
                  <a:ea typeface="MS Mincho" pitchFamily="49" charset="-128"/>
                  <a:cs typeface="Times New Roman" pitchFamily="18" charset="0"/>
                </a:rPr>
                <a:t>typename</a:t>
              </a:r>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&gt;</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void swap(</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&amp;x,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&amp;y) {</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temp = x;</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x = y;</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y = temp;</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grpSp>
      <p:sp>
        <p:nvSpPr>
          <p:cNvPr id="452633" name="Text Box 25"/>
          <p:cNvSpPr txBox="1">
            <a:spLocks noChangeArrowheads="1"/>
          </p:cNvSpPr>
          <p:nvPr/>
        </p:nvSpPr>
        <p:spPr bwMode="auto">
          <a:xfrm>
            <a:off x="10240433" y="637857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34" name="Text Box 26"/>
          <p:cNvSpPr txBox="1">
            <a:spLocks noChangeArrowheads="1"/>
          </p:cNvSpPr>
          <p:nvPr/>
        </p:nvSpPr>
        <p:spPr bwMode="auto">
          <a:xfrm>
            <a:off x="9811808" y="136842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27" name="Rectangle 19"/>
          <p:cNvSpPr>
            <a:spLocks noChangeArrowheads="1"/>
          </p:cNvSpPr>
          <p:nvPr/>
        </p:nvSpPr>
        <p:spPr bwMode="auto">
          <a:xfrm>
            <a:off x="429888" y="908994"/>
            <a:ext cx="712113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In a language (like C++) that uses the </a:t>
            </a:r>
            <a:r>
              <a:rPr lang="en-US" sz="2000" dirty="0">
                <a:solidFill>
                  <a:srgbClr val="FF0000"/>
                </a:solidFill>
                <a:latin typeface="+mj-lt"/>
                <a:cs typeface="Times New Roman" pitchFamily="18" charset="0"/>
              </a:rPr>
              <a:t>template approach</a:t>
            </a:r>
            <a:r>
              <a:rPr lang="en-US" sz="2000" dirty="0">
                <a:latin typeface="+mj-lt"/>
                <a:cs typeface="Times New Roman" pitchFamily="18" charset="0"/>
              </a:rPr>
              <a:t>, each time you use the template with a </a:t>
            </a:r>
            <a:r>
              <a:rPr lang="en-US" sz="2000" dirty="0">
                <a:solidFill>
                  <a:srgbClr val="00B050"/>
                </a:solidFill>
                <a:latin typeface="+mj-lt"/>
                <a:cs typeface="Times New Roman" pitchFamily="18" charset="0"/>
              </a:rPr>
              <a:t>different type</a:t>
            </a:r>
            <a:r>
              <a:rPr lang="en-US" sz="2000" dirty="0">
                <a:latin typeface="+mj-lt"/>
                <a:cs typeface="Times New Roman" pitchFamily="18" charset="0"/>
              </a:rPr>
              <a:t>... </a:t>
            </a:r>
          </a:p>
        </p:txBody>
      </p:sp>
      <p:sp>
        <p:nvSpPr>
          <p:cNvPr id="452619" name="Text Box 11"/>
          <p:cNvSpPr txBox="1">
            <a:spLocks noChangeArrowheads="1"/>
          </p:cNvSpPr>
          <p:nvPr/>
        </p:nvSpPr>
        <p:spPr bwMode="auto">
          <a:xfrm>
            <a:off x="8290448" y="317630"/>
            <a:ext cx="3651245" cy="1477328"/>
          </a:xfrm>
          <a:prstGeom prst="rect">
            <a:avLst/>
          </a:prstGeom>
          <a:solidFill>
            <a:srgbClr val="FDF1E9"/>
          </a:solidFill>
          <a:ln>
            <a:noFill/>
          </a:ln>
          <a:effectLst/>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void swap(</a:t>
            </a:r>
            <a:r>
              <a:rPr lang="en-US" dirty="0">
                <a:solidFill>
                  <a:srgbClr val="00B05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&amp;x, </a:t>
            </a:r>
            <a:r>
              <a:rPr lang="en-US" dirty="0">
                <a:solidFill>
                  <a:srgbClr val="00B05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&amp;y) {</a:t>
            </a:r>
            <a:endParaRPr lang="en-US" dirty="0">
              <a:solidFill>
                <a:srgbClr val="7030A0"/>
              </a:solidFill>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temp = x;</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x = y;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y = temp;</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a:t>
            </a:r>
          </a:p>
        </p:txBody>
      </p:sp>
      <p:sp>
        <p:nvSpPr>
          <p:cNvPr id="452622" name="Text Box 14"/>
          <p:cNvSpPr txBox="1">
            <a:spLocks noChangeArrowheads="1"/>
          </p:cNvSpPr>
          <p:nvPr/>
        </p:nvSpPr>
        <p:spPr bwMode="auto">
          <a:xfrm>
            <a:off x="8291505" y="317630"/>
            <a:ext cx="3589339" cy="1477328"/>
          </a:xfrm>
          <a:prstGeom prst="rect">
            <a:avLst/>
          </a:prstGeom>
          <a:solidFill>
            <a:srgbClr val="FDF1E9"/>
          </a:solidFill>
          <a:ln>
            <a:noFill/>
          </a:ln>
          <a:effectLst/>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void swap(</a:t>
            </a:r>
            <a:r>
              <a:rPr lang="en-US" dirty="0">
                <a:solidFill>
                  <a:srgbClr val="00B05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&amp;x, </a:t>
            </a:r>
            <a:r>
              <a:rPr lang="en-US" dirty="0">
                <a:solidFill>
                  <a:srgbClr val="00B05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&amp;y)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temp = x;</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x = y;</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y = temp;</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a:t>
            </a:r>
          </a:p>
        </p:txBody>
      </p:sp>
      <p:sp>
        <p:nvSpPr>
          <p:cNvPr id="32" name="TextBox 31">
            <a:extLst>
              <a:ext uri="{FF2B5EF4-FFF2-40B4-BE49-F238E27FC236}">
                <a16:creationId xmlns:a16="http://schemas.microsoft.com/office/drawing/2014/main" id="{4891DA43-9162-435A-B12E-199C3BB2A2D5}"/>
              </a:ext>
            </a:extLst>
          </p:cNvPr>
          <p:cNvSpPr txBox="1"/>
          <p:nvPr/>
        </p:nvSpPr>
        <p:spPr>
          <a:xfrm>
            <a:off x="610673" y="1730110"/>
            <a:ext cx="6759560" cy="707886"/>
          </a:xfrm>
          <a:prstGeom prst="rect">
            <a:avLst/>
          </a:prstGeom>
          <a:noFill/>
        </p:spPr>
        <p:txBody>
          <a:bodyPr wrap="square">
            <a:spAutoFit/>
          </a:bodyPr>
          <a:lstStyle/>
          <a:p>
            <a:pPr algn="ctr"/>
            <a:r>
              <a:rPr lang="en-US" sz="2000" dirty="0">
                <a:latin typeface="+mj-lt"/>
                <a:cs typeface="Times New Roman" pitchFamily="18" charset="0"/>
              </a:rPr>
              <a:t>the compiler generates a </a:t>
            </a:r>
            <a:r>
              <a:rPr lang="en-US" sz="2000" dirty="0">
                <a:solidFill>
                  <a:srgbClr val="7030A0"/>
                </a:solidFill>
                <a:latin typeface="+mj-lt"/>
                <a:cs typeface="Times New Roman" pitchFamily="18" charset="0"/>
              </a:rPr>
              <a:t>concrete version </a:t>
            </a:r>
            <a:r>
              <a:rPr lang="en-US" sz="2000" dirty="0">
                <a:latin typeface="+mj-lt"/>
                <a:cs typeface="Times New Roman" pitchFamily="18" charset="0"/>
              </a:rPr>
              <a:t>of the template function/class by substituting in the </a:t>
            </a:r>
            <a:r>
              <a:rPr lang="en-US" sz="2000" dirty="0">
                <a:solidFill>
                  <a:srgbClr val="00B050"/>
                </a:solidFill>
                <a:latin typeface="+mj-lt"/>
                <a:cs typeface="Times New Roman" pitchFamily="18" charset="0"/>
              </a:rPr>
              <a:t>type parameter</a:t>
            </a:r>
            <a:r>
              <a:rPr lang="en-US" sz="2000" dirty="0">
                <a:latin typeface="+mj-lt"/>
                <a:cs typeface="Times New Roman" pitchFamily="18" charset="0"/>
              </a:rPr>
              <a:t>!</a:t>
            </a:r>
          </a:p>
        </p:txBody>
      </p:sp>
      <p:sp>
        <p:nvSpPr>
          <p:cNvPr id="34" name="Text Box 22">
            <a:extLst>
              <a:ext uri="{FF2B5EF4-FFF2-40B4-BE49-F238E27FC236}">
                <a16:creationId xmlns:a16="http://schemas.microsoft.com/office/drawing/2014/main" id="{EB70EBA2-FE1A-4ED5-A7A6-25479D1D8909}"/>
              </a:ext>
            </a:extLst>
          </p:cNvPr>
          <p:cNvSpPr txBox="1">
            <a:spLocks noChangeArrowheads="1"/>
          </p:cNvSpPr>
          <p:nvPr/>
        </p:nvSpPr>
        <p:spPr bwMode="auto">
          <a:xfrm>
            <a:off x="8257371" y="4922956"/>
            <a:ext cx="3725863" cy="1815882"/>
          </a:xfrm>
          <a:prstGeom prst="rect">
            <a:avLst/>
          </a:prstGeom>
          <a:noFill/>
          <a:ln>
            <a:noFill/>
          </a:ln>
          <a:effectLst/>
        </p:spPr>
        <p:txBody>
          <a:bodyPr wrap="square">
            <a:spAutoFit/>
          </a:bodyPr>
          <a:lstStyle/>
          <a:p>
            <a:r>
              <a:rPr lang="en-US" dirty="0">
                <a:latin typeface="Consolas" panose="020B0609020204030204" pitchFamily="49" charset="0"/>
                <a:ea typeface="MS Mincho" pitchFamily="49" charset="-128"/>
                <a:cs typeface="Times New Roman" pitchFamily="18" charset="0"/>
              </a:rPr>
              <a:t>int main() {</a:t>
            </a:r>
            <a:endParaRPr lang="en-US" sz="1400"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fido(13), </a:t>
            </a:r>
            <a:r>
              <a:rPr lang="en-US" dirty="0" err="1">
                <a:latin typeface="Consolas" panose="020B0609020204030204" pitchFamily="49" charset="0"/>
                <a:ea typeface="MS Mincho" pitchFamily="49" charset="-128"/>
                <a:cs typeface="Times New Roman" pitchFamily="18" charset="0"/>
              </a:rPr>
              <a:t>benji</a:t>
            </a:r>
            <a:r>
              <a:rPr lang="en-US" dirty="0">
                <a:latin typeface="Consolas" panose="020B0609020204030204" pitchFamily="49" charset="0"/>
                <a:ea typeface="MS Mincho" pitchFamily="49" charset="-128"/>
                <a:cs typeface="Times New Roman" pitchFamily="18" charset="0"/>
              </a:rPr>
              <a:t>(75);</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swap(fido, </a:t>
            </a:r>
            <a:r>
              <a:rPr lang="en-US" dirty="0" err="1">
                <a:latin typeface="Consolas" panose="020B0609020204030204" pitchFamily="49" charset="0"/>
                <a:ea typeface="MS Mincho" pitchFamily="49" charset="-128"/>
                <a:cs typeface="Times New Roman" pitchFamily="18" charset="0"/>
              </a:rPr>
              <a:t>benji</a:t>
            </a:r>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a:p>
            <a:r>
              <a:rPr lang="en-US" sz="500" dirty="0">
                <a:latin typeface="Consolas" panose="020B0609020204030204" pitchFamily="49" charset="0"/>
                <a:ea typeface="MS Mincho" pitchFamily="49" charset="-128"/>
                <a:cs typeface="Times New Roman" pitchFamily="18" charset="0"/>
              </a:rPr>
              <a:t> </a:t>
            </a:r>
            <a:endParaRPr lang="en-US" sz="500" dirty="0">
              <a:latin typeface="Consolas" panose="020B0609020204030204" pitchFamily="49" charset="0"/>
            </a:endParaRPr>
          </a:p>
          <a:p>
            <a:endParaRPr lang="en-US" sz="100"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int</a:t>
            </a:r>
            <a:r>
              <a:rPr lang="en-US" dirty="0">
                <a:latin typeface="Consolas" panose="020B0609020204030204" pitchFamily="49" charset="0"/>
                <a:ea typeface="MS Mincho" pitchFamily="49" charset="-128"/>
                <a:cs typeface="Times New Roman" pitchFamily="18" charset="0"/>
              </a:rPr>
              <a:t> x=42, y=100;</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swap(x, y);</a:t>
            </a:r>
            <a:r>
              <a:rPr lang="en-US" sz="500" dirty="0">
                <a:latin typeface="Consolas" panose="020B0609020204030204" pitchFamily="49" charset="0"/>
                <a:cs typeface="Times New Roman" pitchFamily="18" charset="0"/>
              </a:rPr>
              <a:t> </a:t>
            </a:r>
          </a:p>
          <a:p>
            <a:r>
              <a:rPr lang="en-US" sz="1600" dirty="0">
                <a:latin typeface="Consolas" panose="020B0609020204030204" pitchFamily="49" charset="0"/>
                <a:cs typeface="Times New Roman" pitchFamily="18" charset="0"/>
              </a:rPr>
              <a:t>}</a:t>
            </a:r>
            <a:endParaRPr lang="en-US" dirty="0">
              <a:latin typeface="Consolas" panose="020B0609020204030204" pitchFamily="49" charset="0"/>
              <a:cs typeface="Times New Roman" pitchFamily="18" charset="0"/>
            </a:endParaRPr>
          </a:p>
        </p:txBody>
      </p:sp>
      <p:sp>
        <p:nvSpPr>
          <p:cNvPr id="452632" name="Rectangle 24"/>
          <p:cNvSpPr>
            <a:spLocks noChangeArrowheads="1"/>
          </p:cNvSpPr>
          <p:nvPr/>
        </p:nvSpPr>
        <p:spPr bwMode="auto">
          <a:xfrm>
            <a:off x="8798983" y="5266268"/>
            <a:ext cx="3143250" cy="547606"/>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1E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Text Box 14">
            <a:extLst>
              <a:ext uri="{FF2B5EF4-FFF2-40B4-BE49-F238E27FC236}">
                <a16:creationId xmlns:a16="http://schemas.microsoft.com/office/drawing/2014/main" id="{E6265674-A24A-487E-B1AA-3FFB415E3F2F}"/>
              </a:ext>
            </a:extLst>
          </p:cNvPr>
          <p:cNvSpPr txBox="1">
            <a:spLocks noChangeArrowheads="1"/>
          </p:cNvSpPr>
          <p:nvPr/>
        </p:nvSpPr>
        <p:spPr bwMode="auto">
          <a:xfrm>
            <a:off x="8359239" y="126804"/>
            <a:ext cx="3589339" cy="1659361"/>
          </a:xfrm>
          <a:prstGeom prst="rect">
            <a:avLst/>
          </a:prstGeom>
          <a:solidFill>
            <a:srgbClr val="FDF1E9">
              <a:alpha val="89804"/>
            </a:srgbClr>
          </a:solidFill>
          <a:ln>
            <a:noFill/>
          </a:ln>
          <a:effectLst/>
        </p:spPr>
        <p:txBody>
          <a:bodyPr wrap="square">
            <a:noAutofit/>
          </a:bodyPr>
          <a:lstStyle/>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p:txBody>
      </p:sp>
      <p:sp>
        <p:nvSpPr>
          <p:cNvPr id="36" name="TextBox 35">
            <a:extLst>
              <a:ext uri="{FF2B5EF4-FFF2-40B4-BE49-F238E27FC236}">
                <a16:creationId xmlns:a16="http://schemas.microsoft.com/office/drawing/2014/main" id="{954D942D-A169-4D64-BCA8-64B8BBFB9F33}"/>
              </a:ext>
            </a:extLst>
          </p:cNvPr>
          <p:cNvSpPr txBox="1"/>
          <p:nvPr/>
        </p:nvSpPr>
        <p:spPr>
          <a:xfrm>
            <a:off x="774701" y="2551226"/>
            <a:ext cx="6431504" cy="707886"/>
          </a:xfrm>
          <a:prstGeom prst="rect">
            <a:avLst/>
          </a:prstGeom>
          <a:noFill/>
        </p:spPr>
        <p:txBody>
          <a:bodyPr wrap="square">
            <a:spAutoFit/>
          </a:bodyPr>
          <a:lstStyle/>
          <a:p>
            <a:pPr algn="ctr"/>
            <a:r>
              <a:rPr lang="en-US" sz="2000" dirty="0">
                <a:latin typeface="+mj-lt"/>
                <a:cs typeface="Times New Roman" pitchFamily="18" charset="0"/>
              </a:rPr>
              <a:t>Then it just compiles the newly-generated functions/classes as if they were never templated in the first place!</a:t>
            </a:r>
          </a:p>
        </p:txBody>
      </p:sp>
      <p:cxnSp>
        <p:nvCxnSpPr>
          <p:cNvPr id="7" name="Straight Arrow Connector 6">
            <a:extLst>
              <a:ext uri="{FF2B5EF4-FFF2-40B4-BE49-F238E27FC236}">
                <a16:creationId xmlns:a16="http://schemas.microsoft.com/office/drawing/2014/main" id="{B53D7E37-9B62-4DB8-B5A5-DE5FC83FA4D4}"/>
              </a:ext>
            </a:extLst>
          </p:cNvPr>
          <p:cNvCxnSpPr>
            <a:cxnSpLocks/>
          </p:cNvCxnSpPr>
          <p:nvPr/>
        </p:nvCxnSpPr>
        <p:spPr>
          <a:xfrm>
            <a:off x="9702801" y="618067"/>
            <a:ext cx="109007" cy="1270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6FBAF4-48FE-44B6-B880-F5E1844F1CF0}"/>
              </a:ext>
            </a:extLst>
          </p:cNvPr>
          <p:cNvCxnSpPr>
            <a:cxnSpLocks/>
          </p:cNvCxnSpPr>
          <p:nvPr/>
        </p:nvCxnSpPr>
        <p:spPr>
          <a:xfrm>
            <a:off x="10456333" y="618067"/>
            <a:ext cx="322667" cy="1242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91AE3F-7DBD-44A9-9A5B-A445BD5CDA86}"/>
              </a:ext>
            </a:extLst>
          </p:cNvPr>
          <p:cNvCxnSpPr>
            <a:cxnSpLocks/>
          </p:cNvCxnSpPr>
          <p:nvPr/>
        </p:nvCxnSpPr>
        <p:spPr>
          <a:xfrm>
            <a:off x="8940800" y="914400"/>
            <a:ext cx="104768" cy="12238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5D6593-9CC4-4C0F-92E4-E84583AD5346}"/>
              </a:ext>
            </a:extLst>
          </p:cNvPr>
          <p:cNvSpPr txBox="1"/>
          <p:nvPr/>
        </p:nvSpPr>
        <p:spPr>
          <a:xfrm>
            <a:off x="774701" y="3372343"/>
            <a:ext cx="6431504" cy="707886"/>
          </a:xfrm>
          <a:prstGeom prst="rect">
            <a:avLst/>
          </a:prstGeom>
          <a:noFill/>
        </p:spPr>
        <p:txBody>
          <a:bodyPr wrap="square">
            <a:spAutoFit/>
          </a:bodyPr>
          <a:lstStyle/>
          <a:p>
            <a:pPr algn="ctr"/>
            <a:r>
              <a:rPr lang="en-US" sz="2000" dirty="0">
                <a:latin typeface="+mj-lt"/>
                <a:cs typeface="Times New Roman" pitchFamily="18" charset="0"/>
              </a:rPr>
              <a:t>Any </a:t>
            </a:r>
            <a:r>
              <a:rPr lang="en-US" sz="2000" dirty="0">
                <a:solidFill>
                  <a:srgbClr val="C00000"/>
                </a:solidFill>
                <a:latin typeface="+mj-lt"/>
                <a:cs typeface="Times New Roman" pitchFamily="18" charset="0"/>
              </a:rPr>
              <a:t>operations</a:t>
            </a:r>
            <a:r>
              <a:rPr lang="en-US" sz="2000" dirty="0">
                <a:latin typeface="+mj-lt"/>
                <a:cs typeface="Times New Roman" pitchFamily="18" charset="0"/>
              </a:rPr>
              <a:t> you use in your templated code must be supported by the </a:t>
            </a:r>
            <a:r>
              <a:rPr lang="en-US" sz="2000" dirty="0">
                <a:solidFill>
                  <a:srgbClr val="00B050"/>
                </a:solidFill>
                <a:cs typeface="Times New Roman" pitchFamily="18" charset="0"/>
              </a:rPr>
              <a:t>types</a:t>
            </a:r>
            <a:r>
              <a:rPr lang="en-US" sz="2000" dirty="0">
                <a:latin typeface="+mj-lt"/>
                <a:cs typeface="Times New Roman" pitchFamily="18" charset="0"/>
              </a:rPr>
              <a:t> being templated!</a:t>
            </a:r>
          </a:p>
        </p:txBody>
      </p:sp>
    </p:spTree>
    <p:extLst>
      <p:ext uri="{BB962C8B-B14F-4D97-AF65-F5344CB8AC3E}">
        <p14:creationId xmlns:p14="http://schemas.microsoft.com/office/powerpoint/2010/main" val="2681771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2632"/>
                                        </p:tgtEl>
                                        <p:attrNameLst>
                                          <p:attrName>style.visibility</p:attrName>
                                        </p:attrNameLst>
                                      </p:cBhvr>
                                      <p:to>
                                        <p:strVal val="visible"/>
                                      </p:to>
                                    </p:set>
                                    <p:animEffect transition="in" filter="wipe(left)">
                                      <p:cBhvr>
                                        <p:cTn id="39" dur="500"/>
                                        <p:tgtEl>
                                          <p:spTgt spid="45263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52619"/>
                                        </p:tgtEl>
                                        <p:attrNameLst>
                                          <p:attrName>style.visibility</p:attrName>
                                        </p:attrNameLst>
                                      </p:cBhvr>
                                      <p:to>
                                        <p:strVal val="visible"/>
                                      </p:to>
                                    </p:set>
                                    <p:animEffect transition="in" filter="fade">
                                      <p:cBhvr>
                                        <p:cTn id="44" dur="500"/>
                                        <p:tgtEl>
                                          <p:spTgt spid="45261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5E-6 4.81481E-6 L 2.5E-6 0.20972 " pathEditMode="relative" rAng="0" ptsTypes="AA">
                                      <p:cBhvr>
                                        <p:cTn id="48" dur="2000" fill="hold"/>
                                        <p:tgtEl>
                                          <p:spTgt spid="452619"/>
                                        </p:tgtEl>
                                        <p:attrNameLst>
                                          <p:attrName>ppt_x</p:attrName>
                                          <p:attrName>ppt_y</p:attrName>
                                        </p:attrNameLst>
                                      </p:cBhvr>
                                      <p:rCtr x="0" y="10486"/>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up)">
                                      <p:cBhvr>
                                        <p:cTn id="53" dur="500"/>
                                        <p:tgtEl>
                                          <p:spTgt spid="64"/>
                                        </p:tgtEl>
                                      </p:cBhvr>
                                    </p:animEffect>
                                  </p:childTnLst>
                                </p:cTn>
                              </p:par>
                              <p:par>
                                <p:cTn id="54" presetID="22" presetClass="entr" presetSubtype="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1"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up)">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64"/>
                                        </p:tgtEl>
                                      </p:cBhvr>
                                    </p:animEffect>
                                    <p:set>
                                      <p:cBhvr>
                                        <p:cTn id="64" dur="1" fill="hold">
                                          <p:stCondLst>
                                            <p:cond delay="499"/>
                                          </p:stCondLst>
                                        </p:cTn>
                                        <p:tgtEl>
                                          <p:spTgt spid="6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
                                        </p:tgtEl>
                                      </p:cBhvr>
                                    </p:animEffect>
                                    <p:set>
                                      <p:cBhvr>
                                        <p:cTn id="67" dur="1" fill="hold">
                                          <p:stCondLst>
                                            <p:cond delay="499"/>
                                          </p:stCondLst>
                                        </p:cTn>
                                        <p:tgtEl>
                                          <p:spTgt spid="7"/>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63"/>
                                        </p:tgtEl>
                                      </p:cBhvr>
                                    </p:animEffect>
                                    <p:set>
                                      <p:cBhvr>
                                        <p:cTn id="70" dur="1" fill="hold">
                                          <p:stCondLst>
                                            <p:cond delay="499"/>
                                          </p:stCondLst>
                                        </p:cTn>
                                        <p:tgtEl>
                                          <p:spTgt spid="6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1" nodeType="clickEffect">
                                  <p:stCondLst>
                                    <p:cond delay="0"/>
                                  </p:stCondLst>
                                  <p:childTnLst>
                                    <p:animMotion origin="layout" path="M -1.04167E-6 1.11111E-6 L -1.04167E-6 0.09305 " pathEditMode="relative" rAng="0" ptsTypes="AA">
                                      <p:cBhvr>
                                        <p:cTn id="74" dur="2000" fill="hold"/>
                                        <p:tgtEl>
                                          <p:spTgt spid="452632"/>
                                        </p:tgtEl>
                                        <p:attrNameLst>
                                          <p:attrName>ppt_x</p:attrName>
                                          <p:attrName>ppt_y</p:attrName>
                                        </p:attrNameLst>
                                      </p:cBhvr>
                                      <p:rCtr x="0" y="4653"/>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52622"/>
                                        </p:tgtEl>
                                        <p:attrNameLst>
                                          <p:attrName>style.visibility</p:attrName>
                                        </p:attrNameLst>
                                      </p:cBhvr>
                                      <p:to>
                                        <p:strVal val="visible"/>
                                      </p:to>
                                    </p:set>
                                    <p:animEffect transition="in" filter="fade">
                                      <p:cBhvr>
                                        <p:cTn id="79" dur="500"/>
                                        <p:tgtEl>
                                          <p:spTgt spid="452622"/>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54167E-6 4.81481E-6 L -3.54167E-6 0.45138 " pathEditMode="relative" rAng="0" ptsTypes="AA">
                                      <p:cBhvr>
                                        <p:cTn id="83" dur="2000" fill="hold"/>
                                        <p:tgtEl>
                                          <p:spTgt spid="452622"/>
                                        </p:tgtEl>
                                        <p:attrNameLst>
                                          <p:attrName>ppt_x</p:attrName>
                                          <p:attrName>ppt_y</p:attrName>
                                        </p:attrNameLst>
                                      </p:cBhvr>
                                      <p:rCtr x="0" y="2256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xit" presetSubtype="0" fill="hold" grpId="2" nodeType="withEffect">
                                  <p:stCondLst>
                                    <p:cond delay="0"/>
                                  </p:stCondLst>
                                  <p:childTnLst>
                                    <p:animEffect transition="out" filter="fade">
                                      <p:cBhvr>
                                        <p:cTn id="90" dur="500"/>
                                        <p:tgtEl>
                                          <p:spTgt spid="452632"/>
                                        </p:tgtEl>
                                      </p:cBhvr>
                                    </p:animEffect>
                                    <p:set>
                                      <p:cBhvr>
                                        <p:cTn id="91" dur="1" fill="hold">
                                          <p:stCondLst>
                                            <p:cond delay="499"/>
                                          </p:stCondLst>
                                        </p:cTn>
                                        <p:tgtEl>
                                          <p:spTgt spid="45263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7" grpId="0"/>
      <p:bldP spid="452619" grpId="0" animBg="1"/>
      <p:bldP spid="452619" grpId="1" animBg="1"/>
      <p:bldP spid="452622" grpId="0" animBg="1"/>
      <p:bldP spid="452622" grpId="1" animBg="1"/>
      <p:bldP spid="32" grpId="0"/>
      <p:bldP spid="34" grpId="0" uiExpand="1" build="p"/>
      <p:bldP spid="452632" grpId="0" animBg="1"/>
      <p:bldP spid="452632" grpId="1" animBg="1"/>
      <p:bldP spid="452632" grpId="2" animBg="1"/>
      <p:bldP spid="35" grpId="0" animBg="1"/>
      <p:bldP spid="36" grpId="0"/>
      <p:bldP spid="1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667272" y="-10238"/>
            <a:ext cx="7188200" cy="895481"/>
          </a:xfrm>
          <a:noFill/>
          <a:ln/>
        </p:spPr>
        <p:txBody>
          <a:bodyPr/>
          <a:lstStyle/>
          <a:p>
            <a:r>
              <a:rPr lang="en-US" dirty="0">
                <a:ea typeface="MS Mincho" pitchFamily="49" charset="-128"/>
              </a:rPr>
              <a:t>Parametric Polymorphism: Templates</a:t>
            </a:r>
            <a:endParaRPr lang="en-US" dirty="0">
              <a:cs typeface="Courier New" pitchFamily="49" charset="0"/>
            </a:endParaRPr>
          </a:p>
        </p:txBody>
      </p:sp>
      <p:sp>
        <p:nvSpPr>
          <p:cNvPr id="32" name="TextBox 31">
            <a:extLst>
              <a:ext uri="{FF2B5EF4-FFF2-40B4-BE49-F238E27FC236}">
                <a16:creationId xmlns:a16="http://schemas.microsoft.com/office/drawing/2014/main" id="{4891DA43-9162-435A-B12E-199C3BB2A2D5}"/>
              </a:ext>
            </a:extLst>
          </p:cNvPr>
          <p:cNvSpPr txBox="1"/>
          <p:nvPr/>
        </p:nvSpPr>
        <p:spPr>
          <a:xfrm>
            <a:off x="610673" y="1730110"/>
            <a:ext cx="6759560" cy="707886"/>
          </a:xfrm>
          <a:prstGeom prst="rect">
            <a:avLst/>
          </a:prstGeom>
          <a:noFill/>
        </p:spPr>
        <p:txBody>
          <a:bodyPr wrap="square">
            <a:spAutoFit/>
          </a:bodyPr>
          <a:lstStyle/>
          <a:p>
            <a:pPr algn="ctr"/>
            <a:r>
              <a:rPr lang="en-US" sz="2000" dirty="0">
                <a:latin typeface="+mj-lt"/>
                <a:cs typeface="Times New Roman" pitchFamily="18" charset="0"/>
              </a:rPr>
              <a:t>the compiler generates a </a:t>
            </a:r>
            <a:r>
              <a:rPr lang="en-US" sz="2000" dirty="0">
                <a:solidFill>
                  <a:srgbClr val="7030A0"/>
                </a:solidFill>
                <a:latin typeface="+mj-lt"/>
                <a:cs typeface="Times New Roman" pitchFamily="18" charset="0"/>
              </a:rPr>
              <a:t>concrete version </a:t>
            </a:r>
            <a:r>
              <a:rPr lang="en-US" sz="2000" dirty="0">
                <a:latin typeface="+mj-lt"/>
                <a:cs typeface="Times New Roman" pitchFamily="18" charset="0"/>
              </a:rPr>
              <a:t>of the template function/class by substituting in the </a:t>
            </a:r>
            <a:r>
              <a:rPr lang="en-US" sz="2000" dirty="0">
                <a:solidFill>
                  <a:srgbClr val="00B050"/>
                </a:solidFill>
                <a:latin typeface="+mj-lt"/>
                <a:cs typeface="Times New Roman" pitchFamily="18" charset="0"/>
              </a:rPr>
              <a:t>type parameter</a:t>
            </a:r>
            <a:r>
              <a:rPr lang="en-US" sz="2000" dirty="0">
                <a:latin typeface="+mj-lt"/>
                <a:cs typeface="Times New Roman" pitchFamily="18" charset="0"/>
              </a:rPr>
              <a:t>!</a:t>
            </a:r>
          </a:p>
        </p:txBody>
      </p:sp>
      <p:sp>
        <p:nvSpPr>
          <p:cNvPr id="36" name="TextBox 35">
            <a:extLst>
              <a:ext uri="{FF2B5EF4-FFF2-40B4-BE49-F238E27FC236}">
                <a16:creationId xmlns:a16="http://schemas.microsoft.com/office/drawing/2014/main" id="{954D942D-A169-4D64-BCA8-64B8BBFB9F33}"/>
              </a:ext>
            </a:extLst>
          </p:cNvPr>
          <p:cNvSpPr txBox="1"/>
          <p:nvPr/>
        </p:nvSpPr>
        <p:spPr>
          <a:xfrm>
            <a:off x="774701" y="2551226"/>
            <a:ext cx="6431504" cy="707886"/>
          </a:xfrm>
          <a:prstGeom prst="rect">
            <a:avLst/>
          </a:prstGeom>
          <a:noFill/>
        </p:spPr>
        <p:txBody>
          <a:bodyPr wrap="square">
            <a:spAutoFit/>
          </a:bodyPr>
          <a:lstStyle/>
          <a:p>
            <a:pPr algn="ctr"/>
            <a:r>
              <a:rPr lang="en-US" sz="2000" dirty="0">
                <a:latin typeface="+mj-lt"/>
                <a:cs typeface="Times New Roman" pitchFamily="18" charset="0"/>
              </a:rPr>
              <a:t>Then it just compiles the newly-generated functions/classes as if they were never templated in the first place!</a:t>
            </a:r>
          </a:p>
        </p:txBody>
      </p:sp>
      <p:sp>
        <p:nvSpPr>
          <p:cNvPr id="19" name="TextBox 18">
            <a:extLst>
              <a:ext uri="{FF2B5EF4-FFF2-40B4-BE49-F238E27FC236}">
                <a16:creationId xmlns:a16="http://schemas.microsoft.com/office/drawing/2014/main" id="{C55D6593-9CC4-4C0F-92E4-E84583AD5346}"/>
              </a:ext>
            </a:extLst>
          </p:cNvPr>
          <p:cNvSpPr txBox="1"/>
          <p:nvPr/>
        </p:nvSpPr>
        <p:spPr>
          <a:xfrm>
            <a:off x="774701" y="3372343"/>
            <a:ext cx="6431504" cy="707886"/>
          </a:xfrm>
          <a:prstGeom prst="rect">
            <a:avLst/>
          </a:prstGeom>
          <a:noFill/>
        </p:spPr>
        <p:txBody>
          <a:bodyPr wrap="square">
            <a:spAutoFit/>
          </a:bodyPr>
          <a:lstStyle/>
          <a:p>
            <a:pPr algn="ctr"/>
            <a:r>
              <a:rPr lang="en-US" sz="2000" dirty="0">
                <a:latin typeface="+mj-lt"/>
                <a:cs typeface="Times New Roman" pitchFamily="18" charset="0"/>
              </a:rPr>
              <a:t>Any </a:t>
            </a:r>
            <a:r>
              <a:rPr lang="en-US" sz="2000" dirty="0">
                <a:solidFill>
                  <a:srgbClr val="C00000"/>
                </a:solidFill>
                <a:latin typeface="+mj-lt"/>
                <a:cs typeface="Times New Roman" pitchFamily="18" charset="0"/>
              </a:rPr>
              <a:t>operations</a:t>
            </a:r>
            <a:r>
              <a:rPr lang="en-US" sz="2000" dirty="0">
                <a:latin typeface="+mj-lt"/>
                <a:cs typeface="Times New Roman" pitchFamily="18" charset="0"/>
              </a:rPr>
              <a:t> you use in your templated code must be supported by the </a:t>
            </a:r>
            <a:r>
              <a:rPr lang="en-US" sz="2000" dirty="0">
                <a:solidFill>
                  <a:srgbClr val="00B050"/>
                </a:solidFill>
                <a:cs typeface="Times New Roman" pitchFamily="18" charset="0"/>
              </a:rPr>
              <a:t>types</a:t>
            </a:r>
            <a:r>
              <a:rPr lang="en-US" sz="2000" dirty="0">
                <a:latin typeface="+mj-lt"/>
                <a:cs typeface="Times New Roman" pitchFamily="18" charset="0"/>
              </a:rPr>
              <a:t> being templated!</a:t>
            </a:r>
          </a:p>
        </p:txBody>
      </p:sp>
      <p:sp>
        <p:nvSpPr>
          <p:cNvPr id="21" name="TextBox 20">
            <a:extLst>
              <a:ext uri="{FF2B5EF4-FFF2-40B4-BE49-F238E27FC236}">
                <a16:creationId xmlns:a16="http://schemas.microsoft.com/office/drawing/2014/main" id="{C72ED58D-F49E-4127-BCA1-40C54C2063B2}"/>
              </a:ext>
            </a:extLst>
          </p:cNvPr>
          <p:cNvSpPr txBox="1"/>
          <p:nvPr/>
        </p:nvSpPr>
        <p:spPr>
          <a:xfrm>
            <a:off x="8235132" y="662772"/>
            <a:ext cx="3725863" cy="120032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ea typeface="MS Mincho" pitchFamily="49" charset="-128"/>
                <a:cs typeface="Times New Roman" pitchFamily="18" charset="0"/>
              </a:rPr>
              <a:t>template &lt;</a:t>
            </a:r>
            <a:r>
              <a:rPr lang="en-US" dirty="0" err="1">
                <a:latin typeface="Consolas" panose="020B0609020204030204" pitchFamily="49" charset="0"/>
                <a:ea typeface="MS Mincho" pitchFamily="49" charset="-128"/>
                <a:cs typeface="Times New Roman" pitchFamily="18" charset="0"/>
              </a:rPr>
              <a:t>typename</a:t>
            </a:r>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&gt;</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void </a:t>
            </a:r>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&amp;x) {</a:t>
            </a:r>
          </a:p>
          <a:p>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x.</a:t>
            </a:r>
            <a:r>
              <a:rPr lang="en-US" dirty="0" err="1">
                <a:solidFill>
                  <a:srgbClr val="C00000"/>
                </a:solidFill>
                <a:latin typeface="Consolas" panose="020B0609020204030204" pitchFamily="49" charset="0"/>
                <a:ea typeface="MS Mincho" pitchFamily="49" charset="-128"/>
                <a:cs typeface="Times New Roman" pitchFamily="18" charset="0"/>
              </a:rPr>
              <a:t>sleep</a:t>
            </a:r>
            <a:r>
              <a:rPr lang="en-US" dirty="0">
                <a:solidFill>
                  <a:srgbClr val="C00000"/>
                </a:solidFill>
                <a:latin typeface="Consolas" panose="020B0609020204030204" pitchFamily="49" charset="0"/>
                <a:ea typeface="MS Mincho" pitchFamily="49" charset="-128"/>
                <a:cs typeface="Times New Roman" pitchFamily="18" charset="0"/>
              </a:rPr>
              <a:t>();</a:t>
            </a:r>
            <a:endParaRPr lang="en-US" dirty="0">
              <a:solidFill>
                <a:srgbClr val="C00000"/>
              </a:solidFill>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AE85483D-3F02-48D8-86D5-82E9884E6DCC}"/>
              </a:ext>
            </a:extLst>
          </p:cNvPr>
          <p:cNvSpPr txBox="1"/>
          <p:nvPr/>
        </p:nvSpPr>
        <p:spPr>
          <a:xfrm>
            <a:off x="8235131" y="2037404"/>
            <a:ext cx="3725863" cy="2585323"/>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ea typeface="MS Mincho" pitchFamily="49" charset="-128"/>
                <a:cs typeface="Times New Roman" pitchFamily="18" charset="0"/>
              </a:rPr>
              <a:t>class </a:t>
            </a:r>
            <a:r>
              <a:rPr lang="en-US" dirty="0">
                <a:solidFill>
                  <a:srgbClr val="7030A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p>
          <a:p>
            <a:r>
              <a:rPr lang="en-US" dirty="0">
                <a:latin typeface="Consolas" panose="020B0609020204030204" pitchFamily="49" charset="0"/>
                <a:ea typeface="MS Mincho" pitchFamily="49" charset="-128"/>
                <a:cs typeface="Times New Roman" pitchFamily="18" charset="0"/>
              </a:rPr>
              <a:t>public:</a:t>
            </a:r>
          </a:p>
          <a:p>
            <a:r>
              <a:rPr lang="en-US" dirty="0">
                <a:latin typeface="Consolas" panose="020B0609020204030204" pitchFamily="49" charset="0"/>
                <a:ea typeface="MS Mincho" pitchFamily="49" charset="-128"/>
                <a:cs typeface="Times New Roman" pitchFamily="18" charset="0"/>
              </a:rPr>
              <a:t>  void </a:t>
            </a:r>
            <a:r>
              <a:rPr lang="en-US" dirty="0">
                <a:solidFill>
                  <a:srgbClr val="C00000"/>
                </a:solidFill>
                <a:latin typeface="Consolas" panose="020B0609020204030204" pitchFamily="49" charset="0"/>
                <a:ea typeface="MS Mincho" pitchFamily="49" charset="-128"/>
                <a:cs typeface="Times New Roman" pitchFamily="18" charset="0"/>
              </a:rPr>
              <a:t>sleep</a:t>
            </a:r>
            <a:r>
              <a:rPr lang="en-US" dirty="0">
                <a:latin typeface="Consolas" panose="020B0609020204030204" pitchFamily="49" charset="0"/>
                <a:ea typeface="MS Mincho" pitchFamily="49" charset="-128"/>
                <a:cs typeface="Times New Roman" pitchFamily="18" charset="0"/>
              </a:rPr>
              <a:t>() { ... }</a:t>
            </a:r>
          </a:p>
          <a:p>
            <a:r>
              <a:rPr lang="en-US" dirty="0">
                <a:latin typeface="Consolas" panose="020B0609020204030204" pitchFamily="49" charset="0"/>
                <a:ea typeface="MS Mincho" pitchFamily="49" charset="-128"/>
                <a:cs typeface="Times New Roman" pitchFamily="18" charset="0"/>
              </a:rPr>
              <a:t>};</a:t>
            </a:r>
          </a:p>
          <a:p>
            <a:endParaRPr lang="en-US" dirty="0">
              <a:latin typeface="Consolas" panose="020B0609020204030204" pitchFamily="49" charset="0"/>
              <a:ea typeface="MS Mincho" pitchFamily="49" charset="-128"/>
              <a:cs typeface="Times New Roman" pitchFamily="18" charset="0"/>
            </a:endParaRPr>
          </a:p>
          <a:p>
            <a:r>
              <a:rPr lang="en-US" dirty="0">
                <a:latin typeface="Consolas" panose="020B0609020204030204" pitchFamily="49" charset="0"/>
                <a:ea typeface="MS Mincho" pitchFamily="49" charset="-128"/>
                <a:cs typeface="Times New Roman" pitchFamily="18" charset="0"/>
              </a:rPr>
              <a:t>class </a:t>
            </a:r>
            <a:r>
              <a:rPr lang="en-US" dirty="0">
                <a:solidFill>
                  <a:srgbClr val="0070C0"/>
                </a:solidFill>
                <a:latin typeface="Consolas" panose="020B0609020204030204" pitchFamily="49" charset="0"/>
                <a:ea typeface="MS Mincho" pitchFamily="49" charset="-128"/>
                <a:cs typeface="Times New Roman" pitchFamily="18" charset="0"/>
              </a:rPr>
              <a:t>Person</a:t>
            </a:r>
            <a:r>
              <a:rPr lang="en-US" dirty="0">
                <a:latin typeface="Consolas" panose="020B0609020204030204" pitchFamily="49" charset="0"/>
                <a:ea typeface="MS Mincho" pitchFamily="49" charset="-128"/>
                <a:cs typeface="Times New Roman" pitchFamily="18" charset="0"/>
              </a:rPr>
              <a:t> {</a:t>
            </a:r>
          </a:p>
          <a:p>
            <a:r>
              <a:rPr lang="en-US" dirty="0">
                <a:latin typeface="Consolas" panose="020B0609020204030204" pitchFamily="49" charset="0"/>
                <a:ea typeface="MS Mincho" pitchFamily="49" charset="-128"/>
                <a:cs typeface="Times New Roman" pitchFamily="18" charset="0"/>
              </a:rPr>
              <a:t>public:</a:t>
            </a:r>
          </a:p>
          <a:p>
            <a:r>
              <a:rPr lang="en-US" dirty="0">
                <a:latin typeface="Consolas" panose="020B0609020204030204" pitchFamily="49" charset="0"/>
                <a:ea typeface="MS Mincho" pitchFamily="49" charset="-128"/>
                <a:cs typeface="Times New Roman" pitchFamily="18" charset="0"/>
              </a:rPr>
              <a:t>  void </a:t>
            </a:r>
            <a:r>
              <a:rPr lang="en-US" dirty="0">
                <a:solidFill>
                  <a:srgbClr val="C00000"/>
                </a:solidFill>
                <a:latin typeface="Consolas" panose="020B0609020204030204" pitchFamily="49" charset="0"/>
                <a:ea typeface="MS Mincho" pitchFamily="49" charset="-128"/>
                <a:cs typeface="Times New Roman" pitchFamily="18" charset="0"/>
              </a:rPr>
              <a:t>sleep</a:t>
            </a:r>
            <a:r>
              <a:rPr lang="en-US" dirty="0">
                <a:latin typeface="Consolas" panose="020B0609020204030204" pitchFamily="49" charset="0"/>
                <a:ea typeface="MS Mincho" pitchFamily="49" charset="-128"/>
                <a:cs typeface="Times New Roman" pitchFamily="18" charset="0"/>
              </a:rPr>
              <a:t>() { ... }</a:t>
            </a: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sp>
        <p:nvSpPr>
          <p:cNvPr id="23" name="TextBox 22">
            <a:extLst>
              <a:ext uri="{FF2B5EF4-FFF2-40B4-BE49-F238E27FC236}">
                <a16:creationId xmlns:a16="http://schemas.microsoft.com/office/drawing/2014/main" id="{D95552B4-82AF-4247-94A3-D31D2EBFA316}"/>
              </a:ext>
            </a:extLst>
          </p:cNvPr>
          <p:cNvSpPr txBox="1"/>
          <p:nvPr/>
        </p:nvSpPr>
        <p:spPr>
          <a:xfrm>
            <a:off x="8235132" y="4871790"/>
            <a:ext cx="3725863" cy="1323439"/>
          </a:xfrm>
          <a:prstGeom prst="rect">
            <a:avLst/>
          </a:prstGeom>
          <a:solidFill>
            <a:srgbClr val="FDF1E9"/>
          </a:solidFill>
          <a:ln>
            <a:solidFill>
              <a:schemeClr val="tx1"/>
            </a:solidFill>
          </a:ln>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puppers</a:t>
            </a:r>
            <a:r>
              <a:rPr lang="en-US" dirty="0">
                <a:latin typeface="Consolas" panose="020B0609020204030204" pitchFamily="49" charset="0"/>
                <a:ea typeface="MS Mincho" pitchFamily="49" charset="-128"/>
                <a:cs typeface="Times New Roman" pitchFamily="18" charset="0"/>
              </a:rPr>
              <a:t>;</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puppers</a:t>
            </a:r>
            <a:r>
              <a:rPr lang="en-US" dirty="0">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 OK!</a:t>
            </a:r>
          </a:p>
          <a:p>
            <a:r>
              <a:rPr lang="en-US" sz="800" dirty="0">
                <a:latin typeface="Consolas" panose="020B0609020204030204" pitchFamily="49" charset="0"/>
                <a:ea typeface="MS Mincho" pitchFamily="49" charset="-128"/>
                <a:cs typeface="Times New Roman" pitchFamily="18" charset="0"/>
              </a:rPr>
              <a:t> </a:t>
            </a:r>
          </a:p>
          <a:p>
            <a:r>
              <a:rPr lang="en-US" dirty="0">
                <a:solidFill>
                  <a:srgbClr val="0070C0"/>
                </a:solidFill>
                <a:latin typeface="Consolas" panose="020B0609020204030204" pitchFamily="49" charset="0"/>
                <a:ea typeface="MS Mincho" pitchFamily="49" charset="-128"/>
                <a:cs typeface="Times New Roman" pitchFamily="18" charset="0"/>
              </a:rPr>
              <a:t>Person</a:t>
            </a:r>
            <a:r>
              <a:rPr lang="en-US" dirty="0">
                <a:latin typeface="Consolas" panose="020B0609020204030204" pitchFamily="49" charset="0"/>
                <a:ea typeface="MS Mincho" pitchFamily="49" charset="-128"/>
                <a:cs typeface="Times New Roman" pitchFamily="18" charset="0"/>
              </a:rPr>
              <a:t> carey; </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(carey);   </a:t>
            </a:r>
            <a:r>
              <a:rPr lang="en-US" dirty="0">
                <a:solidFill>
                  <a:srgbClr val="00B050"/>
                </a:solidFill>
                <a:latin typeface="Consolas" panose="020B0609020204030204" pitchFamily="49" charset="0"/>
                <a:ea typeface="MS Mincho" pitchFamily="49" charset="-128"/>
                <a:cs typeface="Times New Roman" pitchFamily="18" charset="0"/>
              </a:rPr>
              <a:t>// OK!</a:t>
            </a:r>
          </a:p>
        </p:txBody>
      </p:sp>
      <p:sp>
        <p:nvSpPr>
          <p:cNvPr id="28" name="TextBox 27">
            <a:extLst>
              <a:ext uri="{FF2B5EF4-FFF2-40B4-BE49-F238E27FC236}">
                <a16:creationId xmlns:a16="http://schemas.microsoft.com/office/drawing/2014/main" id="{E837AFE8-BA22-4D8F-A664-F0EF5AEEF604}"/>
              </a:ext>
            </a:extLst>
          </p:cNvPr>
          <p:cNvSpPr txBox="1"/>
          <p:nvPr/>
        </p:nvSpPr>
        <p:spPr>
          <a:xfrm>
            <a:off x="8235131" y="4871789"/>
            <a:ext cx="3725863" cy="1323439"/>
          </a:xfrm>
          <a:prstGeom prst="rect">
            <a:avLst/>
          </a:prstGeom>
          <a:solidFill>
            <a:srgbClr val="FDF1E9"/>
          </a:solidFill>
          <a:ln>
            <a:solidFill>
              <a:schemeClr val="tx1"/>
            </a:solidFill>
          </a:ln>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puppers</a:t>
            </a:r>
            <a:r>
              <a:rPr lang="en-US" dirty="0">
                <a:latin typeface="Consolas" panose="020B0609020204030204" pitchFamily="49" charset="0"/>
                <a:ea typeface="MS Mincho" pitchFamily="49" charset="-128"/>
                <a:cs typeface="Times New Roman" pitchFamily="18" charset="0"/>
              </a:rPr>
              <a:t>;</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puppers</a:t>
            </a:r>
            <a:r>
              <a:rPr lang="en-US" dirty="0">
                <a:latin typeface="Consolas" panose="020B0609020204030204" pitchFamily="49" charset="0"/>
                <a:ea typeface="MS Mincho" pitchFamily="49" charset="-128"/>
                <a:cs typeface="Times New Roman" pitchFamily="18" charset="0"/>
              </a:rPr>
              <a:t>); </a:t>
            </a:r>
            <a:r>
              <a:rPr lang="en-US" dirty="0">
                <a:solidFill>
                  <a:srgbClr val="00B050"/>
                </a:solidFill>
                <a:latin typeface="Consolas" panose="020B0609020204030204" pitchFamily="49" charset="0"/>
                <a:ea typeface="MS Mincho" pitchFamily="49" charset="-128"/>
                <a:cs typeface="Times New Roman" pitchFamily="18" charset="0"/>
              </a:rPr>
              <a:t>// OK!</a:t>
            </a:r>
          </a:p>
          <a:p>
            <a:endParaRPr lang="en-US" sz="800" dirty="0">
              <a:latin typeface="Consolas" panose="020B0609020204030204" pitchFamily="49" charset="0"/>
              <a:ea typeface="MS Mincho" pitchFamily="49" charset="-128"/>
              <a:cs typeface="Times New Roman" pitchFamily="18" charset="0"/>
            </a:endParaRPr>
          </a:p>
          <a:p>
            <a:r>
              <a:rPr lang="en-US" dirty="0">
                <a:solidFill>
                  <a:srgbClr val="FF0000"/>
                </a:solidFill>
                <a:latin typeface="Consolas" panose="020B0609020204030204" pitchFamily="49" charset="0"/>
                <a:ea typeface="MS Mincho" pitchFamily="49" charset="-128"/>
                <a:cs typeface="Times New Roman" pitchFamily="18" charset="0"/>
              </a:rPr>
              <a:t>string</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val</a:t>
            </a:r>
            <a:r>
              <a:rPr lang="en-US" dirty="0">
                <a:latin typeface="Consolas" panose="020B0609020204030204" pitchFamily="49" charset="0"/>
                <a:ea typeface="MS Mincho" pitchFamily="49" charset="-128"/>
                <a:cs typeface="Times New Roman" pitchFamily="18" charset="0"/>
              </a:rPr>
              <a:t>; </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val</a:t>
            </a:r>
            <a:r>
              <a:rPr lang="en-US" dirty="0">
                <a:latin typeface="Consolas" panose="020B0609020204030204" pitchFamily="49" charset="0"/>
                <a:ea typeface="MS Mincho" pitchFamily="49" charset="-128"/>
                <a:cs typeface="Times New Roman" pitchFamily="18" charset="0"/>
              </a:rPr>
              <a:t>);     </a:t>
            </a:r>
            <a:r>
              <a:rPr lang="en-US" dirty="0">
                <a:solidFill>
                  <a:srgbClr val="FF0000"/>
                </a:solidFill>
                <a:latin typeface="Consolas" panose="020B0609020204030204" pitchFamily="49" charset="0"/>
                <a:ea typeface="MS Mincho" pitchFamily="49" charset="-128"/>
                <a:cs typeface="Times New Roman" pitchFamily="18" charset="0"/>
              </a:rPr>
              <a:t>// ????</a:t>
            </a:r>
            <a:endParaRPr lang="en-US" dirty="0">
              <a:latin typeface="Consolas" panose="020B0609020204030204" pitchFamily="49" charset="0"/>
              <a:ea typeface="MS Mincho" pitchFamily="49" charset="-128"/>
              <a:cs typeface="Times New Roman" pitchFamily="18" charset="0"/>
            </a:endParaRPr>
          </a:p>
        </p:txBody>
      </p:sp>
      <p:grpSp>
        <p:nvGrpSpPr>
          <p:cNvPr id="31" name="Group 30">
            <a:extLst>
              <a:ext uri="{FF2B5EF4-FFF2-40B4-BE49-F238E27FC236}">
                <a16:creationId xmlns:a16="http://schemas.microsoft.com/office/drawing/2014/main" id="{51CE04EA-DFD6-4D36-A2C7-5CCB54306EDB}"/>
              </a:ext>
            </a:extLst>
          </p:cNvPr>
          <p:cNvGrpSpPr/>
          <p:nvPr/>
        </p:nvGrpSpPr>
        <p:grpSpPr>
          <a:xfrm>
            <a:off x="8721325" y="4741715"/>
            <a:ext cx="3400586" cy="1097633"/>
            <a:chOff x="5172426" y="1770212"/>
            <a:chExt cx="3400586" cy="1097633"/>
          </a:xfrm>
        </p:grpSpPr>
        <p:sp>
          <p:nvSpPr>
            <p:cNvPr id="33" name="TextBox 32">
              <a:extLst>
                <a:ext uri="{FF2B5EF4-FFF2-40B4-BE49-F238E27FC236}">
                  <a16:creationId xmlns:a16="http://schemas.microsoft.com/office/drawing/2014/main" id="{4169EA0F-A459-48CE-82B5-8F9F3FF70613}"/>
                </a:ext>
              </a:extLst>
            </p:cNvPr>
            <p:cNvSpPr txBox="1"/>
            <p:nvPr/>
          </p:nvSpPr>
          <p:spPr>
            <a:xfrm>
              <a:off x="6071620" y="1944515"/>
              <a:ext cx="2501392"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sz="1800" dirty="0">
                  <a:solidFill>
                    <a:srgbClr val="000000"/>
                  </a:solidFill>
                  <a:latin typeface="Consolas" panose="020B0609020204030204" pitchFamily="49" charset="0"/>
                  <a:cs typeface="Consolas" panose="020B0609020204030204" pitchFamily="49" charset="0"/>
                </a:rPr>
                <a:t>no member named 'sleep' in 'string'</a:t>
              </a:r>
              <a:endParaRPr lang="en-US" dirty="0">
                <a:latin typeface="Consolas" panose="020B0609020204030204" pitchFamily="49" charset="0"/>
                <a:cs typeface="Consolas" panose="020B0609020204030204" pitchFamily="49" charset="0"/>
              </a:endParaRPr>
            </a:p>
          </p:txBody>
        </p:sp>
        <p:pic>
          <p:nvPicPr>
            <p:cNvPr id="37" name="Picture 36" descr="Icon&#10;&#10;Description automatically generated with low confidence">
              <a:extLst>
                <a:ext uri="{FF2B5EF4-FFF2-40B4-BE49-F238E27FC236}">
                  <a16:creationId xmlns:a16="http://schemas.microsoft.com/office/drawing/2014/main" id="{97823175-29BA-4C22-AF23-9A33A29C6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27" name="Speech Bubble: Rectangle with Corners Rounded 26">
            <a:extLst>
              <a:ext uri="{FF2B5EF4-FFF2-40B4-BE49-F238E27FC236}">
                <a16:creationId xmlns:a16="http://schemas.microsoft.com/office/drawing/2014/main" id="{9095ABD6-A963-4072-A14A-78E5FB886DDB}"/>
              </a:ext>
            </a:extLst>
          </p:cNvPr>
          <p:cNvSpPr/>
          <p:nvPr/>
        </p:nvSpPr>
        <p:spPr>
          <a:xfrm>
            <a:off x="4850671" y="4529"/>
            <a:ext cx="3004801" cy="1002462"/>
          </a:xfrm>
          <a:prstGeom prst="wedgeRoundRectCallout">
            <a:avLst>
              <a:gd name="adj1" fmla="val 92972"/>
              <a:gd name="adj2" fmla="val 82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 if your templated code uses the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sleep()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method...</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0" name="Speech Bubble: Rectangle with Corners Rounded 29">
            <a:extLst>
              <a:ext uri="{FF2B5EF4-FFF2-40B4-BE49-F238E27FC236}">
                <a16:creationId xmlns:a16="http://schemas.microsoft.com/office/drawing/2014/main" id="{9E99F695-8423-48FB-BFF3-E6557E976CE8}"/>
              </a:ext>
            </a:extLst>
          </p:cNvPr>
          <p:cNvSpPr/>
          <p:nvPr/>
        </p:nvSpPr>
        <p:spPr>
          <a:xfrm>
            <a:off x="4797880" y="1536173"/>
            <a:ext cx="3004801" cy="1002462"/>
          </a:xfrm>
          <a:prstGeom prst="wedgeRoundRectCallout">
            <a:avLst>
              <a:gd name="adj1" fmla="val 97937"/>
              <a:gd name="adj2" fmla="val 624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You can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only use your template with types that support a </a:t>
            </a:r>
            <a:r>
              <a:rPr lang="en-US" sz="2000" dirty="0">
                <a:solidFill>
                  <a:srgbClr val="FFCDCD"/>
                </a:solidFill>
                <a:latin typeface="Corbel" panose="020B0503020204020204" pitchFamily="34" charset="0"/>
              </a:rPr>
              <a:t>sleep()</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method!</a:t>
            </a:r>
          </a:p>
        </p:txBody>
      </p:sp>
      <p:sp>
        <p:nvSpPr>
          <p:cNvPr id="38" name="Speech Bubble: Rectangle with Corners Rounded 37">
            <a:extLst>
              <a:ext uri="{FF2B5EF4-FFF2-40B4-BE49-F238E27FC236}">
                <a16:creationId xmlns:a16="http://schemas.microsoft.com/office/drawing/2014/main" id="{4270DCEA-3CF0-4D49-B2CC-A1704A4DEAEF}"/>
              </a:ext>
            </a:extLst>
          </p:cNvPr>
          <p:cNvSpPr/>
          <p:nvPr/>
        </p:nvSpPr>
        <p:spPr>
          <a:xfrm>
            <a:off x="3920377" y="4121496"/>
            <a:ext cx="3004801" cy="1002462"/>
          </a:xfrm>
          <a:prstGeom prst="wedgeRoundRectCallout">
            <a:avLst>
              <a:gd name="adj1" fmla="val 97937"/>
              <a:gd name="adj2" fmla="val 624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 we can ask our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doggo to take a nap!</a:t>
            </a:r>
          </a:p>
        </p:txBody>
      </p:sp>
      <p:sp>
        <p:nvSpPr>
          <p:cNvPr id="39" name="Speech Bubble: Rectangle with Corners Rounded 38">
            <a:extLst>
              <a:ext uri="{FF2B5EF4-FFF2-40B4-BE49-F238E27FC236}">
                <a16:creationId xmlns:a16="http://schemas.microsoft.com/office/drawing/2014/main" id="{6FAC9C7A-9A5E-48F2-B1E9-82B04181D13C}"/>
              </a:ext>
            </a:extLst>
          </p:cNvPr>
          <p:cNvSpPr/>
          <p:nvPr/>
        </p:nvSpPr>
        <p:spPr>
          <a:xfrm>
            <a:off x="3956870" y="5537233"/>
            <a:ext cx="3004801" cy="1002462"/>
          </a:xfrm>
          <a:prstGeom prst="wedgeRoundRectCallout">
            <a:avLst>
              <a:gd name="adj1" fmla="val 95054"/>
              <a:gd name="adj2" fmla="val -292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can ask a person to take a nap.</a:t>
            </a:r>
          </a:p>
        </p:txBody>
      </p:sp>
      <p:sp>
        <p:nvSpPr>
          <p:cNvPr id="40" name="Speech Bubble: Rectangle with Corners Rounded 39">
            <a:extLst>
              <a:ext uri="{FF2B5EF4-FFF2-40B4-BE49-F238E27FC236}">
                <a16:creationId xmlns:a16="http://schemas.microsoft.com/office/drawing/2014/main" id="{07EECE25-BBE1-4255-80E5-FC8F70FDF010}"/>
              </a:ext>
            </a:extLst>
          </p:cNvPr>
          <p:cNvSpPr/>
          <p:nvPr/>
        </p:nvSpPr>
        <p:spPr>
          <a:xfrm>
            <a:off x="2257126" y="5533508"/>
            <a:ext cx="4203752" cy="1002462"/>
          </a:xfrm>
          <a:prstGeom prst="wedgeRoundRectCallout">
            <a:avLst>
              <a:gd name="adj1" fmla="val 95054"/>
              <a:gd name="adj2" fmla="val -292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 since strings don't support a </a:t>
            </a:r>
            <a:r>
              <a:rPr lang="en-US" sz="2000" dirty="0">
                <a:solidFill>
                  <a:srgbClr val="FFCDCD"/>
                </a:solidFill>
                <a:latin typeface="Corbel" panose="020B0503020204020204" pitchFamily="34" charset="0"/>
              </a:rPr>
              <a:t>sleep()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method, we can't use them with our template!</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41" name="Rectangle 19">
            <a:extLst>
              <a:ext uri="{FF2B5EF4-FFF2-40B4-BE49-F238E27FC236}">
                <a16:creationId xmlns:a16="http://schemas.microsoft.com/office/drawing/2014/main" id="{AD023F5D-3E9A-4A23-AEE9-30553C84E10A}"/>
              </a:ext>
            </a:extLst>
          </p:cNvPr>
          <p:cNvSpPr>
            <a:spLocks noChangeArrowheads="1"/>
          </p:cNvSpPr>
          <p:nvPr/>
        </p:nvSpPr>
        <p:spPr bwMode="auto">
          <a:xfrm>
            <a:off x="429888" y="908994"/>
            <a:ext cx="712113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In a language (like C++) that uses the </a:t>
            </a:r>
            <a:r>
              <a:rPr lang="en-US" sz="2000" dirty="0">
                <a:solidFill>
                  <a:srgbClr val="FF0000"/>
                </a:solidFill>
                <a:latin typeface="+mj-lt"/>
                <a:cs typeface="Times New Roman" pitchFamily="18" charset="0"/>
              </a:rPr>
              <a:t>template approach</a:t>
            </a:r>
            <a:r>
              <a:rPr lang="en-US" sz="2000" dirty="0">
                <a:latin typeface="+mj-lt"/>
                <a:cs typeface="Times New Roman" pitchFamily="18" charset="0"/>
              </a:rPr>
              <a:t>, each time you use the template with a </a:t>
            </a:r>
            <a:r>
              <a:rPr lang="en-US" sz="2000" dirty="0">
                <a:solidFill>
                  <a:srgbClr val="00B050"/>
                </a:solidFill>
                <a:latin typeface="+mj-lt"/>
                <a:cs typeface="Times New Roman" pitchFamily="18" charset="0"/>
              </a:rPr>
              <a:t>different type</a:t>
            </a:r>
            <a:r>
              <a:rPr lang="en-US" sz="2000" dirty="0">
                <a:latin typeface="+mj-lt"/>
                <a:cs typeface="Times New Roman" pitchFamily="18" charset="0"/>
              </a:rPr>
              <a:t>... </a:t>
            </a:r>
          </a:p>
        </p:txBody>
      </p:sp>
    </p:spTree>
    <p:extLst>
      <p:ext uri="{BB962C8B-B14F-4D97-AF65-F5344CB8AC3E}">
        <p14:creationId xmlns:p14="http://schemas.microsoft.com/office/powerpoint/2010/main" val="252984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3.33333E-6 -7.40741E-7 L 3.33333E-6 0.20301 " pathEditMode="relative" rAng="0" ptsTypes="AA">
                                      <p:cBhvr>
                                        <p:cTn id="24" dur="2000" fill="hold"/>
                                        <p:tgtEl>
                                          <p:spTgt spid="30"/>
                                        </p:tgtEl>
                                        <p:attrNameLst>
                                          <p:attrName>ppt_x</p:attrName>
                                          <p:attrName>ppt_y</p:attrName>
                                        </p:attrNameLst>
                                      </p:cBhvr>
                                      <p:rCtr x="0" y="10139"/>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up)">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down)">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8" grpId="0" animBg="1"/>
      <p:bldP spid="27" grpId="0" animBg="1"/>
      <p:bldP spid="27" grpId="1" animBg="1"/>
      <p:bldP spid="30" grpId="0" animBg="1"/>
      <p:bldP spid="30" grpId="1" animBg="1"/>
      <p:bldP spid="30" grpId="2" animBg="1"/>
      <p:bldP spid="38" grpId="0" animBg="1"/>
      <p:bldP spid="38" grpId="1" animBg="1"/>
      <p:bldP spid="39" grpId="0" animBg="1"/>
      <p:bldP spid="39" grpId="1" animBg="1"/>
      <p:bldP spid="40" grpId="0" animBg="1"/>
      <p:bldP spid="40"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63392" y="5041810"/>
            <a:ext cx="1141599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Is templated code more or less run-time efficient than an equivalent function that doesn't use templates, but otherwise has the same logic? Why?</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When you create a new template, e.g., vector&lt;string&gt;, does the compiler ensure the templated code is type-safe? If so, how?</a:t>
            </a:r>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8948175" cy="1143000"/>
          </a:xfrm>
        </p:spPr>
        <p:txBody>
          <a:bodyPr>
            <a:normAutofit/>
          </a:bodyPr>
          <a:lstStyle/>
          <a:p>
            <a:r>
              <a:rPr lang="en-US" sz="4000" dirty="0"/>
              <a:t>Templates: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2293260" y="191056"/>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72305E18-D42F-4E3A-AFA8-C0B4F3940584}"/>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36EEDA3D-8906-4F8A-A208-A30CC4C330EE}"/>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09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9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63392" y="5041810"/>
            <a:ext cx="1141599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If you make a change to a templated class, do you just need to recompile the source file with the class, or all source files that use the template? Why?</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Why are compiler errors in templated code generally more cryptic than errors in other types of code?</a:t>
            </a:r>
          </a:p>
        </p:txBody>
      </p:sp>
      <p:sp>
        <p:nvSpPr>
          <p:cNvPr id="77" name="Rectangle 76">
            <a:extLst>
              <a:ext uri="{FF2B5EF4-FFF2-40B4-BE49-F238E27FC236}">
                <a16:creationId xmlns:a16="http://schemas.microsoft.com/office/drawing/2014/main" id="{99294CA2-A23C-40DB-936B-A162CE903B6A}"/>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78" name="Rectangle 77">
            <a:extLst>
              <a:ext uri="{FF2B5EF4-FFF2-40B4-BE49-F238E27FC236}">
                <a16:creationId xmlns:a16="http://schemas.microsoft.com/office/drawing/2014/main" id="{463047F4-7A95-4356-9D88-8C1FBCED549D}"/>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8948175" cy="1143000"/>
          </a:xfrm>
        </p:spPr>
        <p:txBody>
          <a:bodyPr>
            <a:normAutofit/>
          </a:bodyPr>
          <a:lstStyle/>
          <a:p>
            <a:r>
              <a:rPr lang="en-US" sz="4000" dirty="0"/>
              <a:t>Templates: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2293260" y="191056"/>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811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90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77" grpId="0" animBg="1"/>
      <p:bldP spid="77" grpId="1" animBg="1"/>
      <p:bldP spid="78" grpId="0" animBg="1"/>
      <p:bldP spid="78"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C Macros – Sort of Like OG Templates!</a:t>
            </a:r>
          </a:p>
        </p:txBody>
      </p:sp>
      <p:sp>
        <p:nvSpPr>
          <p:cNvPr id="4" name="Rectangle 3">
            <a:extLst>
              <a:ext uri="{FF2B5EF4-FFF2-40B4-BE49-F238E27FC236}">
                <a16:creationId xmlns:a16="http://schemas.microsoft.com/office/drawing/2014/main" id="{094626BD-4F51-477E-AABE-F71379EFBCD4}"/>
              </a:ext>
            </a:extLst>
          </p:cNvPr>
          <p:cNvSpPr/>
          <p:nvPr/>
        </p:nvSpPr>
        <p:spPr>
          <a:xfrm>
            <a:off x="1055685" y="2094855"/>
            <a:ext cx="10124054" cy="397637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macros used to implement template-like functionality</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#define swap(T  ,</a:t>
            </a:r>
            <a:r>
              <a:rPr lang="en-US" sz="2000" dirty="0" err="1">
                <a:solidFill>
                  <a:schemeClr val="tx1"/>
                </a:solidFill>
                <a:latin typeface="Consolas" panose="020B0609020204030204" pitchFamily="49" charset="0"/>
              </a:rPr>
              <a:t>a,b</a:t>
            </a:r>
            <a:r>
              <a:rPr lang="en-US" sz="2000" dirty="0">
                <a:solidFill>
                  <a:schemeClr val="tx1"/>
                </a:solidFill>
                <a:latin typeface="Consolas" panose="020B0609020204030204" pitchFamily="49" charset="0"/>
              </a:rPr>
              <a:t>) { T   temp; temp = a; a = b; b = temp; }</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main() {</a:t>
            </a:r>
          </a:p>
          <a:p>
            <a:r>
              <a:rPr lang="en-US" sz="2000" dirty="0">
                <a:solidFill>
                  <a:schemeClr val="tx1"/>
                </a:solidFill>
                <a:latin typeface="Consolas" panose="020B0609020204030204" pitchFamily="49" charset="0"/>
              </a:rPr>
              <a:t> int p = 5, q = 6;</a:t>
            </a:r>
          </a:p>
          <a:p>
            <a:r>
              <a:rPr lang="en-US" sz="2000" dirty="0">
                <a:solidFill>
                  <a:schemeClr val="tx1"/>
                </a:solidFill>
                <a:latin typeface="Consolas" panose="020B0609020204030204" pitchFamily="49" charset="0"/>
              </a:rPr>
              <a:t> swap(</a:t>
            </a:r>
            <a:r>
              <a:rPr lang="en-US" sz="2000" dirty="0" err="1">
                <a:solidFill>
                  <a:srgbClr val="0070C0"/>
                </a:solidFill>
                <a:latin typeface="Consolas" panose="020B0609020204030204" pitchFamily="49" charset="0"/>
              </a:rPr>
              <a:t>int</a:t>
            </a:r>
            <a:r>
              <a:rPr lang="en-US" sz="2000" dirty="0" err="1">
                <a:solidFill>
                  <a:schemeClr val="tx1"/>
                </a:solidFill>
                <a:latin typeface="Consolas" panose="020B0609020204030204" pitchFamily="49" charset="0"/>
              </a:rPr>
              <a:t>,</a:t>
            </a:r>
            <a:r>
              <a:rPr lang="en-US" sz="2000" dirty="0" err="1">
                <a:solidFill>
                  <a:srgbClr val="00B0F0"/>
                </a:solidFill>
                <a:latin typeface="Consolas" panose="020B0609020204030204" pitchFamily="49" charset="0"/>
              </a:rPr>
              <a:t>p</a:t>
            </a:r>
            <a:r>
              <a:rPr lang="en-US" sz="2000" dirty="0" err="1">
                <a:solidFill>
                  <a:schemeClr val="tx1"/>
                </a:solidFill>
                <a:latin typeface="Consolas" panose="020B0609020204030204" pitchFamily="49" charset="0"/>
              </a:rPr>
              <a:t>,</a:t>
            </a:r>
            <a:r>
              <a:rPr lang="en-US" sz="2000" dirty="0" err="1">
                <a:solidFill>
                  <a:srgbClr val="C00000"/>
                </a:solidFill>
                <a:latin typeface="Consolas" panose="020B0609020204030204" pitchFamily="49" charset="0"/>
              </a:rPr>
              <a:t>q</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std::string s = "foo", t = "bar";</a:t>
            </a:r>
          </a:p>
          <a:p>
            <a:r>
              <a:rPr lang="en-US" sz="2000" dirty="0">
                <a:solidFill>
                  <a:schemeClr val="tx1"/>
                </a:solidFill>
                <a:latin typeface="Consolas" panose="020B0609020204030204" pitchFamily="49" charset="0"/>
              </a:rPr>
              <a:t> swap(</a:t>
            </a:r>
            <a:r>
              <a:rPr lang="en-US" sz="2000" dirty="0">
                <a:solidFill>
                  <a:srgbClr val="0070C0"/>
                </a:solidFill>
                <a:latin typeface="Consolas" panose="020B0609020204030204" pitchFamily="49" charset="0"/>
              </a:rPr>
              <a:t>std::string</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s</a:t>
            </a:r>
            <a:r>
              <a:rPr lang="en-US" sz="2000" dirty="0">
                <a:solidFill>
                  <a:schemeClr val="tx1"/>
                </a:solidFill>
                <a:latin typeface="Consolas" panose="020B0609020204030204" pitchFamily="49" charset="0"/>
              </a:rPr>
              <a:t>, </a:t>
            </a:r>
            <a:r>
              <a:rPr lang="en-US" sz="2000" dirty="0">
                <a:solidFill>
                  <a:srgbClr val="C00000"/>
                </a:solidFill>
                <a:latin typeface="Consolas" panose="020B0609020204030204" pitchFamily="49" charset="0"/>
              </a:rPr>
              <a:t>t</a:t>
            </a:r>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0D968E2-24F4-4972-9646-33980397D57C}"/>
              </a:ext>
            </a:extLst>
          </p:cNvPr>
          <p:cNvSpPr txBox="1"/>
          <p:nvPr/>
        </p:nvSpPr>
        <p:spPr>
          <a:xfrm>
            <a:off x="1055685" y="842729"/>
            <a:ext cx="9846542" cy="400110"/>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There are multiple ways of implementing template-like parametric polymorphism!  </a:t>
            </a:r>
            <a:endParaRPr lang="en-US" sz="2000" dirty="0"/>
          </a:p>
        </p:txBody>
      </p:sp>
      <p:sp>
        <p:nvSpPr>
          <p:cNvPr id="8" name="TextBox 7">
            <a:extLst>
              <a:ext uri="{FF2B5EF4-FFF2-40B4-BE49-F238E27FC236}">
                <a16:creationId xmlns:a16="http://schemas.microsoft.com/office/drawing/2014/main" id="{683D1342-F5AB-4BF9-BE30-EE38E07CA452}"/>
              </a:ext>
            </a:extLst>
          </p:cNvPr>
          <p:cNvSpPr txBox="1"/>
          <p:nvPr/>
        </p:nvSpPr>
        <p:spPr>
          <a:xfrm>
            <a:off x="694422" y="1310252"/>
            <a:ext cx="10930994" cy="707886"/>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Here's how we used to do it in the old days with </a:t>
            </a:r>
            <a:r>
              <a:rPr lang="en-US" sz="2000" dirty="0">
                <a:solidFill>
                  <a:srgbClr val="FF0000"/>
                </a:solidFill>
                <a:latin typeface="Corbel" panose="020B0503020204020204" pitchFamily="34" charset="0"/>
                <a:cs typeface="Cordia New" panose="020B0502040204020203" pitchFamily="34" charset="-34"/>
              </a:rPr>
              <a:t>C macros </a:t>
            </a:r>
            <a:r>
              <a:rPr lang="en-US" sz="2000" dirty="0">
                <a:latin typeface="Corbel" panose="020B0503020204020204" pitchFamily="34" charset="0"/>
                <a:cs typeface="Cordia New" panose="020B0502040204020203" pitchFamily="34" charset="-34"/>
              </a:rPr>
              <a:t>– </a:t>
            </a:r>
            <a:br>
              <a:rPr lang="en-US" sz="2000" dirty="0">
                <a:latin typeface="Corbel" panose="020B0503020204020204" pitchFamily="34" charset="0"/>
                <a:cs typeface="Cordia New" panose="020B0502040204020203" pitchFamily="34" charset="-34"/>
              </a:rPr>
            </a:br>
            <a:r>
              <a:rPr lang="en-US" sz="2000" dirty="0">
                <a:latin typeface="Corbel" panose="020B0503020204020204" pitchFamily="34" charset="0"/>
                <a:cs typeface="Cordia New" panose="020B0502040204020203" pitchFamily="34" charset="-34"/>
              </a:rPr>
              <a:t>the compiler preprocessor would basically do </a:t>
            </a:r>
            <a:r>
              <a:rPr lang="en-US" sz="2000" dirty="0">
                <a:solidFill>
                  <a:srgbClr val="FF0000"/>
                </a:solidFill>
                <a:latin typeface="Corbel" panose="020B0503020204020204" pitchFamily="34" charset="0"/>
                <a:cs typeface="Cordia New" panose="020B0502040204020203" pitchFamily="34" charset="-34"/>
              </a:rPr>
              <a:t>search-and-replace</a:t>
            </a:r>
            <a:r>
              <a:rPr lang="en-US" sz="2000" dirty="0">
                <a:latin typeface="Corbel" panose="020B0503020204020204" pitchFamily="34" charset="0"/>
                <a:cs typeface="Cordia New" panose="020B0502040204020203" pitchFamily="34" charset="-34"/>
              </a:rPr>
              <a:t>! </a:t>
            </a:r>
            <a:endParaRPr lang="en-US" sz="2000" dirty="0"/>
          </a:p>
        </p:txBody>
      </p:sp>
      <p:sp>
        <p:nvSpPr>
          <p:cNvPr id="15" name="Rectangle 14">
            <a:extLst>
              <a:ext uri="{FF2B5EF4-FFF2-40B4-BE49-F238E27FC236}">
                <a16:creationId xmlns:a16="http://schemas.microsoft.com/office/drawing/2014/main" id="{6FB70E85-A1BA-4D81-8087-D5560D403366}"/>
              </a:ext>
            </a:extLst>
          </p:cNvPr>
          <p:cNvSpPr/>
          <p:nvPr/>
        </p:nvSpPr>
        <p:spPr>
          <a:xfrm>
            <a:off x="4453976" y="2830138"/>
            <a:ext cx="459475"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77187E-4C18-473A-8895-E94A6E545ED9}"/>
              </a:ext>
            </a:extLst>
          </p:cNvPr>
          <p:cNvSpPr/>
          <p:nvPr/>
        </p:nvSpPr>
        <p:spPr>
          <a:xfrm>
            <a:off x="6889009" y="2905088"/>
            <a:ext cx="134666"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A18BAD-CFDA-4AEE-B688-DC31D2AE4C60}"/>
              </a:ext>
            </a:extLst>
          </p:cNvPr>
          <p:cNvSpPr/>
          <p:nvPr/>
        </p:nvSpPr>
        <p:spPr>
          <a:xfrm>
            <a:off x="7301814" y="2905088"/>
            <a:ext cx="134666"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05F4E2-AF5C-4520-AFDF-CEFB9D691B67}"/>
              </a:ext>
            </a:extLst>
          </p:cNvPr>
          <p:cNvSpPr/>
          <p:nvPr/>
        </p:nvSpPr>
        <p:spPr>
          <a:xfrm>
            <a:off x="2936800" y="2864257"/>
            <a:ext cx="459475"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8D7BF7-86B1-4FF6-92FC-F8F5788DAA73}"/>
              </a:ext>
            </a:extLst>
          </p:cNvPr>
          <p:cNvSpPr txBox="1"/>
          <p:nvPr/>
        </p:nvSpPr>
        <p:spPr>
          <a:xfrm>
            <a:off x="2791223" y="2825589"/>
            <a:ext cx="759726" cy="400110"/>
          </a:xfrm>
          <a:prstGeom prst="rect">
            <a:avLst/>
          </a:prstGeom>
          <a:noFill/>
        </p:spPr>
        <p:txBody>
          <a:bodyPr wrap="square">
            <a:spAutoFit/>
          </a:bodyPr>
          <a:lstStyle/>
          <a:p>
            <a:pPr algn="ctr"/>
            <a:r>
              <a:rPr lang="en-US" sz="2000" dirty="0">
                <a:solidFill>
                  <a:srgbClr val="0070C0"/>
                </a:solidFill>
                <a:latin typeface="Consolas" panose="020B0609020204030204" pitchFamily="49" charset="0"/>
              </a:rPr>
              <a:t>int</a:t>
            </a:r>
            <a:endParaRPr lang="en-US" sz="2000" dirty="0"/>
          </a:p>
        </p:txBody>
      </p:sp>
      <p:sp>
        <p:nvSpPr>
          <p:cNvPr id="18" name="Rectangle 17">
            <a:extLst>
              <a:ext uri="{FF2B5EF4-FFF2-40B4-BE49-F238E27FC236}">
                <a16:creationId xmlns:a16="http://schemas.microsoft.com/office/drawing/2014/main" id="{D637BB09-C928-4B48-9B04-4C324215FD15}"/>
              </a:ext>
            </a:extLst>
          </p:cNvPr>
          <p:cNvSpPr/>
          <p:nvPr/>
        </p:nvSpPr>
        <p:spPr>
          <a:xfrm>
            <a:off x="3501542" y="2835826"/>
            <a:ext cx="167058"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1037476-586E-4A9F-8FFC-EBB4A5C8824F}"/>
              </a:ext>
            </a:extLst>
          </p:cNvPr>
          <p:cNvSpPr txBox="1"/>
          <p:nvPr/>
        </p:nvSpPr>
        <p:spPr>
          <a:xfrm>
            <a:off x="3225678" y="2823426"/>
            <a:ext cx="759726" cy="400110"/>
          </a:xfrm>
          <a:prstGeom prst="rect">
            <a:avLst/>
          </a:prstGeom>
          <a:noFill/>
        </p:spPr>
        <p:txBody>
          <a:bodyPr wrap="square">
            <a:spAutoFit/>
          </a:bodyPr>
          <a:lstStyle/>
          <a:p>
            <a:pPr algn="ctr"/>
            <a:r>
              <a:rPr lang="en-US" sz="2000" dirty="0">
                <a:solidFill>
                  <a:srgbClr val="00B0F0"/>
                </a:solidFill>
                <a:latin typeface="Consolas" panose="020B0609020204030204" pitchFamily="49" charset="0"/>
              </a:rPr>
              <a:t>p</a:t>
            </a:r>
            <a:endParaRPr lang="en-US" sz="2000" dirty="0">
              <a:solidFill>
                <a:srgbClr val="00B0F0"/>
              </a:solidFill>
            </a:endParaRPr>
          </a:p>
        </p:txBody>
      </p:sp>
      <p:sp>
        <p:nvSpPr>
          <p:cNvPr id="24" name="TextBox 23">
            <a:extLst>
              <a:ext uri="{FF2B5EF4-FFF2-40B4-BE49-F238E27FC236}">
                <a16:creationId xmlns:a16="http://schemas.microsoft.com/office/drawing/2014/main" id="{4BA34C47-E94C-4A72-BC39-5B56DF7D59F5}"/>
              </a:ext>
            </a:extLst>
          </p:cNvPr>
          <p:cNvSpPr txBox="1"/>
          <p:nvPr/>
        </p:nvSpPr>
        <p:spPr>
          <a:xfrm>
            <a:off x="3225678" y="2819678"/>
            <a:ext cx="759726" cy="400110"/>
          </a:xfrm>
          <a:prstGeom prst="rect">
            <a:avLst/>
          </a:prstGeom>
          <a:noFill/>
        </p:spPr>
        <p:txBody>
          <a:bodyPr wrap="square">
            <a:spAutoFit/>
          </a:bodyPr>
          <a:lstStyle/>
          <a:p>
            <a:pPr algn="ctr"/>
            <a:r>
              <a:rPr lang="en-US" sz="2000" dirty="0">
                <a:solidFill>
                  <a:srgbClr val="00B0F0"/>
                </a:solidFill>
                <a:latin typeface="Consolas" panose="020B0609020204030204" pitchFamily="49" charset="0"/>
              </a:rPr>
              <a:t>p</a:t>
            </a:r>
            <a:endParaRPr lang="en-US" sz="2000" dirty="0">
              <a:solidFill>
                <a:srgbClr val="00B0F0"/>
              </a:solidFill>
            </a:endParaRPr>
          </a:p>
        </p:txBody>
      </p:sp>
      <p:sp>
        <p:nvSpPr>
          <p:cNvPr id="14" name="TextBox 13">
            <a:extLst>
              <a:ext uri="{FF2B5EF4-FFF2-40B4-BE49-F238E27FC236}">
                <a16:creationId xmlns:a16="http://schemas.microsoft.com/office/drawing/2014/main" id="{188774CC-A94A-451F-AB31-0088E7AA8A24}"/>
              </a:ext>
            </a:extLst>
          </p:cNvPr>
          <p:cNvSpPr txBox="1"/>
          <p:nvPr/>
        </p:nvSpPr>
        <p:spPr>
          <a:xfrm>
            <a:off x="1817686" y="4049841"/>
            <a:ext cx="751132" cy="400110"/>
          </a:xfrm>
          <a:prstGeom prst="rect">
            <a:avLst/>
          </a:prstGeom>
          <a:noFill/>
        </p:spPr>
        <p:txBody>
          <a:bodyPr wrap="square">
            <a:spAutoFit/>
          </a:bodyPr>
          <a:lstStyle/>
          <a:p>
            <a:pPr algn="ctr"/>
            <a:r>
              <a:rPr lang="en-US" sz="2000" dirty="0">
                <a:solidFill>
                  <a:srgbClr val="0070C0"/>
                </a:solidFill>
                <a:latin typeface="Consolas" panose="020B0609020204030204" pitchFamily="49" charset="0"/>
              </a:rPr>
              <a:t>int</a:t>
            </a:r>
            <a:endParaRPr lang="en-US" sz="2000" dirty="0"/>
          </a:p>
        </p:txBody>
      </p:sp>
      <p:sp>
        <p:nvSpPr>
          <p:cNvPr id="17" name="TextBox 16">
            <a:extLst>
              <a:ext uri="{FF2B5EF4-FFF2-40B4-BE49-F238E27FC236}">
                <a16:creationId xmlns:a16="http://schemas.microsoft.com/office/drawing/2014/main" id="{DF4DB61B-303A-4F3F-A8D8-D2F998CE2F2D}"/>
              </a:ext>
            </a:extLst>
          </p:cNvPr>
          <p:cNvSpPr txBox="1"/>
          <p:nvPr/>
        </p:nvSpPr>
        <p:spPr>
          <a:xfrm>
            <a:off x="2233943" y="4045292"/>
            <a:ext cx="751132" cy="400110"/>
          </a:xfrm>
          <a:prstGeom prst="rect">
            <a:avLst/>
          </a:prstGeom>
          <a:noFill/>
        </p:spPr>
        <p:txBody>
          <a:bodyPr wrap="square">
            <a:spAutoFit/>
          </a:bodyPr>
          <a:lstStyle/>
          <a:p>
            <a:pPr algn="ctr"/>
            <a:r>
              <a:rPr lang="en-US" sz="2000" dirty="0">
                <a:solidFill>
                  <a:srgbClr val="00B0F0"/>
                </a:solidFill>
                <a:latin typeface="Consolas" panose="020B0609020204030204" pitchFamily="49" charset="0"/>
              </a:rPr>
              <a:t>p</a:t>
            </a:r>
            <a:endParaRPr lang="en-US" sz="2000" dirty="0">
              <a:solidFill>
                <a:srgbClr val="00B0F0"/>
              </a:solidFill>
            </a:endParaRPr>
          </a:p>
        </p:txBody>
      </p:sp>
      <p:sp>
        <p:nvSpPr>
          <p:cNvPr id="27" name="Rectangle 26">
            <a:extLst>
              <a:ext uri="{FF2B5EF4-FFF2-40B4-BE49-F238E27FC236}">
                <a16:creationId xmlns:a16="http://schemas.microsoft.com/office/drawing/2014/main" id="{908EA14A-E070-4082-9513-859881D8BC2F}"/>
              </a:ext>
            </a:extLst>
          </p:cNvPr>
          <p:cNvSpPr/>
          <p:nvPr/>
        </p:nvSpPr>
        <p:spPr>
          <a:xfrm>
            <a:off x="3783759" y="2886628"/>
            <a:ext cx="167058"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06E554C-E6ED-4B42-853A-273821FF27F7}"/>
              </a:ext>
            </a:extLst>
          </p:cNvPr>
          <p:cNvSpPr txBox="1"/>
          <p:nvPr/>
        </p:nvSpPr>
        <p:spPr>
          <a:xfrm>
            <a:off x="2516166" y="4036559"/>
            <a:ext cx="751132" cy="400110"/>
          </a:xfrm>
          <a:prstGeom prst="rect">
            <a:avLst/>
          </a:prstGeom>
          <a:noFill/>
        </p:spPr>
        <p:txBody>
          <a:bodyPr wrap="square">
            <a:spAutoFit/>
          </a:bodyPr>
          <a:lstStyle/>
          <a:p>
            <a:pPr algn="ctr"/>
            <a:r>
              <a:rPr lang="en-US" sz="2000" dirty="0">
                <a:solidFill>
                  <a:srgbClr val="C00000"/>
                </a:solidFill>
                <a:latin typeface="Consolas" panose="020B0609020204030204" pitchFamily="49" charset="0"/>
              </a:rPr>
              <a:t>q</a:t>
            </a:r>
            <a:endParaRPr lang="en-US" sz="2000" dirty="0">
              <a:solidFill>
                <a:srgbClr val="C00000"/>
              </a:solidFill>
            </a:endParaRPr>
          </a:p>
        </p:txBody>
      </p:sp>
      <p:sp>
        <p:nvSpPr>
          <p:cNvPr id="28" name="Rectangle 27">
            <a:extLst>
              <a:ext uri="{FF2B5EF4-FFF2-40B4-BE49-F238E27FC236}">
                <a16:creationId xmlns:a16="http://schemas.microsoft.com/office/drawing/2014/main" id="{DDFAA899-06D7-4C10-A1AB-9180C4E5DA2A}"/>
              </a:ext>
            </a:extLst>
          </p:cNvPr>
          <p:cNvSpPr/>
          <p:nvPr/>
        </p:nvSpPr>
        <p:spPr>
          <a:xfrm>
            <a:off x="7854209" y="2860509"/>
            <a:ext cx="134666"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D424475-CBAF-411A-B317-C9A266DA6D70}"/>
              </a:ext>
            </a:extLst>
          </p:cNvPr>
          <p:cNvSpPr/>
          <p:nvPr/>
        </p:nvSpPr>
        <p:spPr>
          <a:xfrm>
            <a:off x="8267014" y="2882453"/>
            <a:ext cx="134666" cy="31844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B5F129B-8617-44A6-AD0F-4B276EDA8DB9}"/>
              </a:ext>
            </a:extLst>
          </p:cNvPr>
          <p:cNvSpPr txBox="1"/>
          <p:nvPr/>
        </p:nvSpPr>
        <p:spPr>
          <a:xfrm>
            <a:off x="3490628" y="2825420"/>
            <a:ext cx="759726" cy="400110"/>
          </a:xfrm>
          <a:prstGeom prst="rect">
            <a:avLst/>
          </a:prstGeom>
          <a:noFill/>
        </p:spPr>
        <p:txBody>
          <a:bodyPr wrap="square">
            <a:spAutoFit/>
          </a:bodyPr>
          <a:lstStyle/>
          <a:p>
            <a:pPr algn="ctr"/>
            <a:r>
              <a:rPr lang="en-US" sz="2000" dirty="0">
                <a:solidFill>
                  <a:srgbClr val="C00000"/>
                </a:solidFill>
                <a:latin typeface="Consolas" panose="020B0609020204030204" pitchFamily="49" charset="0"/>
              </a:rPr>
              <a:t>q</a:t>
            </a:r>
            <a:endParaRPr lang="en-US" sz="2000" dirty="0">
              <a:solidFill>
                <a:srgbClr val="C00000"/>
              </a:solidFill>
            </a:endParaRPr>
          </a:p>
        </p:txBody>
      </p:sp>
      <p:sp>
        <p:nvSpPr>
          <p:cNvPr id="31" name="TextBox 30">
            <a:extLst>
              <a:ext uri="{FF2B5EF4-FFF2-40B4-BE49-F238E27FC236}">
                <a16:creationId xmlns:a16="http://schemas.microsoft.com/office/drawing/2014/main" id="{02C77611-3453-478A-9D5D-E8E38BF1CB85}"/>
              </a:ext>
            </a:extLst>
          </p:cNvPr>
          <p:cNvSpPr txBox="1"/>
          <p:nvPr/>
        </p:nvSpPr>
        <p:spPr>
          <a:xfrm>
            <a:off x="3490628" y="2821672"/>
            <a:ext cx="759726" cy="400110"/>
          </a:xfrm>
          <a:prstGeom prst="rect">
            <a:avLst/>
          </a:prstGeom>
          <a:noFill/>
        </p:spPr>
        <p:txBody>
          <a:bodyPr wrap="square">
            <a:spAutoFit/>
          </a:bodyPr>
          <a:lstStyle/>
          <a:p>
            <a:pPr algn="ctr"/>
            <a:r>
              <a:rPr lang="en-US" sz="2000" dirty="0">
                <a:solidFill>
                  <a:srgbClr val="C00000"/>
                </a:solidFill>
                <a:latin typeface="Consolas" panose="020B0609020204030204" pitchFamily="49" charset="0"/>
              </a:rPr>
              <a:t>q</a:t>
            </a:r>
            <a:endParaRPr lang="en-US" sz="2000" dirty="0">
              <a:solidFill>
                <a:srgbClr val="C00000"/>
              </a:solidFill>
            </a:endParaRPr>
          </a:p>
        </p:txBody>
      </p:sp>
      <p:sp>
        <p:nvSpPr>
          <p:cNvPr id="34" name="Rectangle 33">
            <a:extLst>
              <a:ext uri="{FF2B5EF4-FFF2-40B4-BE49-F238E27FC236}">
                <a16:creationId xmlns:a16="http://schemas.microsoft.com/office/drawing/2014/main" id="{1C91F230-0B92-4276-9256-93BD354FAE16}"/>
              </a:ext>
            </a:extLst>
          </p:cNvPr>
          <p:cNvSpPr/>
          <p:nvPr/>
        </p:nvSpPr>
        <p:spPr>
          <a:xfrm>
            <a:off x="1273965" y="4079717"/>
            <a:ext cx="2345129" cy="335914"/>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2B21A4-3AF5-40B0-869C-07F12BAA7FB4}"/>
              </a:ext>
            </a:extLst>
          </p:cNvPr>
          <p:cNvSpPr txBox="1"/>
          <p:nvPr/>
        </p:nvSpPr>
        <p:spPr>
          <a:xfrm>
            <a:off x="4130717" y="2769693"/>
            <a:ext cx="6096000" cy="461665"/>
          </a:xfrm>
          <a:prstGeom prst="rect">
            <a:avLst/>
          </a:prstGeom>
          <a:noFill/>
        </p:spPr>
        <p:txBody>
          <a:bodyPr wrap="square">
            <a:spAutoFit/>
          </a:bodyPr>
          <a:lstStyle/>
          <a:p>
            <a:r>
              <a:rPr lang="en-US" sz="2000" dirty="0">
                <a:solidFill>
                  <a:schemeClr val="tx1"/>
                </a:solidFill>
                <a:latin typeface="Consolas" panose="020B0609020204030204" pitchFamily="49" charset="0"/>
              </a:rPr>
              <a:t>{</a:t>
            </a:r>
            <a:r>
              <a:rPr lang="en-US" sz="16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int</a:t>
            </a:r>
            <a:r>
              <a:rPr lang="en-US" sz="24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temp; temp = </a:t>
            </a:r>
            <a:r>
              <a:rPr lang="en-US" sz="2000" dirty="0">
                <a:solidFill>
                  <a:srgbClr val="00B0F0"/>
                </a:solidFill>
                <a:latin typeface="Consolas" panose="020B0609020204030204" pitchFamily="49" charset="0"/>
              </a:rPr>
              <a:t>p</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p</a:t>
            </a:r>
            <a:r>
              <a:rPr lang="en-US" sz="2000" dirty="0">
                <a:solidFill>
                  <a:schemeClr val="tx1"/>
                </a:solidFill>
                <a:latin typeface="Consolas" panose="020B0609020204030204" pitchFamily="49" charset="0"/>
              </a:rPr>
              <a:t> = </a:t>
            </a:r>
            <a:r>
              <a:rPr lang="en-US" sz="2000" dirty="0">
                <a:solidFill>
                  <a:srgbClr val="C00000"/>
                </a:solidFill>
                <a:latin typeface="Consolas" panose="020B0609020204030204" pitchFamily="49" charset="0"/>
              </a:rPr>
              <a:t>q</a:t>
            </a:r>
            <a:r>
              <a:rPr lang="en-US" sz="2000" dirty="0">
                <a:solidFill>
                  <a:schemeClr val="tx1"/>
                </a:solidFill>
                <a:latin typeface="Consolas" panose="020B0609020204030204" pitchFamily="49" charset="0"/>
              </a:rPr>
              <a:t>; </a:t>
            </a:r>
            <a:r>
              <a:rPr lang="en-US" sz="2000" dirty="0">
                <a:solidFill>
                  <a:srgbClr val="C00000"/>
                </a:solidFill>
                <a:latin typeface="Consolas" panose="020B0609020204030204" pitchFamily="49" charset="0"/>
              </a:rPr>
              <a:t>q</a:t>
            </a:r>
            <a:r>
              <a:rPr lang="en-US" sz="2000" dirty="0">
                <a:solidFill>
                  <a:schemeClr val="tx1"/>
                </a:solidFill>
                <a:latin typeface="Consolas" panose="020B0609020204030204" pitchFamily="49" charset="0"/>
              </a:rPr>
              <a:t> = temp; }</a:t>
            </a:r>
            <a:endParaRPr lang="en-US" sz="2000" dirty="0"/>
          </a:p>
        </p:txBody>
      </p:sp>
      <p:sp>
        <p:nvSpPr>
          <p:cNvPr id="37" name="Rectangle 36">
            <a:extLst>
              <a:ext uri="{FF2B5EF4-FFF2-40B4-BE49-F238E27FC236}">
                <a16:creationId xmlns:a16="http://schemas.microsoft.com/office/drawing/2014/main" id="{C1CAFCBE-C79A-4483-BCFF-594F63D7D49A}"/>
              </a:ext>
            </a:extLst>
          </p:cNvPr>
          <p:cNvSpPr/>
          <p:nvPr/>
        </p:nvSpPr>
        <p:spPr>
          <a:xfrm>
            <a:off x="1260412" y="5042435"/>
            <a:ext cx="3436712" cy="335914"/>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B85EC99-2E6D-467F-BD61-61C00AA1268A}"/>
              </a:ext>
            </a:extLst>
          </p:cNvPr>
          <p:cNvSpPr txBox="1"/>
          <p:nvPr/>
        </p:nvSpPr>
        <p:spPr>
          <a:xfrm>
            <a:off x="4126414" y="2820818"/>
            <a:ext cx="7499002" cy="400110"/>
          </a:xfrm>
          <a:prstGeom prst="rect">
            <a:avLst/>
          </a:prstGeom>
          <a:noFill/>
        </p:spPr>
        <p:txBody>
          <a:bodyPr wrap="square">
            <a:spAutoFit/>
          </a:bodyPr>
          <a:lstStyle/>
          <a:p>
            <a:r>
              <a:rPr lang="en-US" sz="2000" dirty="0">
                <a:solidFill>
                  <a:schemeClr val="tx1"/>
                </a:solidFill>
                <a:latin typeface="Consolas" panose="020B0609020204030204" pitchFamily="49" charset="0"/>
              </a:rPr>
              <a:t>{</a:t>
            </a:r>
            <a:r>
              <a:rPr lang="en-US" sz="16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std::</a:t>
            </a:r>
            <a:r>
              <a:rPr lang="en-US" sz="2000" dirty="0">
                <a:solidFill>
                  <a:srgbClr val="0070C0"/>
                </a:solidFill>
                <a:latin typeface="Consolas" panose="020B0609020204030204" pitchFamily="49" charset="0"/>
              </a:rPr>
              <a:t>string </a:t>
            </a:r>
            <a:r>
              <a:rPr lang="en-US" sz="2000" dirty="0">
                <a:solidFill>
                  <a:schemeClr val="tx1"/>
                </a:solidFill>
                <a:latin typeface="Consolas" panose="020B0609020204030204" pitchFamily="49" charset="0"/>
              </a:rPr>
              <a:t>temp; temp = </a:t>
            </a:r>
            <a:r>
              <a:rPr lang="en-US" sz="2000" dirty="0">
                <a:solidFill>
                  <a:srgbClr val="00B0F0"/>
                </a:solidFill>
                <a:latin typeface="Consolas" panose="020B0609020204030204" pitchFamily="49" charset="0"/>
              </a:rPr>
              <a:t>s</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s</a:t>
            </a:r>
            <a:r>
              <a:rPr lang="en-US" sz="2000" dirty="0">
                <a:solidFill>
                  <a:schemeClr val="tx1"/>
                </a:solidFill>
                <a:latin typeface="Consolas" panose="020B0609020204030204" pitchFamily="49" charset="0"/>
              </a:rPr>
              <a:t> = </a:t>
            </a:r>
            <a:r>
              <a:rPr lang="en-US" sz="2000" dirty="0">
                <a:solidFill>
                  <a:srgbClr val="C0000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a:solidFill>
                  <a:srgbClr val="C00000"/>
                </a:solidFill>
                <a:latin typeface="Consolas" panose="020B0609020204030204" pitchFamily="49" charset="0"/>
              </a:rPr>
              <a:t>t</a:t>
            </a:r>
            <a:r>
              <a:rPr lang="en-US" sz="2000" dirty="0">
                <a:solidFill>
                  <a:schemeClr val="tx1"/>
                </a:solidFill>
                <a:latin typeface="Consolas" panose="020B0609020204030204" pitchFamily="49" charset="0"/>
              </a:rPr>
              <a:t> = temp; }</a:t>
            </a:r>
            <a:endParaRPr lang="en-US" sz="2000" dirty="0"/>
          </a:p>
        </p:txBody>
      </p:sp>
      <p:sp>
        <p:nvSpPr>
          <p:cNvPr id="39" name="Arrow: Left 38">
            <a:extLst>
              <a:ext uri="{FF2B5EF4-FFF2-40B4-BE49-F238E27FC236}">
                <a16:creationId xmlns:a16="http://schemas.microsoft.com/office/drawing/2014/main" id="{A7843275-58F6-420D-AD43-F8FD1E3C150F}"/>
              </a:ext>
            </a:extLst>
          </p:cNvPr>
          <p:cNvSpPr/>
          <p:nvPr/>
        </p:nvSpPr>
        <p:spPr>
          <a:xfrm>
            <a:off x="9839693" y="2119203"/>
            <a:ext cx="2149353" cy="18902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"macro"</a:t>
            </a:r>
          </a:p>
        </p:txBody>
      </p:sp>
      <p:sp>
        <p:nvSpPr>
          <p:cNvPr id="44" name="TextBox 43">
            <a:extLst>
              <a:ext uri="{FF2B5EF4-FFF2-40B4-BE49-F238E27FC236}">
                <a16:creationId xmlns:a16="http://schemas.microsoft.com/office/drawing/2014/main" id="{B1D2BD54-98C1-4C7E-A74D-DAE91D4866FC}"/>
              </a:ext>
            </a:extLst>
          </p:cNvPr>
          <p:cNvSpPr txBox="1"/>
          <p:nvPr/>
        </p:nvSpPr>
        <p:spPr>
          <a:xfrm>
            <a:off x="838200" y="6146894"/>
            <a:ext cx="10515599" cy="707886"/>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Note: With macros, the compiler doesn't generate a new function for each parameterized type –</a:t>
            </a:r>
            <a:br>
              <a:rPr lang="en-US" sz="2000" dirty="0">
                <a:latin typeface="Corbel" panose="020B0503020204020204" pitchFamily="34" charset="0"/>
                <a:cs typeface="Cordia New" panose="020B0502040204020203" pitchFamily="34" charset="-34"/>
              </a:rPr>
            </a:br>
            <a:r>
              <a:rPr lang="en-US" sz="2000" dirty="0">
                <a:latin typeface="Corbel" panose="020B0503020204020204" pitchFamily="34" charset="0"/>
                <a:cs typeface="Cordia New" panose="020B0502040204020203" pitchFamily="34" charset="-34"/>
              </a:rPr>
              <a:t>instead it just does textual search and replace!</a:t>
            </a:r>
            <a:endParaRPr lang="en-US" sz="2000" dirty="0"/>
          </a:p>
        </p:txBody>
      </p:sp>
    </p:spTree>
    <p:extLst>
      <p:ext uri="{BB962C8B-B14F-4D97-AF65-F5344CB8AC3E}">
        <p14:creationId xmlns:p14="http://schemas.microsoft.com/office/powerpoint/2010/main" val="41634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right)">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3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2.29167E-6 4.07407E-6 L 0.08021 -0.17848 " pathEditMode="relative" rAng="0" ptsTypes="AA">
                                      <p:cBhvr>
                                        <p:cTn id="31" dur="2000" fill="hold"/>
                                        <p:tgtEl>
                                          <p:spTgt spid="14"/>
                                        </p:tgtEl>
                                        <p:attrNameLst>
                                          <p:attrName>ppt_x</p:attrName>
                                          <p:attrName>ppt_y</p:attrName>
                                        </p:attrNameLst>
                                      </p:cBhvr>
                                      <p:rCtr x="4010" y="-8935"/>
                                    </p:animMotion>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1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3.95833E-6 -3.7037E-6 L 0.12304 -0.00023 " pathEditMode="relative" rAng="0" ptsTypes="AA">
                                      <p:cBhvr>
                                        <p:cTn id="42" dur="2000" fill="hold"/>
                                        <p:tgtEl>
                                          <p:spTgt spid="16"/>
                                        </p:tgtEl>
                                        <p:attrNameLst>
                                          <p:attrName>ppt_x</p:attrName>
                                          <p:attrName>ppt_y</p:attrName>
                                        </p:attrNameLst>
                                      </p:cBhvr>
                                      <p:rCtr x="6146" y="-23"/>
                                    </p:animMotion>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1" nodeType="clickEffect">
                                  <p:stCondLst>
                                    <p:cond delay="0"/>
                                  </p:stCondLst>
                                  <p:childTnLst>
                                    <p:animMotion origin="layout" path="M -2.29167E-6 -1.48148E-6 L 0.08086 -0.17592 " pathEditMode="relative" rAng="0" ptsTypes="AA">
                                      <p:cBhvr>
                                        <p:cTn id="53" dur="2000" fill="hold"/>
                                        <p:tgtEl>
                                          <p:spTgt spid="17"/>
                                        </p:tgtEl>
                                        <p:attrNameLst>
                                          <p:attrName>ppt_x</p:attrName>
                                          <p:attrName>ppt_y</p:attrName>
                                        </p:attrNameLst>
                                      </p:cBhvr>
                                      <p:rCtr x="4036" y="-8796"/>
                                    </p:animMotion>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42" presetClass="path" presetSubtype="0" accel="50000" decel="50000" fill="hold" grpId="1" nodeType="withEffect">
                                  <p:stCondLst>
                                    <p:cond delay="0"/>
                                  </p:stCondLst>
                                  <p:childTnLst>
                                    <p:animMotion origin="layout" path="M -3.125E-6 -2.22222E-6 L 0.2737 -0.00069 " pathEditMode="relative" rAng="0" ptsTypes="AA">
                                      <p:cBhvr>
                                        <p:cTn id="66" dur="2000" fill="hold"/>
                                        <p:tgtEl>
                                          <p:spTgt spid="21"/>
                                        </p:tgtEl>
                                        <p:attrNameLst>
                                          <p:attrName>ppt_x</p:attrName>
                                          <p:attrName>ppt_y</p:attrName>
                                        </p:attrNameLst>
                                      </p:cBhvr>
                                      <p:rCtr x="13685" y="-46"/>
                                    </p:animMotion>
                                  </p:childTnLst>
                                </p:cTn>
                              </p:par>
                              <p:par>
                                <p:cTn id="67" presetID="42" presetClass="path" presetSubtype="0" accel="50000" decel="50000" fill="hold" grpId="1" nodeType="withEffect">
                                  <p:stCondLst>
                                    <p:cond delay="0"/>
                                  </p:stCondLst>
                                  <p:childTnLst>
                                    <p:animMotion origin="layout" path="M -3.125E-6 2.22222E-6 L 0.30912 -0.00047 " pathEditMode="relative" rAng="0" ptsTypes="AA">
                                      <p:cBhvr>
                                        <p:cTn id="68" dur="2000" fill="hold"/>
                                        <p:tgtEl>
                                          <p:spTgt spid="24"/>
                                        </p:tgtEl>
                                        <p:attrNameLst>
                                          <p:attrName>ppt_x</p:attrName>
                                          <p:attrName>ppt_y</p:attrName>
                                        </p:attrNameLst>
                                      </p:cBhvr>
                                      <p:rCtr x="15456" y="-23"/>
                                    </p:animMotion>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1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20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0.00039 0.00116 L 0.08047 -0.17708 " pathEditMode="relative" rAng="0" ptsTypes="AA">
                                      <p:cBhvr>
                                        <p:cTn id="82" dur="2000" fill="hold"/>
                                        <p:tgtEl>
                                          <p:spTgt spid="26"/>
                                        </p:tgtEl>
                                        <p:attrNameLst>
                                          <p:attrName>ppt_x</p:attrName>
                                          <p:attrName>ppt_y</p:attrName>
                                        </p:attrNameLst>
                                      </p:cBhvr>
                                      <p:rCtr x="3997" y="-8912"/>
                                    </p:animMotion>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childTnLst>
                                </p:cTn>
                              </p:par>
                              <p:par>
                                <p:cTn id="94" presetID="42" presetClass="path" presetSubtype="0" accel="50000" decel="50000" fill="hold" grpId="1" nodeType="withEffect">
                                  <p:stCondLst>
                                    <p:cond delay="0"/>
                                  </p:stCondLst>
                                  <p:childTnLst>
                                    <p:animMotion origin="layout" path="M 2.08333E-6 -3.7037E-6 L 0.36836 -0.00092 " pathEditMode="relative" rAng="0" ptsTypes="AA">
                                      <p:cBhvr>
                                        <p:cTn id="95" dur="2000" fill="hold"/>
                                        <p:tgtEl>
                                          <p:spTgt spid="30"/>
                                        </p:tgtEl>
                                        <p:attrNameLst>
                                          <p:attrName>ppt_x</p:attrName>
                                          <p:attrName>ppt_y</p:attrName>
                                        </p:attrNameLst>
                                      </p:cBhvr>
                                      <p:rCtr x="18411" y="-46"/>
                                    </p:animMotion>
                                  </p:childTnLst>
                                </p:cTn>
                              </p:par>
                              <p:par>
                                <p:cTn id="96" presetID="42" presetClass="path" presetSubtype="0" accel="50000" decel="50000" fill="hold" grpId="1" nodeType="withEffect">
                                  <p:stCondLst>
                                    <p:cond delay="0"/>
                                  </p:stCondLst>
                                  <p:childTnLst>
                                    <p:animMotion origin="layout" path="M 2.08333E-6 7.40741E-7 L 0.32877 -0.00023 " pathEditMode="relative" rAng="0" ptsTypes="AA">
                                      <p:cBhvr>
                                        <p:cTn id="97" dur="2000" fill="hold"/>
                                        <p:tgtEl>
                                          <p:spTgt spid="31"/>
                                        </p:tgtEl>
                                        <p:attrNameLst>
                                          <p:attrName>ppt_x</p:attrName>
                                          <p:attrName>ppt_y</p:attrName>
                                        </p:attrNameLst>
                                      </p:cBhvr>
                                      <p:rCtr x="16432" y="-23"/>
                                    </p:animMotion>
                                  </p:childTnLst>
                                </p:cTn>
                              </p:par>
                              <p:par>
                                <p:cTn id="98" presetID="10"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2100"/>
                                        <p:tgtEl>
                                          <p:spTgt spid="2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2100"/>
                                        <p:tgtEl>
                                          <p:spTgt spid="29"/>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childTnLst>
                          </p:cTn>
                        </p:par>
                        <p:par>
                          <p:cTn id="108" fill="hold">
                            <p:stCondLst>
                              <p:cond delay="0"/>
                            </p:stCondLst>
                            <p:childTnLst>
                              <p:par>
                                <p:cTn id="109" presetID="42" presetClass="path" presetSubtype="0" accel="50000" decel="50000" fill="hold" grpId="1" nodeType="afterEffect">
                                  <p:stCondLst>
                                    <p:cond delay="0"/>
                                  </p:stCondLst>
                                  <p:childTnLst>
                                    <p:animMotion origin="layout" path="M -2.08333E-6 5.55112E-17 L -0.24323 0.17778 " pathEditMode="relative" rAng="0" ptsTypes="AA">
                                      <p:cBhvr>
                                        <p:cTn id="110" dur="2000" fill="hold"/>
                                        <p:tgtEl>
                                          <p:spTgt spid="33"/>
                                        </p:tgtEl>
                                        <p:attrNameLst>
                                          <p:attrName>ppt_x</p:attrName>
                                          <p:attrName>ppt_y</p:attrName>
                                        </p:attrNameLst>
                                      </p:cBhvr>
                                      <p:rCtr x="-12161" y="8889"/>
                                    </p:animMotion>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1900"/>
                                        <p:tgtEl>
                                          <p:spTgt spid="34"/>
                                        </p:tgtEl>
                                      </p:cBhvr>
                                    </p:animEffect>
                                  </p:childTnLst>
                                </p:cTn>
                              </p:par>
                              <p:par>
                                <p:cTn id="114" presetID="10" presetClass="exit" presetSubtype="0" fill="hold" grpId="1" nodeType="withEffect">
                                  <p:stCondLst>
                                    <p:cond delay="0"/>
                                  </p:stCondLst>
                                  <p:childTnLst>
                                    <p:animEffect transition="out" filter="fade">
                                      <p:cBhvr>
                                        <p:cTn id="115" dur="500"/>
                                        <p:tgtEl>
                                          <p:spTgt spid="9"/>
                                        </p:tgtEl>
                                      </p:cBhvr>
                                    </p:animEffect>
                                    <p:set>
                                      <p:cBhvr>
                                        <p:cTn id="116" dur="1" fill="hold">
                                          <p:stCondLst>
                                            <p:cond delay="499"/>
                                          </p:stCondLst>
                                        </p:cTn>
                                        <p:tgtEl>
                                          <p:spTgt spid="9"/>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16"/>
                                        </p:tgtEl>
                                      </p:cBhvr>
                                    </p:animEffect>
                                    <p:set>
                                      <p:cBhvr>
                                        <p:cTn id="119" dur="1" fill="hold">
                                          <p:stCondLst>
                                            <p:cond delay="499"/>
                                          </p:stCondLst>
                                        </p:cTn>
                                        <p:tgtEl>
                                          <p:spTgt spid="16"/>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8"/>
                                        </p:tgtEl>
                                      </p:cBhvr>
                                    </p:animEffect>
                                    <p:set>
                                      <p:cBhvr>
                                        <p:cTn id="125" dur="1" fill="hold">
                                          <p:stCondLst>
                                            <p:cond delay="499"/>
                                          </p:stCondLst>
                                        </p:cTn>
                                        <p:tgtEl>
                                          <p:spTgt spid="18"/>
                                        </p:tgtEl>
                                        <p:attrNameLst>
                                          <p:attrName>style.visibility</p:attrName>
                                        </p:attrNameLst>
                                      </p:cBhvr>
                                      <p:to>
                                        <p:strVal val="hidden"/>
                                      </p:to>
                                    </p:set>
                                  </p:childTnLst>
                                </p:cTn>
                              </p:par>
                              <p:par>
                                <p:cTn id="126" presetID="10" presetClass="exit" presetSubtype="0" fill="hold" grpId="2" nodeType="withEffect">
                                  <p:stCondLst>
                                    <p:cond delay="0"/>
                                  </p:stCondLst>
                                  <p:childTnLst>
                                    <p:animEffect transition="out" filter="fade">
                                      <p:cBhvr>
                                        <p:cTn id="127" dur="500"/>
                                        <p:tgtEl>
                                          <p:spTgt spid="21"/>
                                        </p:tgtEl>
                                      </p:cBhvr>
                                    </p:animEffect>
                                    <p:set>
                                      <p:cBhvr>
                                        <p:cTn id="128" dur="1" fill="hold">
                                          <p:stCondLst>
                                            <p:cond delay="499"/>
                                          </p:stCondLst>
                                        </p:cTn>
                                        <p:tgtEl>
                                          <p:spTgt spid="21"/>
                                        </p:tgtEl>
                                        <p:attrNameLst>
                                          <p:attrName>style.visibility</p:attrName>
                                        </p:attrNameLst>
                                      </p:cBhvr>
                                      <p:to>
                                        <p:strVal val="hidden"/>
                                      </p:to>
                                    </p:set>
                                  </p:childTnLst>
                                </p:cTn>
                              </p:par>
                              <p:par>
                                <p:cTn id="129" presetID="10" presetClass="exit" presetSubtype="0" fill="hold" grpId="2" nodeType="withEffect">
                                  <p:stCondLst>
                                    <p:cond delay="0"/>
                                  </p:stCondLst>
                                  <p:childTnLst>
                                    <p:animEffect transition="out" filter="fade">
                                      <p:cBhvr>
                                        <p:cTn id="130" dur="500"/>
                                        <p:tgtEl>
                                          <p:spTgt spid="24"/>
                                        </p:tgtEl>
                                      </p:cBhvr>
                                    </p:animEffect>
                                    <p:set>
                                      <p:cBhvr>
                                        <p:cTn id="131" dur="1" fill="hold">
                                          <p:stCondLst>
                                            <p:cond delay="499"/>
                                          </p:stCondLst>
                                        </p:cTn>
                                        <p:tgtEl>
                                          <p:spTgt spid="24"/>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2"/>
                                        </p:tgtEl>
                                      </p:cBhvr>
                                    </p:animEffect>
                                    <p:set>
                                      <p:cBhvr>
                                        <p:cTn id="134" dur="1" fill="hold">
                                          <p:stCondLst>
                                            <p:cond delay="499"/>
                                          </p:stCondLst>
                                        </p:cTn>
                                        <p:tgtEl>
                                          <p:spTgt spid="22"/>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25"/>
                                        </p:tgtEl>
                                      </p:cBhvr>
                                    </p:animEffect>
                                    <p:set>
                                      <p:cBhvr>
                                        <p:cTn id="137" dur="1" fill="hold">
                                          <p:stCondLst>
                                            <p:cond delay="499"/>
                                          </p:stCondLst>
                                        </p:cTn>
                                        <p:tgtEl>
                                          <p:spTgt spid="25"/>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27"/>
                                        </p:tgtEl>
                                      </p:cBhvr>
                                    </p:animEffect>
                                    <p:set>
                                      <p:cBhvr>
                                        <p:cTn id="140" dur="1" fill="hold">
                                          <p:stCondLst>
                                            <p:cond delay="499"/>
                                          </p:stCondLst>
                                        </p:cTn>
                                        <p:tgtEl>
                                          <p:spTgt spid="27"/>
                                        </p:tgtEl>
                                        <p:attrNameLst>
                                          <p:attrName>style.visibility</p:attrName>
                                        </p:attrNameLst>
                                      </p:cBhvr>
                                      <p:to>
                                        <p:strVal val="hidden"/>
                                      </p:to>
                                    </p:set>
                                  </p:childTnLst>
                                </p:cTn>
                              </p:par>
                              <p:par>
                                <p:cTn id="141" presetID="10" presetClass="exit" presetSubtype="0" fill="hold" grpId="2" nodeType="withEffect">
                                  <p:stCondLst>
                                    <p:cond delay="0"/>
                                  </p:stCondLst>
                                  <p:childTnLst>
                                    <p:animEffect transition="out" filter="fade">
                                      <p:cBhvr>
                                        <p:cTn id="142" dur="500"/>
                                        <p:tgtEl>
                                          <p:spTgt spid="30"/>
                                        </p:tgtEl>
                                      </p:cBhvr>
                                    </p:animEffect>
                                    <p:set>
                                      <p:cBhvr>
                                        <p:cTn id="143" dur="1" fill="hold">
                                          <p:stCondLst>
                                            <p:cond delay="499"/>
                                          </p:stCondLst>
                                        </p:cTn>
                                        <p:tgtEl>
                                          <p:spTgt spid="30"/>
                                        </p:tgtEl>
                                        <p:attrNameLst>
                                          <p:attrName>style.visibility</p:attrName>
                                        </p:attrNameLst>
                                      </p:cBhvr>
                                      <p:to>
                                        <p:strVal val="hidden"/>
                                      </p:to>
                                    </p:set>
                                  </p:childTnLst>
                                </p:cTn>
                              </p:par>
                              <p:par>
                                <p:cTn id="144" presetID="10" presetClass="exit" presetSubtype="0" fill="hold" grpId="2" nodeType="withEffect">
                                  <p:stCondLst>
                                    <p:cond delay="0"/>
                                  </p:stCondLst>
                                  <p:childTnLst>
                                    <p:animEffect transition="out" filter="fade">
                                      <p:cBhvr>
                                        <p:cTn id="145" dur="500"/>
                                        <p:tgtEl>
                                          <p:spTgt spid="31"/>
                                        </p:tgtEl>
                                      </p:cBhvr>
                                    </p:animEffect>
                                    <p:set>
                                      <p:cBhvr>
                                        <p:cTn id="146" dur="1" fill="hold">
                                          <p:stCondLst>
                                            <p:cond delay="499"/>
                                          </p:stCondLst>
                                        </p:cTn>
                                        <p:tgtEl>
                                          <p:spTgt spid="31"/>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28"/>
                                        </p:tgtEl>
                                      </p:cBhvr>
                                    </p:animEffect>
                                    <p:set>
                                      <p:cBhvr>
                                        <p:cTn id="149" dur="1" fill="hold">
                                          <p:stCondLst>
                                            <p:cond delay="499"/>
                                          </p:stCondLst>
                                        </p:cTn>
                                        <p:tgtEl>
                                          <p:spTgt spid="28"/>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29"/>
                                        </p:tgtEl>
                                      </p:cBhvr>
                                    </p:animEffect>
                                    <p:set>
                                      <p:cBhvr>
                                        <p:cTn id="152" dur="1" fill="hold">
                                          <p:stCondLst>
                                            <p:cond delay="499"/>
                                          </p:stCondLst>
                                        </p:cTn>
                                        <p:tgtEl>
                                          <p:spTgt spid="29"/>
                                        </p:tgtEl>
                                        <p:attrNameLst>
                                          <p:attrName>style.visibility</p:attrName>
                                        </p:attrNameLst>
                                      </p:cBhvr>
                                      <p:to>
                                        <p:strVal val="hidden"/>
                                      </p:to>
                                    </p:set>
                                  </p:childTnLst>
                                </p:cTn>
                              </p:par>
                              <p:par>
                                <p:cTn id="153" presetID="10" presetClass="exit" presetSubtype="0" fill="hold" grpId="2" nodeType="withEffect">
                                  <p:stCondLst>
                                    <p:cond delay="0"/>
                                  </p:stCondLst>
                                  <p:childTnLst>
                                    <p:animEffect transition="out" filter="fade">
                                      <p:cBhvr>
                                        <p:cTn id="154" dur="500"/>
                                        <p:tgtEl>
                                          <p:spTgt spid="14"/>
                                        </p:tgtEl>
                                      </p:cBhvr>
                                    </p:animEffect>
                                    <p:set>
                                      <p:cBhvr>
                                        <p:cTn id="155" dur="1" fill="hold">
                                          <p:stCondLst>
                                            <p:cond delay="499"/>
                                          </p:stCondLst>
                                        </p:cTn>
                                        <p:tgtEl>
                                          <p:spTgt spid="14"/>
                                        </p:tgtEl>
                                        <p:attrNameLst>
                                          <p:attrName>style.visibility</p:attrName>
                                        </p:attrNameLst>
                                      </p:cBhvr>
                                      <p:to>
                                        <p:strVal val="hidden"/>
                                      </p:to>
                                    </p:set>
                                  </p:childTnLst>
                                </p:cTn>
                              </p:par>
                              <p:par>
                                <p:cTn id="156" presetID="10" presetClass="exit" presetSubtype="0" fill="hold" grpId="2" nodeType="withEffect">
                                  <p:stCondLst>
                                    <p:cond delay="0"/>
                                  </p:stCondLst>
                                  <p:childTnLst>
                                    <p:animEffect transition="out" filter="fade">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10" presetClass="exit" presetSubtype="0" fill="hold" grpId="2" nodeType="withEffect">
                                  <p:stCondLst>
                                    <p:cond delay="0"/>
                                  </p:stCondLst>
                                  <p:childTnLst>
                                    <p:animEffect transition="out" filter="fade">
                                      <p:cBhvr>
                                        <p:cTn id="160" dur="500"/>
                                        <p:tgtEl>
                                          <p:spTgt spid="26"/>
                                        </p:tgtEl>
                                      </p:cBhvr>
                                    </p:animEffect>
                                    <p:set>
                                      <p:cBhvr>
                                        <p:cTn id="161" dur="1" fill="hold">
                                          <p:stCondLst>
                                            <p:cond delay="499"/>
                                          </p:stCondLst>
                                        </p:cTn>
                                        <p:tgtEl>
                                          <p:spTgt spid="2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childTnLst>
                                </p:cTn>
                              </p:par>
                            </p:childTnLst>
                          </p:cTn>
                        </p:par>
                        <p:par>
                          <p:cTn id="166" fill="hold">
                            <p:stCondLst>
                              <p:cond delay="0"/>
                            </p:stCondLst>
                            <p:childTnLst>
                              <p:par>
                                <p:cTn id="167" presetID="42" presetClass="path" presetSubtype="0" accel="50000" decel="50000" fill="hold" grpId="1" nodeType="afterEffect">
                                  <p:stCondLst>
                                    <p:cond delay="0"/>
                                  </p:stCondLst>
                                  <p:childTnLst>
                                    <p:animMotion origin="layout" path="M -3.54167E-6 7.40741E-7 L -0.24336 0.31018 " pathEditMode="relative" rAng="0" ptsTypes="AA">
                                      <p:cBhvr>
                                        <p:cTn id="168" dur="2000" fill="hold"/>
                                        <p:tgtEl>
                                          <p:spTgt spid="36"/>
                                        </p:tgtEl>
                                        <p:attrNameLst>
                                          <p:attrName>ppt_x</p:attrName>
                                          <p:attrName>ppt_y</p:attrName>
                                        </p:attrNameLst>
                                      </p:cBhvr>
                                      <p:rCtr x="-12174" y="15509"/>
                                    </p:animMotion>
                                  </p:childTnLst>
                                </p:cTn>
                              </p:par>
                              <p:par>
                                <p:cTn id="169" presetID="10" presetClass="entr" presetSubtype="0" fill="hold" grpId="0" nodeType="with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1900"/>
                                        <p:tgtEl>
                                          <p:spTgt spid="37"/>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5" grpId="0" animBg="1"/>
      <p:bldP spid="15" grpId="1" animBg="1"/>
      <p:bldP spid="22" grpId="0" animBg="1"/>
      <p:bldP spid="22" grpId="1" animBg="1"/>
      <p:bldP spid="25" grpId="0" animBg="1"/>
      <p:bldP spid="25" grpId="1" animBg="1"/>
      <p:bldP spid="9" grpId="0" animBg="1"/>
      <p:bldP spid="9" grpId="1" animBg="1"/>
      <p:bldP spid="16" grpId="0"/>
      <p:bldP spid="16" grpId="1"/>
      <p:bldP spid="16" grpId="2"/>
      <p:bldP spid="18" grpId="0" animBg="1"/>
      <p:bldP spid="18" grpId="1" animBg="1"/>
      <p:bldP spid="21" grpId="0"/>
      <p:bldP spid="21" grpId="1"/>
      <p:bldP spid="21" grpId="2"/>
      <p:bldP spid="24" grpId="0"/>
      <p:bldP spid="24" grpId="1"/>
      <p:bldP spid="24" grpId="2"/>
      <p:bldP spid="14" grpId="0"/>
      <p:bldP spid="14" grpId="1"/>
      <p:bldP spid="14" grpId="2"/>
      <p:bldP spid="17" grpId="0"/>
      <p:bldP spid="17" grpId="1"/>
      <p:bldP spid="17" grpId="2"/>
      <p:bldP spid="27" grpId="0" animBg="1"/>
      <p:bldP spid="27" grpId="1" animBg="1"/>
      <p:bldP spid="26" grpId="0"/>
      <p:bldP spid="26" grpId="1"/>
      <p:bldP spid="26" grpId="2"/>
      <p:bldP spid="28" grpId="0" animBg="1"/>
      <p:bldP spid="28" grpId="1" animBg="1"/>
      <p:bldP spid="29" grpId="0" animBg="1"/>
      <p:bldP spid="29" grpId="1" animBg="1"/>
      <p:bldP spid="30" grpId="0"/>
      <p:bldP spid="30" grpId="1"/>
      <p:bldP spid="30" grpId="2"/>
      <p:bldP spid="31" grpId="0"/>
      <p:bldP spid="31" grpId="1"/>
      <p:bldP spid="31" grpId="2"/>
      <p:bldP spid="34" grpId="0" animBg="1"/>
      <p:bldP spid="33" grpId="0"/>
      <p:bldP spid="33" grpId="1"/>
      <p:bldP spid="37" grpId="0" animBg="1"/>
      <p:bldP spid="36" grpId="0"/>
      <p:bldP spid="36" grpId="1"/>
      <p:bldP spid="39" grpId="0" animBg="1"/>
      <p:bldP spid="39" grpId="1" animBg="1"/>
      <p:bldP spid="4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667271" y="-10238"/>
            <a:ext cx="10821995" cy="895481"/>
          </a:xfrm>
          <a:noFill/>
          <a:ln/>
        </p:spPr>
        <p:txBody>
          <a:bodyPr/>
          <a:lstStyle/>
          <a:p>
            <a:r>
              <a:rPr lang="en-US" dirty="0">
                <a:ea typeface="MS Mincho" pitchFamily="49" charset="-128"/>
              </a:rPr>
              <a:t>Parametric Polymorphism: Generics</a:t>
            </a:r>
            <a:endParaRPr lang="en-US" dirty="0">
              <a:cs typeface="Courier New" pitchFamily="49" charset="0"/>
            </a:endParaRPr>
          </a:p>
        </p:txBody>
      </p:sp>
      <p:sp>
        <p:nvSpPr>
          <p:cNvPr id="452634" name="Text Box 26"/>
          <p:cNvSpPr txBox="1">
            <a:spLocks noChangeArrowheads="1"/>
          </p:cNvSpPr>
          <p:nvPr/>
        </p:nvSpPr>
        <p:spPr bwMode="auto">
          <a:xfrm>
            <a:off x="9811808" y="136842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27" name="Rectangle 19"/>
          <p:cNvSpPr>
            <a:spLocks noChangeArrowheads="1"/>
          </p:cNvSpPr>
          <p:nvPr/>
        </p:nvSpPr>
        <p:spPr bwMode="auto">
          <a:xfrm>
            <a:off x="1416702" y="2835965"/>
            <a:ext cx="526690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cs typeface="Times New Roman" pitchFamily="18" charset="0"/>
              </a:rPr>
              <a:t>The code </a:t>
            </a:r>
            <a:r>
              <a:rPr lang="en-US" sz="2000" i="1" dirty="0">
                <a:cs typeface="Times New Roman" pitchFamily="18" charset="0"/>
              </a:rPr>
              <a:t>inside</a:t>
            </a:r>
            <a:r>
              <a:rPr lang="en-US" sz="2000" dirty="0">
                <a:cs typeface="Times New Roman" pitchFamily="18" charset="0"/>
              </a:rPr>
              <a:t> a generic class/function is required to be type-agnostic.</a:t>
            </a:r>
          </a:p>
        </p:txBody>
      </p:sp>
      <p:sp>
        <p:nvSpPr>
          <p:cNvPr id="20" name="Rectangle 19">
            <a:extLst>
              <a:ext uri="{FF2B5EF4-FFF2-40B4-BE49-F238E27FC236}">
                <a16:creationId xmlns:a16="http://schemas.microsoft.com/office/drawing/2014/main" id="{D761BC3B-462A-472E-9475-67F48A20A046}"/>
              </a:ext>
            </a:extLst>
          </p:cNvPr>
          <p:cNvSpPr/>
          <p:nvPr/>
        </p:nvSpPr>
        <p:spPr>
          <a:xfrm>
            <a:off x="7708899" y="807955"/>
            <a:ext cx="4240937" cy="4132535"/>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container</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 {</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a:t>
            </a:r>
            <a:r>
              <a:rPr lang="en-US" sz="2000" dirty="0">
                <a:solidFill>
                  <a:srgbClr val="7030A0"/>
                </a:solidFill>
                <a:latin typeface="Consolas" panose="020B0609020204030204" pitchFamily="49" charset="0"/>
              </a:rPr>
              <a:t> </a:t>
            </a:r>
            <a:r>
              <a:rPr lang="en-US" sz="2000" dirty="0">
                <a:solidFill>
                  <a:schemeClr val="tx1"/>
                </a:solidFill>
                <a:latin typeface="Consolas" panose="020B0609020204030204" pitchFamily="49" charset="0"/>
              </a:rPr>
              <a:t>= new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BC29F7-E7F2-4CA2-9956-96CEE00A1CB6}"/>
              </a:ext>
            </a:extLst>
          </p:cNvPr>
          <p:cNvSpPr txBox="1"/>
          <p:nvPr/>
        </p:nvSpPr>
        <p:spPr>
          <a:xfrm>
            <a:off x="871151" y="3702489"/>
            <a:ext cx="6358004" cy="707886"/>
          </a:xfrm>
          <a:prstGeom prst="rect">
            <a:avLst/>
          </a:prstGeom>
          <a:noFill/>
        </p:spPr>
        <p:txBody>
          <a:bodyPr wrap="square">
            <a:spAutoFit/>
          </a:bodyPr>
          <a:lstStyle/>
          <a:p>
            <a:pPr algn="ctr"/>
            <a:r>
              <a:rPr lang="en-US" sz="2000" dirty="0">
                <a:cs typeface="Times New Roman" pitchFamily="18" charset="0"/>
              </a:rPr>
              <a:t>It can only use operations that are compatible with </a:t>
            </a:r>
            <a:r>
              <a:rPr lang="en-US" sz="2000" i="1" dirty="0">
                <a:cs typeface="Times New Roman" pitchFamily="18" charset="0"/>
              </a:rPr>
              <a:t>all</a:t>
            </a:r>
            <a:r>
              <a:rPr lang="en-US" sz="2000" dirty="0">
                <a:cs typeface="Times New Roman" pitchFamily="18" charset="0"/>
              </a:rPr>
              <a:t> possible </a:t>
            </a:r>
            <a:r>
              <a:rPr lang="en-US" sz="2000" dirty="0">
                <a:solidFill>
                  <a:srgbClr val="7030A0"/>
                </a:solidFill>
                <a:cs typeface="Times New Roman" pitchFamily="18" charset="0"/>
              </a:rPr>
              <a:t>t</a:t>
            </a:r>
            <a:r>
              <a:rPr lang="en-US" sz="2000" dirty="0">
                <a:solidFill>
                  <a:srgbClr val="FF0000"/>
                </a:solidFill>
                <a:cs typeface="Times New Roman" pitchFamily="18" charset="0"/>
              </a:rPr>
              <a:t>y</a:t>
            </a:r>
            <a:r>
              <a:rPr lang="en-US" sz="2000" dirty="0">
                <a:solidFill>
                  <a:srgbClr val="00B050"/>
                </a:solidFill>
                <a:cs typeface="Times New Roman" pitchFamily="18" charset="0"/>
              </a:rPr>
              <a:t>p</a:t>
            </a:r>
            <a:r>
              <a:rPr lang="en-US" sz="2000" dirty="0">
                <a:solidFill>
                  <a:srgbClr val="0070C0"/>
                </a:solidFill>
                <a:cs typeface="Times New Roman" pitchFamily="18" charset="0"/>
              </a:rPr>
              <a:t>e</a:t>
            </a:r>
            <a:r>
              <a:rPr lang="en-US" sz="2000" dirty="0">
                <a:cs typeface="Times New Roman" pitchFamily="18" charset="0"/>
              </a:rPr>
              <a:t>s the programmer might choose for </a:t>
            </a:r>
            <a:r>
              <a:rPr lang="en-US" sz="2000" dirty="0">
                <a:solidFill>
                  <a:srgbClr val="00B0F0"/>
                </a:solidFill>
                <a:cs typeface="Times New Roman" pitchFamily="18" charset="0"/>
              </a:rPr>
              <a:t>T</a:t>
            </a:r>
            <a:r>
              <a:rPr lang="en-US" sz="2000" dirty="0">
                <a:cs typeface="Times New Roman" pitchFamily="18" charset="0"/>
              </a:rPr>
              <a:t>.</a:t>
            </a:r>
          </a:p>
        </p:txBody>
      </p:sp>
      <p:sp>
        <p:nvSpPr>
          <p:cNvPr id="31" name="Speech Bubble: Rectangle with Corners Rounded 30">
            <a:extLst>
              <a:ext uri="{FF2B5EF4-FFF2-40B4-BE49-F238E27FC236}">
                <a16:creationId xmlns:a16="http://schemas.microsoft.com/office/drawing/2014/main" id="{4460F60B-6299-4070-9111-C90B82B43847}"/>
              </a:ext>
            </a:extLst>
          </p:cNvPr>
          <p:cNvSpPr/>
          <p:nvPr/>
        </p:nvSpPr>
        <p:spPr>
          <a:xfrm>
            <a:off x="7589811" y="678731"/>
            <a:ext cx="2740027" cy="1085828"/>
          </a:xfrm>
          <a:prstGeom prst="wedgeRoundRectCallout">
            <a:avLst>
              <a:gd name="adj1" fmla="val 62975"/>
              <a:gd name="adj2" fmla="val 841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For instance, all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types support assignment, so this is allowed.</a:t>
            </a:r>
          </a:p>
        </p:txBody>
      </p:sp>
      <p:sp>
        <p:nvSpPr>
          <p:cNvPr id="34" name="Rectangle 19">
            <a:extLst>
              <a:ext uri="{FF2B5EF4-FFF2-40B4-BE49-F238E27FC236}">
                <a16:creationId xmlns:a16="http://schemas.microsoft.com/office/drawing/2014/main" id="{9ABD9072-325A-45C1-AB4D-EF8FD0A18BA7}"/>
              </a:ext>
            </a:extLst>
          </p:cNvPr>
          <p:cNvSpPr>
            <a:spLocks noChangeArrowheads="1"/>
          </p:cNvSpPr>
          <p:nvPr/>
        </p:nvSpPr>
        <p:spPr bwMode="auto">
          <a:xfrm>
            <a:off x="52653" y="976413"/>
            <a:ext cx="79950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Now let's the alternate approach: </a:t>
            </a:r>
            <a:r>
              <a:rPr lang="en-US" sz="2000" dirty="0">
                <a:solidFill>
                  <a:srgbClr val="FF0000"/>
                </a:solidFill>
                <a:cs typeface="Times New Roman" pitchFamily="18" charset="0"/>
              </a:rPr>
              <a:t>Generics</a:t>
            </a:r>
            <a:endParaRPr lang="en-US" sz="2000" dirty="0">
              <a:latin typeface="+mj-lt"/>
              <a:cs typeface="Times New Roman" pitchFamily="18" charset="0"/>
            </a:endParaRPr>
          </a:p>
        </p:txBody>
      </p:sp>
      <p:sp>
        <p:nvSpPr>
          <p:cNvPr id="21" name="Rectangle 19">
            <a:extLst>
              <a:ext uri="{FF2B5EF4-FFF2-40B4-BE49-F238E27FC236}">
                <a16:creationId xmlns:a16="http://schemas.microsoft.com/office/drawing/2014/main" id="{3E38166D-EAFF-49CA-82AE-BBF227900E45}"/>
              </a:ext>
            </a:extLst>
          </p:cNvPr>
          <p:cNvSpPr>
            <a:spLocks noChangeArrowheads="1"/>
          </p:cNvSpPr>
          <p:nvPr/>
        </p:nvSpPr>
        <p:spPr bwMode="auto">
          <a:xfrm>
            <a:off x="469308" y="1555227"/>
            <a:ext cx="7161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Generic classes/functions look just like templates...</a:t>
            </a:r>
          </a:p>
        </p:txBody>
      </p:sp>
      <p:sp>
        <p:nvSpPr>
          <p:cNvPr id="32" name="Rectangle 19">
            <a:extLst>
              <a:ext uri="{FF2B5EF4-FFF2-40B4-BE49-F238E27FC236}">
                <a16:creationId xmlns:a16="http://schemas.microsoft.com/office/drawing/2014/main" id="{EA595728-56EC-4A61-925D-B0D40C929C61}"/>
              </a:ext>
            </a:extLst>
          </p:cNvPr>
          <p:cNvSpPr>
            <a:spLocks noChangeArrowheads="1"/>
          </p:cNvSpPr>
          <p:nvPr/>
        </p:nvSpPr>
        <p:spPr bwMode="auto">
          <a:xfrm>
            <a:off x="469308" y="2134041"/>
            <a:ext cx="716169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But there's one </a:t>
            </a:r>
            <a:r>
              <a:rPr lang="en-US" sz="2800" dirty="0">
                <a:latin typeface="+mj-lt"/>
                <a:cs typeface="Times New Roman" pitchFamily="18" charset="0"/>
              </a:rPr>
              <a:t>big</a:t>
            </a:r>
            <a:r>
              <a:rPr lang="en-US" sz="2000" dirty="0">
                <a:latin typeface="+mj-lt"/>
                <a:cs typeface="Times New Roman" pitchFamily="18" charset="0"/>
              </a:rPr>
              <a:t> difference:</a:t>
            </a:r>
          </a:p>
        </p:txBody>
      </p:sp>
      <p:sp>
        <p:nvSpPr>
          <p:cNvPr id="39" name="TextBox 38">
            <a:extLst>
              <a:ext uri="{FF2B5EF4-FFF2-40B4-BE49-F238E27FC236}">
                <a16:creationId xmlns:a16="http://schemas.microsoft.com/office/drawing/2014/main" id="{307E6829-5CED-4F9F-A6EC-8E3E55A4AF31}"/>
              </a:ext>
            </a:extLst>
          </p:cNvPr>
          <p:cNvSpPr txBox="1"/>
          <p:nvPr/>
        </p:nvSpPr>
        <p:spPr>
          <a:xfrm>
            <a:off x="2056492" y="5216682"/>
            <a:ext cx="3817690" cy="1015663"/>
          </a:xfrm>
          <a:prstGeom prst="rect">
            <a:avLst/>
          </a:prstGeom>
          <a:noFill/>
        </p:spPr>
        <p:txBody>
          <a:bodyPr wrap="square">
            <a:spAutoFit/>
          </a:bodyPr>
          <a:lstStyle/>
          <a:p>
            <a:pPr marL="342900" indent="-342900">
              <a:buFont typeface="Arial" panose="020B0604020202020204" pitchFamily="34" charset="0"/>
              <a:buChar char="•"/>
            </a:pPr>
            <a:r>
              <a:rPr lang="en-US" sz="2000" dirty="0">
                <a:cs typeface="Times New Roman" pitchFamily="18" charset="0"/>
              </a:rPr>
              <a:t>Comparing object references </a:t>
            </a:r>
          </a:p>
          <a:p>
            <a:pPr marL="342900" indent="-342900">
              <a:buFont typeface="Arial" panose="020B0604020202020204" pitchFamily="34" charset="0"/>
              <a:buChar char="•"/>
            </a:pPr>
            <a:r>
              <a:rPr lang="en-US" sz="2000" dirty="0">
                <a:latin typeface="+mj-lt"/>
                <a:cs typeface="Times New Roman" pitchFamily="18" charset="0"/>
              </a:rPr>
              <a:t>Assignment</a:t>
            </a:r>
          </a:p>
          <a:p>
            <a:pPr marL="342900" indent="-342900">
              <a:buFont typeface="Arial" panose="020B0604020202020204" pitchFamily="34" charset="0"/>
              <a:buChar char="•"/>
            </a:pPr>
            <a:r>
              <a:rPr lang="en-US" sz="2000" dirty="0">
                <a:latin typeface="+mj-lt"/>
                <a:cs typeface="Times New Roman" pitchFamily="18" charset="0"/>
              </a:rPr>
              <a:t>Instantiation of objects</a:t>
            </a:r>
          </a:p>
        </p:txBody>
      </p:sp>
      <p:sp>
        <p:nvSpPr>
          <p:cNvPr id="40" name="TextBox 39">
            <a:extLst>
              <a:ext uri="{FF2B5EF4-FFF2-40B4-BE49-F238E27FC236}">
                <a16:creationId xmlns:a16="http://schemas.microsoft.com/office/drawing/2014/main" id="{B81F925C-CEDB-480D-91F7-45D4BECFBF8A}"/>
              </a:ext>
            </a:extLst>
          </p:cNvPr>
          <p:cNvSpPr txBox="1"/>
          <p:nvPr/>
        </p:nvSpPr>
        <p:spPr>
          <a:xfrm>
            <a:off x="607568" y="4691599"/>
            <a:ext cx="6683390" cy="461665"/>
          </a:xfrm>
          <a:prstGeom prst="rect">
            <a:avLst/>
          </a:prstGeom>
          <a:noFill/>
        </p:spPr>
        <p:txBody>
          <a:bodyPr wrap="square">
            <a:spAutoFit/>
          </a:bodyPr>
          <a:lstStyle/>
          <a:p>
            <a:pPr algn="ctr"/>
            <a:r>
              <a:rPr lang="en-US" sz="2400" dirty="0">
                <a:latin typeface="+mj-lt"/>
                <a:cs typeface="Times New Roman" pitchFamily="18" charset="0"/>
              </a:rPr>
              <a:t>In practice, that's things like:</a:t>
            </a:r>
          </a:p>
        </p:txBody>
      </p:sp>
      <p:sp>
        <p:nvSpPr>
          <p:cNvPr id="41" name="Speech Bubble: Rectangle with Corners Rounded 40">
            <a:extLst>
              <a:ext uri="{FF2B5EF4-FFF2-40B4-BE49-F238E27FC236}">
                <a16:creationId xmlns:a16="http://schemas.microsoft.com/office/drawing/2014/main" id="{4219468A-51B0-4047-9CB4-D11666EE3A35}"/>
              </a:ext>
            </a:extLst>
          </p:cNvPr>
          <p:cNvSpPr/>
          <p:nvPr/>
        </p:nvSpPr>
        <p:spPr>
          <a:xfrm>
            <a:off x="7230360" y="4532961"/>
            <a:ext cx="2697532" cy="1015663"/>
          </a:xfrm>
          <a:prstGeom prst="wedgeRoundRectCallout">
            <a:avLst>
              <a:gd name="adj1" fmla="val 60784"/>
              <a:gd name="adj2" fmla="val -895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Similarly, all types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support instantiation, so this 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allowed too.</a:t>
            </a:r>
          </a:p>
        </p:txBody>
      </p:sp>
      <p:sp>
        <p:nvSpPr>
          <p:cNvPr id="44" name="TextBox 43">
            <a:extLst>
              <a:ext uri="{FF2B5EF4-FFF2-40B4-BE49-F238E27FC236}">
                <a16:creationId xmlns:a16="http://schemas.microsoft.com/office/drawing/2014/main" id="{E0442CAD-D875-4213-86C5-6F63596B6872}"/>
              </a:ext>
            </a:extLst>
          </p:cNvPr>
          <p:cNvSpPr txBox="1"/>
          <p:nvPr/>
        </p:nvSpPr>
        <p:spPr>
          <a:xfrm>
            <a:off x="7708899" y="5417606"/>
            <a:ext cx="4248411" cy="1200329"/>
          </a:xfrm>
          <a:prstGeom prst="rect">
            <a:avLst/>
          </a:prstGeom>
          <a:solidFill>
            <a:srgbClr val="FDF1E9"/>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 ducks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a:t>
            </a:r>
          </a:p>
          <a:p>
            <a:r>
              <a:rPr lang="en-US" dirty="0" err="1">
                <a:latin typeface="Consolas" panose="020B0609020204030204" pitchFamily="49" charset="0"/>
              </a:rPr>
              <a:t>ducks.add</a:t>
            </a:r>
            <a:r>
              <a:rPr lang="en-US" dirty="0">
                <a:latin typeface="Consolas" panose="020B0609020204030204" pitchFamily="49" charset="0"/>
              </a:rPr>
              <a:t>(new </a:t>
            </a:r>
            <a:r>
              <a:rPr lang="en-US" dirty="0">
                <a:solidFill>
                  <a:srgbClr val="C00000"/>
                </a:solidFill>
                <a:latin typeface="Consolas" panose="020B0609020204030204" pitchFamily="49" charset="0"/>
              </a:rPr>
              <a:t>Duck</a:t>
            </a:r>
            <a:r>
              <a:rPr lang="en-US" dirty="0">
                <a:latin typeface="Consolas" panose="020B0609020204030204" pitchFamily="49" charset="0"/>
              </a:rPr>
              <a:t>("Daffy"));</a:t>
            </a:r>
          </a:p>
          <a:p>
            <a:r>
              <a:rPr lang="en-US" dirty="0" err="1">
                <a:latin typeface="Consolas" panose="020B0609020204030204" pitchFamily="49" charset="0"/>
              </a:rPr>
              <a:t>ducks.beADuck</a:t>
            </a:r>
            <a:r>
              <a:rPr lang="en-US" dirty="0">
                <a:latin typeface="Consolas" panose="020B0609020204030204" pitchFamily="49" charset="0"/>
              </a:rPr>
              <a:t>(0);</a:t>
            </a:r>
          </a:p>
        </p:txBody>
      </p:sp>
      <p:sp>
        <p:nvSpPr>
          <p:cNvPr id="45" name="TextBox 44">
            <a:extLst>
              <a:ext uri="{FF2B5EF4-FFF2-40B4-BE49-F238E27FC236}">
                <a16:creationId xmlns:a16="http://schemas.microsoft.com/office/drawing/2014/main" id="{371F0D02-B9BB-44A6-8DF1-DB4CBB185E32}"/>
              </a:ext>
            </a:extLst>
          </p:cNvPr>
          <p:cNvSpPr txBox="1"/>
          <p:nvPr/>
        </p:nvSpPr>
        <p:spPr>
          <a:xfrm>
            <a:off x="7858091" y="3004966"/>
            <a:ext cx="4288368" cy="707886"/>
          </a:xfrm>
          <a:prstGeom prst="rect">
            <a:avLst/>
          </a:prstGeom>
          <a:noFill/>
        </p:spPr>
        <p:txBody>
          <a:bodyPr wrap="square">
            <a:spAutoFit/>
          </a:bodyPr>
          <a:lstStyle/>
          <a:p>
            <a:r>
              <a:rPr lang="en-US" sz="2000" dirty="0">
                <a:solidFill>
                  <a:schemeClr val="tx1"/>
                </a:solidFill>
                <a:latin typeface="Consolas" panose="020B0609020204030204" pitchFamily="49" charset="0"/>
              </a:rPr>
              <a:t> </a:t>
            </a:r>
            <a:r>
              <a:rPr lang="en-US" sz="2000" dirty="0">
                <a:latin typeface="Consolas" panose="020B0609020204030204" pitchFamily="49" charset="0"/>
              </a:rPr>
              <a:t>public void </a:t>
            </a:r>
            <a:r>
              <a:rPr lang="en-US" sz="2000" dirty="0" err="1">
                <a:latin typeface="Consolas" panose="020B0609020204030204" pitchFamily="49" charset="0"/>
              </a:rPr>
              <a:t>beADuck</a:t>
            </a:r>
            <a:r>
              <a:rPr lang="en-US" sz="2000" dirty="0">
                <a:solidFill>
                  <a:schemeClr val="tx1"/>
                </a:solidFill>
                <a:latin typeface="Consolas" panose="020B0609020204030204" pitchFamily="49" charset="0"/>
              </a:rPr>
              <a: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a:t>
            </a:r>
            <a:r>
              <a:rPr lang="en-US" sz="2000" dirty="0" err="1">
                <a:latin typeface="Consolas" panose="020B0609020204030204" pitchFamily="49" charset="0"/>
              </a:rPr>
              <a:t>arr</a:t>
            </a:r>
            <a:r>
              <a:rPr lang="en-US" sz="2000" dirty="0">
                <a:solidFill>
                  <a:srgbClr val="7030A0"/>
                </a:solidFill>
                <a:latin typeface="Consolas" panose="020B0609020204030204" pitchFamily="49" charset="0"/>
              </a:rPr>
              <a:t>_</a:t>
            </a:r>
            <a:r>
              <a:rPr lang="en-US" sz="2000" dirty="0">
                <a:solidFill>
                  <a:schemeClr val="tx1"/>
                </a:solidFill>
                <a:latin typeface="Consolas" panose="020B0609020204030204" pitchFamily="49" charset="0"/>
              </a:rPr>
              <a:t>[j].</a:t>
            </a:r>
            <a:r>
              <a:rPr lang="en-US" sz="2000" dirty="0">
                <a:solidFill>
                  <a:srgbClr val="0070C0"/>
                </a:solidFill>
                <a:latin typeface="Consolas" panose="020B0609020204030204" pitchFamily="49" charset="0"/>
              </a:rPr>
              <a:t>quack()</a:t>
            </a:r>
            <a:r>
              <a:rPr lang="en-US" sz="2000" dirty="0">
                <a:solidFill>
                  <a:schemeClr val="tx1"/>
                </a:solidFill>
                <a:latin typeface="Consolas" panose="020B0609020204030204" pitchFamily="49" charset="0"/>
              </a:rPr>
              <a:t>; }</a:t>
            </a:r>
            <a:endParaRPr lang="en-US" sz="2000" dirty="0"/>
          </a:p>
        </p:txBody>
      </p:sp>
      <p:sp>
        <p:nvSpPr>
          <p:cNvPr id="46" name="Speech Bubble: Rectangle with Corners Rounded 45">
            <a:extLst>
              <a:ext uri="{FF2B5EF4-FFF2-40B4-BE49-F238E27FC236}">
                <a16:creationId xmlns:a16="http://schemas.microsoft.com/office/drawing/2014/main" id="{99725C7D-9C18-4329-BE36-F70C777A23AA}"/>
              </a:ext>
            </a:extLst>
          </p:cNvPr>
          <p:cNvSpPr/>
          <p:nvPr/>
        </p:nvSpPr>
        <p:spPr>
          <a:xfrm>
            <a:off x="3784600" y="5652847"/>
            <a:ext cx="3868833" cy="938521"/>
          </a:xfrm>
          <a:prstGeom prst="wedgeRoundRectCallout">
            <a:avLst>
              <a:gd name="adj1" fmla="val 93958"/>
              <a:gd name="adj2" fmla="val -412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Even if the only type we ever use our generic with is a type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that supports that operation!</a:t>
            </a:r>
          </a:p>
        </p:txBody>
      </p:sp>
      <p:cxnSp>
        <p:nvCxnSpPr>
          <p:cNvPr id="48" name="Straight Connector 47">
            <a:extLst>
              <a:ext uri="{FF2B5EF4-FFF2-40B4-BE49-F238E27FC236}">
                <a16:creationId xmlns:a16="http://schemas.microsoft.com/office/drawing/2014/main" id="{5A8A0B5A-985C-4839-AF9D-BED465F7F909}"/>
              </a:ext>
            </a:extLst>
          </p:cNvPr>
          <p:cNvCxnSpPr>
            <a:cxnSpLocks/>
          </p:cNvCxnSpPr>
          <p:nvPr/>
        </p:nvCxnSpPr>
        <p:spPr>
          <a:xfrm>
            <a:off x="8563103" y="3429000"/>
            <a:ext cx="2312338" cy="208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Speech Bubble: Rectangle with Corners Rounded 48">
            <a:extLst>
              <a:ext uri="{FF2B5EF4-FFF2-40B4-BE49-F238E27FC236}">
                <a16:creationId xmlns:a16="http://schemas.microsoft.com/office/drawing/2014/main" id="{3013D82A-FA2C-4C21-8A56-C52976C6F608}"/>
              </a:ext>
            </a:extLst>
          </p:cNvPr>
          <p:cNvSpPr/>
          <p:nvPr/>
        </p:nvSpPr>
        <p:spPr>
          <a:xfrm>
            <a:off x="8563103" y="44153"/>
            <a:ext cx="3394207" cy="970314"/>
          </a:xfrm>
          <a:prstGeom prst="wedgeRoundRectCallout">
            <a:avLst>
              <a:gd name="adj1" fmla="val -4966"/>
              <a:gd name="adj2" fmla="val 995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srgbClr val="00FFFF"/>
                </a:solidFill>
                <a:latin typeface="Corbel" panose="020B0503020204020204" pitchFamily="34" charset="0"/>
              </a:rPr>
              <a:t>T</a:t>
            </a:r>
            <a:r>
              <a:rPr lang="en-US" sz="2000" dirty="0">
                <a:solidFill>
                  <a:prstClr val="white"/>
                </a:solidFill>
                <a:latin typeface="Corbel" panose="020B0503020204020204" pitchFamily="34" charset="0"/>
              </a:rPr>
              <a:t> could be a </a:t>
            </a:r>
            <a:r>
              <a:rPr lang="en-US" sz="2000" dirty="0">
                <a:solidFill>
                  <a:schemeClr val="accent2">
                    <a:lumMod val="20000"/>
                    <a:lumOff val="80000"/>
                  </a:schemeClr>
                </a:solidFill>
                <a:latin typeface="Corbel" panose="020B0503020204020204" pitchFamily="34" charset="0"/>
              </a:rPr>
              <a:t>Duck</a:t>
            </a:r>
            <a:r>
              <a:rPr lang="en-US" sz="2000" dirty="0">
                <a:solidFill>
                  <a:prstClr val="white"/>
                </a:solidFill>
                <a:latin typeface="Corbel" panose="020B0503020204020204" pitchFamily="34" charset="0"/>
              </a:rPr>
              <a:t>, a </a:t>
            </a:r>
            <a:r>
              <a:rPr lang="en-US" sz="2000" dirty="0">
                <a:solidFill>
                  <a:schemeClr val="accent6">
                    <a:lumMod val="40000"/>
                    <a:lumOff val="60000"/>
                  </a:schemeClr>
                </a:solidFill>
                <a:latin typeface="Corbel" panose="020B0503020204020204" pitchFamily="34" charset="0"/>
              </a:rPr>
              <a:t>Robot</a:t>
            </a:r>
            <a:r>
              <a:rPr lang="en-US" sz="2000" dirty="0">
                <a:solidFill>
                  <a:prstClr val="white"/>
                </a:solidFill>
                <a:latin typeface="Corbel" panose="020B0503020204020204" pitchFamily="34" charset="0"/>
              </a:rPr>
              <a:t>, an </a:t>
            </a:r>
            <a:r>
              <a:rPr lang="en-US" sz="2000" dirty="0">
                <a:solidFill>
                  <a:srgbClr val="D5B8EA"/>
                </a:solidFill>
                <a:latin typeface="Corbel" panose="020B0503020204020204" pitchFamily="34" charset="0"/>
              </a:rPr>
              <a:t>int</a:t>
            </a:r>
            <a:r>
              <a:rPr lang="en-US" sz="2000" dirty="0">
                <a:solidFill>
                  <a:prstClr val="white"/>
                </a:solidFill>
                <a:latin typeface="Corbel" panose="020B0503020204020204" pitchFamily="34" charset="0"/>
              </a:rPr>
              <a:t>, or a </a:t>
            </a:r>
            <a:r>
              <a:rPr lang="en-US" sz="2000" dirty="0">
                <a:solidFill>
                  <a:schemeClr val="accent1">
                    <a:lumMod val="20000"/>
                    <a:lumOff val="80000"/>
                  </a:schemeClr>
                </a:solidFill>
                <a:latin typeface="Corbel" panose="020B0503020204020204" pitchFamily="34" charset="0"/>
              </a:rPr>
              <a:t>String</a:t>
            </a:r>
            <a:r>
              <a:rPr lang="en-US" sz="2000" dirty="0">
                <a:solidFill>
                  <a:prstClr val="white"/>
                </a:solidFill>
                <a:latin typeface="Corbel" panose="020B0503020204020204" pitchFamily="34" charset="0"/>
              </a:rPr>
              <a:t>... anything!</a:t>
            </a:r>
          </a:p>
        </p:txBody>
      </p:sp>
      <p:sp>
        <p:nvSpPr>
          <p:cNvPr id="50" name="Speech Bubble: Rectangle with Corners Rounded 49">
            <a:extLst>
              <a:ext uri="{FF2B5EF4-FFF2-40B4-BE49-F238E27FC236}">
                <a16:creationId xmlns:a16="http://schemas.microsoft.com/office/drawing/2014/main" id="{E1082FBA-998F-468D-9BE9-53D508871A89}"/>
              </a:ext>
            </a:extLst>
          </p:cNvPr>
          <p:cNvSpPr/>
          <p:nvPr/>
        </p:nvSpPr>
        <p:spPr>
          <a:xfrm>
            <a:off x="5634363" y="5095176"/>
            <a:ext cx="4333454" cy="1015662"/>
          </a:xfrm>
          <a:prstGeom prst="wedgeRoundRectCallout">
            <a:avLst>
              <a:gd name="adj1" fmla="val -774"/>
              <a:gd name="adj2" fmla="val -2595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So this code can only use operations that are guaranteed to work no matter what type is substituted for </a:t>
            </a:r>
            <a:r>
              <a:rPr lang="en-US" sz="2000" dirty="0">
                <a:solidFill>
                  <a:srgbClr val="00FFFF"/>
                </a:solidFill>
                <a:latin typeface="Corbel" panose="020B0503020204020204" pitchFamily="34" charset="0"/>
              </a:rPr>
              <a:t>T</a:t>
            </a:r>
            <a:r>
              <a:rPr lang="en-US" sz="2000" dirty="0">
                <a:solidFill>
                  <a:prstClr val="white"/>
                </a:solidFill>
                <a:latin typeface="Corbel" panose="020B0503020204020204" pitchFamily="34" charset="0"/>
              </a:rPr>
              <a:t>!</a:t>
            </a:r>
          </a:p>
        </p:txBody>
      </p:sp>
      <p:sp>
        <p:nvSpPr>
          <p:cNvPr id="47" name="Speech Bubble: Rectangle with Corners Rounded 46">
            <a:extLst>
              <a:ext uri="{FF2B5EF4-FFF2-40B4-BE49-F238E27FC236}">
                <a16:creationId xmlns:a16="http://schemas.microsoft.com/office/drawing/2014/main" id="{747BCC48-7641-4D46-A37F-48B14FEA5CE1}"/>
              </a:ext>
            </a:extLst>
          </p:cNvPr>
          <p:cNvSpPr/>
          <p:nvPr/>
        </p:nvSpPr>
        <p:spPr>
          <a:xfrm>
            <a:off x="3784600" y="3717353"/>
            <a:ext cx="4698135" cy="1205079"/>
          </a:xfrm>
          <a:prstGeom prst="wedgeRoundRectCallout">
            <a:avLst>
              <a:gd name="adj1" fmla="val 86637"/>
              <a:gd name="adj2" fmla="val -559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But this would be </a:t>
            </a:r>
            <a:r>
              <a:rPr lang="en-US" sz="2000" dirty="0">
                <a:solidFill>
                  <a:srgbClr val="FFCDCD"/>
                </a:solidFill>
                <a:latin typeface="Corbel" panose="020B0503020204020204" pitchFamily="34" charset="0"/>
              </a:rPr>
              <a:t>illegal</a:t>
            </a:r>
            <a:r>
              <a:rPr lang="en-US" sz="2000" dirty="0">
                <a:solidFill>
                  <a:prstClr val="white"/>
                </a:solidFill>
                <a:latin typeface="Corbel" panose="020B0503020204020204" pitchFamily="34" charset="0"/>
              </a:rPr>
              <a:t>, since not all types (e.g., </a:t>
            </a:r>
            <a:r>
              <a:rPr lang="en-US" sz="2000" dirty="0">
                <a:solidFill>
                  <a:srgbClr val="D5B8EA"/>
                </a:solidFill>
                <a:latin typeface="Corbel" panose="020B0503020204020204" pitchFamily="34" charset="0"/>
              </a:rPr>
              <a:t>int</a:t>
            </a:r>
            <a:r>
              <a:rPr lang="en-US" sz="2000" dirty="0">
                <a:solidFill>
                  <a:prstClr val="white"/>
                </a:solidFill>
                <a:latin typeface="Corbel" panose="020B0503020204020204" pitchFamily="34" charset="0"/>
              </a:rPr>
              <a:t>, </a:t>
            </a:r>
            <a:r>
              <a:rPr lang="en-US" sz="2000" dirty="0">
                <a:solidFill>
                  <a:schemeClr val="accent1">
                    <a:lumMod val="20000"/>
                    <a:lumOff val="80000"/>
                  </a:schemeClr>
                </a:solidFill>
                <a:latin typeface="Corbel" panose="020B0503020204020204" pitchFamily="34" charset="0"/>
              </a:rPr>
              <a:t>String</a:t>
            </a:r>
            <a:r>
              <a:rPr lang="en-US" sz="2000" dirty="0">
                <a:solidFill>
                  <a:prstClr val="white"/>
                </a:solidFill>
                <a:latin typeface="Corbel" panose="020B0503020204020204" pitchFamily="34" charset="0"/>
              </a:rPr>
              <a:t>, </a:t>
            </a:r>
            <a:r>
              <a:rPr lang="en-US" sz="2000" dirty="0">
                <a:solidFill>
                  <a:schemeClr val="accent6">
                    <a:lumMod val="40000"/>
                    <a:lumOff val="60000"/>
                  </a:schemeClr>
                </a:solidFill>
                <a:latin typeface="Corbel" panose="020B0503020204020204" pitchFamily="34" charset="0"/>
              </a:rPr>
              <a:t>Robots</a:t>
            </a:r>
            <a:r>
              <a:rPr lang="en-US" sz="2000" dirty="0">
                <a:solidFill>
                  <a:prstClr val="white"/>
                </a:solidFill>
                <a:latin typeface="Corbel" panose="020B0503020204020204" pitchFamily="34" charset="0"/>
              </a:rPr>
              <a:t>) support a quack() operation.</a:t>
            </a:r>
          </a:p>
        </p:txBody>
      </p:sp>
      <p:grpSp>
        <p:nvGrpSpPr>
          <p:cNvPr id="22" name="Group 21">
            <a:extLst>
              <a:ext uri="{FF2B5EF4-FFF2-40B4-BE49-F238E27FC236}">
                <a16:creationId xmlns:a16="http://schemas.microsoft.com/office/drawing/2014/main" id="{5AD7048A-BB24-4948-B65D-A0FF086277D2}"/>
              </a:ext>
            </a:extLst>
          </p:cNvPr>
          <p:cNvGrpSpPr/>
          <p:nvPr/>
        </p:nvGrpSpPr>
        <p:grpSpPr>
          <a:xfrm>
            <a:off x="87110" y="19455"/>
            <a:ext cx="4113435" cy="2077717"/>
            <a:chOff x="9223510" y="4771299"/>
            <a:chExt cx="4113435" cy="2077717"/>
          </a:xfrm>
        </p:grpSpPr>
        <p:grpSp>
          <p:nvGrpSpPr>
            <p:cNvPr id="23" name="Group 22">
              <a:extLst>
                <a:ext uri="{FF2B5EF4-FFF2-40B4-BE49-F238E27FC236}">
                  <a16:creationId xmlns:a16="http://schemas.microsoft.com/office/drawing/2014/main" id="{3C29C113-9DFB-49E5-949D-C48339F0C5E7}"/>
                </a:ext>
              </a:extLst>
            </p:cNvPr>
            <p:cNvGrpSpPr/>
            <p:nvPr/>
          </p:nvGrpSpPr>
          <p:grpSpPr>
            <a:xfrm>
              <a:off x="9223510" y="4771299"/>
              <a:ext cx="4078336" cy="2077717"/>
              <a:chOff x="9462051" y="4393761"/>
              <a:chExt cx="4078336" cy="2077717"/>
            </a:xfrm>
          </p:grpSpPr>
          <p:sp>
            <p:nvSpPr>
              <p:cNvPr id="27" name="Rectangle: Rounded Corners 26">
                <a:extLst>
                  <a:ext uri="{FF2B5EF4-FFF2-40B4-BE49-F238E27FC236}">
                    <a16:creationId xmlns:a16="http://schemas.microsoft.com/office/drawing/2014/main" id="{795A17A4-5184-461D-9D3C-7FE4EACDF40D}"/>
                  </a:ext>
                </a:extLst>
              </p:cNvPr>
              <p:cNvSpPr/>
              <p:nvPr/>
            </p:nvSpPr>
            <p:spPr>
              <a:xfrm>
                <a:off x="9462051" y="4426226"/>
                <a:ext cx="4078336"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F7AD7F26-B59D-41D2-966F-F3F7B7A07B55}"/>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4" name="Picture 45" descr="spinhead">
              <a:extLst>
                <a:ext uri="{FF2B5EF4-FFF2-40B4-BE49-F238E27FC236}">
                  <a16:creationId xmlns:a16="http://schemas.microsoft.com/office/drawing/2014/main" id="{904400F6-CE48-43C9-A7C0-3A6F2BD11F8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25" name="TextBox 24">
              <a:extLst>
                <a:ext uri="{FF2B5EF4-FFF2-40B4-BE49-F238E27FC236}">
                  <a16:creationId xmlns:a16="http://schemas.microsoft.com/office/drawing/2014/main" id="{1C2CFF0A-DAC1-4BC1-9CB0-396E79119413}"/>
                </a:ext>
              </a:extLst>
            </p:cNvPr>
            <p:cNvSpPr txBox="1"/>
            <p:nvPr/>
          </p:nvSpPr>
          <p:spPr>
            <a:xfrm>
              <a:off x="9970575" y="5201888"/>
              <a:ext cx="3366370" cy="1107996"/>
            </a:xfrm>
            <a:prstGeom prst="rect">
              <a:avLst/>
            </a:prstGeom>
            <a:noFill/>
          </p:spPr>
          <p:txBody>
            <a:bodyPr wrap="square" rtlCol="0">
              <a:spAutoFit/>
            </a:bodyPr>
            <a:lstStyle/>
            <a:p>
              <a:pPr algn="ctr"/>
              <a:r>
                <a:rPr lang="en-US" sz="2200" dirty="0">
                  <a:solidFill>
                    <a:schemeClr val="accent1">
                      <a:lumMod val="75000"/>
                    </a:schemeClr>
                  </a:solidFill>
                  <a:latin typeface="Comic Sans MS" panose="030F0702030302020204" pitchFamily="66" charset="0"/>
                </a:rPr>
                <a:t>"I guess you could say that generics are truly generic! ROFL!"</a:t>
              </a:r>
            </a:p>
          </p:txBody>
        </p:sp>
      </p:grpSp>
    </p:spTree>
    <p:extLst>
      <p:ext uri="{BB962C8B-B14F-4D97-AF65-F5344CB8AC3E}">
        <p14:creationId xmlns:p14="http://schemas.microsoft.com/office/powerpoint/2010/main" val="96164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26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9"/>
                                        </p:tgtEl>
                                      </p:cBhvr>
                                    </p:animEffect>
                                    <p:set>
                                      <p:cBhvr>
                                        <p:cTn id="44" dur="1" fill="hold">
                                          <p:stCondLst>
                                            <p:cond delay="499"/>
                                          </p:stCondLst>
                                        </p:cTn>
                                        <p:tgtEl>
                                          <p:spTgt spid="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1"/>
                                        </p:tgtEl>
                                      </p:cBhvr>
                                    </p:animEffect>
                                    <p:set>
                                      <p:cBhvr>
                                        <p:cTn id="70" dur="1" fill="hold">
                                          <p:stCondLst>
                                            <p:cond delay="499"/>
                                          </p:stCondLst>
                                        </p:cTn>
                                        <p:tgtEl>
                                          <p:spTgt spid="3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down)">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41"/>
                                        </p:tgtEl>
                                      </p:cBhvr>
                                    </p:animEffect>
                                    <p:set>
                                      <p:cBhvr>
                                        <p:cTn id="80" dur="1" fill="hold">
                                          <p:stCondLst>
                                            <p:cond delay="499"/>
                                          </p:stCondLst>
                                        </p:cTn>
                                        <p:tgtEl>
                                          <p:spTgt spid="4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down)">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left)">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left)">
                                      <p:cBhvr>
                                        <p:cTn id="95" dur="500"/>
                                        <p:tgtEl>
                                          <p:spTgt spid="4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wipe(down)">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4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45"/>
                                        </p:tgtEl>
                                      </p:cBhvr>
                                    </p:animEffect>
                                    <p:set>
                                      <p:cBhvr>
                                        <p:cTn id="113" dur="1" fill="hold">
                                          <p:stCondLst>
                                            <p:cond delay="499"/>
                                          </p:stCondLst>
                                        </p:cTn>
                                        <p:tgtEl>
                                          <p:spTgt spid="4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4"/>
                                        </p:tgtEl>
                                      </p:cBhvr>
                                    </p:animEffect>
                                    <p:set>
                                      <p:cBhvr>
                                        <p:cTn id="116" dur="1" fill="hold">
                                          <p:stCondLst>
                                            <p:cond delay="499"/>
                                          </p:stCondLst>
                                        </p:cTn>
                                        <p:tgtEl>
                                          <p:spTgt spid="4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48"/>
                                        </p:tgtEl>
                                      </p:cBhvr>
                                    </p:animEffect>
                                    <p:set>
                                      <p:cBhvr>
                                        <p:cTn id="119" dur="1" fill="hold">
                                          <p:stCondLst>
                                            <p:cond delay="499"/>
                                          </p:stCondLst>
                                        </p:cTn>
                                        <p:tgtEl>
                                          <p:spTgt spid="4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 presetClass="entr" presetSubtype="8" fill="hold" nodeType="clickEffect">
                                  <p:stCondLst>
                                    <p:cond delay="0"/>
                                  </p:stCondLst>
                                  <p:childTnLst>
                                    <p:set>
                                      <p:cBhvr>
                                        <p:cTn id="123" dur="1" fill="hold">
                                          <p:stCondLst>
                                            <p:cond delay="0"/>
                                          </p:stCondLst>
                                        </p:cTn>
                                        <p:tgtEl>
                                          <p:spTgt spid="22"/>
                                        </p:tgtEl>
                                        <p:attrNameLst>
                                          <p:attrName>style.visibility</p:attrName>
                                        </p:attrNameLst>
                                      </p:cBhvr>
                                      <p:to>
                                        <p:strVal val="visible"/>
                                      </p:to>
                                    </p:set>
                                    <p:anim calcmode="lin" valueType="num">
                                      <p:cBhvr additive="base">
                                        <p:cTn id="124" dur="500" fill="hold"/>
                                        <p:tgtEl>
                                          <p:spTgt spid="22"/>
                                        </p:tgtEl>
                                        <p:attrNameLst>
                                          <p:attrName>ppt_x</p:attrName>
                                        </p:attrNameLst>
                                      </p:cBhvr>
                                      <p:tavLst>
                                        <p:tav tm="0">
                                          <p:val>
                                            <p:strVal val="0-#ppt_w/2"/>
                                          </p:val>
                                        </p:tav>
                                        <p:tav tm="100000">
                                          <p:val>
                                            <p:strVal val="#ppt_x"/>
                                          </p:val>
                                        </p:tav>
                                      </p:tavLst>
                                    </p:anim>
                                    <p:anim calcmode="lin" valueType="num">
                                      <p:cBhvr additive="base">
                                        <p:cTn id="1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xit" presetSubtype="8" fill="hold" nodeType="clickEffect">
                                  <p:stCondLst>
                                    <p:cond delay="0"/>
                                  </p:stCondLst>
                                  <p:childTnLst>
                                    <p:anim calcmode="lin" valueType="num">
                                      <p:cBhvr additive="base">
                                        <p:cTn id="129" dur="500"/>
                                        <p:tgtEl>
                                          <p:spTgt spid="22"/>
                                        </p:tgtEl>
                                        <p:attrNameLst>
                                          <p:attrName>ppt_x</p:attrName>
                                        </p:attrNameLst>
                                      </p:cBhvr>
                                      <p:tavLst>
                                        <p:tav tm="0">
                                          <p:val>
                                            <p:strVal val="ppt_x"/>
                                          </p:val>
                                        </p:tav>
                                        <p:tav tm="100000">
                                          <p:val>
                                            <p:strVal val="0-ppt_w/2"/>
                                          </p:val>
                                        </p:tav>
                                      </p:tavLst>
                                    </p:anim>
                                    <p:anim calcmode="lin" valueType="num">
                                      <p:cBhvr additive="base">
                                        <p:cTn id="130" dur="500"/>
                                        <p:tgtEl>
                                          <p:spTgt spid="22"/>
                                        </p:tgtEl>
                                        <p:attrNameLst>
                                          <p:attrName>ppt_y</p:attrName>
                                        </p:attrNameLst>
                                      </p:cBhvr>
                                      <p:tavLst>
                                        <p:tav tm="0">
                                          <p:val>
                                            <p:strVal val="ppt_y"/>
                                          </p:val>
                                        </p:tav>
                                        <p:tav tm="100000">
                                          <p:val>
                                            <p:strVal val="ppt_y"/>
                                          </p:val>
                                        </p:tav>
                                      </p:tavLst>
                                    </p:anim>
                                    <p:set>
                                      <p:cBhvr>
                                        <p:cTn id="13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7" grpId="0"/>
      <p:bldP spid="20" grpId="0" animBg="1"/>
      <p:bldP spid="26" grpId="0"/>
      <p:bldP spid="31" grpId="0" animBg="1"/>
      <p:bldP spid="31" grpId="1" animBg="1"/>
      <p:bldP spid="34" grpId="0"/>
      <p:bldP spid="21" grpId="0"/>
      <p:bldP spid="32" grpId="0"/>
      <p:bldP spid="39" grpId="0" build="p"/>
      <p:bldP spid="40" grpId="0"/>
      <p:bldP spid="41" grpId="0" animBg="1"/>
      <p:bldP spid="41" grpId="1" animBg="1"/>
      <p:bldP spid="44" grpId="0" uiExpand="1" animBg="1"/>
      <p:bldP spid="44" grpId="1" animBg="1"/>
      <p:bldP spid="45" grpId="0"/>
      <p:bldP spid="45" grpId="1"/>
      <p:bldP spid="46" grpId="0" animBg="1"/>
      <p:bldP spid="46" grpId="1" animBg="1"/>
      <p:bldP spid="49" grpId="0" animBg="1"/>
      <p:bldP spid="49" grpId="1" animBg="1"/>
      <p:bldP spid="50" grpId="0" animBg="1"/>
      <p:bldP spid="50" grpId="1" animBg="1"/>
      <p:bldP spid="47" grpId="0" animBg="1"/>
      <p:bldP spid="47"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a:extLst>
              <a:ext uri="{FF2B5EF4-FFF2-40B4-BE49-F238E27FC236}">
                <a16:creationId xmlns:a16="http://schemas.microsoft.com/office/drawing/2014/main" id="{5A1429C8-DA7C-43F9-A522-AED3FB2F3835}"/>
              </a:ext>
            </a:extLst>
          </p:cNvPr>
          <p:cNvSpPr>
            <a:spLocks noGrp="1" noChangeArrowheads="1"/>
          </p:cNvSpPr>
          <p:nvPr>
            <p:ph type="title"/>
          </p:nvPr>
        </p:nvSpPr>
        <p:spPr>
          <a:xfrm>
            <a:off x="667271" y="-10238"/>
            <a:ext cx="10821995" cy="895481"/>
          </a:xfrm>
          <a:noFill/>
          <a:ln/>
        </p:spPr>
        <p:txBody>
          <a:bodyPr/>
          <a:lstStyle/>
          <a:p>
            <a:r>
              <a:rPr lang="en-US" dirty="0">
                <a:ea typeface="MS Mincho" pitchFamily="49" charset="-128"/>
              </a:rPr>
              <a:t>Parametric Polymorphism: Generics</a:t>
            </a:r>
            <a:endParaRPr lang="en-US" dirty="0">
              <a:cs typeface="Courier New" pitchFamily="49" charset="0"/>
            </a:endParaRPr>
          </a:p>
        </p:txBody>
      </p:sp>
      <p:sp>
        <p:nvSpPr>
          <p:cNvPr id="35" name="Rectangle 2">
            <a:extLst>
              <a:ext uri="{FF2B5EF4-FFF2-40B4-BE49-F238E27FC236}">
                <a16:creationId xmlns:a16="http://schemas.microsoft.com/office/drawing/2014/main" id="{35E216C4-296D-4E53-B86B-DC97D3566BE4}"/>
              </a:ext>
            </a:extLst>
          </p:cNvPr>
          <p:cNvSpPr txBox="1">
            <a:spLocks noChangeArrowheads="1"/>
          </p:cNvSpPr>
          <p:nvPr/>
        </p:nvSpPr>
        <p:spPr>
          <a:xfrm>
            <a:off x="659797" y="-16131"/>
            <a:ext cx="10821995" cy="895481"/>
          </a:xfrm>
          <a:prstGeom prst="rect">
            <a:avLst/>
          </a:prstGeom>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ea typeface="MS Mincho" pitchFamily="49" charset="-128"/>
              </a:rPr>
              <a:t>Parametric Polymorphism: Unbounded Generics</a:t>
            </a:r>
            <a:endParaRPr lang="en-US" dirty="0">
              <a:cs typeface="Courier New" pitchFamily="49" charset="0"/>
            </a:endParaRPr>
          </a:p>
        </p:txBody>
      </p:sp>
      <p:sp>
        <p:nvSpPr>
          <p:cNvPr id="36" name="TextBox 35">
            <a:extLst>
              <a:ext uri="{FF2B5EF4-FFF2-40B4-BE49-F238E27FC236}">
                <a16:creationId xmlns:a16="http://schemas.microsoft.com/office/drawing/2014/main" id="{DB5E37B3-1714-4992-8FCC-D16DB50ABFA6}"/>
              </a:ext>
            </a:extLst>
          </p:cNvPr>
          <p:cNvSpPr txBox="1"/>
          <p:nvPr/>
        </p:nvSpPr>
        <p:spPr>
          <a:xfrm>
            <a:off x="7708898" y="5417605"/>
            <a:ext cx="4240937" cy="1200329"/>
          </a:xfrm>
          <a:prstGeom prst="rect">
            <a:avLst/>
          </a:prstGeom>
          <a:solidFill>
            <a:srgbClr val="FDF1E9"/>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 ducks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a:t>
            </a:r>
          </a:p>
          <a:p>
            <a:r>
              <a:rPr lang="en-US" dirty="0" err="1">
                <a:latin typeface="Consolas" panose="020B0609020204030204" pitchFamily="49" charset="0"/>
              </a:rPr>
              <a:t>ducks.add</a:t>
            </a:r>
            <a:r>
              <a:rPr lang="en-US" dirty="0">
                <a:latin typeface="Consolas" panose="020B0609020204030204" pitchFamily="49" charset="0"/>
              </a:rPr>
              <a:t>(new </a:t>
            </a:r>
            <a:r>
              <a:rPr lang="en-US" dirty="0">
                <a:solidFill>
                  <a:srgbClr val="C00000"/>
                </a:solidFill>
                <a:latin typeface="Consolas" panose="020B0609020204030204" pitchFamily="49" charset="0"/>
              </a:rPr>
              <a:t>Duck</a:t>
            </a:r>
            <a:r>
              <a:rPr lang="en-US" dirty="0">
                <a:latin typeface="Consolas" panose="020B0609020204030204" pitchFamily="49" charset="0"/>
              </a:rPr>
              <a:t>("Daffy"));</a:t>
            </a:r>
          </a:p>
          <a:p>
            <a:r>
              <a:rPr lang="en-US" dirty="0">
                <a:solidFill>
                  <a:srgbClr val="C00000"/>
                </a:solidFill>
                <a:latin typeface="Consolas" panose="020B0609020204030204" pitchFamily="49" charset="0"/>
              </a:rPr>
              <a:t>Duck</a:t>
            </a:r>
            <a:r>
              <a:rPr lang="en-US" dirty="0">
                <a:latin typeface="Consolas" panose="020B0609020204030204" pitchFamily="49" charset="0"/>
              </a:rPr>
              <a:t> d = </a:t>
            </a:r>
            <a:r>
              <a:rPr lang="en-US" dirty="0" err="1">
                <a:latin typeface="Consolas" panose="020B0609020204030204" pitchFamily="49" charset="0"/>
              </a:rPr>
              <a:t>ducks.get</a:t>
            </a:r>
            <a:r>
              <a:rPr lang="en-US" dirty="0">
                <a:latin typeface="Consolas" panose="020B0609020204030204" pitchFamily="49" charset="0"/>
              </a:rPr>
              <a:t>(0);</a:t>
            </a:r>
          </a:p>
        </p:txBody>
      </p:sp>
      <p:sp>
        <p:nvSpPr>
          <p:cNvPr id="60" name="TextBox 59">
            <a:extLst>
              <a:ext uri="{FF2B5EF4-FFF2-40B4-BE49-F238E27FC236}">
                <a16:creationId xmlns:a16="http://schemas.microsoft.com/office/drawing/2014/main" id="{47F3EE12-D1FB-41FF-A318-0C796EF350BC}"/>
              </a:ext>
            </a:extLst>
          </p:cNvPr>
          <p:cNvSpPr txBox="1"/>
          <p:nvPr/>
        </p:nvSpPr>
        <p:spPr>
          <a:xfrm>
            <a:off x="7711191" y="5425571"/>
            <a:ext cx="4240937" cy="1200329"/>
          </a:xfrm>
          <a:prstGeom prst="rect">
            <a:avLst/>
          </a:prstGeom>
          <a:solidFill>
            <a:srgbClr val="FDF1E9"/>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 ducks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C00000"/>
                </a:solidFill>
                <a:latin typeface="Consolas" panose="020B0609020204030204" pitchFamily="49" charset="0"/>
              </a:rPr>
              <a:t>Duck</a:t>
            </a:r>
            <a:r>
              <a:rPr lang="en-US" dirty="0">
                <a:latin typeface="Consolas" panose="020B0609020204030204" pitchFamily="49" charset="0"/>
              </a:rPr>
              <a:t>&gt;();</a:t>
            </a:r>
          </a:p>
          <a:p>
            <a:r>
              <a:rPr lang="en-US" dirty="0" err="1">
                <a:latin typeface="Consolas" panose="020B0609020204030204" pitchFamily="49" charset="0"/>
              </a:rPr>
              <a:t>ducks.add</a:t>
            </a:r>
            <a:r>
              <a:rPr lang="en-US" dirty="0">
                <a:latin typeface="Consolas" panose="020B0609020204030204" pitchFamily="49" charset="0"/>
              </a:rPr>
              <a:t>(new </a:t>
            </a:r>
            <a:r>
              <a:rPr lang="en-US" dirty="0">
                <a:solidFill>
                  <a:srgbClr val="00B050"/>
                </a:solidFill>
                <a:latin typeface="Consolas" panose="020B0609020204030204" pitchFamily="49" charset="0"/>
              </a:rPr>
              <a:t>Robot</a:t>
            </a:r>
            <a:r>
              <a:rPr lang="en-US" dirty="0">
                <a:latin typeface="Consolas" panose="020B0609020204030204" pitchFamily="49" charset="0"/>
              </a:rPr>
              <a:t>("HAL"));</a:t>
            </a:r>
          </a:p>
          <a:p>
            <a:r>
              <a:rPr lang="en-US" dirty="0">
                <a:solidFill>
                  <a:srgbClr val="00B050"/>
                </a:solidFill>
                <a:latin typeface="Consolas" panose="020B0609020204030204" pitchFamily="49" charset="0"/>
              </a:rPr>
              <a:t>Robot</a:t>
            </a:r>
            <a:r>
              <a:rPr lang="en-US" dirty="0">
                <a:solidFill>
                  <a:srgbClr val="7030A0"/>
                </a:solidFill>
                <a:latin typeface="Consolas" panose="020B0609020204030204" pitchFamily="49" charset="0"/>
              </a:rPr>
              <a:t> </a:t>
            </a:r>
            <a:r>
              <a:rPr lang="en-US" dirty="0">
                <a:latin typeface="Consolas" panose="020B0609020204030204" pitchFamily="49" charset="0"/>
              </a:rPr>
              <a:t>r = </a:t>
            </a:r>
            <a:r>
              <a:rPr lang="en-US" dirty="0" err="1">
                <a:latin typeface="Consolas" panose="020B0609020204030204" pitchFamily="49" charset="0"/>
              </a:rPr>
              <a:t>ducks.get</a:t>
            </a:r>
            <a:r>
              <a:rPr lang="en-US" dirty="0">
                <a:latin typeface="Consolas" panose="020B0609020204030204" pitchFamily="49" charset="0"/>
              </a:rPr>
              <a:t>(0);</a:t>
            </a:r>
          </a:p>
        </p:txBody>
      </p:sp>
      <p:sp>
        <p:nvSpPr>
          <p:cNvPr id="452634" name="Text Box 26"/>
          <p:cNvSpPr txBox="1">
            <a:spLocks noChangeArrowheads="1"/>
          </p:cNvSpPr>
          <p:nvPr/>
        </p:nvSpPr>
        <p:spPr bwMode="auto">
          <a:xfrm>
            <a:off x="9811808" y="136842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34" name="Rectangle 19">
            <a:extLst>
              <a:ext uri="{FF2B5EF4-FFF2-40B4-BE49-F238E27FC236}">
                <a16:creationId xmlns:a16="http://schemas.microsoft.com/office/drawing/2014/main" id="{9ABD9072-325A-45C1-AB4D-EF8FD0A18BA7}"/>
              </a:ext>
            </a:extLst>
          </p:cNvPr>
          <p:cNvSpPr>
            <a:spLocks noChangeArrowheads="1"/>
          </p:cNvSpPr>
          <p:nvPr/>
        </p:nvSpPr>
        <p:spPr bwMode="auto">
          <a:xfrm>
            <a:off x="902912" y="976413"/>
            <a:ext cx="629448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Even though a generic's code must be type-agnostic, </a:t>
            </a:r>
            <a:br>
              <a:rPr lang="en-US" sz="2000" dirty="0">
                <a:latin typeface="+mj-lt"/>
                <a:cs typeface="Times New Roman" pitchFamily="18" charset="0"/>
              </a:rPr>
            </a:br>
            <a:r>
              <a:rPr lang="en-US" sz="2000" dirty="0">
                <a:latin typeface="+mj-lt"/>
                <a:cs typeface="Times New Roman" pitchFamily="18" charset="0"/>
              </a:rPr>
              <a:t>type checking is performed once you </a:t>
            </a:r>
            <a:r>
              <a:rPr lang="en-US" sz="2000" dirty="0">
                <a:solidFill>
                  <a:srgbClr val="C00000"/>
                </a:solidFill>
                <a:latin typeface="+mj-lt"/>
                <a:cs typeface="Times New Roman" pitchFamily="18" charset="0"/>
              </a:rPr>
              <a:t>parameterize it</a:t>
            </a:r>
            <a:r>
              <a:rPr lang="en-US" sz="2000" dirty="0">
                <a:latin typeface="+mj-lt"/>
                <a:cs typeface="Times New Roman" pitchFamily="18" charset="0"/>
              </a:rPr>
              <a:t>!</a:t>
            </a:r>
          </a:p>
        </p:txBody>
      </p:sp>
      <p:sp>
        <p:nvSpPr>
          <p:cNvPr id="20" name="Rectangle 19">
            <a:extLst>
              <a:ext uri="{FF2B5EF4-FFF2-40B4-BE49-F238E27FC236}">
                <a16:creationId xmlns:a16="http://schemas.microsoft.com/office/drawing/2014/main" id="{D761BC3B-462A-472E-9475-67F48A20A046}"/>
              </a:ext>
            </a:extLst>
          </p:cNvPr>
          <p:cNvSpPr/>
          <p:nvPr/>
        </p:nvSpPr>
        <p:spPr>
          <a:xfrm>
            <a:off x="7708899" y="807955"/>
            <a:ext cx="4240937" cy="4132535"/>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container</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 {</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a:t>
            </a:r>
            <a:r>
              <a:rPr lang="en-US" sz="2000" dirty="0">
                <a:solidFill>
                  <a:srgbClr val="7030A0"/>
                </a:solidFill>
                <a:latin typeface="Consolas" panose="020B0609020204030204" pitchFamily="49" charset="0"/>
              </a:rPr>
              <a:t> </a:t>
            </a:r>
            <a:r>
              <a:rPr lang="en-US" sz="2000" dirty="0">
                <a:solidFill>
                  <a:schemeClr val="tx1"/>
                </a:solidFill>
                <a:latin typeface="Consolas" panose="020B0609020204030204" pitchFamily="49" charset="0"/>
              </a:rPr>
              <a:t>= new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30" name="Rectangle 19">
            <a:extLst>
              <a:ext uri="{FF2B5EF4-FFF2-40B4-BE49-F238E27FC236}">
                <a16:creationId xmlns:a16="http://schemas.microsoft.com/office/drawing/2014/main" id="{08D6B475-1CA9-4FFD-9758-ED9F0F99069C}"/>
              </a:ext>
            </a:extLst>
          </p:cNvPr>
          <p:cNvSpPr>
            <a:spLocks noChangeArrowheads="1"/>
          </p:cNvSpPr>
          <p:nvPr/>
        </p:nvSpPr>
        <p:spPr bwMode="auto">
          <a:xfrm>
            <a:off x="1250721" y="1978382"/>
            <a:ext cx="5598864"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For example, if you parameterize a class for </a:t>
            </a:r>
            <a:r>
              <a:rPr lang="en-US" sz="2000" dirty="0">
                <a:solidFill>
                  <a:srgbClr val="C00000"/>
                </a:solidFill>
                <a:latin typeface="+mj-lt"/>
                <a:cs typeface="Times New Roman" pitchFamily="18" charset="0"/>
              </a:rPr>
              <a:t>Ducks</a:t>
            </a:r>
            <a:r>
              <a:rPr lang="en-US" sz="2000" dirty="0">
                <a:latin typeface="+mj-lt"/>
                <a:cs typeface="Times New Roman" pitchFamily="18" charset="0"/>
              </a:rPr>
              <a:t>, the type checker will ensure the code that uses it only operates on </a:t>
            </a:r>
            <a:r>
              <a:rPr lang="en-US" sz="2000" dirty="0">
                <a:solidFill>
                  <a:srgbClr val="C00000"/>
                </a:solidFill>
                <a:cs typeface="Times New Roman" pitchFamily="18" charset="0"/>
              </a:rPr>
              <a:t>Ducks</a:t>
            </a:r>
            <a:r>
              <a:rPr lang="en-US" sz="2000" dirty="0">
                <a:latin typeface="+mj-lt"/>
                <a:cs typeface="Times New Roman" pitchFamily="18" charset="0"/>
              </a:rPr>
              <a:t>!</a:t>
            </a:r>
          </a:p>
        </p:txBody>
      </p:sp>
      <p:sp>
        <p:nvSpPr>
          <p:cNvPr id="46" name="Speech Bubble: Rectangle with Corners Rounded 45">
            <a:extLst>
              <a:ext uri="{FF2B5EF4-FFF2-40B4-BE49-F238E27FC236}">
                <a16:creationId xmlns:a16="http://schemas.microsoft.com/office/drawing/2014/main" id="{99725C7D-9C18-4329-BE36-F70C777A23AA}"/>
              </a:ext>
            </a:extLst>
          </p:cNvPr>
          <p:cNvSpPr/>
          <p:nvPr/>
        </p:nvSpPr>
        <p:spPr>
          <a:xfrm>
            <a:off x="4088460" y="1876733"/>
            <a:ext cx="2763742" cy="968391"/>
          </a:xfrm>
          <a:prstGeom prst="wedgeRoundRectCallout">
            <a:avLst>
              <a:gd name="adj1" fmla="val 93958"/>
              <a:gd name="adj2" fmla="val -412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While this code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has to be type-agnostic...</a:t>
            </a:r>
          </a:p>
        </p:txBody>
      </p:sp>
      <p:sp>
        <p:nvSpPr>
          <p:cNvPr id="29" name="Speech Bubble: Rectangle with Corners Rounded 28">
            <a:extLst>
              <a:ext uri="{FF2B5EF4-FFF2-40B4-BE49-F238E27FC236}">
                <a16:creationId xmlns:a16="http://schemas.microsoft.com/office/drawing/2014/main" id="{63792E24-72B1-4CDB-9EED-10852FD2646A}"/>
              </a:ext>
            </a:extLst>
          </p:cNvPr>
          <p:cNvSpPr/>
          <p:nvPr/>
        </p:nvSpPr>
        <p:spPr>
          <a:xfrm>
            <a:off x="3224709" y="4335683"/>
            <a:ext cx="3269561" cy="1209613"/>
          </a:xfrm>
          <a:prstGeom prst="wedgeRoundRectCallout">
            <a:avLst>
              <a:gd name="adj1" fmla="val 131876"/>
              <a:gd name="adj2" fmla="val 464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you </a:t>
            </a:r>
            <a:r>
              <a:rPr kumimoji="0" lang="en-US" sz="2000" b="0" i="0" u="none" strike="noStrike" kern="1200" cap="none" spc="0" normalizeH="0" baseline="0" noProof="0" dirty="0">
                <a:ln>
                  <a:noFill/>
                </a:ln>
                <a:solidFill>
                  <a:schemeClr val="accent2">
                    <a:lumMod val="40000"/>
                    <a:lumOff val="60000"/>
                  </a:schemeClr>
                </a:solidFill>
                <a:effectLst/>
                <a:uLnTx/>
                <a:uFillTx/>
                <a:latin typeface="Corbel" panose="020B0503020204020204" pitchFamily="34" charset="0"/>
                <a:ea typeface="+mn-ea"/>
                <a:cs typeface="+mn-cs"/>
              </a:rPr>
              <a:t>parameterize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your</a:t>
            </a:r>
            <a:r>
              <a:rPr lang="en-US" sz="2000" dirty="0">
                <a:solidFill>
                  <a:prstClr val="white"/>
                </a:solidFill>
                <a:latin typeface="Corbel" panose="020B0503020204020204" pitchFamily="34" charset="0"/>
              </a:rPr>
              <a:t> generic, strict type checking is performed!</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7" name="Speech Bubble: Rectangle with Corners Rounded 36">
            <a:extLst>
              <a:ext uri="{FF2B5EF4-FFF2-40B4-BE49-F238E27FC236}">
                <a16:creationId xmlns:a16="http://schemas.microsoft.com/office/drawing/2014/main" id="{92DA4E1B-F4CF-4866-832D-F91402404344}"/>
              </a:ext>
            </a:extLst>
          </p:cNvPr>
          <p:cNvSpPr/>
          <p:nvPr/>
        </p:nvSpPr>
        <p:spPr>
          <a:xfrm>
            <a:off x="4638481" y="4293073"/>
            <a:ext cx="3269561" cy="1209613"/>
          </a:xfrm>
          <a:prstGeom prst="wedgeRoundRectCallout">
            <a:avLst>
              <a:gd name="adj1" fmla="val 93272"/>
              <a:gd name="adj2" fmla="val 515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Since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refers to </a:t>
            </a:r>
            <a:r>
              <a:rPr kumimoji="0" lang="en-US" sz="2000" b="0" i="0" u="none" strike="noStrike" kern="1200" cap="none" spc="0" normalizeH="0" noProof="0" dirty="0">
                <a:ln>
                  <a:noFill/>
                </a:ln>
                <a:solidFill>
                  <a:schemeClr val="accent2">
                    <a:lumMod val="40000"/>
                    <a:lumOff val="60000"/>
                  </a:schemeClr>
                </a:solidFill>
                <a:effectLst/>
                <a:uLnTx/>
                <a:uFillTx/>
                <a:latin typeface="Corbel" panose="020B0503020204020204" pitchFamily="34" charset="0"/>
                <a:ea typeface="+mn-ea"/>
                <a:cs typeface="+mn-cs"/>
              </a:rPr>
              <a:t>Ducks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 this parameterization...</a:t>
            </a:r>
          </a:p>
        </p:txBody>
      </p:sp>
      <p:sp>
        <p:nvSpPr>
          <p:cNvPr id="38" name="Speech Bubble: Rectangle with Corners Rounded 37">
            <a:extLst>
              <a:ext uri="{FF2B5EF4-FFF2-40B4-BE49-F238E27FC236}">
                <a16:creationId xmlns:a16="http://schemas.microsoft.com/office/drawing/2014/main" id="{4E4B349E-BF29-4C86-BE21-ECE3562885DE}"/>
              </a:ext>
            </a:extLst>
          </p:cNvPr>
          <p:cNvSpPr/>
          <p:nvPr/>
        </p:nvSpPr>
        <p:spPr>
          <a:xfrm>
            <a:off x="3169546" y="5770880"/>
            <a:ext cx="3324724" cy="968391"/>
          </a:xfrm>
          <a:prstGeom prst="wedgeRoundRectCallout">
            <a:avLst>
              <a:gd name="adj1" fmla="val 150493"/>
              <a:gd name="adj2" fmla="val 22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we compile this code, it'll result in a type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error!</a:t>
            </a:r>
          </a:p>
        </p:txBody>
      </p:sp>
      <p:sp>
        <p:nvSpPr>
          <p:cNvPr id="42" name="Speech Bubble: Rectangle with Corners Rounded 41">
            <a:extLst>
              <a:ext uri="{FF2B5EF4-FFF2-40B4-BE49-F238E27FC236}">
                <a16:creationId xmlns:a16="http://schemas.microsoft.com/office/drawing/2014/main" id="{43E6DDFF-E2A6-405A-99C1-5C3050B688A6}"/>
              </a:ext>
            </a:extLst>
          </p:cNvPr>
          <p:cNvSpPr/>
          <p:nvPr/>
        </p:nvSpPr>
        <p:spPr>
          <a:xfrm>
            <a:off x="2459109" y="5506638"/>
            <a:ext cx="4047987" cy="968391"/>
          </a:xfrm>
          <a:prstGeom prst="wedgeRoundRectCallout">
            <a:avLst>
              <a:gd name="adj1" fmla="val 114545"/>
              <a:gd name="adj2" fmla="val 370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would generate an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error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too, since this version of get() returns </a:t>
            </a:r>
            <a:r>
              <a:rPr lang="en-US" sz="2000" dirty="0">
                <a:solidFill>
                  <a:schemeClr val="accent2">
                    <a:lumMod val="40000"/>
                    <a:lumOff val="60000"/>
                  </a:schemeClr>
                </a:solidFill>
                <a:latin typeface="Corbel" panose="020B0503020204020204" pitchFamily="34" charset="0"/>
              </a:rPr>
              <a:t>Ducks</a:t>
            </a:r>
            <a:r>
              <a:rPr lang="en-US" sz="2000" dirty="0">
                <a:solidFill>
                  <a:prstClr val="white"/>
                </a:solidFill>
                <a:latin typeface="Corbel" panose="020B0503020204020204" pitchFamily="34" charset="0"/>
              </a:rPr>
              <a:t>, not </a:t>
            </a:r>
            <a:r>
              <a:rPr lang="en-US" sz="2000" dirty="0">
                <a:solidFill>
                  <a:schemeClr val="accent6">
                    <a:lumMod val="20000"/>
                    <a:lumOff val="80000"/>
                  </a:schemeClr>
                </a:solidFill>
                <a:latin typeface="Corbel" panose="020B0503020204020204" pitchFamily="34" charset="0"/>
              </a:rPr>
              <a:t>Robots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51" name="Rectangle 19">
            <a:extLst>
              <a:ext uri="{FF2B5EF4-FFF2-40B4-BE49-F238E27FC236}">
                <a16:creationId xmlns:a16="http://schemas.microsoft.com/office/drawing/2014/main" id="{96C76379-27B2-4840-B5E0-BDBCCFC4F965}"/>
              </a:ext>
            </a:extLst>
          </p:cNvPr>
          <p:cNvSpPr>
            <a:spLocks noChangeArrowheads="1"/>
          </p:cNvSpPr>
          <p:nvPr/>
        </p:nvSpPr>
        <p:spPr bwMode="auto">
          <a:xfrm>
            <a:off x="628031" y="3288128"/>
            <a:ext cx="6844244"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All usage of parameterized methods/functions is type-checked to ensure its usage is compatible with its </a:t>
            </a:r>
            <a:r>
              <a:rPr lang="en-US" sz="2000" dirty="0">
                <a:solidFill>
                  <a:srgbClr val="C00000"/>
                </a:solidFill>
                <a:latin typeface="+mj-lt"/>
                <a:cs typeface="Times New Roman" pitchFamily="18" charset="0"/>
              </a:rPr>
              <a:t>parametrized type</a:t>
            </a:r>
            <a:r>
              <a:rPr lang="en-US" sz="2000" dirty="0">
                <a:latin typeface="+mj-lt"/>
                <a:cs typeface="Times New Roman" pitchFamily="18" charset="0"/>
              </a:rPr>
              <a:t>.</a:t>
            </a:r>
          </a:p>
        </p:txBody>
      </p:sp>
      <p:grpSp>
        <p:nvGrpSpPr>
          <p:cNvPr id="53" name="Group 52">
            <a:extLst>
              <a:ext uri="{FF2B5EF4-FFF2-40B4-BE49-F238E27FC236}">
                <a16:creationId xmlns:a16="http://schemas.microsoft.com/office/drawing/2014/main" id="{1C9E012D-6F85-4A9A-A89C-4A69D4B69847}"/>
              </a:ext>
            </a:extLst>
          </p:cNvPr>
          <p:cNvGrpSpPr/>
          <p:nvPr/>
        </p:nvGrpSpPr>
        <p:grpSpPr>
          <a:xfrm>
            <a:off x="2558106" y="4909330"/>
            <a:ext cx="4089400" cy="905256"/>
            <a:chOff x="5172426" y="1770212"/>
            <a:chExt cx="4089400" cy="905256"/>
          </a:xfrm>
        </p:grpSpPr>
        <p:sp>
          <p:nvSpPr>
            <p:cNvPr id="54" name="TextBox 53">
              <a:extLst>
                <a:ext uri="{FF2B5EF4-FFF2-40B4-BE49-F238E27FC236}">
                  <a16:creationId xmlns:a16="http://schemas.microsoft.com/office/drawing/2014/main" id="{C5A4CD04-6A51-415C-A3F8-D81033905AC5}"/>
                </a:ext>
              </a:extLst>
            </p:cNvPr>
            <p:cNvSpPr txBox="1"/>
            <p:nvPr/>
          </p:nvSpPr>
          <p:spPr>
            <a:xfrm>
              <a:off x="6071619" y="1944515"/>
              <a:ext cx="3190207" cy="646331"/>
            </a:xfrm>
            <a:prstGeom prst="rect">
              <a:avLst/>
            </a:prstGeom>
            <a:solidFill>
              <a:srgbClr val="D9E3F3"/>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dirty="0">
                  <a:latin typeface="Consolas" panose="020B0609020204030204" pitchFamily="49" charset="0"/>
                  <a:cs typeface="Consolas" panose="020B0609020204030204" pitchFamily="49" charset="0"/>
                </a:rPr>
                <a:t>cannot convert from </a:t>
              </a:r>
              <a:r>
                <a:rPr lang="en-US" dirty="0">
                  <a:solidFill>
                    <a:srgbClr val="00B050"/>
                  </a:solidFill>
                  <a:latin typeface="Consolas" panose="020B0609020204030204" pitchFamily="49" charset="0"/>
                  <a:cs typeface="Consolas" panose="020B0609020204030204" pitchFamily="49" charset="0"/>
                </a:rPr>
                <a:t>'Robot</a:t>
              </a:r>
              <a:r>
                <a:rPr lang="en-US" dirty="0">
                  <a:latin typeface="Consolas" panose="020B0609020204030204" pitchFamily="49" charset="0"/>
                  <a:cs typeface="Consolas" panose="020B0609020204030204" pitchFamily="49" charset="0"/>
                </a:rPr>
                <a:t>' to </a:t>
              </a:r>
              <a:r>
                <a:rPr lang="en-US" dirty="0">
                  <a:solidFill>
                    <a:srgbClr val="C00000"/>
                  </a:solidFill>
                  <a:latin typeface="Consolas" panose="020B0609020204030204" pitchFamily="49" charset="0"/>
                  <a:cs typeface="Consolas" panose="020B0609020204030204" pitchFamily="49" charset="0"/>
                </a:rPr>
                <a:t>'Duck</a:t>
              </a:r>
              <a:r>
                <a:rPr lang="en-US" dirty="0">
                  <a:latin typeface="Consolas" panose="020B0609020204030204" pitchFamily="49" charset="0"/>
                  <a:cs typeface="Consolas" panose="020B0609020204030204" pitchFamily="49" charset="0"/>
                </a:rPr>
                <a:t>'</a:t>
              </a:r>
            </a:p>
          </p:txBody>
        </p:sp>
        <p:pic>
          <p:nvPicPr>
            <p:cNvPr id="55" name="Picture 54" descr="Icon&#10;&#10;Description automatically generated with low confidence">
              <a:extLst>
                <a:ext uri="{FF2B5EF4-FFF2-40B4-BE49-F238E27FC236}">
                  <a16:creationId xmlns:a16="http://schemas.microsoft.com/office/drawing/2014/main" id="{1AEF2D84-777B-4F30-BB0F-44FDDF01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grpSp>
        <p:nvGrpSpPr>
          <p:cNvPr id="56" name="Group 55">
            <a:extLst>
              <a:ext uri="{FF2B5EF4-FFF2-40B4-BE49-F238E27FC236}">
                <a16:creationId xmlns:a16="http://schemas.microsoft.com/office/drawing/2014/main" id="{73A4D011-DD6D-45CF-B118-EB0F2319AF6D}"/>
              </a:ext>
            </a:extLst>
          </p:cNvPr>
          <p:cNvGrpSpPr/>
          <p:nvPr/>
        </p:nvGrpSpPr>
        <p:grpSpPr>
          <a:xfrm>
            <a:off x="1874876" y="4610547"/>
            <a:ext cx="4947179" cy="905256"/>
            <a:chOff x="5172426" y="1770212"/>
            <a:chExt cx="4947179" cy="905256"/>
          </a:xfrm>
        </p:grpSpPr>
        <p:sp>
          <p:nvSpPr>
            <p:cNvPr id="57" name="TextBox 56">
              <a:extLst>
                <a:ext uri="{FF2B5EF4-FFF2-40B4-BE49-F238E27FC236}">
                  <a16:creationId xmlns:a16="http://schemas.microsoft.com/office/drawing/2014/main" id="{4F669DD9-60DA-4521-87CB-B91C99836B04}"/>
                </a:ext>
              </a:extLst>
            </p:cNvPr>
            <p:cNvSpPr txBox="1"/>
            <p:nvPr/>
          </p:nvSpPr>
          <p:spPr>
            <a:xfrm>
              <a:off x="6071618" y="1944515"/>
              <a:ext cx="4047987" cy="646331"/>
            </a:xfrm>
            <a:prstGeom prst="rect">
              <a:avLst/>
            </a:prstGeom>
            <a:solidFill>
              <a:srgbClr val="D9E3F3"/>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dirty="0">
                  <a:latin typeface="Consolas" panose="020B0609020204030204" pitchFamily="49" charset="0"/>
                  <a:cs typeface="Consolas" panose="020B0609020204030204" pitchFamily="49" charset="0"/>
                </a:rPr>
                <a:t>cannot implicitly convert from '</a:t>
              </a:r>
              <a:r>
                <a:rPr lang="en-US" dirty="0">
                  <a:solidFill>
                    <a:srgbClr val="C00000"/>
                  </a:solidFill>
                  <a:latin typeface="Consolas" panose="020B0609020204030204" pitchFamily="49" charset="0"/>
                  <a:cs typeface="Consolas" panose="020B0609020204030204" pitchFamily="49" charset="0"/>
                </a:rPr>
                <a:t>Duck</a:t>
              </a:r>
              <a:r>
                <a:rPr lang="en-US" dirty="0">
                  <a:latin typeface="Consolas" panose="020B0609020204030204" pitchFamily="49" charset="0"/>
                  <a:cs typeface="Consolas" panose="020B0609020204030204" pitchFamily="49" charset="0"/>
                </a:rPr>
                <a:t>' to '</a:t>
              </a:r>
              <a:r>
                <a:rPr lang="en-US" dirty="0">
                  <a:solidFill>
                    <a:srgbClr val="00B050"/>
                  </a:solidFill>
                  <a:latin typeface="Consolas" panose="020B0609020204030204" pitchFamily="49" charset="0"/>
                  <a:cs typeface="Consolas" panose="020B0609020204030204" pitchFamily="49" charset="0"/>
                </a:rPr>
                <a:t>Robot</a:t>
              </a:r>
              <a:r>
                <a:rPr lang="en-US" dirty="0">
                  <a:latin typeface="Consolas" panose="020B0609020204030204" pitchFamily="49" charset="0"/>
                  <a:cs typeface="Consolas" panose="020B0609020204030204" pitchFamily="49" charset="0"/>
                </a:rPr>
                <a:t>'</a:t>
              </a:r>
            </a:p>
          </p:txBody>
        </p:sp>
        <p:pic>
          <p:nvPicPr>
            <p:cNvPr id="58" name="Picture 57" descr="Icon&#10;&#10;Description automatically generated with low confidence">
              <a:extLst>
                <a:ext uri="{FF2B5EF4-FFF2-40B4-BE49-F238E27FC236}">
                  <a16:creationId xmlns:a16="http://schemas.microsoft.com/office/drawing/2014/main" id="{0E9AE5EC-38E7-4E25-B4B5-F8D6803CE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59" name="Rectangle 19">
            <a:extLst>
              <a:ext uri="{FF2B5EF4-FFF2-40B4-BE49-F238E27FC236}">
                <a16:creationId xmlns:a16="http://schemas.microsoft.com/office/drawing/2014/main" id="{EF727832-9442-4D12-A5FF-19DD22EE1EF5}"/>
              </a:ext>
            </a:extLst>
          </p:cNvPr>
          <p:cNvSpPr>
            <a:spLocks noChangeArrowheads="1"/>
          </p:cNvSpPr>
          <p:nvPr/>
        </p:nvSpPr>
        <p:spPr bwMode="auto">
          <a:xfrm>
            <a:off x="1492040" y="4290097"/>
            <a:ext cx="5116226"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So when you use generics, your code is guaranteed to be type-safe!</a:t>
            </a:r>
          </a:p>
        </p:txBody>
      </p:sp>
      <p:grpSp>
        <p:nvGrpSpPr>
          <p:cNvPr id="22" name="Group 21">
            <a:extLst>
              <a:ext uri="{FF2B5EF4-FFF2-40B4-BE49-F238E27FC236}">
                <a16:creationId xmlns:a16="http://schemas.microsoft.com/office/drawing/2014/main" id="{59A2E9E0-1A9A-430F-9E17-9DF8F719561F}"/>
              </a:ext>
            </a:extLst>
          </p:cNvPr>
          <p:cNvGrpSpPr/>
          <p:nvPr/>
        </p:nvGrpSpPr>
        <p:grpSpPr>
          <a:xfrm>
            <a:off x="32083" y="35730"/>
            <a:ext cx="5309835" cy="2056414"/>
            <a:chOff x="7023227" y="1855960"/>
            <a:chExt cx="5309835" cy="2056414"/>
          </a:xfrm>
        </p:grpSpPr>
        <p:grpSp>
          <p:nvGrpSpPr>
            <p:cNvPr id="23" name="Group 22">
              <a:extLst>
                <a:ext uri="{FF2B5EF4-FFF2-40B4-BE49-F238E27FC236}">
                  <a16:creationId xmlns:a16="http://schemas.microsoft.com/office/drawing/2014/main" id="{77236783-DCB4-46E1-BFCB-C2B5D77E5BBF}"/>
                </a:ext>
              </a:extLst>
            </p:cNvPr>
            <p:cNvGrpSpPr/>
            <p:nvPr/>
          </p:nvGrpSpPr>
          <p:grpSpPr>
            <a:xfrm>
              <a:off x="7023227" y="1855960"/>
              <a:ext cx="5309835" cy="2056414"/>
              <a:chOff x="8093636" y="4792602"/>
              <a:chExt cx="5309835" cy="2056414"/>
            </a:xfrm>
          </p:grpSpPr>
          <p:grpSp>
            <p:nvGrpSpPr>
              <p:cNvPr id="25" name="Group 24">
                <a:extLst>
                  <a:ext uri="{FF2B5EF4-FFF2-40B4-BE49-F238E27FC236}">
                    <a16:creationId xmlns:a16="http://schemas.microsoft.com/office/drawing/2014/main" id="{FF901E6B-F633-40DD-AE5E-33AD60BE5D62}"/>
                  </a:ext>
                </a:extLst>
              </p:cNvPr>
              <p:cNvGrpSpPr/>
              <p:nvPr/>
            </p:nvGrpSpPr>
            <p:grpSpPr>
              <a:xfrm>
                <a:off x="8093636" y="4792602"/>
                <a:ext cx="5242561" cy="2056414"/>
                <a:chOff x="8332177" y="4415064"/>
                <a:chExt cx="5242561" cy="2056414"/>
              </a:xfrm>
            </p:grpSpPr>
            <p:sp>
              <p:nvSpPr>
                <p:cNvPr id="27" name="Rectangle: Rounded Corners 26">
                  <a:extLst>
                    <a:ext uri="{FF2B5EF4-FFF2-40B4-BE49-F238E27FC236}">
                      <a16:creationId xmlns:a16="http://schemas.microsoft.com/office/drawing/2014/main" id="{C26F9F4F-7EB8-4D57-B5E6-3DE167EAD54D}"/>
                    </a:ext>
                  </a:extLst>
                </p:cNvPr>
                <p:cNvSpPr/>
                <p:nvPr/>
              </p:nvSpPr>
              <p:spPr>
                <a:xfrm>
                  <a:off x="8332177" y="4426226"/>
                  <a:ext cx="524256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05F5700-4930-4D14-8C1C-D486617FAABB}"/>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6" name="TextBox 25">
                <a:extLst>
                  <a:ext uri="{FF2B5EF4-FFF2-40B4-BE49-F238E27FC236}">
                    <a16:creationId xmlns:a16="http://schemas.microsoft.com/office/drawing/2014/main" id="{F738B38B-B965-4999-89E2-93ACED2B8954}"/>
                  </a:ext>
                </a:extLst>
              </p:cNvPr>
              <p:cNvSpPr txBox="1"/>
              <p:nvPr/>
            </p:nvSpPr>
            <p:spPr>
              <a:xfrm>
                <a:off x="8846227" y="5151497"/>
                <a:ext cx="4557244" cy="1638910"/>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“A better name for plain-old Generics like this would be </a:t>
                </a:r>
                <a:r>
                  <a:rPr lang="en-US" i="1" dirty="0">
                    <a:solidFill>
                      <a:schemeClr val="accent1">
                        <a:lumMod val="75000"/>
                      </a:schemeClr>
                    </a:solidFill>
                    <a:latin typeface="Comic Sans MS" panose="030F0702030302020204" pitchFamily="66" charset="0"/>
                  </a:rPr>
                  <a:t>'Unbounded Generics</a:t>
                </a:r>
                <a:r>
                  <a:rPr lang="en-US" dirty="0">
                    <a:solidFill>
                      <a:schemeClr val="accent1">
                        <a:lumMod val="75000"/>
                      </a:schemeClr>
                    </a:solidFill>
                    <a:latin typeface="Comic Sans MS" panose="030F0702030302020204" pitchFamily="66" charset="0"/>
                  </a:rPr>
                  <a:t>'.</a:t>
                </a:r>
              </a:p>
              <a:p>
                <a:pPr algn="ctr"/>
                <a:endParaRPr lang="en-US" sz="1050"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Why? Because they can be used with any type of object – they are not 'bounded' or limited to any particular type."</a:t>
                </a:r>
              </a:p>
            </p:txBody>
          </p:sp>
        </p:grpSp>
        <p:pic>
          <p:nvPicPr>
            <p:cNvPr id="24" name="Picture 23">
              <a:extLst>
                <a:ext uri="{FF2B5EF4-FFF2-40B4-BE49-F238E27FC236}">
                  <a16:creationId xmlns:a16="http://schemas.microsoft.com/office/drawing/2014/main" id="{88636FA9-448E-40AD-A489-C58397511FBB}"/>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6" name="Arrow: Right 5">
            <a:extLst>
              <a:ext uri="{FF2B5EF4-FFF2-40B4-BE49-F238E27FC236}">
                <a16:creationId xmlns:a16="http://schemas.microsoft.com/office/drawing/2014/main" id="{9676532F-B9CC-4D71-A960-81BCA7920408}"/>
              </a:ext>
            </a:extLst>
          </p:cNvPr>
          <p:cNvSpPr/>
          <p:nvPr/>
        </p:nvSpPr>
        <p:spPr>
          <a:xfrm>
            <a:off x="4032985" y="5083633"/>
            <a:ext cx="3682499" cy="1817681"/>
          </a:xfrm>
          <a:prstGeom prst="rightArrow">
            <a:avLst/>
          </a:prstGeom>
          <a:solidFill>
            <a:srgbClr val="008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code that parameterizes and uses a generic is definitely type-checked...</a:t>
            </a:r>
          </a:p>
        </p:txBody>
      </p:sp>
      <p:sp>
        <p:nvSpPr>
          <p:cNvPr id="39" name="Arrow: Right 38">
            <a:extLst>
              <a:ext uri="{FF2B5EF4-FFF2-40B4-BE49-F238E27FC236}">
                <a16:creationId xmlns:a16="http://schemas.microsoft.com/office/drawing/2014/main" id="{270226E8-75B7-4C3B-93F3-4422356E48C3}"/>
              </a:ext>
            </a:extLst>
          </p:cNvPr>
          <p:cNvSpPr/>
          <p:nvPr/>
        </p:nvSpPr>
        <p:spPr>
          <a:xfrm>
            <a:off x="4712915" y="1884457"/>
            <a:ext cx="3324724" cy="181768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though the code inside the generic is type-agnostic.</a:t>
            </a:r>
          </a:p>
        </p:txBody>
      </p:sp>
      <p:sp>
        <p:nvSpPr>
          <p:cNvPr id="40" name="Rectangle 19">
            <a:extLst>
              <a:ext uri="{FF2B5EF4-FFF2-40B4-BE49-F238E27FC236}">
                <a16:creationId xmlns:a16="http://schemas.microsoft.com/office/drawing/2014/main" id="{94887C12-08A6-4FB2-80C0-51104F95075F}"/>
              </a:ext>
            </a:extLst>
          </p:cNvPr>
          <p:cNvSpPr>
            <a:spLocks noChangeArrowheads="1"/>
          </p:cNvSpPr>
          <p:nvPr/>
        </p:nvSpPr>
        <p:spPr bwMode="auto">
          <a:xfrm>
            <a:off x="1390870" y="5728270"/>
            <a:ext cx="511622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Ok, now let's see </a:t>
            </a:r>
            <a:r>
              <a:rPr lang="en-US" sz="2000" i="1" dirty="0">
                <a:solidFill>
                  <a:srgbClr val="FF0000"/>
                </a:solidFill>
                <a:latin typeface="+mj-lt"/>
                <a:cs typeface="Times New Roman" pitchFamily="18" charset="0"/>
              </a:rPr>
              <a:t>bounded generics</a:t>
            </a:r>
            <a:r>
              <a:rPr lang="en-US" sz="2000" i="1" dirty="0">
                <a:latin typeface="+mj-lt"/>
                <a:cs typeface="Times New Roman" pitchFamily="18" charset="0"/>
              </a:rPr>
              <a:t>.</a:t>
            </a:r>
            <a:endParaRPr lang="en-US" sz="2000" dirty="0">
              <a:latin typeface="+mj-lt"/>
              <a:cs typeface="Times New Roman" pitchFamily="18" charset="0"/>
            </a:endParaRPr>
          </a:p>
        </p:txBody>
      </p:sp>
    </p:spTree>
    <p:extLst>
      <p:ext uri="{BB962C8B-B14F-4D97-AF65-F5344CB8AC3E}">
        <p14:creationId xmlns:p14="http://schemas.microsoft.com/office/powerpoint/2010/main" val="39721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40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2" nodeType="clickEffect">
                                  <p:stCondLst>
                                    <p:cond delay="0"/>
                                  </p:stCondLst>
                                  <p:childTnLst>
                                    <p:animMotion origin="layout" path="M -3.125E-6 -3.7037E-7 L 0.06394 -0.58889 " pathEditMode="relative" rAng="0" ptsTypes="AA">
                                      <p:cBhvr>
                                        <p:cTn id="44" dur="2000" fill="hold"/>
                                        <p:tgtEl>
                                          <p:spTgt spid="37"/>
                                        </p:tgtEl>
                                        <p:attrNameLst>
                                          <p:attrName>ppt_x</p:attrName>
                                          <p:attrName>ppt_y</p:attrName>
                                        </p:attrNameLst>
                                      </p:cBhvr>
                                      <p:rCtr x="3190" y="-29444"/>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3"/>
                                        </p:tgtEl>
                                      </p:cBhvr>
                                    </p:animEffect>
                                    <p:set>
                                      <p:cBhvr>
                                        <p:cTn id="58" dur="1" fill="hold">
                                          <p:stCondLst>
                                            <p:cond delay="499"/>
                                          </p:stCondLst>
                                        </p:cTn>
                                        <p:tgtEl>
                                          <p:spTgt spid="5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down)">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6"/>
                                        </p:tgtEl>
                                      </p:cBhvr>
                                    </p:animEffect>
                                    <p:set>
                                      <p:cBhvr>
                                        <p:cTn id="78" dur="1" fill="hold">
                                          <p:stCondLst>
                                            <p:cond delay="499"/>
                                          </p:stCondLst>
                                        </p:cTn>
                                        <p:tgtEl>
                                          <p:spTgt spid="5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left)">
                                      <p:cBhvr>
                                        <p:cTn id="100" dur="500"/>
                                        <p:tgtEl>
                                          <p:spTgt spid="3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nodeType="click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additive="base">
                                        <p:cTn id="111" dur="500" fill="hold"/>
                                        <p:tgtEl>
                                          <p:spTgt spid="22"/>
                                        </p:tgtEl>
                                        <p:attrNameLst>
                                          <p:attrName>ppt_x</p:attrName>
                                        </p:attrNameLst>
                                      </p:cBhvr>
                                      <p:tavLst>
                                        <p:tav tm="0">
                                          <p:val>
                                            <p:strVal val="0-#ppt_w/2"/>
                                          </p:val>
                                        </p:tav>
                                        <p:tav tm="100000">
                                          <p:val>
                                            <p:strVal val="#ppt_x"/>
                                          </p:val>
                                        </p:tav>
                                      </p:tavLst>
                                    </p:anim>
                                    <p:anim calcmode="lin" valueType="num">
                                      <p:cBhvr additive="base">
                                        <p:cTn id="1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8" fill="hold" nodeType="clickEffect">
                                  <p:stCondLst>
                                    <p:cond delay="0"/>
                                  </p:stCondLst>
                                  <p:childTnLst>
                                    <p:anim calcmode="lin" valueType="num">
                                      <p:cBhvr additive="base">
                                        <p:cTn id="116" dur="500"/>
                                        <p:tgtEl>
                                          <p:spTgt spid="22"/>
                                        </p:tgtEl>
                                        <p:attrNameLst>
                                          <p:attrName>ppt_x</p:attrName>
                                        </p:attrNameLst>
                                      </p:cBhvr>
                                      <p:tavLst>
                                        <p:tav tm="0">
                                          <p:val>
                                            <p:strVal val="ppt_x"/>
                                          </p:val>
                                        </p:tav>
                                        <p:tav tm="100000">
                                          <p:val>
                                            <p:strVal val="0-ppt_w/2"/>
                                          </p:val>
                                        </p:tav>
                                      </p:tavLst>
                                    </p:anim>
                                    <p:anim calcmode="lin" valueType="num">
                                      <p:cBhvr additive="base">
                                        <p:cTn id="117" dur="500"/>
                                        <p:tgtEl>
                                          <p:spTgt spid="22"/>
                                        </p:tgtEl>
                                        <p:attrNameLst>
                                          <p:attrName>ppt_y</p:attrName>
                                        </p:attrNameLst>
                                      </p:cBhvr>
                                      <p:tavLst>
                                        <p:tav tm="0">
                                          <p:val>
                                            <p:strVal val="ppt_y"/>
                                          </p:val>
                                        </p:tav>
                                        <p:tav tm="100000">
                                          <p:val>
                                            <p:strVal val="ppt_y"/>
                                          </p:val>
                                        </p:tav>
                                      </p:tavLst>
                                    </p:anim>
                                    <p:set>
                                      <p:cBhvr>
                                        <p:cTn id="118" dur="1" fill="hold">
                                          <p:stCondLst>
                                            <p:cond delay="499"/>
                                          </p:stCondLst>
                                        </p:cTn>
                                        <p:tgtEl>
                                          <p:spTgt spid="2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 presetClass="exit" presetSubtype="1" fill="hold" grpId="0" nodeType="clickEffect">
                                  <p:stCondLst>
                                    <p:cond delay="0"/>
                                  </p:stCondLst>
                                  <p:childTnLst>
                                    <p:anim calcmode="lin" valueType="num">
                                      <p:cBhvr additive="base">
                                        <p:cTn id="122" dur="500"/>
                                        <p:tgtEl>
                                          <p:spTgt spid="33"/>
                                        </p:tgtEl>
                                        <p:attrNameLst>
                                          <p:attrName>ppt_x</p:attrName>
                                        </p:attrNameLst>
                                      </p:cBhvr>
                                      <p:tavLst>
                                        <p:tav tm="0">
                                          <p:val>
                                            <p:strVal val="ppt_x"/>
                                          </p:val>
                                        </p:tav>
                                        <p:tav tm="100000">
                                          <p:val>
                                            <p:strVal val="ppt_x"/>
                                          </p:val>
                                        </p:tav>
                                      </p:tavLst>
                                    </p:anim>
                                    <p:anim calcmode="lin" valueType="num">
                                      <p:cBhvr additive="base">
                                        <p:cTn id="123" dur="500"/>
                                        <p:tgtEl>
                                          <p:spTgt spid="33"/>
                                        </p:tgtEl>
                                        <p:attrNameLst>
                                          <p:attrName>ppt_y</p:attrName>
                                        </p:attrNameLst>
                                      </p:cBhvr>
                                      <p:tavLst>
                                        <p:tav tm="0">
                                          <p:val>
                                            <p:strVal val="ppt_y"/>
                                          </p:val>
                                        </p:tav>
                                        <p:tav tm="100000">
                                          <p:val>
                                            <p:strVal val="0-ppt_h/2"/>
                                          </p:val>
                                        </p:tav>
                                      </p:tavLst>
                                    </p:anim>
                                    <p:set>
                                      <p:cBhvr>
                                        <p:cTn id="124" dur="1" fill="hold">
                                          <p:stCondLst>
                                            <p:cond delay="499"/>
                                          </p:stCondLst>
                                        </p:cTn>
                                        <p:tgtEl>
                                          <p:spTgt spid="33"/>
                                        </p:tgtEl>
                                        <p:attrNameLst>
                                          <p:attrName>style.visibility</p:attrName>
                                        </p:attrNameLst>
                                      </p:cBhvr>
                                      <p:to>
                                        <p:strVal val="hidden"/>
                                      </p:to>
                                    </p:set>
                                  </p:childTnLst>
                                </p:cTn>
                              </p:par>
                              <p:par>
                                <p:cTn id="125" presetID="2" presetClass="entr" presetSubtype="1"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ppt_x"/>
                                          </p:val>
                                        </p:tav>
                                        <p:tav tm="100000">
                                          <p:val>
                                            <p:strVal val="#ppt_x"/>
                                          </p:val>
                                        </p:tav>
                                      </p:tavLst>
                                    </p:anim>
                                    <p:anim calcmode="lin" valueType="num">
                                      <p:cBhvr additive="base">
                                        <p:cTn id="12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60" grpId="0" animBg="1"/>
      <p:bldP spid="34" grpId="0"/>
      <p:bldP spid="30" grpId="0"/>
      <p:bldP spid="46" grpId="0" animBg="1"/>
      <p:bldP spid="46" grpId="1" animBg="1"/>
      <p:bldP spid="29" grpId="0" animBg="1"/>
      <p:bldP spid="29" grpId="1" animBg="1"/>
      <p:bldP spid="37" grpId="0" animBg="1"/>
      <p:bldP spid="37" grpId="1" animBg="1"/>
      <p:bldP spid="37" grpId="2" animBg="1"/>
      <p:bldP spid="38" grpId="0" animBg="1"/>
      <p:bldP spid="38" grpId="1" animBg="1"/>
      <p:bldP spid="42" grpId="0" animBg="1"/>
      <p:bldP spid="42" grpId="1" animBg="1"/>
      <p:bldP spid="51" grpId="0"/>
      <p:bldP spid="59" grpId="0"/>
      <p:bldP spid="6" grpId="0" animBg="1"/>
      <p:bldP spid="6" grpId="1" animBg="1"/>
      <p:bldP spid="39" grpId="0" animBg="1"/>
      <p:bldP spid="39" grpId="1" animBg="1"/>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64FCF74-4C9B-4A83-AD68-A54CE3B51534}"/>
              </a:ext>
            </a:extLst>
          </p:cNvPr>
          <p:cNvSpPr/>
          <p:nvPr/>
        </p:nvSpPr>
        <p:spPr>
          <a:xfrm>
            <a:off x="1030817" y="2680381"/>
            <a:ext cx="5240866" cy="2214616"/>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Defines an interface that all</a:t>
            </a:r>
          </a:p>
          <a:p>
            <a:r>
              <a:rPr lang="en-US" sz="2000" dirty="0">
                <a:solidFill>
                  <a:schemeClr val="tx1"/>
                </a:solidFill>
                <a:latin typeface="Consolas" panose="020B0609020204030204" pitchFamily="49" charset="0"/>
              </a:rPr>
              <a:t>// duck-like creatures support</a:t>
            </a:r>
          </a:p>
          <a:p>
            <a:endParaRPr lang="en-US" sz="9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interface </a:t>
            </a:r>
            <a:r>
              <a:rPr lang="en-US" sz="2000" dirty="0" err="1">
                <a:solidFill>
                  <a:srgbClr val="C00000"/>
                </a:solidFill>
                <a:latin typeface="Consolas" panose="020B0609020204030204" pitchFamily="49" charset="0"/>
              </a:rPr>
              <a:t>DuckLike</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quack()</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swim()</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p:txBody>
      </p:sp>
      <p:sp>
        <p:nvSpPr>
          <p:cNvPr id="452610" name="Rectangle 2"/>
          <p:cNvSpPr>
            <a:spLocks noGrp="1" noChangeArrowheads="1"/>
          </p:cNvSpPr>
          <p:nvPr>
            <p:ph type="title"/>
          </p:nvPr>
        </p:nvSpPr>
        <p:spPr>
          <a:xfrm>
            <a:off x="667271" y="-10238"/>
            <a:ext cx="10821995" cy="895481"/>
          </a:xfrm>
          <a:noFill/>
          <a:ln/>
        </p:spPr>
        <p:txBody>
          <a:bodyPr/>
          <a:lstStyle/>
          <a:p>
            <a:r>
              <a:rPr lang="en-US" dirty="0">
                <a:ea typeface="MS Mincho" pitchFamily="49" charset="-128"/>
              </a:rPr>
              <a:t>Parametric Polymorphism: Bounded Generics</a:t>
            </a:r>
            <a:endParaRPr lang="en-US" dirty="0">
              <a:cs typeface="Courier New" pitchFamily="49" charset="0"/>
            </a:endParaRPr>
          </a:p>
        </p:txBody>
      </p:sp>
      <p:sp>
        <p:nvSpPr>
          <p:cNvPr id="452634" name="Text Box 26"/>
          <p:cNvSpPr txBox="1">
            <a:spLocks noChangeArrowheads="1"/>
          </p:cNvSpPr>
          <p:nvPr/>
        </p:nvSpPr>
        <p:spPr bwMode="auto">
          <a:xfrm>
            <a:off x="9811808" y="136842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27" name="Rectangle 19"/>
          <p:cNvSpPr>
            <a:spLocks noChangeArrowheads="1"/>
          </p:cNvSpPr>
          <p:nvPr/>
        </p:nvSpPr>
        <p:spPr bwMode="auto">
          <a:xfrm>
            <a:off x="431800" y="1800991"/>
            <a:ext cx="622300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For example, if we wanted to limit our generic to working with objects that </a:t>
            </a:r>
            <a:r>
              <a:rPr lang="en-US" sz="2000" dirty="0">
                <a:solidFill>
                  <a:srgbClr val="C00000"/>
                </a:solidFill>
                <a:latin typeface="+mj-lt"/>
                <a:cs typeface="Times New Roman" pitchFamily="18" charset="0"/>
              </a:rPr>
              <a:t>behave like a duck</a:t>
            </a:r>
            <a:r>
              <a:rPr lang="en-US" sz="2000" dirty="0">
                <a:latin typeface="+mj-lt"/>
                <a:cs typeface="Times New Roman" pitchFamily="18" charset="0"/>
              </a:rPr>
              <a:t>, we can do that! </a:t>
            </a:r>
          </a:p>
        </p:txBody>
      </p:sp>
      <p:sp>
        <p:nvSpPr>
          <p:cNvPr id="20" name="Rectangle 19">
            <a:extLst>
              <a:ext uri="{FF2B5EF4-FFF2-40B4-BE49-F238E27FC236}">
                <a16:creationId xmlns:a16="http://schemas.microsoft.com/office/drawing/2014/main" id="{D761BC3B-462A-472E-9475-67F48A20A046}"/>
              </a:ext>
            </a:extLst>
          </p:cNvPr>
          <p:cNvSpPr/>
          <p:nvPr/>
        </p:nvSpPr>
        <p:spPr>
          <a:xfrm>
            <a:off x="7708899" y="807956"/>
            <a:ext cx="4236053" cy="4124991"/>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container</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 {</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25" name="TextBox 24">
            <a:extLst>
              <a:ext uri="{FF2B5EF4-FFF2-40B4-BE49-F238E27FC236}">
                <a16:creationId xmlns:a16="http://schemas.microsoft.com/office/drawing/2014/main" id="{5AB97533-33F9-4A92-94D5-735FDDD9B198}"/>
              </a:ext>
            </a:extLst>
          </p:cNvPr>
          <p:cNvSpPr txBox="1"/>
          <p:nvPr/>
        </p:nvSpPr>
        <p:spPr>
          <a:xfrm>
            <a:off x="634999" y="2680381"/>
            <a:ext cx="5672668" cy="707886"/>
          </a:xfrm>
          <a:prstGeom prst="rect">
            <a:avLst/>
          </a:prstGeom>
          <a:solidFill>
            <a:schemeClr val="bg1"/>
          </a:solidFill>
        </p:spPr>
        <p:txBody>
          <a:bodyPr wrap="square">
            <a:spAutoFit/>
          </a:bodyPr>
          <a:lstStyle/>
          <a:p>
            <a:pPr algn="ctr"/>
            <a:r>
              <a:rPr lang="en-US" sz="2000" dirty="0">
                <a:latin typeface="+mj-lt"/>
                <a:cs typeface="Times New Roman" pitchFamily="18" charset="0"/>
              </a:rPr>
              <a:t>Then we can update our generic to use features consistent with this interface! </a:t>
            </a:r>
          </a:p>
        </p:txBody>
      </p:sp>
      <p:sp>
        <p:nvSpPr>
          <p:cNvPr id="34" name="Rectangle 19">
            <a:extLst>
              <a:ext uri="{FF2B5EF4-FFF2-40B4-BE49-F238E27FC236}">
                <a16:creationId xmlns:a16="http://schemas.microsoft.com/office/drawing/2014/main" id="{9ABD9072-325A-45C1-AB4D-EF8FD0A18BA7}"/>
              </a:ext>
            </a:extLst>
          </p:cNvPr>
          <p:cNvSpPr>
            <a:spLocks noChangeArrowheads="1"/>
          </p:cNvSpPr>
          <p:nvPr/>
        </p:nvSpPr>
        <p:spPr bwMode="auto">
          <a:xfrm>
            <a:off x="609359" y="892339"/>
            <a:ext cx="608378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If we want, we can place </a:t>
            </a:r>
            <a:r>
              <a:rPr lang="en-US" sz="2000" dirty="0">
                <a:solidFill>
                  <a:srgbClr val="C00000"/>
                </a:solidFill>
                <a:latin typeface="+mj-lt"/>
                <a:cs typeface="Times New Roman" pitchFamily="18" charset="0"/>
              </a:rPr>
              <a:t>restrictions</a:t>
            </a:r>
            <a:r>
              <a:rPr lang="en-US" sz="2000" dirty="0">
                <a:latin typeface="+mj-lt"/>
                <a:cs typeface="Times New Roman" pitchFamily="18" charset="0"/>
              </a:rPr>
              <a:t> on what types can be used with our generic. This is called </a:t>
            </a:r>
            <a:r>
              <a:rPr lang="en-US" sz="2000" dirty="0">
                <a:solidFill>
                  <a:srgbClr val="FF0000"/>
                </a:solidFill>
                <a:latin typeface="+mj-lt"/>
                <a:cs typeface="Times New Roman" pitchFamily="18" charset="0"/>
              </a:rPr>
              <a:t>"bounding."</a:t>
            </a:r>
          </a:p>
        </p:txBody>
      </p:sp>
      <p:sp>
        <p:nvSpPr>
          <p:cNvPr id="29" name="Rectangle 28">
            <a:extLst>
              <a:ext uri="{FF2B5EF4-FFF2-40B4-BE49-F238E27FC236}">
                <a16:creationId xmlns:a16="http://schemas.microsoft.com/office/drawing/2014/main" id="{47A99D84-2760-4C3B-8FAB-A2BD6ED40728}"/>
              </a:ext>
            </a:extLst>
          </p:cNvPr>
          <p:cNvSpPr/>
          <p:nvPr/>
        </p:nvSpPr>
        <p:spPr>
          <a:xfrm>
            <a:off x="6703485" y="808568"/>
            <a:ext cx="5353048" cy="4124379"/>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A "bounded" generic in C#</a:t>
            </a:r>
          </a:p>
          <a:p>
            <a:endParaRPr lang="en-US" sz="105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a:t>
            </a:r>
            <a:r>
              <a:rPr lang="en-US" sz="12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a:t>
            </a:r>
            <a:r>
              <a:rPr lang="en-US" sz="1100" dirty="0">
                <a:solidFill>
                  <a:srgbClr val="00B0F0"/>
                </a:solidFill>
                <a:latin typeface="Consolas" panose="020B0609020204030204" pitchFamily="49" charset="0"/>
              </a:rPr>
              <a:t> </a:t>
            </a:r>
            <a:r>
              <a:rPr lang="en-US" sz="2000" dirty="0">
                <a:solidFill>
                  <a:schemeClr val="tx1"/>
                </a:solidFill>
                <a:latin typeface="Consolas" panose="020B0609020204030204" pitchFamily="49" charset="0"/>
              </a:rPr>
              <a:t>where</a:t>
            </a:r>
            <a:r>
              <a:rPr lang="en-US" sz="1400" dirty="0">
                <a:solidFill>
                  <a:srgbClr val="00B050"/>
                </a:solidFill>
                <a:latin typeface="Consolas" panose="020B0609020204030204" pitchFamily="49" charset="0"/>
              </a:rPr>
              <a:t>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a:t>
            </a:r>
            <a:r>
              <a:rPr lang="en-US" sz="1400" dirty="0">
                <a:solidFill>
                  <a:srgbClr val="00B050"/>
                </a:solidFill>
                <a:latin typeface="Consolas" panose="020B0609020204030204" pitchFamily="49" charset="0"/>
              </a:rPr>
              <a:t> </a:t>
            </a:r>
            <a:r>
              <a:rPr lang="en-US" sz="2000" dirty="0" err="1">
                <a:solidFill>
                  <a:srgbClr val="C00000"/>
                </a:solidFill>
                <a:latin typeface="Consolas" panose="020B0609020204030204" pitchFamily="49" charset="0"/>
              </a:rPr>
              <a:t>DuckLike</a:t>
            </a:r>
            <a:r>
              <a:rPr lang="en-US" sz="14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  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23" name="TextBox 22">
            <a:extLst>
              <a:ext uri="{FF2B5EF4-FFF2-40B4-BE49-F238E27FC236}">
                <a16:creationId xmlns:a16="http://schemas.microsoft.com/office/drawing/2014/main" id="{D0137C39-8FC4-4232-99C7-A79A4BA32A52}"/>
              </a:ext>
            </a:extLst>
          </p:cNvPr>
          <p:cNvSpPr txBox="1"/>
          <p:nvPr/>
        </p:nvSpPr>
        <p:spPr>
          <a:xfrm>
            <a:off x="6848828" y="3002325"/>
            <a:ext cx="5437717" cy="707886"/>
          </a:xfrm>
          <a:prstGeom prst="rect">
            <a:avLst/>
          </a:prstGeom>
          <a:noFill/>
        </p:spPr>
        <p:txBody>
          <a:bodyPr wrap="square">
            <a:spAutoFit/>
          </a:bodyPr>
          <a:lstStyle/>
          <a:p>
            <a:r>
              <a:rPr lang="en-US" sz="2000" dirty="0">
                <a:solidFill>
                  <a:schemeClr val="tx1"/>
                </a:solidFill>
                <a:latin typeface="Consolas" panose="020B0609020204030204" pitchFamily="49" charset="0"/>
              </a:rPr>
              <a:t> </a:t>
            </a:r>
            <a:r>
              <a:rPr lang="en-US" sz="2000" dirty="0">
                <a:latin typeface="Consolas" panose="020B0609020204030204" pitchFamily="49" charset="0"/>
              </a:rPr>
              <a:t>public void </a:t>
            </a:r>
            <a:r>
              <a:rPr lang="en-US" sz="2000" dirty="0" err="1">
                <a:latin typeface="Consolas" panose="020B0609020204030204" pitchFamily="49" charset="0"/>
              </a:rPr>
              <a:t>beADuck</a:t>
            </a:r>
            <a:r>
              <a:rPr lang="en-US" sz="2000" dirty="0">
                <a:solidFill>
                  <a:schemeClr val="tx1"/>
                </a:solidFill>
                <a:latin typeface="Consolas" panose="020B0609020204030204" pitchFamily="49" charset="0"/>
              </a:rPr>
              <a: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a:t>
            </a:r>
            <a:r>
              <a:rPr lang="en-US" sz="2000" dirty="0">
                <a:solidFill>
                  <a:srgbClr val="C00000"/>
                </a:solidFill>
                <a:latin typeface="Consolas" panose="020B0609020204030204" pitchFamily="49" charset="0"/>
              </a:rPr>
              <a:t>quack()</a:t>
            </a:r>
            <a:r>
              <a:rPr lang="en-US" sz="2000" dirty="0">
                <a:solidFill>
                  <a:schemeClr val="tx1"/>
                </a:solidFill>
                <a:latin typeface="Consolas" panose="020B0609020204030204" pitchFamily="49" charset="0"/>
              </a:rPr>
              <a:t>; }  // </a:t>
            </a:r>
            <a:r>
              <a:rPr lang="en-US" sz="2000" dirty="0">
                <a:solidFill>
                  <a:srgbClr val="00B050"/>
                </a:solidFill>
                <a:latin typeface="Consolas" panose="020B0609020204030204" pitchFamily="49" charset="0"/>
              </a:rPr>
              <a:t>Legal!</a:t>
            </a:r>
            <a:endParaRPr lang="en-US" sz="2000" dirty="0">
              <a:solidFill>
                <a:srgbClr val="00B050"/>
              </a:solidFill>
            </a:endParaRPr>
          </a:p>
        </p:txBody>
      </p:sp>
      <p:sp>
        <p:nvSpPr>
          <p:cNvPr id="39" name="TextBox 38">
            <a:extLst>
              <a:ext uri="{FF2B5EF4-FFF2-40B4-BE49-F238E27FC236}">
                <a16:creationId xmlns:a16="http://schemas.microsoft.com/office/drawing/2014/main" id="{A8F5D39D-5AEA-4626-AF7B-D4ECBC413A15}"/>
              </a:ext>
            </a:extLst>
          </p:cNvPr>
          <p:cNvSpPr txBox="1"/>
          <p:nvPr/>
        </p:nvSpPr>
        <p:spPr>
          <a:xfrm>
            <a:off x="6815667" y="5281421"/>
            <a:ext cx="5240866" cy="1200329"/>
          </a:xfrm>
          <a:prstGeom prst="rect">
            <a:avLst/>
          </a:prstGeom>
          <a:solidFill>
            <a:srgbClr val="FDF1E9"/>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F0"/>
                </a:solidFill>
                <a:latin typeface="Consolas" panose="020B0609020204030204" pitchFamily="49" charset="0"/>
              </a:rPr>
              <a:t>Mallard</a:t>
            </a:r>
            <a:r>
              <a:rPr lang="en-US" dirty="0">
                <a:latin typeface="Consolas" panose="020B0609020204030204" pitchFamily="49" charset="0"/>
              </a:rPr>
              <a:t>&gt; raft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F0"/>
                </a:solidFill>
                <a:latin typeface="Consolas" panose="020B0609020204030204" pitchFamily="49" charset="0"/>
              </a:rPr>
              <a:t>Mallard</a:t>
            </a:r>
            <a:r>
              <a:rPr lang="en-US" dirty="0">
                <a:latin typeface="Consolas" panose="020B0609020204030204" pitchFamily="49" charset="0"/>
              </a:rPr>
              <a:t>&gt;();  </a:t>
            </a:r>
            <a:endParaRPr lang="en-US" dirty="0">
              <a:solidFill>
                <a:srgbClr val="00B050"/>
              </a:solidFill>
              <a:latin typeface="Consolas" panose="020B0609020204030204" pitchFamily="49" charset="0"/>
            </a:endParaRPr>
          </a:p>
          <a:p>
            <a:r>
              <a:rPr lang="en-US" dirty="0" err="1">
                <a:latin typeface="Consolas" panose="020B0609020204030204" pitchFamily="49" charset="0"/>
              </a:rPr>
              <a:t>raft.add</a:t>
            </a:r>
            <a:r>
              <a:rPr lang="en-US" dirty="0">
                <a:latin typeface="Consolas" panose="020B0609020204030204" pitchFamily="49" charset="0"/>
              </a:rPr>
              <a:t>(new </a:t>
            </a:r>
            <a:r>
              <a:rPr lang="en-US" dirty="0">
                <a:solidFill>
                  <a:srgbClr val="00B0F0"/>
                </a:solidFill>
                <a:latin typeface="Consolas" panose="020B0609020204030204" pitchFamily="49" charset="0"/>
              </a:rPr>
              <a:t>Mallard</a:t>
            </a:r>
            <a:r>
              <a:rPr lang="en-US" dirty="0">
                <a:latin typeface="Consolas" panose="020B0609020204030204" pitchFamily="49" charset="0"/>
              </a:rPr>
              <a:t>("Willard"));</a:t>
            </a:r>
          </a:p>
          <a:p>
            <a:r>
              <a:rPr lang="en-US" dirty="0" err="1">
                <a:latin typeface="Consolas" panose="020B0609020204030204" pitchFamily="49" charset="0"/>
              </a:rPr>
              <a:t>raft.beADuck</a:t>
            </a:r>
            <a:r>
              <a:rPr lang="en-US" dirty="0">
                <a:latin typeface="Consolas" panose="020B0609020204030204" pitchFamily="49" charset="0"/>
              </a:rPr>
              <a:t>(0); // "Quack!"</a:t>
            </a:r>
          </a:p>
        </p:txBody>
      </p:sp>
      <p:sp>
        <p:nvSpPr>
          <p:cNvPr id="43" name="Rectangle 42">
            <a:extLst>
              <a:ext uri="{FF2B5EF4-FFF2-40B4-BE49-F238E27FC236}">
                <a16:creationId xmlns:a16="http://schemas.microsoft.com/office/drawing/2014/main" id="{2CA8F819-B952-4121-804A-020C22647F26}"/>
              </a:ext>
            </a:extLst>
          </p:cNvPr>
          <p:cNvSpPr/>
          <p:nvPr/>
        </p:nvSpPr>
        <p:spPr>
          <a:xfrm>
            <a:off x="527713" y="4294496"/>
            <a:ext cx="6081976" cy="2375159"/>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A </a:t>
            </a:r>
            <a:r>
              <a:rPr lang="en-US" sz="2000" dirty="0">
                <a:solidFill>
                  <a:srgbClr val="00B0F0"/>
                </a:solidFill>
                <a:latin typeface="Consolas" panose="020B0609020204030204" pitchFamily="49" charset="0"/>
              </a:rPr>
              <a:t>Mallard</a:t>
            </a:r>
            <a:r>
              <a:rPr lang="en-US" sz="2000" dirty="0">
                <a:solidFill>
                  <a:schemeClr val="tx1"/>
                </a:solidFill>
                <a:latin typeface="Consolas" panose="020B0609020204030204" pitchFamily="49" charset="0"/>
              </a:rPr>
              <a:t> behaves like a duck</a:t>
            </a:r>
          </a:p>
          <a:p>
            <a:endParaRPr lang="en-US" sz="6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class </a:t>
            </a:r>
            <a:r>
              <a:rPr lang="en-US" sz="2000" dirty="0">
                <a:solidFill>
                  <a:srgbClr val="00B0F0"/>
                </a:solidFill>
                <a:latin typeface="Consolas" panose="020B0609020204030204" pitchFamily="49" charset="0"/>
              </a:rPr>
              <a:t>Mallard</a:t>
            </a:r>
            <a:r>
              <a:rPr lang="en-US" sz="2000" dirty="0">
                <a:solidFill>
                  <a:schemeClr val="tx1"/>
                </a:solidFill>
                <a:latin typeface="Consolas" panose="020B0609020204030204" pitchFamily="49" charset="0"/>
              </a:rPr>
              <a:t> : </a:t>
            </a:r>
            <a:r>
              <a:rPr lang="en-US" sz="2000" dirty="0" err="1">
                <a:solidFill>
                  <a:srgbClr val="C00000"/>
                </a:solidFill>
                <a:latin typeface="Consolas" panose="020B0609020204030204" pitchFamily="49" charset="0"/>
              </a:rPr>
              <a:t>DuckLike</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quack() </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("Quack!");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swim()</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("Paddle!"); }</a:t>
            </a:r>
          </a:p>
          <a:p>
            <a:r>
              <a:rPr lang="en-US" sz="2000" dirty="0">
                <a:solidFill>
                  <a:schemeClr val="tx1"/>
                </a:solidFill>
                <a:latin typeface="Consolas" panose="020B0609020204030204" pitchFamily="49" charset="0"/>
              </a:rPr>
              <a:t>}</a:t>
            </a:r>
          </a:p>
        </p:txBody>
      </p:sp>
      <p:sp>
        <p:nvSpPr>
          <p:cNvPr id="45" name="TextBox 44">
            <a:extLst>
              <a:ext uri="{FF2B5EF4-FFF2-40B4-BE49-F238E27FC236}">
                <a16:creationId xmlns:a16="http://schemas.microsoft.com/office/drawing/2014/main" id="{557E03A2-0023-4CA6-B279-CB8D5B996440}"/>
              </a:ext>
            </a:extLst>
          </p:cNvPr>
          <p:cNvSpPr txBox="1"/>
          <p:nvPr/>
        </p:nvSpPr>
        <p:spPr>
          <a:xfrm>
            <a:off x="1217399" y="3514017"/>
            <a:ext cx="4760320" cy="707886"/>
          </a:xfrm>
          <a:prstGeom prst="rect">
            <a:avLst/>
          </a:prstGeom>
          <a:solidFill>
            <a:schemeClr val="bg1"/>
          </a:solidFill>
        </p:spPr>
        <p:txBody>
          <a:bodyPr wrap="square">
            <a:spAutoFit/>
          </a:bodyPr>
          <a:lstStyle/>
          <a:p>
            <a:pPr algn="ctr"/>
            <a:r>
              <a:rPr lang="en-US" sz="2000" dirty="0">
                <a:latin typeface="+mj-lt"/>
                <a:cs typeface="Times New Roman" pitchFamily="18" charset="0"/>
              </a:rPr>
              <a:t>Now we can only use our generic with classes that support this interface...</a:t>
            </a:r>
          </a:p>
        </p:txBody>
      </p:sp>
      <p:sp>
        <p:nvSpPr>
          <p:cNvPr id="46" name="Speech Bubble: Rectangle with Corners Rounded 45">
            <a:extLst>
              <a:ext uri="{FF2B5EF4-FFF2-40B4-BE49-F238E27FC236}">
                <a16:creationId xmlns:a16="http://schemas.microsoft.com/office/drawing/2014/main" id="{89E7FCAE-1435-40D2-829E-B3657ADD91AB}"/>
              </a:ext>
            </a:extLst>
          </p:cNvPr>
          <p:cNvSpPr/>
          <p:nvPr/>
        </p:nvSpPr>
        <p:spPr>
          <a:xfrm>
            <a:off x="6937182" y="118766"/>
            <a:ext cx="3004801" cy="1002462"/>
          </a:xfrm>
          <a:prstGeom prst="wedgeRoundRectCallout">
            <a:avLst>
              <a:gd name="adj1" fmla="val 82828"/>
              <a:gd name="adj2" fmla="val 828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generic now only supports types that behave </a:t>
            </a:r>
            <a:r>
              <a:rPr lang="en-US" sz="2000" dirty="0">
                <a:solidFill>
                  <a:prstClr val="white"/>
                </a:solidFill>
                <a:latin typeface="Corbel" panose="020B0503020204020204" pitchFamily="34" charset="0"/>
              </a:rPr>
              <a:t>like a </a:t>
            </a:r>
            <a:r>
              <a:rPr lang="en-US" sz="2000" dirty="0">
                <a:solidFill>
                  <a:srgbClr val="FFCDCD"/>
                </a:solidFill>
                <a:latin typeface="Corbel" panose="020B0503020204020204" pitchFamily="34" charset="0"/>
              </a:rPr>
              <a:t>duck</a:t>
            </a:r>
            <a:r>
              <a:rPr lang="en-US" sz="200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48" name="Speech Bubble: Rectangle with Corners Rounded 47">
            <a:extLst>
              <a:ext uri="{FF2B5EF4-FFF2-40B4-BE49-F238E27FC236}">
                <a16:creationId xmlns:a16="http://schemas.microsoft.com/office/drawing/2014/main" id="{1491CF97-B267-449C-AEA2-9D109111DD16}"/>
              </a:ext>
            </a:extLst>
          </p:cNvPr>
          <p:cNvSpPr/>
          <p:nvPr/>
        </p:nvSpPr>
        <p:spPr>
          <a:xfrm>
            <a:off x="8325944" y="2930885"/>
            <a:ext cx="3824385" cy="1166264"/>
          </a:xfrm>
          <a:prstGeom prst="wedgeRoundRectCallout">
            <a:avLst>
              <a:gd name="adj1" fmla="val 25016"/>
              <a:gd name="adj2" fmla="val -1495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 called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"bounding,"</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because it places bounds on what types our generic can work with.</a:t>
            </a:r>
          </a:p>
        </p:txBody>
      </p:sp>
      <p:sp>
        <p:nvSpPr>
          <p:cNvPr id="49" name="Speech Bubble: Rectangle with Corners Rounded 48">
            <a:extLst>
              <a:ext uri="{FF2B5EF4-FFF2-40B4-BE49-F238E27FC236}">
                <a16:creationId xmlns:a16="http://schemas.microsoft.com/office/drawing/2014/main" id="{1EC7BB6B-8DF2-437E-8A75-B53A79AFE5F0}"/>
              </a:ext>
            </a:extLst>
          </p:cNvPr>
          <p:cNvSpPr/>
          <p:nvPr/>
        </p:nvSpPr>
        <p:spPr>
          <a:xfrm>
            <a:off x="4830666" y="4139093"/>
            <a:ext cx="3004801" cy="719088"/>
          </a:xfrm>
          <a:prstGeom prst="wedgeRoundRectCallout">
            <a:avLst>
              <a:gd name="adj1" fmla="val 94040"/>
              <a:gd name="adj2" fmla="val -1192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guaranteed to work now</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Why?</a:t>
            </a:r>
          </a:p>
        </p:txBody>
      </p:sp>
      <p:sp>
        <p:nvSpPr>
          <p:cNvPr id="50" name="Speech Bubble: Rectangle with Corners Rounded 49">
            <a:extLst>
              <a:ext uri="{FF2B5EF4-FFF2-40B4-BE49-F238E27FC236}">
                <a16:creationId xmlns:a16="http://schemas.microsoft.com/office/drawing/2014/main" id="{B312137D-592E-479B-B38B-5DEC2F758627}"/>
              </a:ext>
            </a:extLst>
          </p:cNvPr>
          <p:cNvSpPr/>
          <p:nvPr/>
        </p:nvSpPr>
        <p:spPr>
          <a:xfrm>
            <a:off x="4870696" y="123548"/>
            <a:ext cx="3685374" cy="1079398"/>
          </a:xfrm>
          <a:prstGeom prst="wedgeRoundRectCallout">
            <a:avLst>
              <a:gd name="adj1" fmla="val 114934"/>
              <a:gd name="adj2" fmla="val 729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Because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this generic now ONLY can be used with types that behave like a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duck</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
        <p:nvSpPr>
          <p:cNvPr id="2" name="Rectangle 1">
            <a:extLst>
              <a:ext uri="{FF2B5EF4-FFF2-40B4-BE49-F238E27FC236}">
                <a16:creationId xmlns:a16="http://schemas.microsoft.com/office/drawing/2014/main" id="{101E4DAF-51B2-4D8E-BC79-238C69891D9C}"/>
              </a:ext>
            </a:extLst>
          </p:cNvPr>
          <p:cNvSpPr/>
          <p:nvPr/>
        </p:nvSpPr>
        <p:spPr>
          <a:xfrm>
            <a:off x="10072158" y="1414914"/>
            <a:ext cx="1656225" cy="350387"/>
          </a:xfrm>
          <a:prstGeom prst="rect">
            <a:avLst/>
          </a:prstGeom>
          <a:noFill/>
          <a:ln w="190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1F26C3F-2E15-4EA4-9D3F-445F77B2AEBA}"/>
              </a:ext>
            </a:extLst>
          </p:cNvPr>
          <p:cNvGrpSpPr/>
          <p:nvPr/>
        </p:nvGrpSpPr>
        <p:grpSpPr>
          <a:xfrm>
            <a:off x="2587747" y="3231044"/>
            <a:ext cx="4485838" cy="1655281"/>
            <a:chOff x="3070087" y="146920"/>
            <a:chExt cx="4485838" cy="1655281"/>
          </a:xfrm>
        </p:grpSpPr>
        <p:grpSp>
          <p:nvGrpSpPr>
            <p:cNvPr id="52" name="Group 51">
              <a:extLst>
                <a:ext uri="{FF2B5EF4-FFF2-40B4-BE49-F238E27FC236}">
                  <a16:creationId xmlns:a16="http://schemas.microsoft.com/office/drawing/2014/main" id="{9DB1B899-C10C-4D13-9AE1-6CEE7D32A30C}"/>
                </a:ext>
              </a:extLst>
            </p:cNvPr>
            <p:cNvGrpSpPr/>
            <p:nvPr/>
          </p:nvGrpSpPr>
          <p:grpSpPr>
            <a:xfrm>
              <a:off x="3070087" y="146920"/>
              <a:ext cx="4485838" cy="1655281"/>
              <a:chOff x="3070087" y="146920"/>
              <a:chExt cx="4485838" cy="1655281"/>
            </a:xfrm>
          </p:grpSpPr>
          <p:sp>
            <p:nvSpPr>
              <p:cNvPr id="54" name="Speech Bubble: Rectangle with Corners Rounded 53">
                <a:extLst>
                  <a:ext uri="{FF2B5EF4-FFF2-40B4-BE49-F238E27FC236}">
                    <a16:creationId xmlns:a16="http://schemas.microsoft.com/office/drawing/2014/main" id="{3870EB3B-7C3C-400E-9FAF-F6933217AA84}"/>
                  </a:ext>
                </a:extLst>
              </p:cNvPr>
              <p:cNvSpPr/>
              <p:nvPr/>
            </p:nvSpPr>
            <p:spPr>
              <a:xfrm>
                <a:off x="3373383" y="288712"/>
                <a:ext cx="4182542" cy="1513489"/>
              </a:xfrm>
              <a:prstGeom prst="wedgeRoundRectCallout">
                <a:avLst>
                  <a:gd name="adj1" fmla="val 105763"/>
                  <a:gd name="adj2" fmla="val 81385"/>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55" name="Picture 54">
                <a:extLst>
                  <a:ext uri="{FF2B5EF4-FFF2-40B4-BE49-F238E27FC236}">
                    <a16:creationId xmlns:a16="http://schemas.microsoft.com/office/drawing/2014/main" id="{4D6C4937-FC97-4D98-B027-5FAA6FB47E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53" name="TextBox 52">
              <a:extLst>
                <a:ext uri="{FF2B5EF4-FFF2-40B4-BE49-F238E27FC236}">
                  <a16:creationId xmlns:a16="http://schemas.microsoft.com/office/drawing/2014/main" id="{0D77450C-2780-4152-B4D7-2BA7E79F2F65}"/>
                </a:ext>
              </a:extLst>
            </p:cNvPr>
            <p:cNvSpPr txBox="1"/>
            <p:nvPr/>
          </p:nvSpPr>
          <p:spPr>
            <a:xfrm>
              <a:off x="4240696" y="420603"/>
              <a:ext cx="3114262" cy="1200329"/>
            </a:xfrm>
            <a:prstGeom prst="rect">
              <a:avLst/>
            </a:prstGeom>
            <a:noFill/>
            <a:ln>
              <a:noFill/>
            </a:ln>
          </p:spPr>
          <p:txBody>
            <a:bodyPr wrap="square">
              <a:spAutoFit/>
            </a:bodyPr>
            <a:lstStyle/>
            <a:p>
              <a:pPr algn="ctr"/>
              <a:r>
                <a:rPr lang="en-US" sz="2400" dirty="0">
                  <a:solidFill>
                    <a:srgbClr val="FFE07D"/>
                  </a:solidFill>
                  <a:latin typeface="Caveat" pitchFamily="2" charset="0"/>
                </a:rPr>
                <a:t>A group of ducks is called a "raft" of ducks.  Like a "murder" of crows!</a:t>
              </a:r>
            </a:p>
          </p:txBody>
        </p:sp>
      </p:grpSp>
    </p:spTree>
    <p:extLst>
      <p:ext uri="{BB962C8B-B14F-4D97-AF65-F5344CB8AC3E}">
        <p14:creationId xmlns:p14="http://schemas.microsoft.com/office/powerpoint/2010/main" val="961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2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4.16667E-7 1.48148E-6 L -0.08203 1.48148E-6 " pathEditMode="relative" rAng="0" ptsTypes="AA">
                                      <p:cBhvr>
                                        <p:cTn id="18" dur="2000" fill="hold"/>
                                        <p:tgtEl>
                                          <p:spTgt spid="20"/>
                                        </p:tgtEl>
                                        <p:attrNameLst>
                                          <p:attrName>ppt_x</p:attrName>
                                          <p:attrName>ppt_y</p:attrName>
                                        </p:attrNameLst>
                                      </p:cBhvr>
                                      <p:rCtr x="-4102"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23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5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0" presetClass="exit" presetSubtype="0" fill="hold" grpId="1" nodeType="withEffect">
                                  <p:stCondLst>
                                    <p:cond delay="0"/>
                                  </p:stCondLst>
                                  <p:childTnLst>
                                    <p:animEffect transition="out" filter="fade">
                                      <p:cBhvr>
                                        <p:cTn id="88" dur="500"/>
                                        <p:tgtEl>
                                          <p:spTgt spid="43"/>
                                        </p:tgtEl>
                                      </p:cBhvr>
                                    </p:animEffect>
                                    <p:set>
                                      <p:cBhvr>
                                        <p:cTn id="89" dur="1" fill="hold">
                                          <p:stCondLst>
                                            <p:cond delay="499"/>
                                          </p:stCondLst>
                                        </p:cTn>
                                        <p:tgtEl>
                                          <p:spTgt spid="4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down)">
                                      <p:cBhvr>
                                        <p:cTn id="94" dur="500"/>
                                        <p:tgtEl>
                                          <p:spTgt spid="5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452627" grpId="0"/>
      <p:bldP spid="20" grpId="0" animBg="1"/>
      <p:bldP spid="25" grpId="0" animBg="1"/>
      <p:bldP spid="34" grpId="0"/>
      <p:bldP spid="29" grpId="0" animBg="1"/>
      <p:bldP spid="23" grpId="0"/>
      <p:bldP spid="39" grpId="0" animBg="1"/>
      <p:bldP spid="43" grpId="0" animBg="1"/>
      <p:bldP spid="43" grpId="1" animBg="1"/>
      <p:bldP spid="45" grpId="0" animBg="1"/>
      <p:bldP spid="46" grpId="0" animBg="1"/>
      <p:bldP spid="46" grpId="1" animBg="1"/>
      <p:bldP spid="48" grpId="0" animBg="1"/>
      <p:bldP spid="48" grpId="1" animBg="1"/>
      <p:bldP spid="49" grpId="0" animBg="1"/>
      <p:bldP spid="49" grpId="1" animBg="1"/>
      <p:bldP spid="50" grpId="0" animBg="1"/>
      <p:bldP spid="50" grpId="1" animBg="1"/>
      <p:bldP spid="2" grpId="0" animBg="1"/>
      <p:bldP spid="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Generics in Other Languages: Examples</a:t>
            </a:r>
          </a:p>
        </p:txBody>
      </p:sp>
      <p:sp>
        <p:nvSpPr>
          <p:cNvPr id="5" name="TextBox 4">
            <a:extLst>
              <a:ext uri="{FF2B5EF4-FFF2-40B4-BE49-F238E27FC236}">
                <a16:creationId xmlns:a16="http://schemas.microsoft.com/office/drawing/2014/main" id="{F06A63E9-1F7D-4047-A5DB-1CDD24419457}"/>
              </a:ext>
            </a:extLst>
          </p:cNvPr>
          <p:cNvSpPr txBox="1"/>
          <p:nvPr/>
        </p:nvSpPr>
        <p:spPr>
          <a:xfrm>
            <a:off x="1358362" y="1300552"/>
            <a:ext cx="6457349" cy="2031325"/>
          </a:xfrm>
          <a:prstGeom prst="rect">
            <a:avLst/>
          </a:prstGeom>
          <a:solidFill>
            <a:srgbClr val="F3EBF9"/>
          </a:solidFill>
          <a:ln>
            <a:solidFill>
              <a:schemeClr val="tx1"/>
            </a:solidFill>
          </a:ln>
        </p:spPr>
        <p:txBody>
          <a:bodyPr wrap="square">
            <a:spAutoFit/>
          </a:bodyPr>
          <a:lstStyle/>
          <a:p>
            <a:r>
              <a:rPr lang="en-US" dirty="0">
                <a:latin typeface="Consolas" panose="020B0609020204030204" pitchFamily="49" charset="0"/>
              </a:rPr>
              <a:t>-- Generic Haskell quicksort!</a:t>
            </a:r>
          </a:p>
          <a:p>
            <a:r>
              <a:rPr lang="en-US" dirty="0" err="1">
                <a:latin typeface="Consolas" panose="020B0609020204030204" pitchFamily="49" charset="0"/>
              </a:rPr>
              <a:t>qsort</a:t>
            </a:r>
            <a:r>
              <a:rPr lang="en-US" dirty="0">
                <a:latin typeface="Consolas" panose="020B0609020204030204" pitchFamily="49" charset="0"/>
              </a:rPr>
              <a:t> :: (</a:t>
            </a:r>
            <a:r>
              <a:rPr lang="en-US" dirty="0">
                <a:solidFill>
                  <a:srgbClr val="00B0F0"/>
                </a:solidFill>
                <a:latin typeface="Consolas" panose="020B0609020204030204" pitchFamily="49" charset="0"/>
              </a:rPr>
              <a:t>Ord</a:t>
            </a:r>
            <a:r>
              <a:rPr lang="en-US" dirty="0">
                <a:latin typeface="Consolas" panose="020B0609020204030204" pitchFamily="49" charset="0"/>
              </a:rPr>
              <a:t> </a:t>
            </a:r>
            <a:r>
              <a:rPr lang="en-US" dirty="0">
                <a:solidFill>
                  <a:srgbClr val="FF0000"/>
                </a:solidFill>
                <a:latin typeface="Consolas" panose="020B0609020204030204" pitchFamily="49" charset="0"/>
              </a:rPr>
              <a:t>t</a:t>
            </a:r>
            <a:r>
              <a:rPr lang="en-US" dirty="0">
                <a:latin typeface="Consolas" panose="020B0609020204030204" pitchFamily="49" charset="0"/>
              </a:rPr>
              <a:t>) =&gt; [</a:t>
            </a:r>
            <a:r>
              <a:rPr lang="en-US" dirty="0">
                <a:solidFill>
                  <a:srgbClr val="FF0000"/>
                </a:solidFill>
                <a:latin typeface="Consolas" panose="020B0609020204030204" pitchFamily="49" charset="0"/>
              </a:rPr>
              <a:t>t</a:t>
            </a:r>
            <a:r>
              <a:rPr lang="en-US" dirty="0">
                <a:latin typeface="Consolas" panose="020B0609020204030204" pitchFamily="49" charset="0"/>
              </a:rPr>
              <a:t>] -&gt; [</a:t>
            </a:r>
            <a:r>
              <a:rPr lang="en-US" dirty="0">
                <a:solidFill>
                  <a:srgbClr val="FF0000"/>
                </a:solidFill>
                <a:latin typeface="Consolas" panose="020B0609020204030204" pitchFamily="49" charset="0"/>
              </a:rPr>
              <a:t>t</a:t>
            </a:r>
            <a:r>
              <a:rPr lang="en-US" dirty="0">
                <a:latin typeface="Consolas" panose="020B0609020204030204" pitchFamily="49" charset="0"/>
              </a:rPr>
              <a:t>]</a:t>
            </a:r>
          </a:p>
          <a:p>
            <a:r>
              <a:rPr lang="en-US" dirty="0" err="1">
                <a:latin typeface="Consolas" panose="020B0609020204030204" pitchFamily="49" charset="0"/>
              </a:rPr>
              <a:t>qsort</a:t>
            </a:r>
            <a:r>
              <a:rPr lang="en-US" dirty="0">
                <a:latin typeface="Consolas" panose="020B0609020204030204" pitchFamily="49" charset="0"/>
              </a:rPr>
              <a:t> [] = []</a:t>
            </a:r>
          </a:p>
          <a:p>
            <a:r>
              <a:rPr lang="en-US" dirty="0" err="1">
                <a:latin typeface="Consolas" panose="020B0609020204030204" pitchFamily="49" charset="0"/>
              </a:rPr>
              <a:t>qsort</a:t>
            </a:r>
            <a:r>
              <a:rPr lang="en-US" dirty="0">
                <a:latin typeface="Consolas" panose="020B0609020204030204" pitchFamily="49" charset="0"/>
              </a:rPr>
              <a:t> (</a:t>
            </a:r>
            <a:r>
              <a:rPr lang="en-US" dirty="0" err="1">
                <a:latin typeface="Consolas" panose="020B0609020204030204" pitchFamily="49" charset="0"/>
              </a:rPr>
              <a:t>x:xs</a:t>
            </a:r>
            <a:r>
              <a:rPr lang="en-US" dirty="0">
                <a:latin typeface="Consolas" panose="020B0609020204030204" pitchFamily="49" charset="0"/>
              </a:rPr>
              <a:t>) =</a:t>
            </a:r>
          </a:p>
          <a:p>
            <a:r>
              <a:rPr lang="en-US" dirty="0">
                <a:latin typeface="Consolas" panose="020B0609020204030204" pitchFamily="49" charset="0"/>
              </a:rPr>
              <a:t>  let </a:t>
            </a:r>
            <a:r>
              <a:rPr lang="en-US" dirty="0" err="1">
                <a:latin typeface="Consolas" panose="020B0609020204030204" pitchFamily="49" charset="0"/>
              </a:rPr>
              <a:t>lessEqSorted</a:t>
            </a:r>
            <a:r>
              <a:rPr lang="en-US" dirty="0">
                <a:latin typeface="Consolas" panose="020B0609020204030204" pitchFamily="49" charset="0"/>
              </a:rPr>
              <a:t>  = </a:t>
            </a:r>
            <a:r>
              <a:rPr lang="en-US" dirty="0" err="1">
                <a:latin typeface="Consolas" panose="020B0609020204030204" pitchFamily="49" charset="0"/>
              </a:rPr>
              <a:t>qsort</a:t>
            </a:r>
            <a:r>
              <a:rPr lang="en-US" dirty="0">
                <a:latin typeface="Consolas" panose="020B0609020204030204" pitchFamily="49" charset="0"/>
              </a:rPr>
              <a:t> [j | j &lt;- </a:t>
            </a:r>
            <a:r>
              <a:rPr lang="en-US" dirty="0" err="1">
                <a:latin typeface="Consolas" panose="020B0609020204030204" pitchFamily="49" charset="0"/>
              </a:rPr>
              <a:t>xs</a:t>
            </a:r>
            <a:r>
              <a:rPr lang="en-US" dirty="0">
                <a:latin typeface="Consolas" panose="020B0609020204030204" pitchFamily="49" charset="0"/>
              </a:rPr>
              <a:t>, j </a:t>
            </a:r>
            <a:r>
              <a:rPr lang="en-US" dirty="0">
                <a:solidFill>
                  <a:srgbClr val="00B0F0"/>
                </a:solidFill>
                <a:latin typeface="Consolas" panose="020B0609020204030204" pitchFamily="49" charset="0"/>
              </a:rPr>
              <a:t>&lt;=</a:t>
            </a:r>
            <a:r>
              <a:rPr lang="en-US" dirty="0">
                <a:latin typeface="Consolas" panose="020B0609020204030204" pitchFamily="49" charset="0"/>
              </a:rPr>
              <a:t> x]</a:t>
            </a:r>
          </a:p>
          <a:p>
            <a:r>
              <a:rPr lang="en-US" dirty="0">
                <a:latin typeface="Consolas" panose="020B0609020204030204" pitchFamily="49" charset="0"/>
              </a:rPr>
              <a:t>      </a:t>
            </a:r>
            <a:r>
              <a:rPr lang="en-US" dirty="0" err="1">
                <a:latin typeface="Consolas" panose="020B0609020204030204" pitchFamily="49" charset="0"/>
              </a:rPr>
              <a:t>greaterSorted</a:t>
            </a:r>
            <a:r>
              <a:rPr lang="en-US" dirty="0">
                <a:latin typeface="Consolas" panose="020B0609020204030204" pitchFamily="49" charset="0"/>
              </a:rPr>
              <a:t> = </a:t>
            </a:r>
            <a:r>
              <a:rPr lang="en-US" dirty="0" err="1">
                <a:latin typeface="Consolas" panose="020B0609020204030204" pitchFamily="49" charset="0"/>
              </a:rPr>
              <a:t>qsort</a:t>
            </a:r>
            <a:r>
              <a:rPr lang="en-US" dirty="0">
                <a:latin typeface="Consolas" panose="020B0609020204030204" pitchFamily="49" charset="0"/>
              </a:rPr>
              <a:t> [k | k &lt;- </a:t>
            </a:r>
            <a:r>
              <a:rPr lang="en-US" dirty="0" err="1">
                <a:latin typeface="Consolas" panose="020B0609020204030204" pitchFamily="49" charset="0"/>
              </a:rPr>
              <a:t>xs</a:t>
            </a:r>
            <a:r>
              <a:rPr lang="en-US" dirty="0">
                <a:latin typeface="Consolas" panose="020B0609020204030204" pitchFamily="49" charset="0"/>
              </a:rPr>
              <a:t>, k </a:t>
            </a:r>
            <a:r>
              <a:rPr lang="en-US" dirty="0">
                <a:solidFill>
                  <a:srgbClr val="00B0F0"/>
                </a:solidFill>
                <a:latin typeface="Consolas" panose="020B0609020204030204" pitchFamily="49" charset="0"/>
              </a:rPr>
              <a:t>&gt;</a:t>
            </a:r>
            <a:r>
              <a:rPr lang="en-US" dirty="0">
                <a:latin typeface="Consolas" panose="020B0609020204030204" pitchFamily="49" charset="0"/>
              </a:rPr>
              <a:t> x]</a:t>
            </a:r>
          </a:p>
          <a:p>
            <a:r>
              <a:rPr lang="en-US" dirty="0">
                <a:latin typeface="Consolas" panose="020B0609020204030204" pitchFamily="49" charset="0"/>
              </a:rPr>
              <a:t>  in </a:t>
            </a:r>
            <a:r>
              <a:rPr lang="en-US" dirty="0" err="1">
                <a:latin typeface="Consolas" panose="020B0609020204030204" pitchFamily="49" charset="0"/>
              </a:rPr>
              <a:t>lessEqSorted</a:t>
            </a:r>
            <a:r>
              <a:rPr lang="en-US" dirty="0">
                <a:latin typeface="Consolas" panose="020B0609020204030204" pitchFamily="49" charset="0"/>
              </a:rPr>
              <a:t> ++ [x] ++ </a:t>
            </a:r>
            <a:r>
              <a:rPr lang="en-US" dirty="0" err="1">
                <a:latin typeface="Consolas" panose="020B0609020204030204" pitchFamily="49" charset="0"/>
              </a:rPr>
              <a:t>greaterSorted</a:t>
            </a:r>
            <a:endParaRPr lang="en-US" dirty="0">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315AE95F-96C7-490D-BE95-C513F0182472}"/>
              </a:ext>
            </a:extLst>
          </p:cNvPr>
          <p:cNvSpPr/>
          <p:nvPr/>
        </p:nvSpPr>
        <p:spPr>
          <a:xfrm>
            <a:off x="4819622" y="178566"/>
            <a:ext cx="3578418" cy="1002462"/>
          </a:xfrm>
          <a:prstGeom prst="wedgeRoundRectCallout">
            <a:avLst>
              <a:gd name="adj1" fmla="val -69489"/>
              <a:gd name="adj2" fmla="val 972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says our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quicksort function takes in a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list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of items of an arbitrary type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
        <p:nvSpPr>
          <p:cNvPr id="8" name="Speech Bubble: Rectangle with Corners Rounded 7">
            <a:extLst>
              <a:ext uri="{FF2B5EF4-FFF2-40B4-BE49-F238E27FC236}">
                <a16:creationId xmlns:a16="http://schemas.microsoft.com/office/drawing/2014/main" id="{8B53654A-ADD5-497D-A66C-89840543B271}"/>
              </a:ext>
            </a:extLst>
          </p:cNvPr>
          <p:cNvSpPr/>
          <p:nvPr/>
        </p:nvSpPr>
        <p:spPr>
          <a:xfrm>
            <a:off x="5953800" y="2063966"/>
            <a:ext cx="3004801" cy="1002462"/>
          </a:xfrm>
          <a:prstGeom prst="wedgeRoundRectCallout">
            <a:avLst>
              <a:gd name="adj1" fmla="val -80860"/>
              <a:gd name="adj2" fmla="val -669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returns 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(sorted)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list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of the same type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
        <p:nvSpPr>
          <p:cNvPr id="9" name="Speech Bubble: Rectangle with Corners Rounded 8">
            <a:extLst>
              <a:ext uri="{FF2B5EF4-FFF2-40B4-BE49-F238E27FC236}">
                <a16:creationId xmlns:a16="http://schemas.microsoft.com/office/drawing/2014/main" id="{EA9C86A2-ADB7-4611-8161-AECF0B0585C5}"/>
              </a:ext>
            </a:extLst>
          </p:cNvPr>
          <p:cNvSpPr/>
          <p:nvPr/>
        </p:nvSpPr>
        <p:spPr>
          <a:xfrm>
            <a:off x="678580" y="345308"/>
            <a:ext cx="2697367" cy="895482"/>
          </a:xfrm>
          <a:prstGeom prst="wedgeRoundRectCallout">
            <a:avLst>
              <a:gd name="adj1" fmla="val 33600"/>
              <a:gd name="adj2" fmla="val 982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indicates that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is a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bounded type</a:t>
            </a:r>
            <a:r>
              <a:rPr lang="en-US" sz="200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0" name="Speech Bubble: Rectangle with Corners Rounded 9">
            <a:extLst>
              <a:ext uri="{FF2B5EF4-FFF2-40B4-BE49-F238E27FC236}">
                <a16:creationId xmlns:a16="http://schemas.microsoft.com/office/drawing/2014/main" id="{7212007C-89D4-4285-997C-46F6D5DA9FC5}"/>
              </a:ext>
            </a:extLst>
          </p:cNvPr>
          <p:cNvSpPr/>
          <p:nvPr/>
        </p:nvSpPr>
        <p:spPr>
          <a:xfrm>
            <a:off x="1360055" y="2522079"/>
            <a:ext cx="4031784" cy="1115325"/>
          </a:xfrm>
          <a:prstGeom prst="wedgeRoundRectCallout">
            <a:avLst>
              <a:gd name="adj1" fmla="val -12767"/>
              <a:gd name="adj2" fmla="val -111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Only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Ord</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erable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types (e.g., which support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&lt;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&gt;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operators) can be used with this function!</a:t>
            </a:r>
          </a:p>
        </p:txBody>
      </p:sp>
      <p:sp>
        <p:nvSpPr>
          <p:cNvPr id="12" name="TextBox 11">
            <a:extLst>
              <a:ext uri="{FF2B5EF4-FFF2-40B4-BE49-F238E27FC236}">
                <a16:creationId xmlns:a16="http://schemas.microsoft.com/office/drawing/2014/main" id="{AA68D2F8-DC7C-4FA2-8B28-DC981F7F29E3}"/>
              </a:ext>
            </a:extLst>
          </p:cNvPr>
          <p:cNvSpPr txBox="1"/>
          <p:nvPr/>
        </p:nvSpPr>
        <p:spPr>
          <a:xfrm>
            <a:off x="1069294" y="3631896"/>
            <a:ext cx="7545003"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Generic Swift quicksort</a:t>
            </a:r>
          </a:p>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qsort</a:t>
            </a:r>
            <a:r>
              <a:rPr lang="en-US" dirty="0">
                <a:latin typeface="Consolas" panose="020B0609020204030204" pitchFamily="49" charset="0"/>
              </a:rPr>
              <a:t>&lt;</a:t>
            </a:r>
            <a:r>
              <a:rPr lang="en-US" dirty="0">
                <a:solidFill>
                  <a:srgbClr val="FF0000"/>
                </a:solidFill>
                <a:latin typeface="Consolas" panose="020B0609020204030204" pitchFamily="49" charset="0"/>
              </a:rPr>
              <a:t>T</a:t>
            </a:r>
            <a:r>
              <a:rPr lang="en-US" dirty="0">
                <a:latin typeface="Consolas" panose="020B0609020204030204" pitchFamily="49" charset="0"/>
              </a:rPr>
              <a:t>: </a:t>
            </a:r>
            <a:r>
              <a:rPr lang="en-US" dirty="0">
                <a:solidFill>
                  <a:srgbClr val="00B0F0"/>
                </a:solidFill>
                <a:latin typeface="Consolas" panose="020B0609020204030204" pitchFamily="49" charset="0"/>
              </a:rPr>
              <a:t>Comparable</a:t>
            </a:r>
            <a:r>
              <a:rPr lang="en-US" dirty="0">
                <a:latin typeface="Consolas" panose="020B0609020204030204" pitchFamily="49" charset="0"/>
              </a:rPr>
              <a:t>&gt;(</a:t>
            </a:r>
            <a:r>
              <a:rPr lang="en-US" dirty="0" err="1">
                <a:latin typeface="Consolas" panose="020B0609020204030204" pitchFamily="49" charset="0"/>
              </a:rPr>
              <a:t>arr</a:t>
            </a:r>
            <a:r>
              <a:rPr lang="en-US" dirty="0">
                <a:latin typeface="Consolas" panose="020B0609020204030204" pitchFamily="49" charset="0"/>
              </a:rPr>
              <a:t>: [</a:t>
            </a:r>
            <a:r>
              <a:rPr lang="en-US" dirty="0">
                <a:solidFill>
                  <a:srgbClr val="FF0000"/>
                </a:solidFill>
                <a:latin typeface="Consolas" panose="020B0609020204030204" pitchFamily="49" charset="0"/>
              </a:rPr>
              <a:t>T</a:t>
            </a:r>
            <a:r>
              <a:rPr lang="en-US" dirty="0">
                <a:latin typeface="Consolas" panose="020B0609020204030204" pitchFamily="49" charset="0"/>
              </a:rPr>
              <a:t>]) -&gt; [</a:t>
            </a:r>
            <a:r>
              <a:rPr lang="en-US" dirty="0">
                <a:solidFill>
                  <a:srgbClr val="FF0000"/>
                </a:solidFill>
                <a:latin typeface="Consolas" panose="020B0609020204030204" pitchFamily="49" charset="0"/>
              </a:rPr>
              <a:t>T</a:t>
            </a:r>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arr.isEmpty</a:t>
            </a:r>
            <a:r>
              <a:rPr lang="en-US" dirty="0">
                <a:latin typeface="Consolas" panose="020B0609020204030204" pitchFamily="49" charset="0"/>
              </a:rPr>
              <a:t> { return [] }</a:t>
            </a:r>
          </a:p>
          <a:p>
            <a:endParaRPr lang="en-US" dirty="0">
              <a:latin typeface="Consolas" panose="020B0609020204030204" pitchFamily="49" charset="0"/>
            </a:endParaRPr>
          </a:p>
          <a:p>
            <a:r>
              <a:rPr lang="en-US" dirty="0">
                <a:latin typeface="Consolas" panose="020B0609020204030204" pitchFamily="49" charset="0"/>
              </a:rPr>
              <a:t>  let first   = </a:t>
            </a:r>
            <a:r>
              <a:rPr lang="en-US" dirty="0" err="1">
                <a:latin typeface="Consolas" panose="020B0609020204030204" pitchFamily="49" charset="0"/>
              </a:rPr>
              <a:t>arr.first</a:t>
            </a:r>
            <a:r>
              <a:rPr lang="en-US" dirty="0">
                <a:latin typeface="Consolas" panose="020B0609020204030204" pitchFamily="49" charset="0"/>
              </a:rPr>
              <a:t>!</a:t>
            </a:r>
          </a:p>
          <a:p>
            <a:r>
              <a:rPr lang="en-US" dirty="0">
                <a:latin typeface="Consolas" panose="020B0609020204030204" pitchFamily="49" charset="0"/>
              </a:rPr>
              <a:t>  let rest    = </a:t>
            </a:r>
            <a:r>
              <a:rPr lang="en-US" dirty="0" err="1">
                <a:latin typeface="Consolas" panose="020B0609020204030204" pitchFamily="49" charset="0"/>
              </a:rPr>
              <a:t>arr.dropFirst</a:t>
            </a:r>
            <a:r>
              <a:rPr lang="en-US" dirty="0">
                <a:latin typeface="Consolas" panose="020B0609020204030204" pitchFamily="49" charset="0"/>
              </a:rPr>
              <a:t>()</a:t>
            </a:r>
          </a:p>
          <a:p>
            <a:r>
              <a:rPr lang="en-US" dirty="0">
                <a:latin typeface="Consolas" panose="020B0609020204030204" pitchFamily="49" charset="0"/>
              </a:rPr>
              <a:t>  let </a:t>
            </a:r>
            <a:r>
              <a:rPr lang="en-US" dirty="0" err="1">
                <a:latin typeface="Consolas" panose="020B0609020204030204" pitchFamily="49" charset="0"/>
              </a:rPr>
              <a:t>lessEq</a:t>
            </a:r>
            <a:r>
              <a:rPr lang="en-US" dirty="0">
                <a:latin typeface="Consolas" panose="020B0609020204030204" pitchFamily="49" charset="0"/>
              </a:rPr>
              <a:t>  = </a:t>
            </a:r>
            <a:r>
              <a:rPr lang="en-US" dirty="0" err="1">
                <a:latin typeface="Consolas" panose="020B0609020204030204" pitchFamily="49" charset="0"/>
              </a:rPr>
              <a:t>rest.filter</a:t>
            </a:r>
            <a:r>
              <a:rPr lang="en-US" dirty="0">
                <a:latin typeface="Consolas" panose="020B0609020204030204" pitchFamily="49" charset="0"/>
              </a:rPr>
              <a:t> { $0 </a:t>
            </a:r>
            <a:r>
              <a:rPr lang="en-US" dirty="0">
                <a:solidFill>
                  <a:srgbClr val="00B0F0"/>
                </a:solidFill>
                <a:latin typeface="Consolas" panose="020B0609020204030204" pitchFamily="49" charset="0"/>
              </a:rPr>
              <a:t>&lt;=</a:t>
            </a:r>
            <a:r>
              <a:rPr lang="en-US" dirty="0">
                <a:latin typeface="Consolas" panose="020B0609020204030204" pitchFamily="49" charset="0"/>
              </a:rPr>
              <a:t> first }</a:t>
            </a:r>
          </a:p>
          <a:p>
            <a:r>
              <a:rPr lang="en-US" dirty="0">
                <a:latin typeface="Consolas" panose="020B0609020204030204" pitchFamily="49" charset="0"/>
              </a:rPr>
              <a:t>  let greater = </a:t>
            </a:r>
            <a:r>
              <a:rPr lang="en-US" dirty="0" err="1">
                <a:latin typeface="Consolas" panose="020B0609020204030204" pitchFamily="49" charset="0"/>
              </a:rPr>
              <a:t>rest.filter</a:t>
            </a:r>
            <a:r>
              <a:rPr lang="en-US" dirty="0">
                <a:latin typeface="Consolas" panose="020B0609020204030204" pitchFamily="49" charset="0"/>
              </a:rPr>
              <a:t> { $0 </a:t>
            </a:r>
            <a:r>
              <a:rPr lang="en-US" dirty="0">
                <a:solidFill>
                  <a:srgbClr val="00B0F0"/>
                </a:solidFill>
                <a:latin typeface="Consolas" panose="020B0609020204030204" pitchFamily="49" charset="0"/>
              </a:rPr>
              <a:t>&gt;</a:t>
            </a:r>
            <a:r>
              <a:rPr lang="en-US" dirty="0">
                <a:latin typeface="Consolas" panose="020B0609020204030204" pitchFamily="49" charset="0"/>
              </a:rPr>
              <a:t> first }</a:t>
            </a:r>
          </a:p>
          <a:p>
            <a:endParaRPr lang="en-US" dirty="0">
              <a:latin typeface="Consolas" panose="020B0609020204030204" pitchFamily="49" charset="0"/>
            </a:endParaRPr>
          </a:p>
          <a:p>
            <a:r>
              <a:rPr lang="en-US" dirty="0">
                <a:latin typeface="Consolas" panose="020B0609020204030204" pitchFamily="49" charset="0"/>
              </a:rPr>
              <a:t>  return </a:t>
            </a:r>
            <a:r>
              <a:rPr lang="en-US" dirty="0" err="1">
                <a:latin typeface="Consolas" panose="020B0609020204030204" pitchFamily="49" charset="0"/>
              </a:rPr>
              <a:t>qsort</a:t>
            </a:r>
            <a:r>
              <a:rPr lang="en-US" dirty="0">
                <a:latin typeface="Consolas" panose="020B0609020204030204" pitchFamily="49" charset="0"/>
              </a:rPr>
              <a:t>(</a:t>
            </a:r>
            <a:r>
              <a:rPr lang="en-US" dirty="0" err="1">
                <a:latin typeface="Consolas" panose="020B0609020204030204" pitchFamily="49" charset="0"/>
              </a:rPr>
              <a:t>arr:lessEq</a:t>
            </a:r>
            <a:r>
              <a:rPr lang="en-US" dirty="0">
                <a:latin typeface="Consolas" panose="020B0609020204030204" pitchFamily="49" charset="0"/>
              </a:rPr>
              <a:t>) + [first] + </a:t>
            </a:r>
            <a:r>
              <a:rPr lang="en-US" dirty="0" err="1">
                <a:latin typeface="Consolas" panose="020B0609020204030204" pitchFamily="49" charset="0"/>
              </a:rPr>
              <a:t>qsort</a:t>
            </a:r>
            <a:r>
              <a:rPr lang="en-US" dirty="0">
                <a:latin typeface="Consolas" panose="020B0609020204030204" pitchFamily="49" charset="0"/>
              </a:rPr>
              <a:t>(</a:t>
            </a:r>
            <a:r>
              <a:rPr lang="en-US" dirty="0" err="1">
                <a:latin typeface="Consolas" panose="020B0609020204030204" pitchFamily="49" charset="0"/>
              </a:rPr>
              <a:t>arr:greater</a:t>
            </a:r>
            <a:r>
              <a:rPr lang="en-US" dirty="0">
                <a:latin typeface="Consolas" panose="020B0609020204030204" pitchFamily="49" charset="0"/>
              </a:rPr>
              <a:t>)</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6D1F6F8F-B921-4257-BF21-8CED3CBFBA41}"/>
              </a:ext>
            </a:extLst>
          </p:cNvPr>
          <p:cNvSpPr txBox="1"/>
          <p:nvPr/>
        </p:nvSpPr>
        <p:spPr>
          <a:xfrm>
            <a:off x="7916780" y="1875748"/>
            <a:ext cx="3383279" cy="1200329"/>
          </a:xfrm>
          <a:prstGeom prst="rect">
            <a:avLst/>
          </a:prstGeom>
          <a:solidFill>
            <a:srgbClr val="F3EBF9"/>
          </a:solidFill>
          <a:ln>
            <a:solidFill>
              <a:schemeClr val="tx1"/>
            </a:solidFill>
          </a:ln>
        </p:spPr>
        <p:txBody>
          <a:bodyPr wrap="square">
            <a:spAutoFit/>
          </a:bodyPr>
          <a:lstStyle/>
          <a:p>
            <a:r>
              <a:rPr lang="en-US" sz="1800" dirty="0">
                <a:solidFill>
                  <a:srgbClr val="000000"/>
                </a:solidFill>
                <a:latin typeface="Menlo-Regular"/>
              </a:rPr>
              <a:t>let </a:t>
            </a:r>
            <a:r>
              <a:rPr lang="en-US" sz="1800" dirty="0" err="1">
                <a:solidFill>
                  <a:srgbClr val="000000"/>
                </a:solidFill>
                <a:latin typeface="Menlo-Regular"/>
              </a:rPr>
              <a:t>ints</a:t>
            </a:r>
            <a:r>
              <a:rPr lang="en-US" sz="1800" dirty="0">
                <a:solidFill>
                  <a:srgbClr val="000000"/>
                </a:solidFill>
                <a:latin typeface="Menlo-Regular"/>
              </a:rPr>
              <a:t> = [1,5,3,2,4]</a:t>
            </a:r>
          </a:p>
          <a:p>
            <a:r>
              <a:rPr lang="en-US" dirty="0">
                <a:solidFill>
                  <a:srgbClr val="000000"/>
                </a:solidFill>
                <a:latin typeface="Menlo-Regular"/>
              </a:rPr>
              <a:t>let strs = ["</a:t>
            </a:r>
            <a:r>
              <a:rPr lang="en-US" dirty="0" err="1">
                <a:solidFill>
                  <a:srgbClr val="000000"/>
                </a:solidFill>
                <a:latin typeface="Menlo-Regular"/>
              </a:rPr>
              <a:t>b","c","a</a:t>
            </a:r>
            <a:r>
              <a:rPr lang="en-US" dirty="0">
                <a:solidFill>
                  <a:srgbClr val="000000"/>
                </a:solidFill>
                <a:latin typeface="Menlo-Regular"/>
              </a:rPr>
              <a:t>"] </a:t>
            </a:r>
            <a:endParaRPr lang="en-US" sz="1800" dirty="0">
              <a:solidFill>
                <a:srgbClr val="000000"/>
              </a:solidFill>
              <a:latin typeface="Menlo-Regular"/>
            </a:endParaRPr>
          </a:p>
          <a:p>
            <a:r>
              <a:rPr lang="en-US" dirty="0" err="1">
                <a:solidFill>
                  <a:srgbClr val="000000"/>
                </a:solidFill>
                <a:latin typeface="Menlo-Regular"/>
              </a:rPr>
              <a:t>qsort</a:t>
            </a:r>
            <a:r>
              <a:rPr lang="en-US" dirty="0">
                <a:solidFill>
                  <a:srgbClr val="000000"/>
                </a:solidFill>
                <a:latin typeface="Menlo-Regular"/>
              </a:rPr>
              <a:t> </a:t>
            </a:r>
            <a:r>
              <a:rPr lang="en-US" dirty="0" err="1">
                <a:solidFill>
                  <a:srgbClr val="000000"/>
                </a:solidFill>
                <a:latin typeface="Menlo-Regular"/>
              </a:rPr>
              <a:t>ints</a:t>
            </a:r>
            <a:r>
              <a:rPr lang="en-US" sz="1800" dirty="0">
                <a:solidFill>
                  <a:srgbClr val="000000"/>
                </a:solidFill>
                <a:latin typeface="Menlo-Regular"/>
              </a:rPr>
              <a:t>     -- returns [1,2,3,4,5]</a:t>
            </a:r>
          </a:p>
          <a:p>
            <a:r>
              <a:rPr lang="en-US" dirty="0" err="1">
                <a:solidFill>
                  <a:srgbClr val="000000"/>
                </a:solidFill>
                <a:latin typeface="Menlo-Regular"/>
              </a:rPr>
              <a:t>qsort</a:t>
            </a:r>
            <a:r>
              <a:rPr lang="en-US" dirty="0">
                <a:solidFill>
                  <a:srgbClr val="000000"/>
                </a:solidFill>
                <a:latin typeface="Menlo-Regular"/>
              </a:rPr>
              <a:t> strs     -- returns ["</a:t>
            </a:r>
            <a:r>
              <a:rPr lang="en-US" dirty="0" err="1">
                <a:solidFill>
                  <a:srgbClr val="000000"/>
                </a:solidFill>
                <a:latin typeface="Menlo-Regular"/>
              </a:rPr>
              <a:t>a","b","c</a:t>
            </a:r>
            <a:r>
              <a:rPr lang="en-US" dirty="0">
                <a:solidFill>
                  <a:srgbClr val="000000"/>
                </a:solidFill>
                <a:latin typeface="Menlo-Regular"/>
              </a:rPr>
              <a:t>"]</a:t>
            </a:r>
            <a:endParaRPr lang="en-US" dirty="0"/>
          </a:p>
        </p:txBody>
      </p:sp>
      <p:sp>
        <p:nvSpPr>
          <p:cNvPr id="16" name="TextBox 15">
            <a:extLst>
              <a:ext uri="{FF2B5EF4-FFF2-40B4-BE49-F238E27FC236}">
                <a16:creationId xmlns:a16="http://schemas.microsoft.com/office/drawing/2014/main" id="{2BE49599-BB72-4E35-8CAF-2CF555FF0265}"/>
              </a:ext>
            </a:extLst>
          </p:cNvPr>
          <p:cNvSpPr txBox="1"/>
          <p:nvPr/>
        </p:nvSpPr>
        <p:spPr>
          <a:xfrm>
            <a:off x="8714473" y="4772641"/>
            <a:ext cx="3321919" cy="1477328"/>
          </a:xfrm>
          <a:prstGeom prst="rect">
            <a:avLst/>
          </a:prstGeom>
          <a:solidFill>
            <a:srgbClr val="FFF2CC"/>
          </a:solidFill>
          <a:ln>
            <a:solidFill>
              <a:schemeClr val="tx1"/>
            </a:solidFill>
          </a:ln>
        </p:spPr>
        <p:txBody>
          <a:bodyPr wrap="square">
            <a:spAutoFit/>
          </a:bodyPr>
          <a:lstStyle/>
          <a:p>
            <a:r>
              <a:rPr lang="en-US" dirty="0"/>
              <a:t>let strs = ["</a:t>
            </a:r>
            <a:r>
              <a:rPr lang="en-US" dirty="0" err="1"/>
              <a:t>b","c","a</a:t>
            </a:r>
            <a:r>
              <a:rPr lang="en-US" dirty="0"/>
              <a:t>"]</a:t>
            </a:r>
          </a:p>
          <a:p>
            <a:r>
              <a:rPr lang="en-US" dirty="0"/>
              <a:t>let </a:t>
            </a:r>
            <a:r>
              <a:rPr lang="en-US" dirty="0" err="1"/>
              <a:t>ints</a:t>
            </a:r>
            <a:r>
              <a:rPr lang="en-US" dirty="0"/>
              <a:t> = [1,5,3,2,4]</a:t>
            </a:r>
          </a:p>
          <a:p>
            <a:endParaRPr lang="en-US" dirty="0"/>
          </a:p>
          <a:p>
            <a:r>
              <a:rPr lang="en-US" dirty="0" err="1"/>
              <a:t>qsort</a:t>
            </a:r>
            <a:r>
              <a:rPr lang="en-US" dirty="0"/>
              <a:t>(</a:t>
            </a:r>
            <a:r>
              <a:rPr lang="en-US" dirty="0" err="1"/>
              <a:t>arr:strs</a:t>
            </a:r>
            <a:r>
              <a:rPr lang="en-US" dirty="0"/>
              <a:t>)    // ["</a:t>
            </a:r>
            <a:r>
              <a:rPr lang="en-US" dirty="0" err="1"/>
              <a:t>a","b","c</a:t>
            </a:r>
            <a:r>
              <a:rPr lang="en-US" dirty="0"/>
              <a:t>"]</a:t>
            </a:r>
          </a:p>
          <a:p>
            <a:r>
              <a:rPr lang="en-US" dirty="0" err="1"/>
              <a:t>qsort</a:t>
            </a:r>
            <a:r>
              <a:rPr lang="en-US" dirty="0"/>
              <a:t>(</a:t>
            </a:r>
            <a:r>
              <a:rPr lang="en-US" dirty="0" err="1"/>
              <a:t>arr:ints</a:t>
            </a:r>
            <a:r>
              <a:rPr lang="en-US" dirty="0"/>
              <a:t>)    // [1,2,3,4,5]</a:t>
            </a:r>
          </a:p>
        </p:txBody>
      </p:sp>
      <p:sp>
        <p:nvSpPr>
          <p:cNvPr id="17" name="Speech Bubble: Rectangle with Corners Rounded 16">
            <a:extLst>
              <a:ext uri="{FF2B5EF4-FFF2-40B4-BE49-F238E27FC236}">
                <a16:creationId xmlns:a16="http://schemas.microsoft.com/office/drawing/2014/main" id="{6BE4B9C5-676F-4629-850E-633972AC40AB}"/>
              </a:ext>
            </a:extLst>
          </p:cNvPr>
          <p:cNvSpPr/>
          <p:nvPr/>
        </p:nvSpPr>
        <p:spPr>
          <a:xfrm>
            <a:off x="4882187" y="3334103"/>
            <a:ext cx="3578418" cy="1002462"/>
          </a:xfrm>
          <a:prstGeom prst="wedgeRoundRectCallout">
            <a:avLst>
              <a:gd name="adj1" fmla="val -69489"/>
              <a:gd name="adj2" fmla="val 972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uses the first item in the array as the partition element.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8" name="Speech Bubble: Rectangle with Corners Rounded 17">
            <a:extLst>
              <a:ext uri="{FF2B5EF4-FFF2-40B4-BE49-F238E27FC236}">
                <a16:creationId xmlns:a16="http://schemas.microsoft.com/office/drawing/2014/main" id="{32B5A297-C0A4-4484-BD1C-3F0AC88555FF}"/>
              </a:ext>
            </a:extLst>
          </p:cNvPr>
          <p:cNvSpPr/>
          <p:nvPr/>
        </p:nvSpPr>
        <p:spPr>
          <a:xfrm>
            <a:off x="5391839" y="3796373"/>
            <a:ext cx="3578418" cy="1002462"/>
          </a:xfrm>
          <a:prstGeom prst="wedgeRoundRectCallout">
            <a:avLst>
              <a:gd name="adj1" fmla="val -56847"/>
              <a:gd name="adj2" fmla="val 103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rPr>
              <a:t>$0</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represents the first argument passed to a lambda function.</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9" name="Speech Bubble: Rectangle with Corners Rounded 18">
            <a:extLst>
              <a:ext uri="{FF2B5EF4-FFF2-40B4-BE49-F238E27FC236}">
                <a16:creationId xmlns:a16="http://schemas.microsoft.com/office/drawing/2014/main" id="{D8E107F2-9DEB-45A0-8EB4-2547C0C572F4}"/>
              </a:ext>
            </a:extLst>
          </p:cNvPr>
          <p:cNvSpPr/>
          <p:nvPr/>
        </p:nvSpPr>
        <p:spPr>
          <a:xfrm>
            <a:off x="4447446" y="2495597"/>
            <a:ext cx="3578418" cy="1002462"/>
          </a:xfrm>
          <a:prstGeom prst="wedgeRoundRectCallout">
            <a:avLst>
              <a:gd name="adj1" fmla="val -69489"/>
              <a:gd name="adj2" fmla="val 972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Comparable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is also a bounding type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just like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Ord</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
        <p:nvSpPr>
          <p:cNvPr id="20" name="Speech Bubble: Rectangle with Corners Rounded 19">
            <a:extLst>
              <a:ext uri="{FF2B5EF4-FFF2-40B4-BE49-F238E27FC236}">
                <a16:creationId xmlns:a16="http://schemas.microsoft.com/office/drawing/2014/main" id="{4D764DF3-B676-4328-9B7C-CB15B801DF96}"/>
              </a:ext>
            </a:extLst>
          </p:cNvPr>
          <p:cNvSpPr/>
          <p:nvPr/>
        </p:nvSpPr>
        <p:spPr>
          <a:xfrm>
            <a:off x="333596" y="2284125"/>
            <a:ext cx="3331826" cy="1002462"/>
          </a:xfrm>
          <a:prstGeom prst="wedgeRoundRectCallout">
            <a:avLst>
              <a:gd name="adj1" fmla="val 18602"/>
              <a:gd name="adj2" fmla="val 1169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This indicates that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T</a:t>
            </a: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 must</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 be a type that supports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comparison operators</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a:t>
            </a:r>
          </a:p>
        </p:txBody>
      </p:sp>
      <p:sp>
        <p:nvSpPr>
          <p:cNvPr id="21" name="Speech Bubble: Rectangle with Corners Rounded 20">
            <a:extLst>
              <a:ext uri="{FF2B5EF4-FFF2-40B4-BE49-F238E27FC236}">
                <a16:creationId xmlns:a16="http://schemas.microsoft.com/office/drawing/2014/main" id="{8A8E6051-FFBA-4C77-8F85-62056CC8F749}"/>
              </a:ext>
            </a:extLst>
          </p:cNvPr>
          <p:cNvSpPr/>
          <p:nvPr/>
        </p:nvSpPr>
        <p:spPr>
          <a:xfrm>
            <a:off x="8292254" y="3631896"/>
            <a:ext cx="3690483" cy="1002462"/>
          </a:xfrm>
          <a:prstGeom prst="wedgeRoundRectCallout">
            <a:avLst>
              <a:gd name="adj1" fmla="val -44715"/>
              <a:gd name="adj2" fmla="val -1167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Look! Haskell is using </a:t>
            </a:r>
            <a:r>
              <a:rPr lang="en-US" sz="2000" dirty="0">
                <a:solidFill>
                  <a:srgbClr val="FFCDCD"/>
                </a:solidFill>
                <a:latin typeface="Corbel" panose="020B0503020204020204" pitchFamily="34" charset="0"/>
              </a:rPr>
              <a:t>type inference </a:t>
            </a:r>
            <a:r>
              <a:rPr lang="en-US" sz="2000" dirty="0">
                <a:solidFill>
                  <a:prstClr val="white"/>
                </a:solidFill>
                <a:latin typeface="Corbel" panose="020B0503020204020204" pitchFamily="34" charset="0"/>
              </a:rPr>
              <a:t>to determine the type.</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2" name="Speech Bubble: Rectangle with Corners Rounded 21">
            <a:extLst>
              <a:ext uri="{FF2B5EF4-FFF2-40B4-BE49-F238E27FC236}">
                <a16:creationId xmlns:a16="http://schemas.microsoft.com/office/drawing/2014/main" id="{251033E3-D6A5-4F8A-8C28-08C7154DE032}"/>
              </a:ext>
            </a:extLst>
          </p:cNvPr>
          <p:cNvSpPr/>
          <p:nvPr/>
        </p:nvSpPr>
        <p:spPr>
          <a:xfrm>
            <a:off x="5762325" y="2890938"/>
            <a:ext cx="3690483" cy="1002462"/>
          </a:xfrm>
          <a:prstGeom prst="wedgeRoundRectCallout">
            <a:avLst>
              <a:gd name="adj1" fmla="val 33157"/>
              <a:gd name="adj2" fmla="val 2294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Swift uses </a:t>
            </a:r>
            <a:r>
              <a:rPr lang="en-US" sz="2000" dirty="0">
                <a:solidFill>
                  <a:srgbClr val="FFCDCD"/>
                </a:solidFill>
                <a:latin typeface="Corbel" panose="020B0503020204020204" pitchFamily="34" charset="0"/>
              </a:rPr>
              <a:t>type inference </a:t>
            </a:r>
            <a:r>
              <a:rPr lang="en-US" sz="2000" dirty="0">
                <a:solidFill>
                  <a:prstClr val="white"/>
                </a:solidFill>
                <a:latin typeface="Corbel" panose="020B0503020204020204" pitchFamily="34" charset="0"/>
              </a:rPr>
              <a:t>too!</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06945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2.91667E-6 -4.07407E-6 L 0.34297 0.16783 " pathEditMode="relative" rAng="0" ptsTypes="AA">
                                      <p:cBhvr>
                                        <p:cTn id="36" dur="2000" fill="hold"/>
                                        <p:tgtEl>
                                          <p:spTgt spid="10"/>
                                        </p:tgtEl>
                                        <p:attrNameLst>
                                          <p:attrName>ppt_x</p:attrName>
                                          <p:attrName>ppt_y</p:attrName>
                                        </p:attrNameLst>
                                      </p:cBhvr>
                                      <p:rCtr x="17148" y="8380"/>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2.29167E-6 1.48148E-6 L 0.23646 0.2044 " pathEditMode="relative" rAng="0" ptsTypes="AA">
                                      <p:cBhvr>
                                        <p:cTn id="73" dur="2000" fill="hold"/>
                                        <p:tgtEl>
                                          <p:spTgt spid="20"/>
                                        </p:tgtEl>
                                        <p:attrNameLst>
                                          <p:attrName>ppt_x</p:attrName>
                                          <p:attrName>ppt_y</p:attrName>
                                        </p:attrNameLst>
                                      </p:cBhvr>
                                      <p:rCtr x="11823" y="10208"/>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0"/>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down)">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down)">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8" grpId="0" animBg="1"/>
      <p:bldP spid="8" grpId="1" animBg="1"/>
      <p:bldP spid="9" grpId="0" animBg="1"/>
      <p:bldP spid="9" grpId="1" animBg="1"/>
      <p:bldP spid="10" grpId="0" animBg="1"/>
      <p:bldP spid="10" grpId="1" animBg="1"/>
      <p:bldP spid="10" grpId="2" animBg="1"/>
      <p:bldP spid="12" grpId="0" animBg="1"/>
      <p:bldP spid="14" grpId="0" animBg="1"/>
      <p:bldP spid="16" grpId="0" animBg="1"/>
      <p:bldP spid="17" grpId="0" animBg="1"/>
      <p:bldP spid="17" grpId="1" animBg="1"/>
      <p:bldP spid="18" grpId="0" animBg="1"/>
      <p:bldP spid="18" grpId="1" animBg="1"/>
      <p:bldP spid="19" grpId="0" animBg="1"/>
      <p:bldP spid="19" grpId="1" animBg="1"/>
      <p:bldP spid="20" grpId="0" animBg="1"/>
      <p:bldP spid="20" grpId="1" animBg="1"/>
      <p:bldP spid="20" grpId="2" animBg="1"/>
      <p:bldP spid="21" grpId="0" animBg="1"/>
      <p:bldP spid="21" grpId="1" animBg="1"/>
      <p:bldP spid="22" grpId="0" animBg="1"/>
      <p:bldP spid="22"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a:xfrm>
            <a:off x="838200" y="67374"/>
            <a:ext cx="10515600" cy="895481"/>
          </a:xfrm>
        </p:spPr>
        <p:txBody>
          <a:bodyPr>
            <a:normAutofit/>
          </a:bodyPr>
          <a:lstStyle/>
          <a:p>
            <a:r>
              <a:rPr lang="en-US" dirty="0"/>
              <a:t>You might ask... Is Parametric Polymorphism Overkill?</a:t>
            </a:r>
          </a:p>
        </p:txBody>
      </p:sp>
      <p:sp>
        <p:nvSpPr>
          <p:cNvPr id="20" name="TextBox 19">
            <a:extLst>
              <a:ext uri="{FF2B5EF4-FFF2-40B4-BE49-F238E27FC236}">
                <a16:creationId xmlns:a16="http://schemas.microsoft.com/office/drawing/2014/main" id="{AC5F6F97-DB64-4044-B755-D7F0339E80DE}"/>
              </a:ext>
            </a:extLst>
          </p:cNvPr>
          <p:cNvSpPr txBox="1"/>
          <p:nvPr/>
        </p:nvSpPr>
        <p:spPr>
          <a:xfrm>
            <a:off x="945781" y="6076753"/>
            <a:ext cx="5252866" cy="707886"/>
          </a:xfrm>
          <a:prstGeom prst="rect">
            <a:avLst/>
          </a:prstGeom>
          <a:noFill/>
        </p:spPr>
        <p:txBody>
          <a:bodyPr wrap="square" rtlCol="0">
            <a:spAutoFit/>
          </a:bodyPr>
          <a:lstStyle/>
          <a:p>
            <a:pPr algn="ctr"/>
            <a:r>
              <a:rPr lang="en-US" sz="2000" dirty="0">
                <a:solidFill>
                  <a:srgbClr val="FF0000"/>
                </a:solidFill>
                <a:latin typeface="+mj-lt"/>
                <a:cs typeface="Times New Roman" pitchFamily="18" charset="0"/>
              </a:rPr>
              <a:t>Answer</a:t>
            </a:r>
            <a:r>
              <a:rPr lang="en-US" sz="2000" dirty="0">
                <a:latin typeface="+mj-lt"/>
                <a:cs typeface="Times New Roman" pitchFamily="18" charset="0"/>
              </a:rPr>
              <a:t>: Then we get none of the awesome type-safety that generics provide us with!</a:t>
            </a:r>
          </a:p>
        </p:txBody>
      </p:sp>
      <p:sp>
        <p:nvSpPr>
          <p:cNvPr id="21" name="Rectangle 19">
            <a:extLst>
              <a:ext uri="{FF2B5EF4-FFF2-40B4-BE49-F238E27FC236}">
                <a16:creationId xmlns:a16="http://schemas.microsoft.com/office/drawing/2014/main" id="{0A9C190F-5FBF-4C9D-935B-87FDEFA23B74}"/>
              </a:ext>
            </a:extLst>
          </p:cNvPr>
          <p:cNvSpPr>
            <a:spLocks noChangeArrowheads="1"/>
          </p:cNvSpPr>
          <p:nvPr/>
        </p:nvSpPr>
        <p:spPr bwMode="auto">
          <a:xfrm>
            <a:off x="695233" y="933096"/>
            <a:ext cx="557346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In languages like Java and C#, every class is implicitly derived from a built-in </a:t>
            </a:r>
            <a:r>
              <a:rPr lang="en-US" sz="2000" dirty="0">
                <a:solidFill>
                  <a:srgbClr val="FF0000"/>
                </a:solidFill>
                <a:latin typeface="+mj-lt"/>
                <a:cs typeface="Times New Roman" pitchFamily="18" charset="0"/>
              </a:rPr>
              <a:t>Object</a:t>
            </a:r>
            <a:r>
              <a:rPr lang="en-US" sz="2000" dirty="0">
                <a:latin typeface="+mj-lt"/>
                <a:cs typeface="Times New Roman" pitchFamily="18" charset="0"/>
              </a:rPr>
              <a:t> class.</a:t>
            </a:r>
          </a:p>
        </p:txBody>
      </p:sp>
      <p:sp>
        <p:nvSpPr>
          <p:cNvPr id="22" name="Rectangle 19">
            <a:extLst>
              <a:ext uri="{FF2B5EF4-FFF2-40B4-BE49-F238E27FC236}">
                <a16:creationId xmlns:a16="http://schemas.microsoft.com/office/drawing/2014/main" id="{A4FB1640-AF81-48A5-AB0E-0AEE57AEE008}"/>
              </a:ext>
            </a:extLst>
          </p:cNvPr>
          <p:cNvSpPr>
            <a:spLocks noChangeArrowheads="1"/>
          </p:cNvSpPr>
          <p:nvPr/>
        </p:nvSpPr>
        <p:spPr bwMode="auto">
          <a:xfrm>
            <a:off x="849466" y="3979827"/>
            <a:ext cx="5264996"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If that's the case, why don't we skip all this ugly &lt;syntax&gt; and just use inheritance-based (aka subtype) polymorphism for our generics?</a:t>
            </a:r>
          </a:p>
        </p:txBody>
      </p:sp>
      <p:sp>
        <p:nvSpPr>
          <p:cNvPr id="23" name="Rectangle 22">
            <a:extLst>
              <a:ext uri="{FF2B5EF4-FFF2-40B4-BE49-F238E27FC236}">
                <a16:creationId xmlns:a16="http://schemas.microsoft.com/office/drawing/2014/main" id="{7AA0BC13-0B78-4EF3-A2F2-F05FCC2D9B7C}"/>
              </a:ext>
            </a:extLst>
          </p:cNvPr>
          <p:cNvSpPr/>
          <p:nvPr/>
        </p:nvSpPr>
        <p:spPr>
          <a:xfrm>
            <a:off x="849466" y="1796740"/>
            <a:ext cx="5264997" cy="2038927"/>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a:t>
            </a:r>
            <a:r>
              <a:rPr lang="en-US" sz="2000" dirty="0">
                <a:solidFill>
                  <a:srgbClr val="00B0F0"/>
                </a:solidFill>
                <a:latin typeface="Consolas" panose="020B0609020204030204" pitchFamily="49" charset="0"/>
              </a:rPr>
              <a:t>Duck</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quack() </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("Quack!");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swim()</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("Paddle!"); }</a:t>
            </a:r>
          </a:p>
          <a:p>
            <a:r>
              <a:rPr lang="en-US" sz="2000" dirty="0">
                <a:solidFill>
                  <a:schemeClr val="tx1"/>
                </a:solidFill>
                <a:latin typeface="Consolas" panose="020B0609020204030204" pitchFamily="49" charset="0"/>
              </a:rPr>
              <a:t>}</a:t>
            </a:r>
          </a:p>
        </p:txBody>
      </p:sp>
      <p:sp>
        <p:nvSpPr>
          <p:cNvPr id="24" name="Rectangle 23">
            <a:extLst>
              <a:ext uri="{FF2B5EF4-FFF2-40B4-BE49-F238E27FC236}">
                <a16:creationId xmlns:a16="http://schemas.microsoft.com/office/drawing/2014/main" id="{16929021-D574-4F90-803B-ADC977685508}"/>
              </a:ext>
            </a:extLst>
          </p:cNvPr>
          <p:cNvSpPr/>
          <p:nvPr/>
        </p:nvSpPr>
        <p:spPr>
          <a:xfrm>
            <a:off x="849466" y="1796739"/>
            <a:ext cx="5264997" cy="2038927"/>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a:t>
            </a:r>
            <a:r>
              <a:rPr lang="en-US" sz="2000" dirty="0">
                <a:solidFill>
                  <a:srgbClr val="00B0F0"/>
                </a:solidFill>
                <a:latin typeface="Consolas" panose="020B0609020204030204" pitchFamily="49" charset="0"/>
              </a:rPr>
              <a:t>Duck</a:t>
            </a:r>
            <a:r>
              <a:rPr lang="en-US" sz="2000" dirty="0">
                <a:solidFill>
                  <a:schemeClr val="tx1"/>
                </a:solidFill>
                <a:latin typeface="Consolas" panose="020B0609020204030204" pitchFamily="49" charset="0"/>
              </a:rPr>
              <a:t> : </a:t>
            </a:r>
            <a:r>
              <a:rPr lang="en-US" sz="2000" dirty="0">
                <a:solidFill>
                  <a:srgbClr val="FF0000"/>
                </a:solidFill>
                <a:latin typeface="Consolas" panose="020B0609020204030204" pitchFamily="49" charset="0"/>
              </a:rPr>
              <a:t>Object </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quack() </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("Quack!"); }</a:t>
            </a:r>
          </a:p>
          <a:p>
            <a:r>
              <a:rPr lang="en-US" sz="2000" dirty="0">
                <a:solidFill>
                  <a:schemeClr val="tx1"/>
                </a:solidFill>
                <a:latin typeface="Consolas" panose="020B0609020204030204" pitchFamily="49" charset="0"/>
              </a:rPr>
              <a:t>  public void </a:t>
            </a:r>
            <a:r>
              <a:rPr lang="en-US" sz="2000" dirty="0">
                <a:solidFill>
                  <a:srgbClr val="C00000"/>
                </a:solidFill>
                <a:latin typeface="Consolas" panose="020B0609020204030204" pitchFamily="49" charset="0"/>
              </a:rPr>
              <a:t>swim()</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Console.WriteLine</a:t>
            </a:r>
            <a:r>
              <a:rPr lang="en-US" sz="2000" dirty="0">
                <a:solidFill>
                  <a:schemeClr val="tx1"/>
                </a:solidFill>
                <a:latin typeface="Consolas" panose="020B0609020204030204" pitchFamily="49" charset="0"/>
              </a:rPr>
              <a:t>("Paddle!"); }</a:t>
            </a:r>
          </a:p>
          <a:p>
            <a:r>
              <a:rPr lang="en-US" sz="2000" dirty="0">
                <a:solidFill>
                  <a:schemeClr val="tx1"/>
                </a:solidFill>
                <a:latin typeface="Consolas" panose="020B0609020204030204" pitchFamily="49" charset="0"/>
              </a:rPr>
              <a:t>}</a:t>
            </a:r>
          </a:p>
        </p:txBody>
      </p:sp>
      <p:sp>
        <p:nvSpPr>
          <p:cNvPr id="28" name="Rectangle 27">
            <a:extLst>
              <a:ext uri="{FF2B5EF4-FFF2-40B4-BE49-F238E27FC236}">
                <a16:creationId xmlns:a16="http://schemas.microsoft.com/office/drawing/2014/main" id="{4198A96E-CF20-47B9-B5BA-CD4086304C8A}"/>
              </a:ext>
            </a:extLst>
          </p:cNvPr>
          <p:cNvSpPr/>
          <p:nvPr/>
        </p:nvSpPr>
        <p:spPr>
          <a:xfrm>
            <a:off x="6619296" y="1250733"/>
            <a:ext cx="5397845" cy="3001012"/>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void add(</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get(int j)</a:t>
            </a:r>
          </a:p>
          <a:p>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29" name="Speech Bubble: Rectangle with Corners Rounded 28">
            <a:extLst>
              <a:ext uri="{FF2B5EF4-FFF2-40B4-BE49-F238E27FC236}">
                <a16:creationId xmlns:a16="http://schemas.microsoft.com/office/drawing/2014/main" id="{C6074701-5243-46DA-AC0E-52ABEF71B2F8}"/>
              </a:ext>
            </a:extLst>
          </p:cNvPr>
          <p:cNvSpPr/>
          <p:nvPr/>
        </p:nvSpPr>
        <p:spPr>
          <a:xfrm>
            <a:off x="8494012" y="57200"/>
            <a:ext cx="3578418" cy="1002462"/>
          </a:xfrm>
          <a:prstGeom prst="wedgeRoundRectCallout">
            <a:avLst>
              <a:gd name="adj1" fmla="val -18517"/>
              <a:gd name="adj2" fmla="val 1174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This class can hold any object derived from the </a:t>
            </a:r>
            <a:r>
              <a:rPr lang="en-US" sz="2000" dirty="0">
                <a:solidFill>
                  <a:srgbClr val="FFCDCD"/>
                </a:solidFill>
                <a:latin typeface="Corbel" panose="020B0503020204020204" pitchFamily="34" charset="0"/>
              </a:rPr>
              <a:t>Object</a:t>
            </a:r>
            <a:r>
              <a:rPr lang="en-US" sz="2000" dirty="0">
                <a:solidFill>
                  <a:prstClr val="white"/>
                </a:solidFill>
                <a:latin typeface="Corbel" panose="020B0503020204020204" pitchFamily="34" charset="0"/>
              </a:rPr>
              <a:t> class... which is *all* objects!</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0" name="Rectangle 29">
            <a:extLst>
              <a:ext uri="{FF2B5EF4-FFF2-40B4-BE49-F238E27FC236}">
                <a16:creationId xmlns:a16="http://schemas.microsoft.com/office/drawing/2014/main" id="{1400D96D-7D3D-4B81-A87C-09904B1EDF1D}"/>
              </a:ext>
            </a:extLst>
          </p:cNvPr>
          <p:cNvSpPr/>
          <p:nvPr/>
        </p:nvSpPr>
        <p:spPr>
          <a:xfrm>
            <a:off x="6619296" y="4403693"/>
            <a:ext cx="5397845" cy="166022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items = new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("stuff");</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("more stuff"); </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string s = (string)</a:t>
            </a:r>
            <a:r>
              <a:rPr lang="en-US" sz="2000" dirty="0" err="1">
                <a:solidFill>
                  <a:schemeClr val="tx1"/>
                </a:solidFill>
                <a:latin typeface="Consolas" panose="020B0609020204030204" pitchFamily="49" charset="0"/>
              </a:rPr>
              <a:t>strStore.get</a:t>
            </a:r>
            <a:r>
              <a:rPr lang="en-US" sz="2000" dirty="0">
                <a:solidFill>
                  <a:schemeClr val="tx1"/>
                </a:solidFill>
                <a:latin typeface="Consolas" panose="020B0609020204030204" pitchFamily="49" charset="0"/>
              </a:rPr>
              <a:t>(0);</a:t>
            </a:r>
          </a:p>
        </p:txBody>
      </p:sp>
      <p:grpSp>
        <p:nvGrpSpPr>
          <p:cNvPr id="31" name="Group 30">
            <a:extLst>
              <a:ext uri="{FF2B5EF4-FFF2-40B4-BE49-F238E27FC236}">
                <a16:creationId xmlns:a16="http://schemas.microsoft.com/office/drawing/2014/main" id="{3ADE25D4-022E-47EF-A76A-9B27AD0CBF5D}"/>
              </a:ext>
            </a:extLst>
          </p:cNvPr>
          <p:cNvGrpSpPr/>
          <p:nvPr/>
        </p:nvGrpSpPr>
        <p:grpSpPr>
          <a:xfrm>
            <a:off x="1153102" y="5297743"/>
            <a:ext cx="4816563" cy="603149"/>
            <a:chOff x="1130378" y="6019541"/>
            <a:chExt cx="4816563" cy="603149"/>
          </a:xfrm>
        </p:grpSpPr>
        <p:sp>
          <p:nvSpPr>
            <p:cNvPr id="32" name="TextBox 31">
              <a:extLst>
                <a:ext uri="{FF2B5EF4-FFF2-40B4-BE49-F238E27FC236}">
                  <a16:creationId xmlns:a16="http://schemas.microsoft.com/office/drawing/2014/main" id="{14D3E590-A043-4C0B-8AFF-0D141EF84860}"/>
                </a:ext>
              </a:extLst>
            </p:cNvPr>
            <p:cNvSpPr txBox="1"/>
            <p:nvPr/>
          </p:nvSpPr>
          <p:spPr>
            <a:xfrm>
              <a:off x="1806793" y="6196544"/>
              <a:ext cx="4140148" cy="400110"/>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Why not just do this?</a:t>
              </a:r>
            </a:p>
          </p:txBody>
        </p:sp>
        <p:pic>
          <p:nvPicPr>
            <p:cNvPr id="33" name="Picture 32" descr="Shape&#10;&#10;Description automatically generated with low confidence">
              <a:extLst>
                <a:ext uri="{FF2B5EF4-FFF2-40B4-BE49-F238E27FC236}">
                  <a16:creationId xmlns:a16="http://schemas.microsoft.com/office/drawing/2014/main" id="{C2220FF5-DF7B-4527-86D6-EC7C7AC4D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34" name="Speech Bubble: Rectangle with Corners Rounded 33">
            <a:extLst>
              <a:ext uri="{FF2B5EF4-FFF2-40B4-BE49-F238E27FC236}">
                <a16:creationId xmlns:a16="http://schemas.microsoft.com/office/drawing/2014/main" id="{82A157A1-DE9E-413E-B2EB-BD0A3ACF8BD1}"/>
              </a:ext>
            </a:extLst>
          </p:cNvPr>
          <p:cNvSpPr/>
          <p:nvPr/>
        </p:nvSpPr>
        <p:spPr>
          <a:xfrm>
            <a:off x="2788461" y="5403631"/>
            <a:ext cx="3578418" cy="1096558"/>
          </a:xfrm>
          <a:prstGeom prst="wedgeRoundRectCallout">
            <a:avLst>
              <a:gd name="adj1" fmla="val 107366"/>
              <a:gd name="adj2" fmla="val -545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So we can pass in any type, like </a:t>
            </a:r>
            <a:r>
              <a:rPr lang="en-US" sz="2000" dirty="0">
                <a:solidFill>
                  <a:srgbClr val="FFCDCD"/>
                </a:solidFill>
                <a:latin typeface="Corbel" panose="020B0503020204020204" pitchFamily="34" charset="0"/>
              </a:rPr>
              <a:t>strings</a:t>
            </a:r>
            <a:r>
              <a:rPr lang="en-US" sz="2000" dirty="0">
                <a:solidFill>
                  <a:prstClr val="white"/>
                </a:solidFill>
                <a:latin typeface="Corbel" panose="020B0503020204020204" pitchFamily="34" charset="0"/>
              </a:rPr>
              <a:t>, just fine! </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5" name="Rectangle 34">
            <a:extLst>
              <a:ext uri="{FF2B5EF4-FFF2-40B4-BE49-F238E27FC236}">
                <a16:creationId xmlns:a16="http://schemas.microsoft.com/office/drawing/2014/main" id="{7676DC7E-AFB1-4B5D-965D-3E6CE3206E19}"/>
              </a:ext>
            </a:extLst>
          </p:cNvPr>
          <p:cNvSpPr/>
          <p:nvPr/>
        </p:nvSpPr>
        <p:spPr>
          <a:xfrm>
            <a:off x="6619296" y="4403693"/>
            <a:ext cx="5397845" cy="166022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items = new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(new</a:t>
            </a:r>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Duck</a:t>
            </a:r>
            <a:r>
              <a:rPr lang="en-US" sz="2000" dirty="0">
                <a:solidFill>
                  <a:schemeClr val="tx1"/>
                </a:solidFill>
                <a:latin typeface="Consolas" panose="020B0609020204030204" pitchFamily="49" charset="0"/>
              </a:rPr>
              <a:t>("Daffy"));</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("more stuff"); </a:t>
            </a:r>
          </a:p>
          <a:p>
            <a:endParaRPr lang="en-US" sz="2000" dirty="0">
              <a:solidFill>
                <a:schemeClr val="tx1"/>
              </a:solidFill>
              <a:latin typeface="Consolas" panose="020B0609020204030204" pitchFamily="49" charset="0"/>
            </a:endParaRPr>
          </a:p>
          <a:p>
            <a:r>
              <a:rPr lang="en-US" sz="2000" dirty="0">
                <a:solidFill>
                  <a:srgbClr val="00B050"/>
                </a:solidFill>
                <a:latin typeface="Consolas" panose="020B0609020204030204" pitchFamily="49" charset="0"/>
              </a:rPr>
              <a:t>string</a:t>
            </a:r>
            <a:r>
              <a:rPr lang="en-US" sz="2000" dirty="0">
                <a:solidFill>
                  <a:schemeClr val="tx1"/>
                </a:solidFill>
                <a:latin typeface="Consolas" panose="020B0609020204030204" pitchFamily="49" charset="0"/>
              </a:rPr>
              <a:t> s = (</a:t>
            </a:r>
            <a:r>
              <a:rPr lang="en-US" sz="2000" dirty="0">
                <a:solidFill>
                  <a:srgbClr val="00B050"/>
                </a:solidFill>
                <a:latin typeface="Consolas" panose="020B0609020204030204" pitchFamily="49" charset="0"/>
              </a:rPr>
              <a:t>string</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items.get</a:t>
            </a:r>
            <a:r>
              <a:rPr lang="en-US" sz="2000" dirty="0">
                <a:solidFill>
                  <a:schemeClr val="tx1"/>
                </a:solidFill>
                <a:latin typeface="Consolas" panose="020B0609020204030204" pitchFamily="49" charset="0"/>
              </a:rPr>
              <a:t>(0);</a:t>
            </a:r>
          </a:p>
        </p:txBody>
      </p:sp>
      <p:sp>
        <p:nvSpPr>
          <p:cNvPr id="36" name="Speech Bubble: Rectangle with Corners Rounded 35">
            <a:extLst>
              <a:ext uri="{FF2B5EF4-FFF2-40B4-BE49-F238E27FC236}">
                <a16:creationId xmlns:a16="http://schemas.microsoft.com/office/drawing/2014/main" id="{1F6894F0-7CEE-4106-A18A-06E9B2C9CFC9}"/>
              </a:ext>
            </a:extLst>
          </p:cNvPr>
          <p:cNvSpPr/>
          <p:nvPr/>
        </p:nvSpPr>
        <p:spPr>
          <a:xfrm>
            <a:off x="6009807" y="2729257"/>
            <a:ext cx="3578418" cy="1096558"/>
          </a:xfrm>
          <a:prstGeom prst="wedgeRoundRectCallout">
            <a:avLst>
              <a:gd name="adj1" fmla="val -15558"/>
              <a:gd name="adj2" fmla="val 110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This code compiles just fine! EEK!</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7" name="Speech Bubble: Rectangle with Corners Rounded 36">
            <a:extLst>
              <a:ext uri="{FF2B5EF4-FFF2-40B4-BE49-F238E27FC236}">
                <a16:creationId xmlns:a16="http://schemas.microsoft.com/office/drawing/2014/main" id="{6DA393F9-AE80-415C-91D3-5EF5D4A4CF36}"/>
              </a:ext>
            </a:extLst>
          </p:cNvPr>
          <p:cNvSpPr/>
          <p:nvPr/>
        </p:nvSpPr>
        <p:spPr>
          <a:xfrm>
            <a:off x="2572677" y="4313295"/>
            <a:ext cx="3578418" cy="1096558"/>
          </a:xfrm>
          <a:prstGeom prst="wedgeRoundRectCallout">
            <a:avLst>
              <a:gd name="adj1" fmla="val 67423"/>
              <a:gd name="adj2" fmla="val 173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Since </a:t>
            </a:r>
            <a:r>
              <a:rPr lang="en-US" sz="2000" dirty="0">
                <a:solidFill>
                  <a:srgbClr val="9BFFC8"/>
                </a:solidFill>
                <a:latin typeface="Corbel" panose="020B0503020204020204" pitchFamily="34" charset="0"/>
              </a:rPr>
              <a:t>Ducks</a:t>
            </a:r>
            <a:r>
              <a:rPr lang="en-US" sz="2000" dirty="0">
                <a:solidFill>
                  <a:prstClr val="white"/>
                </a:solidFill>
                <a:latin typeface="Corbel" panose="020B0503020204020204" pitchFamily="34" charset="0"/>
              </a:rPr>
              <a:t> and </a:t>
            </a:r>
            <a:r>
              <a:rPr lang="en-US" sz="2000" dirty="0">
                <a:solidFill>
                  <a:schemeClr val="accent6">
                    <a:lumMod val="40000"/>
                    <a:lumOff val="60000"/>
                  </a:schemeClr>
                </a:solidFill>
                <a:latin typeface="Corbel" panose="020B0503020204020204" pitchFamily="34" charset="0"/>
              </a:rPr>
              <a:t>strings</a:t>
            </a:r>
            <a:r>
              <a:rPr lang="en-US" sz="2000" dirty="0">
                <a:solidFill>
                  <a:prstClr val="white"/>
                </a:solidFill>
                <a:latin typeface="Corbel" panose="020B0503020204020204" pitchFamily="34" charset="0"/>
              </a:rPr>
              <a:t> are both </a:t>
            </a:r>
            <a:r>
              <a:rPr lang="en-US" sz="2000" dirty="0">
                <a:solidFill>
                  <a:schemeClr val="bg1"/>
                </a:solidFill>
                <a:latin typeface="Corbel" panose="020B0503020204020204" pitchFamily="34" charset="0"/>
              </a:rPr>
              <a:t>derived from </a:t>
            </a:r>
            <a:r>
              <a:rPr lang="en-US" sz="2000" dirty="0">
                <a:solidFill>
                  <a:srgbClr val="FFCDCD"/>
                </a:solidFill>
                <a:latin typeface="Corbel" panose="020B0503020204020204" pitchFamily="34" charset="0"/>
              </a:rPr>
              <a:t>Object</a:t>
            </a:r>
            <a:r>
              <a:rPr lang="en-US" sz="2000" dirty="0">
                <a:solidFill>
                  <a:prstClr val="white"/>
                </a:solidFill>
                <a:latin typeface="Corbel" panose="020B0503020204020204" pitchFamily="34" charset="0"/>
              </a:rPr>
              <a:t>, we can add them to our container!</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40" name="Speech Bubble: Rectangle with Corners Rounded 39">
            <a:extLst>
              <a:ext uri="{FF2B5EF4-FFF2-40B4-BE49-F238E27FC236}">
                <a16:creationId xmlns:a16="http://schemas.microsoft.com/office/drawing/2014/main" id="{F4C69CB8-B159-4C47-9F1A-BE368AD00941}"/>
              </a:ext>
            </a:extLst>
          </p:cNvPr>
          <p:cNvSpPr/>
          <p:nvPr/>
        </p:nvSpPr>
        <p:spPr>
          <a:xfrm>
            <a:off x="1971348" y="5725928"/>
            <a:ext cx="4413848" cy="1096558"/>
          </a:xfrm>
          <a:prstGeom prst="wedgeRoundRectCallout">
            <a:avLst>
              <a:gd name="adj1" fmla="val 105350"/>
              <a:gd name="adj2" fmla="val -282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And C# would have no way of </a:t>
            </a:r>
            <a:r>
              <a:rPr lang="en-US" sz="2000" dirty="0">
                <a:solidFill>
                  <a:srgbClr val="FFCDCD"/>
                </a:solidFill>
                <a:latin typeface="Corbel" panose="020B0503020204020204" pitchFamily="34" charset="0"/>
              </a:rPr>
              <a:t>detecting a type error </a:t>
            </a:r>
            <a:r>
              <a:rPr lang="en-US" sz="2000" dirty="0">
                <a:solidFill>
                  <a:prstClr val="white"/>
                </a:solidFill>
                <a:latin typeface="Corbel" panose="020B0503020204020204" pitchFamily="34" charset="0"/>
              </a:rPr>
              <a:t>(Duck </a:t>
            </a:r>
            <a:r>
              <a:rPr lang="en-US" sz="2000" dirty="0">
                <a:solidFill>
                  <a:prstClr val="white"/>
                </a:solidFill>
                <a:latin typeface="Corbel" panose="020B0503020204020204" pitchFamily="34" charset="0"/>
                <a:sym typeface="Wingdings" panose="05000000000000000000" pitchFamily="2" charset="2"/>
              </a:rPr>
              <a:t> string) </a:t>
            </a:r>
            <a:r>
              <a:rPr lang="en-US" sz="2000" dirty="0">
                <a:solidFill>
                  <a:srgbClr val="FFCDCD"/>
                </a:solidFill>
                <a:latin typeface="Corbel" panose="020B0503020204020204" pitchFamily="34" charset="0"/>
              </a:rPr>
              <a:t>until run-time</a:t>
            </a:r>
            <a:r>
              <a:rPr lang="en-US" sz="200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6" name="Speech Bubble: Rectangle with Corners Rounded 25">
            <a:extLst>
              <a:ext uri="{FF2B5EF4-FFF2-40B4-BE49-F238E27FC236}">
                <a16:creationId xmlns:a16="http://schemas.microsoft.com/office/drawing/2014/main" id="{EB1BCD1C-7063-49D5-AA96-6A7CF4AD558A}"/>
              </a:ext>
            </a:extLst>
          </p:cNvPr>
          <p:cNvSpPr/>
          <p:nvPr/>
        </p:nvSpPr>
        <p:spPr>
          <a:xfrm>
            <a:off x="5969665" y="1032085"/>
            <a:ext cx="3578418" cy="1002462"/>
          </a:xfrm>
          <a:prstGeom prst="wedgeRoundRectCallout">
            <a:avLst>
              <a:gd name="adj1" fmla="val -127992"/>
              <a:gd name="adj2" fmla="val 401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All objects are implicitly derived from a </a:t>
            </a:r>
            <a:r>
              <a:rPr lang="en-US" sz="2000" dirty="0">
                <a:solidFill>
                  <a:srgbClr val="FFCDCD"/>
                </a:solidFill>
                <a:latin typeface="Corbel" panose="020B0503020204020204" pitchFamily="34" charset="0"/>
              </a:rPr>
              <a:t>built-in abstract Object</a:t>
            </a:r>
            <a:r>
              <a:rPr lang="en-US" sz="2000" dirty="0">
                <a:solidFill>
                  <a:prstClr val="white"/>
                </a:solidFill>
                <a:latin typeface="Corbel" panose="020B0503020204020204" pitchFamily="34" charset="0"/>
              </a:rPr>
              <a:t> class.</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 name="Rectangle 2">
            <a:extLst>
              <a:ext uri="{FF2B5EF4-FFF2-40B4-BE49-F238E27FC236}">
                <a16:creationId xmlns:a16="http://schemas.microsoft.com/office/drawing/2014/main" id="{5C1D1961-EC98-4C23-8813-5A663BA23CBF}"/>
              </a:ext>
            </a:extLst>
          </p:cNvPr>
          <p:cNvSpPr/>
          <p:nvPr/>
        </p:nvSpPr>
        <p:spPr>
          <a:xfrm>
            <a:off x="2406316" y="1915644"/>
            <a:ext cx="1246471" cy="302979"/>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peech Bubble: Rectangle with Corners Rounded 40">
            <a:extLst>
              <a:ext uri="{FF2B5EF4-FFF2-40B4-BE49-F238E27FC236}">
                <a16:creationId xmlns:a16="http://schemas.microsoft.com/office/drawing/2014/main" id="{2AE7E9FB-7F6F-4A60-81DC-FFB0BF52C714}"/>
              </a:ext>
            </a:extLst>
          </p:cNvPr>
          <p:cNvSpPr/>
          <p:nvPr/>
        </p:nvSpPr>
        <p:spPr>
          <a:xfrm>
            <a:off x="6995534" y="2805231"/>
            <a:ext cx="2943292" cy="1096558"/>
          </a:xfrm>
          <a:prstGeom prst="wedgeRoundRectCallout">
            <a:avLst>
              <a:gd name="adj1" fmla="val -15558"/>
              <a:gd name="adj2" fmla="val 110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And we have no ugly </a:t>
            </a:r>
            <a:r>
              <a:rPr lang="en-US" sz="2000" dirty="0">
                <a:solidFill>
                  <a:srgbClr val="FFCDCD"/>
                </a:solidFill>
                <a:latin typeface="Corbel" panose="020B0503020204020204" pitchFamily="34" charset="0"/>
              </a:rPr>
              <a:t>&lt;type&gt; </a:t>
            </a:r>
            <a:r>
              <a:rPr lang="en-US" sz="2000" dirty="0">
                <a:solidFill>
                  <a:prstClr val="white"/>
                </a:solidFill>
                <a:latin typeface="Corbel" panose="020B0503020204020204" pitchFamily="34" charset="0"/>
              </a:rPr>
              <a:t>syntax!</a:t>
            </a:r>
          </a:p>
        </p:txBody>
      </p:sp>
      <p:grpSp>
        <p:nvGrpSpPr>
          <p:cNvPr id="42" name="Group 41">
            <a:extLst>
              <a:ext uri="{FF2B5EF4-FFF2-40B4-BE49-F238E27FC236}">
                <a16:creationId xmlns:a16="http://schemas.microsoft.com/office/drawing/2014/main" id="{03F3D7DB-B0A3-4CD1-B3DD-B396F717D07C}"/>
              </a:ext>
            </a:extLst>
          </p:cNvPr>
          <p:cNvGrpSpPr/>
          <p:nvPr/>
        </p:nvGrpSpPr>
        <p:grpSpPr>
          <a:xfrm>
            <a:off x="32083" y="35730"/>
            <a:ext cx="4648281" cy="2056414"/>
            <a:chOff x="7023227" y="1855960"/>
            <a:chExt cx="4648281" cy="2056414"/>
          </a:xfrm>
        </p:grpSpPr>
        <p:grpSp>
          <p:nvGrpSpPr>
            <p:cNvPr id="43" name="Group 42">
              <a:extLst>
                <a:ext uri="{FF2B5EF4-FFF2-40B4-BE49-F238E27FC236}">
                  <a16:creationId xmlns:a16="http://schemas.microsoft.com/office/drawing/2014/main" id="{4B6FB661-4994-4752-B4A0-63D2470209BD}"/>
                </a:ext>
              </a:extLst>
            </p:cNvPr>
            <p:cNvGrpSpPr/>
            <p:nvPr/>
          </p:nvGrpSpPr>
          <p:grpSpPr>
            <a:xfrm>
              <a:off x="7023227" y="1855960"/>
              <a:ext cx="4648281" cy="2056414"/>
              <a:chOff x="8093636" y="4792602"/>
              <a:chExt cx="4648281" cy="2056414"/>
            </a:xfrm>
          </p:grpSpPr>
          <p:grpSp>
            <p:nvGrpSpPr>
              <p:cNvPr id="45" name="Group 44">
                <a:extLst>
                  <a:ext uri="{FF2B5EF4-FFF2-40B4-BE49-F238E27FC236}">
                    <a16:creationId xmlns:a16="http://schemas.microsoft.com/office/drawing/2014/main" id="{67123085-C95E-4C18-8AB0-18F82231592D}"/>
                  </a:ext>
                </a:extLst>
              </p:cNvPr>
              <p:cNvGrpSpPr/>
              <p:nvPr/>
            </p:nvGrpSpPr>
            <p:grpSpPr>
              <a:xfrm>
                <a:off x="8093636" y="4792602"/>
                <a:ext cx="4648281" cy="2056414"/>
                <a:chOff x="8332177" y="4415064"/>
                <a:chExt cx="4648281" cy="2056414"/>
              </a:xfrm>
            </p:grpSpPr>
            <p:sp>
              <p:nvSpPr>
                <p:cNvPr id="47" name="Rectangle: Rounded Corners 46">
                  <a:extLst>
                    <a:ext uri="{FF2B5EF4-FFF2-40B4-BE49-F238E27FC236}">
                      <a16:creationId xmlns:a16="http://schemas.microsoft.com/office/drawing/2014/main" id="{DEA76F74-5104-49B4-995B-C46E350F00BC}"/>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CCBADADC-1F8F-4DD0-9A14-88DC8E645E1F}"/>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6" name="TextBox 45">
                <a:extLst>
                  <a:ext uri="{FF2B5EF4-FFF2-40B4-BE49-F238E27FC236}">
                    <a16:creationId xmlns:a16="http://schemas.microsoft.com/office/drawing/2014/main" id="{055A67E7-CFCA-4030-B9D5-D3480278F548}"/>
                  </a:ext>
                </a:extLst>
              </p:cNvPr>
              <p:cNvSpPr txBox="1"/>
              <p:nvPr/>
            </p:nvSpPr>
            <p:spPr>
              <a:xfrm>
                <a:off x="8852840" y="5243519"/>
                <a:ext cx="3889077" cy="1200329"/>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“And in fact, this is exactly how we implemented generic classes and functions before generics were invented! Shudder!"</a:t>
                </a:r>
              </a:p>
            </p:txBody>
          </p:sp>
        </p:grpSp>
        <p:pic>
          <p:nvPicPr>
            <p:cNvPr id="44" name="Picture 43">
              <a:extLst>
                <a:ext uri="{FF2B5EF4-FFF2-40B4-BE49-F238E27FC236}">
                  <a16:creationId xmlns:a16="http://schemas.microsoft.com/office/drawing/2014/main" id="{7893CDC2-FA65-4915-85B3-3B6B58305426}"/>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8" name="Rectangle 37">
            <a:extLst>
              <a:ext uri="{FF2B5EF4-FFF2-40B4-BE49-F238E27FC236}">
                <a16:creationId xmlns:a16="http://schemas.microsoft.com/office/drawing/2014/main" id="{56029FA6-E0CF-4A06-85BB-560988A6E768}"/>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9" name="Rectangle 38">
            <a:extLst>
              <a:ext uri="{FF2B5EF4-FFF2-40B4-BE49-F238E27FC236}">
                <a16:creationId xmlns:a16="http://schemas.microsoft.com/office/drawing/2014/main" id="{0FE73A82-0EAA-44AC-8A62-D01CA8914986}"/>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639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24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par>
                          <p:cTn id="73" fill="hold">
                            <p:stCondLst>
                              <p:cond delay="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90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up)">
                                      <p:cBhvr>
                                        <p:cTn id="91" dur="28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down)">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3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down)">
                                      <p:cBhvr>
                                        <p:cTn id="105" dur="5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wipe(down)">
                                      <p:cBhvr>
                                        <p:cTn id="114" dur="500"/>
                                        <p:tgtEl>
                                          <p:spTgt spid="40"/>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4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nodeType="clickEffect">
                                  <p:stCondLst>
                                    <p:cond delay="0"/>
                                  </p:stCondLst>
                                  <p:childTnLst>
                                    <p:set>
                                      <p:cBhvr>
                                        <p:cTn id="122" dur="1" fill="hold">
                                          <p:stCondLst>
                                            <p:cond delay="0"/>
                                          </p:stCondLst>
                                        </p:cTn>
                                        <p:tgtEl>
                                          <p:spTgt spid="42"/>
                                        </p:tgtEl>
                                        <p:attrNameLst>
                                          <p:attrName>style.visibility</p:attrName>
                                        </p:attrNameLst>
                                      </p:cBhvr>
                                      <p:to>
                                        <p:strVal val="visible"/>
                                      </p:to>
                                    </p:set>
                                    <p:anim calcmode="lin" valueType="num">
                                      <p:cBhvr additive="base">
                                        <p:cTn id="123" dur="500" fill="hold"/>
                                        <p:tgtEl>
                                          <p:spTgt spid="42"/>
                                        </p:tgtEl>
                                        <p:attrNameLst>
                                          <p:attrName>ppt_x</p:attrName>
                                        </p:attrNameLst>
                                      </p:cBhvr>
                                      <p:tavLst>
                                        <p:tav tm="0">
                                          <p:val>
                                            <p:strVal val="0-#ppt_w/2"/>
                                          </p:val>
                                        </p:tav>
                                        <p:tav tm="100000">
                                          <p:val>
                                            <p:strVal val="#ppt_x"/>
                                          </p:val>
                                        </p:tav>
                                      </p:tavLst>
                                    </p:anim>
                                    <p:anim calcmode="lin" valueType="num">
                                      <p:cBhvr additive="base">
                                        <p:cTn id="12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xit" presetSubtype="8" fill="hold" nodeType="clickEffect">
                                  <p:stCondLst>
                                    <p:cond delay="0"/>
                                  </p:stCondLst>
                                  <p:childTnLst>
                                    <p:anim calcmode="lin" valueType="num">
                                      <p:cBhvr additive="base">
                                        <p:cTn id="128" dur="500"/>
                                        <p:tgtEl>
                                          <p:spTgt spid="42"/>
                                        </p:tgtEl>
                                        <p:attrNameLst>
                                          <p:attrName>ppt_x</p:attrName>
                                        </p:attrNameLst>
                                      </p:cBhvr>
                                      <p:tavLst>
                                        <p:tav tm="0">
                                          <p:val>
                                            <p:strVal val="ppt_x"/>
                                          </p:val>
                                        </p:tav>
                                        <p:tav tm="100000">
                                          <p:val>
                                            <p:strVal val="0-ppt_w/2"/>
                                          </p:val>
                                        </p:tav>
                                      </p:tavLst>
                                    </p:anim>
                                    <p:anim calcmode="lin" valueType="num">
                                      <p:cBhvr additive="base">
                                        <p:cTn id="129" dur="500"/>
                                        <p:tgtEl>
                                          <p:spTgt spid="42"/>
                                        </p:tgtEl>
                                        <p:attrNameLst>
                                          <p:attrName>ppt_y</p:attrName>
                                        </p:attrNameLst>
                                      </p:cBhvr>
                                      <p:tavLst>
                                        <p:tav tm="0">
                                          <p:val>
                                            <p:strVal val="ppt_y"/>
                                          </p:val>
                                        </p:tav>
                                        <p:tav tm="100000">
                                          <p:val>
                                            <p:strVal val="ppt_y"/>
                                          </p:val>
                                        </p:tav>
                                      </p:tavLst>
                                    </p:anim>
                                    <p:set>
                                      <p:cBhvr>
                                        <p:cTn id="13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24" grpId="0" animBg="1"/>
      <p:bldP spid="28" grpId="0" animBg="1"/>
      <p:bldP spid="29" grpId="0" animBg="1"/>
      <p:bldP spid="29" grpId="1" animBg="1"/>
      <p:bldP spid="30" grpId="0" animBg="1"/>
      <p:bldP spid="34" grpId="0" animBg="1"/>
      <p:bldP spid="34" grpId="1" animBg="1"/>
      <p:bldP spid="35" grpId="0" animBg="1"/>
      <p:bldP spid="36" grpId="0" animBg="1"/>
      <p:bldP spid="36" grpId="1" animBg="1"/>
      <p:bldP spid="37" grpId="0" animBg="1"/>
      <p:bldP spid="37" grpId="1" animBg="1"/>
      <p:bldP spid="40" grpId="0" animBg="1"/>
      <p:bldP spid="40" grpId="1" animBg="1"/>
      <p:bldP spid="26" grpId="0" animBg="1"/>
      <p:bldP spid="26" grpId="1" animBg="1"/>
      <p:bldP spid="3" grpId="0" animBg="1"/>
      <p:bldP spid="41" grpId="0" animBg="1"/>
      <p:bldP spid="41" grpId="1" animBg="1"/>
      <p:bldP spid="38" grpId="0" animBg="1"/>
      <p:bldP spid="38" grpId="1" animBg="1"/>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44385" y="-71254"/>
            <a:ext cx="13644748" cy="6988629"/>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000" dirty="0">
              <a:solidFill>
                <a:schemeClr val="tx2"/>
              </a:solidFill>
              <a:latin typeface="Comic Sans MS" pitchFamily="66"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37" y="855023"/>
            <a:ext cx="9837996" cy="5528954"/>
          </a:xfrm>
          <a:prstGeom prst="rect">
            <a:avLst/>
          </a:prstGeom>
        </p:spPr>
      </p:pic>
    </p:spTree>
    <p:extLst>
      <p:ext uri="{BB962C8B-B14F-4D97-AF65-F5344CB8AC3E}">
        <p14:creationId xmlns:p14="http://schemas.microsoft.com/office/powerpoint/2010/main" val="119708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par>
                                <p:cTn id="7" presetID="1" presetClass="entr" presetSubtype="0" fill="hold" nodeType="withEffect">
                                  <p:stCondLst>
                                    <p:cond delay="3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a:xfrm>
            <a:off x="838200" y="67374"/>
            <a:ext cx="10515600" cy="895481"/>
          </a:xfrm>
        </p:spPr>
        <p:txBody>
          <a:bodyPr>
            <a:normAutofit/>
          </a:bodyPr>
          <a:lstStyle/>
          <a:p>
            <a:r>
              <a:rPr lang="en-US" dirty="0"/>
              <a:t>You might ask... </a:t>
            </a:r>
            <a:r>
              <a:rPr lang="en-US"/>
              <a:t>Is Parametric Polymorphism Overkill?</a:t>
            </a:r>
            <a:endParaRPr lang="en-US" dirty="0"/>
          </a:p>
        </p:txBody>
      </p:sp>
      <p:sp>
        <p:nvSpPr>
          <p:cNvPr id="21" name="Rectangle 19">
            <a:extLst>
              <a:ext uri="{FF2B5EF4-FFF2-40B4-BE49-F238E27FC236}">
                <a16:creationId xmlns:a16="http://schemas.microsoft.com/office/drawing/2014/main" id="{0A9C190F-5FBF-4C9D-935B-87FDEFA23B74}"/>
              </a:ext>
            </a:extLst>
          </p:cNvPr>
          <p:cNvSpPr>
            <a:spLocks noChangeArrowheads="1"/>
          </p:cNvSpPr>
          <p:nvPr/>
        </p:nvSpPr>
        <p:spPr bwMode="auto">
          <a:xfrm>
            <a:off x="563687" y="1621445"/>
            <a:ext cx="557346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When we </a:t>
            </a:r>
            <a:r>
              <a:rPr lang="en-US" sz="2000" dirty="0">
                <a:solidFill>
                  <a:srgbClr val="00B050"/>
                </a:solidFill>
                <a:latin typeface="+mj-lt"/>
                <a:cs typeface="Times New Roman" pitchFamily="18" charset="0"/>
              </a:rPr>
              <a:t>parameterize</a:t>
            </a:r>
            <a:r>
              <a:rPr lang="en-US" sz="2000" dirty="0">
                <a:latin typeface="+mj-lt"/>
                <a:cs typeface="Times New Roman" pitchFamily="18" charset="0"/>
              </a:rPr>
              <a:t> a </a:t>
            </a:r>
            <a:r>
              <a:rPr lang="en-US" sz="2000" dirty="0">
                <a:solidFill>
                  <a:srgbClr val="FF0000"/>
                </a:solidFill>
                <a:latin typeface="+mj-lt"/>
                <a:cs typeface="Times New Roman" pitchFamily="18" charset="0"/>
              </a:rPr>
              <a:t>generic</a:t>
            </a:r>
            <a:r>
              <a:rPr lang="en-US" sz="2000" dirty="0">
                <a:latin typeface="+mj-lt"/>
                <a:cs typeface="Times New Roman" pitchFamily="18" charset="0"/>
              </a:rPr>
              <a:t>, we tell the compiler exactly what </a:t>
            </a:r>
            <a:r>
              <a:rPr lang="en-US" sz="2000" dirty="0">
                <a:solidFill>
                  <a:srgbClr val="00B050"/>
                </a:solidFill>
                <a:latin typeface="+mj-lt"/>
                <a:cs typeface="Times New Roman" pitchFamily="18" charset="0"/>
              </a:rPr>
              <a:t>type</a:t>
            </a:r>
            <a:r>
              <a:rPr lang="en-US" sz="2000" dirty="0">
                <a:latin typeface="+mj-lt"/>
                <a:cs typeface="Times New Roman" pitchFamily="18" charset="0"/>
              </a:rPr>
              <a:t> we're working with!</a:t>
            </a:r>
          </a:p>
        </p:txBody>
      </p:sp>
      <p:sp>
        <p:nvSpPr>
          <p:cNvPr id="28" name="Rectangle 27">
            <a:extLst>
              <a:ext uri="{FF2B5EF4-FFF2-40B4-BE49-F238E27FC236}">
                <a16:creationId xmlns:a16="http://schemas.microsoft.com/office/drawing/2014/main" id="{4198A96E-CF20-47B9-B5BA-CD4086304C8A}"/>
              </a:ext>
            </a:extLst>
          </p:cNvPr>
          <p:cNvSpPr/>
          <p:nvPr/>
        </p:nvSpPr>
        <p:spPr>
          <a:xfrm>
            <a:off x="6619296" y="1250733"/>
            <a:ext cx="5397845" cy="3001012"/>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void add(</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get(int j)</a:t>
            </a:r>
          </a:p>
          <a:p>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a:t>
            </a:r>
            <a:r>
              <a:rPr lang="en-US" sz="2000" dirty="0">
                <a:solidFill>
                  <a:srgbClr val="FF0000"/>
                </a:solidFill>
                <a:latin typeface="Consolas" panose="020B0609020204030204" pitchFamily="49" charset="0"/>
              </a:rPr>
              <a:t>Object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30" name="Rectangle 29">
            <a:extLst>
              <a:ext uri="{FF2B5EF4-FFF2-40B4-BE49-F238E27FC236}">
                <a16:creationId xmlns:a16="http://schemas.microsoft.com/office/drawing/2014/main" id="{1400D96D-7D3D-4B81-A87C-09904B1EDF1D}"/>
              </a:ext>
            </a:extLst>
          </p:cNvPr>
          <p:cNvSpPr/>
          <p:nvPr/>
        </p:nvSpPr>
        <p:spPr>
          <a:xfrm>
            <a:off x="6619296" y="4403693"/>
            <a:ext cx="5397845" cy="166022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items = new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("stuff");</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("more stuff"); </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string s = (string)</a:t>
            </a:r>
            <a:r>
              <a:rPr lang="en-US" sz="2000" dirty="0" err="1">
                <a:solidFill>
                  <a:schemeClr val="tx1"/>
                </a:solidFill>
                <a:latin typeface="Consolas" panose="020B0609020204030204" pitchFamily="49" charset="0"/>
              </a:rPr>
              <a:t>strStore.get</a:t>
            </a:r>
            <a:r>
              <a:rPr lang="en-US" sz="2000" dirty="0">
                <a:solidFill>
                  <a:schemeClr val="tx1"/>
                </a:solidFill>
                <a:latin typeface="Consolas" panose="020B0609020204030204" pitchFamily="49" charset="0"/>
              </a:rPr>
              <a:t>(0);</a:t>
            </a:r>
          </a:p>
        </p:txBody>
      </p:sp>
      <p:sp>
        <p:nvSpPr>
          <p:cNvPr id="35" name="Rectangle 34">
            <a:extLst>
              <a:ext uri="{FF2B5EF4-FFF2-40B4-BE49-F238E27FC236}">
                <a16:creationId xmlns:a16="http://schemas.microsoft.com/office/drawing/2014/main" id="{7676DC7E-AFB1-4B5D-965D-3E6CE3206E19}"/>
              </a:ext>
            </a:extLst>
          </p:cNvPr>
          <p:cNvSpPr/>
          <p:nvPr/>
        </p:nvSpPr>
        <p:spPr>
          <a:xfrm>
            <a:off x="6619296" y="4403693"/>
            <a:ext cx="5397845" cy="1660223"/>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 items = new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(new</a:t>
            </a:r>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Duck</a:t>
            </a:r>
            <a:r>
              <a:rPr lang="en-US" sz="2000" dirty="0">
                <a:solidFill>
                  <a:schemeClr val="tx1"/>
                </a:solidFill>
                <a:latin typeface="Consolas" panose="020B0609020204030204" pitchFamily="49" charset="0"/>
              </a:rPr>
              <a:t>("Daffy"));</a:t>
            </a:r>
          </a:p>
          <a:p>
            <a:r>
              <a:rPr lang="en-US" sz="2000" dirty="0" err="1">
                <a:solidFill>
                  <a:schemeClr val="tx1"/>
                </a:solidFill>
                <a:latin typeface="Consolas" panose="020B0609020204030204" pitchFamily="49" charset="0"/>
              </a:rPr>
              <a:t>items.add</a:t>
            </a:r>
            <a:r>
              <a:rPr lang="en-US" sz="2000" dirty="0">
                <a:solidFill>
                  <a:schemeClr val="tx1"/>
                </a:solidFill>
                <a:latin typeface="Consolas" panose="020B0609020204030204" pitchFamily="49" charset="0"/>
              </a:rPr>
              <a:t>("more stuff"); </a:t>
            </a:r>
          </a:p>
          <a:p>
            <a:endParaRPr lang="en-US" sz="2000" dirty="0">
              <a:solidFill>
                <a:schemeClr val="tx1"/>
              </a:solidFill>
              <a:latin typeface="Consolas" panose="020B0609020204030204" pitchFamily="49" charset="0"/>
            </a:endParaRPr>
          </a:p>
          <a:p>
            <a:r>
              <a:rPr lang="en-US" sz="2000" dirty="0">
                <a:solidFill>
                  <a:srgbClr val="00B050"/>
                </a:solidFill>
                <a:latin typeface="Consolas" panose="020B0609020204030204" pitchFamily="49" charset="0"/>
              </a:rPr>
              <a:t>string</a:t>
            </a:r>
            <a:r>
              <a:rPr lang="en-US" sz="2000" dirty="0">
                <a:solidFill>
                  <a:schemeClr val="tx1"/>
                </a:solidFill>
                <a:latin typeface="Consolas" panose="020B0609020204030204" pitchFamily="49" charset="0"/>
              </a:rPr>
              <a:t> s = (</a:t>
            </a:r>
            <a:r>
              <a:rPr lang="en-US" sz="2000" dirty="0">
                <a:solidFill>
                  <a:srgbClr val="00B050"/>
                </a:solidFill>
                <a:latin typeface="Consolas" panose="020B0609020204030204" pitchFamily="49" charset="0"/>
              </a:rPr>
              <a:t>string</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items.get</a:t>
            </a:r>
            <a:r>
              <a:rPr lang="en-US" sz="2000" dirty="0">
                <a:solidFill>
                  <a:schemeClr val="tx1"/>
                </a:solidFill>
                <a:latin typeface="Consolas" panose="020B0609020204030204" pitchFamily="49" charset="0"/>
              </a:rPr>
              <a:t>(0);</a:t>
            </a:r>
          </a:p>
        </p:txBody>
      </p:sp>
      <p:sp>
        <p:nvSpPr>
          <p:cNvPr id="25" name="Rectangle 19">
            <a:extLst>
              <a:ext uri="{FF2B5EF4-FFF2-40B4-BE49-F238E27FC236}">
                <a16:creationId xmlns:a16="http://schemas.microsoft.com/office/drawing/2014/main" id="{88D60B8A-C591-4C5F-9745-3A454E730932}"/>
              </a:ext>
            </a:extLst>
          </p:cNvPr>
          <p:cNvSpPr>
            <a:spLocks noChangeArrowheads="1"/>
          </p:cNvSpPr>
          <p:nvPr/>
        </p:nvSpPr>
        <p:spPr bwMode="auto">
          <a:xfrm>
            <a:off x="925678" y="2649157"/>
            <a:ext cx="484948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And so it can do the type checking for us before our program ever runs!!!</a:t>
            </a:r>
          </a:p>
        </p:txBody>
      </p:sp>
      <p:sp>
        <p:nvSpPr>
          <p:cNvPr id="27" name="Rectangle 26">
            <a:extLst>
              <a:ext uri="{FF2B5EF4-FFF2-40B4-BE49-F238E27FC236}">
                <a16:creationId xmlns:a16="http://schemas.microsoft.com/office/drawing/2014/main" id="{AF208C89-D002-47B0-9400-7D7E392A50C1}"/>
              </a:ext>
            </a:extLst>
          </p:cNvPr>
          <p:cNvSpPr/>
          <p:nvPr/>
        </p:nvSpPr>
        <p:spPr>
          <a:xfrm>
            <a:off x="6619296" y="1250734"/>
            <a:ext cx="5397844" cy="3001012"/>
          </a:xfrm>
          <a:prstGeom prst="rect">
            <a:avLst/>
          </a:prstGeom>
          <a:solidFill>
            <a:srgbClr val="FDF1E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generic container</a:t>
            </a:r>
          </a:p>
          <a:p>
            <a:r>
              <a:rPr lang="en-US" sz="2000" dirty="0">
                <a:solidFill>
                  <a:schemeClr val="tx1"/>
                </a:solidFill>
                <a:latin typeface="Consolas" panose="020B0609020204030204" pitchFamily="49" charset="0"/>
              </a:rPr>
              <a:t>class </a:t>
            </a:r>
            <a:r>
              <a:rPr lang="en-US" sz="2000" dirty="0" err="1">
                <a:solidFill>
                  <a:schemeClr val="tx1"/>
                </a:solidFill>
                <a:latin typeface="Consolas" panose="020B0609020204030204" pitchFamily="49" charset="0"/>
              </a:rPr>
              <a:t>HoldItems</a:t>
            </a:r>
            <a:r>
              <a:rPr lang="en-US" sz="2000" dirty="0">
                <a:solidFill>
                  <a:schemeClr val="tx1"/>
                </a:solidFill>
                <a:latin typeface="Consolas" panose="020B0609020204030204" pitchFamily="49" charset="0"/>
              </a:rPr>
              <a:t>&lt;</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&gt; {</a:t>
            </a:r>
          </a:p>
          <a:p>
            <a:r>
              <a:rPr lang="en-US" sz="2000" dirty="0">
                <a:solidFill>
                  <a:schemeClr val="tx1"/>
                </a:solidFill>
                <a:latin typeface="Consolas" panose="020B0609020204030204" pitchFamily="49" charset="0"/>
              </a:rPr>
              <a:t>  public void add(</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_[size_++] = </a:t>
            </a:r>
            <a:r>
              <a:rPr lang="en-US" sz="2000" dirty="0" err="1">
                <a:solidFill>
                  <a:schemeClr val="tx1"/>
                </a:solidFill>
                <a:latin typeface="Consolas" panose="020B0609020204030204" pitchFamily="49" charset="0"/>
              </a:rPr>
              <a:t>val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public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 get(int j)</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 return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_[j]; }</a:t>
            </a:r>
          </a:p>
          <a:p>
            <a:endParaRPr lang="en-US" sz="1100" dirty="0">
              <a:solidFill>
                <a:schemeClr val="tx1"/>
              </a:solidFill>
              <a:latin typeface="Consolas" panose="020B0609020204030204" pitchFamily="49" charset="0"/>
            </a:endParaRPr>
          </a:p>
          <a:p>
            <a:r>
              <a:rPr lang="en-US" sz="2000" dirty="0">
                <a:solidFill>
                  <a:srgbClr val="00B0F0"/>
                </a:solidFill>
                <a:latin typeface="Consolas" panose="020B0609020204030204" pitchFamily="49" charset="0"/>
              </a:rPr>
              <a:t>  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arr</a:t>
            </a:r>
            <a:r>
              <a:rPr lang="en-US" sz="2000" dirty="0">
                <a:solidFill>
                  <a:schemeClr val="tx1"/>
                </a:solidFill>
                <a:latin typeface="Consolas" panose="020B0609020204030204" pitchFamily="49" charset="0"/>
              </a:rPr>
              <a:t>_ = new </a:t>
            </a:r>
            <a:r>
              <a:rPr lang="en-US" sz="2000" dirty="0">
                <a:solidFill>
                  <a:srgbClr val="00B0F0"/>
                </a:solidFill>
                <a:latin typeface="Consolas" panose="020B0609020204030204" pitchFamily="49" charset="0"/>
              </a:rPr>
              <a:t>T</a:t>
            </a:r>
            <a:r>
              <a:rPr lang="en-US" sz="2000" dirty="0">
                <a:solidFill>
                  <a:schemeClr val="tx1"/>
                </a:solidFill>
                <a:latin typeface="Consolas" panose="020B0609020204030204" pitchFamily="49" charset="0"/>
              </a:rPr>
              <a:t>[10];</a:t>
            </a:r>
          </a:p>
          <a:p>
            <a:r>
              <a:rPr lang="en-US" sz="2000" dirty="0">
                <a:solidFill>
                  <a:schemeClr val="tx1"/>
                </a:solidFill>
                <a:latin typeface="Consolas" panose="020B0609020204030204" pitchFamily="49" charset="0"/>
              </a:rPr>
              <a:t>  int size_ = 0;</a:t>
            </a:r>
          </a:p>
          <a:p>
            <a:r>
              <a:rPr lang="en-US" sz="2000" dirty="0">
                <a:solidFill>
                  <a:schemeClr val="tx1"/>
                </a:solidFill>
                <a:latin typeface="Consolas" panose="020B0609020204030204" pitchFamily="49" charset="0"/>
              </a:rPr>
              <a:t>}</a:t>
            </a:r>
          </a:p>
        </p:txBody>
      </p:sp>
      <p:sp>
        <p:nvSpPr>
          <p:cNvPr id="38" name="TextBox 37">
            <a:extLst>
              <a:ext uri="{FF2B5EF4-FFF2-40B4-BE49-F238E27FC236}">
                <a16:creationId xmlns:a16="http://schemas.microsoft.com/office/drawing/2014/main" id="{BBA62C8D-4193-4049-946E-D31887D13494}"/>
              </a:ext>
            </a:extLst>
          </p:cNvPr>
          <p:cNvSpPr txBox="1"/>
          <p:nvPr/>
        </p:nvSpPr>
        <p:spPr>
          <a:xfrm>
            <a:off x="6619296" y="4406937"/>
            <a:ext cx="5397844" cy="1754326"/>
          </a:xfrm>
          <a:prstGeom prst="rect">
            <a:avLst/>
          </a:prstGeom>
          <a:solidFill>
            <a:srgbClr val="FDF1E9"/>
          </a:solidFill>
          <a:ln>
            <a:solidFill>
              <a:schemeClr val="tx1"/>
            </a:solidFill>
          </a:ln>
        </p:spPr>
        <p:txBody>
          <a:bodyPr wrap="square">
            <a:spAutoFit/>
          </a:bodyPr>
          <a:lstStyle/>
          <a:p>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50"/>
                </a:solidFill>
                <a:latin typeface="Consolas" panose="020B0609020204030204" pitchFamily="49" charset="0"/>
              </a:rPr>
              <a:t>Dog</a:t>
            </a:r>
            <a:r>
              <a:rPr lang="en-US" dirty="0">
                <a:latin typeface="Consolas" panose="020B0609020204030204" pitchFamily="49" charset="0"/>
              </a:rPr>
              <a:t>&gt; </a:t>
            </a:r>
            <a:r>
              <a:rPr lang="en-US" dirty="0" err="1">
                <a:latin typeface="Consolas" panose="020B0609020204030204" pitchFamily="49" charset="0"/>
              </a:rPr>
              <a:t>doggos</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new </a:t>
            </a:r>
            <a:r>
              <a:rPr lang="en-US" dirty="0" err="1">
                <a:latin typeface="Consolas" panose="020B0609020204030204" pitchFamily="49" charset="0"/>
              </a:rPr>
              <a:t>HoldItems</a:t>
            </a:r>
            <a:r>
              <a:rPr lang="en-US" dirty="0">
                <a:latin typeface="Consolas" panose="020B0609020204030204" pitchFamily="49" charset="0"/>
              </a:rPr>
              <a:t>&lt;</a:t>
            </a:r>
            <a:r>
              <a:rPr lang="en-US" dirty="0">
                <a:solidFill>
                  <a:srgbClr val="00B050"/>
                </a:solidFill>
                <a:latin typeface="Consolas" panose="020B0609020204030204" pitchFamily="49" charset="0"/>
              </a:rPr>
              <a:t>Dog</a:t>
            </a:r>
            <a:r>
              <a:rPr lang="en-US" dirty="0">
                <a:latin typeface="Consolas" panose="020B0609020204030204" pitchFamily="49" charset="0"/>
              </a:rPr>
              <a:t>&gt;();</a:t>
            </a:r>
          </a:p>
          <a:p>
            <a:r>
              <a:rPr lang="en-US" dirty="0" err="1">
                <a:latin typeface="Consolas" panose="020B0609020204030204" pitchFamily="49" charset="0"/>
              </a:rPr>
              <a:t>doggos.add</a:t>
            </a:r>
            <a:r>
              <a:rPr lang="en-US" dirty="0">
                <a:latin typeface="Consolas" panose="020B0609020204030204" pitchFamily="49" charset="0"/>
              </a:rPr>
              <a:t>(new </a:t>
            </a:r>
            <a:r>
              <a:rPr lang="en-US" dirty="0">
                <a:solidFill>
                  <a:srgbClr val="00B050"/>
                </a:solidFill>
                <a:latin typeface="Consolas" panose="020B0609020204030204" pitchFamily="49" charset="0"/>
              </a:rPr>
              <a:t>Dog</a:t>
            </a:r>
            <a:r>
              <a:rPr lang="en-US" dirty="0">
                <a:latin typeface="Consolas" panose="020B0609020204030204" pitchFamily="49" charset="0"/>
              </a:rPr>
              <a:t>("Fido"));</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00B050"/>
                </a:solidFill>
                <a:latin typeface="Consolas" panose="020B0609020204030204" pitchFamily="49" charset="0"/>
              </a:rPr>
              <a:t>Dog</a:t>
            </a:r>
            <a:r>
              <a:rPr lang="en-US" dirty="0">
                <a:latin typeface="Consolas" panose="020B0609020204030204" pitchFamily="49" charset="0"/>
              </a:rPr>
              <a:t> d = </a:t>
            </a:r>
            <a:r>
              <a:rPr lang="en-US" dirty="0" err="1">
                <a:latin typeface="Consolas" panose="020B0609020204030204" pitchFamily="49" charset="0"/>
              </a:rPr>
              <a:t>doggos.get</a:t>
            </a:r>
            <a:r>
              <a:rPr lang="en-US" dirty="0">
                <a:latin typeface="Consolas" panose="020B0609020204030204" pitchFamily="49" charset="0"/>
              </a:rPr>
              <a:t>(0);</a:t>
            </a:r>
          </a:p>
        </p:txBody>
      </p:sp>
      <p:sp>
        <p:nvSpPr>
          <p:cNvPr id="39" name="TextBox 38">
            <a:extLst>
              <a:ext uri="{FF2B5EF4-FFF2-40B4-BE49-F238E27FC236}">
                <a16:creationId xmlns:a16="http://schemas.microsoft.com/office/drawing/2014/main" id="{5B29DC73-F3F1-4FEF-948B-8DB69204582A}"/>
              </a:ext>
            </a:extLst>
          </p:cNvPr>
          <p:cNvSpPr txBox="1"/>
          <p:nvPr/>
        </p:nvSpPr>
        <p:spPr>
          <a:xfrm>
            <a:off x="6609669" y="5337828"/>
            <a:ext cx="4526760" cy="400110"/>
          </a:xfrm>
          <a:prstGeom prst="rect">
            <a:avLst/>
          </a:prstGeom>
          <a:noFill/>
        </p:spPr>
        <p:txBody>
          <a:bodyPr wrap="square">
            <a:spAutoFit/>
          </a:bodyPr>
          <a:lstStyle/>
          <a:p>
            <a:r>
              <a:rPr lang="en-US" sz="2000" dirty="0" err="1">
                <a:latin typeface="Consolas" panose="020B0609020204030204" pitchFamily="49" charset="0"/>
              </a:rPr>
              <a:t>doggos.add</a:t>
            </a:r>
            <a:r>
              <a:rPr lang="en-US" sz="2000" dirty="0">
                <a:latin typeface="Consolas" panose="020B0609020204030204" pitchFamily="49" charset="0"/>
              </a:rPr>
              <a:t>(new </a:t>
            </a:r>
            <a:r>
              <a:rPr lang="en-US" sz="2000" dirty="0">
                <a:solidFill>
                  <a:srgbClr val="C00000"/>
                </a:solidFill>
                <a:latin typeface="Consolas" panose="020B0609020204030204" pitchFamily="49" charset="0"/>
              </a:rPr>
              <a:t>Duck</a:t>
            </a:r>
            <a:r>
              <a:rPr lang="en-US" sz="2000" dirty="0">
                <a:latin typeface="Consolas" panose="020B0609020204030204" pitchFamily="49" charset="0"/>
              </a:rPr>
              <a:t>("Daffy"));</a:t>
            </a:r>
          </a:p>
        </p:txBody>
      </p:sp>
      <p:grpSp>
        <p:nvGrpSpPr>
          <p:cNvPr id="43" name="Group 42">
            <a:extLst>
              <a:ext uri="{FF2B5EF4-FFF2-40B4-BE49-F238E27FC236}">
                <a16:creationId xmlns:a16="http://schemas.microsoft.com/office/drawing/2014/main" id="{94C36646-7AF0-4E98-AD88-40ED2DDD7B37}"/>
              </a:ext>
            </a:extLst>
          </p:cNvPr>
          <p:cNvGrpSpPr/>
          <p:nvPr/>
        </p:nvGrpSpPr>
        <p:grpSpPr>
          <a:xfrm>
            <a:off x="8375610" y="4523792"/>
            <a:ext cx="3719154" cy="905256"/>
            <a:chOff x="5172426" y="1770212"/>
            <a:chExt cx="3719154" cy="905256"/>
          </a:xfrm>
        </p:grpSpPr>
        <p:sp>
          <p:nvSpPr>
            <p:cNvPr id="44" name="TextBox 43">
              <a:extLst>
                <a:ext uri="{FF2B5EF4-FFF2-40B4-BE49-F238E27FC236}">
                  <a16:creationId xmlns:a16="http://schemas.microsoft.com/office/drawing/2014/main" id="{7EDA8265-FC45-416A-BD00-B26650326A88}"/>
                </a:ext>
              </a:extLst>
            </p:cNvPr>
            <p:cNvSpPr txBox="1"/>
            <p:nvPr/>
          </p:nvSpPr>
          <p:spPr>
            <a:xfrm>
              <a:off x="6071620" y="1944515"/>
              <a:ext cx="2819960"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dirty="0">
                  <a:latin typeface="Consolas" panose="020B0609020204030204" pitchFamily="49" charset="0"/>
                  <a:cs typeface="Consolas" panose="020B0609020204030204" pitchFamily="49" charset="0"/>
                </a:rPr>
                <a:t>cannot convert from '</a:t>
              </a:r>
              <a:r>
                <a:rPr lang="en-US" dirty="0">
                  <a:solidFill>
                    <a:srgbClr val="C00000"/>
                  </a:solidFill>
                  <a:latin typeface="Consolas" panose="020B0609020204030204" pitchFamily="49" charset="0"/>
                  <a:cs typeface="Consolas" panose="020B0609020204030204" pitchFamily="49" charset="0"/>
                </a:rPr>
                <a:t>Duck</a:t>
              </a:r>
              <a:r>
                <a:rPr lang="en-US" dirty="0">
                  <a:latin typeface="Consolas" panose="020B0609020204030204" pitchFamily="49" charset="0"/>
                  <a:cs typeface="Consolas" panose="020B0609020204030204" pitchFamily="49" charset="0"/>
                </a:rPr>
                <a:t>' to '</a:t>
              </a:r>
              <a:r>
                <a:rPr lang="en-US" dirty="0">
                  <a:solidFill>
                    <a:srgbClr val="00B050"/>
                  </a:solidFill>
                  <a:latin typeface="Consolas" panose="020B0609020204030204" pitchFamily="49" charset="0"/>
                  <a:cs typeface="Consolas" panose="020B0609020204030204" pitchFamily="49" charset="0"/>
                </a:rPr>
                <a:t>Dog</a:t>
              </a:r>
              <a:r>
                <a:rPr lang="en-US" dirty="0">
                  <a:latin typeface="Consolas" panose="020B0609020204030204" pitchFamily="49" charset="0"/>
                  <a:cs typeface="Consolas" panose="020B0609020204030204" pitchFamily="49" charset="0"/>
                </a:rPr>
                <a:t>'</a:t>
              </a:r>
            </a:p>
          </p:txBody>
        </p:sp>
        <p:pic>
          <p:nvPicPr>
            <p:cNvPr id="45" name="Picture 44" descr="Icon&#10;&#10;Description automatically generated with low confidence">
              <a:extLst>
                <a:ext uri="{FF2B5EF4-FFF2-40B4-BE49-F238E27FC236}">
                  <a16:creationId xmlns:a16="http://schemas.microsoft.com/office/drawing/2014/main" id="{8BAFFF59-8179-40EF-9553-E0E8CD071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46" name="Rectangle 19">
            <a:extLst>
              <a:ext uri="{FF2B5EF4-FFF2-40B4-BE49-F238E27FC236}">
                <a16:creationId xmlns:a16="http://schemas.microsoft.com/office/drawing/2014/main" id="{379065F0-B629-4257-9DE6-CF43FCCEB9A0}"/>
              </a:ext>
            </a:extLst>
          </p:cNvPr>
          <p:cNvSpPr>
            <a:spLocks noChangeArrowheads="1"/>
          </p:cNvSpPr>
          <p:nvPr/>
        </p:nvSpPr>
        <p:spPr bwMode="auto">
          <a:xfrm>
            <a:off x="623765" y="962855"/>
            <a:ext cx="557346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Now let's consider generics again...</a:t>
            </a:r>
          </a:p>
        </p:txBody>
      </p:sp>
      <p:sp>
        <p:nvSpPr>
          <p:cNvPr id="47" name="Rectangle 19">
            <a:extLst>
              <a:ext uri="{FF2B5EF4-FFF2-40B4-BE49-F238E27FC236}">
                <a16:creationId xmlns:a16="http://schemas.microsoft.com/office/drawing/2014/main" id="{B52B267E-81F4-4F05-9BFB-F40EBAD7415D}"/>
              </a:ext>
            </a:extLst>
          </p:cNvPr>
          <p:cNvSpPr>
            <a:spLocks noChangeArrowheads="1"/>
          </p:cNvSpPr>
          <p:nvPr/>
        </p:nvSpPr>
        <p:spPr bwMode="auto">
          <a:xfrm>
            <a:off x="885573" y="3543859"/>
            <a:ext cx="484948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This makes for a much </a:t>
            </a:r>
            <a:r>
              <a:rPr lang="en-US" sz="2000" dirty="0">
                <a:solidFill>
                  <a:srgbClr val="FF0000"/>
                </a:solidFill>
                <a:latin typeface="+mj-lt"/>
                <a:cs typeface="Times New Roman" pitchFamily="18" charset="0"/>
              </a:rPr>
              <a:t>faster</a:t>
            </a:r>
            <a:r>
              <a:rPr lang="en-US" sz="2000" dirty="0">
                <a:latin typeface="+mj-lt"/>
                <a:cs typeface="Times New Roman" pitchFamily="18" charset="0"/>
              </a:rPr>
              <a:t> and </a:t>
            </a:r>
            <a:r>
              <a:rPr lang="en-US" sz="2000" dirty="0">
                <a:solidFill>
                  <a:srgbClr val="FF0000"/>
                </a:solidFill>
                <a:latin typeface="+mj-lt"/>
                <a:cs typeface="Times New Roman" pitchFamily="18" charset="0"/>
              </a:rPr>
              <a:t>safer</a:t>
            </a:r>
            <a:r>
              <a:rPr lang="en-US" sz="2000" dirty="0">
                <a:latin typeface="+mj-lt"/>
                <a:cs typeface="Times New Roman" pitchFamily="18" charset="0"/>
              </a:rPr>
              <a:t> </a:t>
            </a:r>
            <a:r>
              <a:rPr lang="en-US" sz="2000" dirty="0">
                <a:solidFill>
                  <a:srgbClr val="FF0000"/>
                </a:solidFill>
                <a:latin typeface="+mj-lt"/>
                <a:cs typeface="Times New Roman" pitchFamily="18" charset="0"/>
              </a:rPr>
              <a:t>development experience</a:t>
            </a:r>
            <a:r>
              <a:rPr lang="en-US" sz="2000" dirty="0">
                <a:latin typeface="+mj-lt"/>
                <a:cs typeface="Times New Roman" pitchFamily="18" charset="0"/>
              </a:rPr>
              <a:t>...</a:t>
            </a:r>
          </a:p>
        </p:txBody>
      </p:sp>
    </p:spTree>
    <p:extLst>
      <p:ext uri="{BB962C8B-B14F-4D97-AF65-F5344CB8AC3E}">
        <p14:creationId xmlns:p14="http://schemas.microsoft.com/office/powerpoint/2010/main" val="7505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30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30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43"/>
                                        </p:tgtEl>
                                      </p:cBhvr>
                                    </p:animEffect>
                                    <p:set>
                                      <p:cBhvr>
                                        <p:cTn id="38" dur="1" fill="hold">
                                          <p:stCondLst>
                                            <p:cond delay="499"/>
                                          </p:stCondLst>
                                        </p:cTn>
                                        <p:tgtEl>
                                          <p:spTgt spid="4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7" grpId="0" animBg="1"/>
      <p:bldP spid="38" grpId="0" animBg="1"/>
      <p:bldP spid="39" grpId="0"/>
      <p:bldP spid="46" grpId="0"/>
      <p:bldP spid="4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63392" y="5374210"/>
            <a:ext cx="11415990"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             How is a bounded generic similar to/different from a template?</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4226544"/>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324845" y="2438541"/>
            <a:ext cx="11293084" cy="13849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Between templates and generics, is one approach “more conservative” than the other, i.e., does either approach disallow code at compile-time that could technically be valid code?</a:t>
            </a:r>
          </a:p>
        </p:txBody>
      </p:sp>
      <p:sp>
        <p:nvSpPr>
          <p:cNvPr id="77" name="Rectangle 76">
            <a:extLst>
              <a:ext uri="{FF2B5EF4-FFF2-40B4-BE49-F238E27FC236}">
                <a16:creationId xmlns:a16="http://schemas.microsoft.com/office/drawing/2014/main" id="{99294CA2-A23C-40DB-936B-A162CE903B6A}"/>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78" name="Rectangle 77">
            <a:extLst>
              <a:ext uri="{FF2B5EF4-FFF2-40B4-BE49-F238E27FC236}">
                <a16:creationId xmlns:a16="http://schemas.microsoft.com/office/drawing/2014/main" id="{463047F4-7A95-4356-9D88-8C1FBCED549D}"/>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8948175" cy="1143000"/>
          </a:xfrm>
        </p:spPr>
        <p:txBody>
          <a:bodyPr>
            <a:normAutofit/>
          </a:bodyPr>
          <a:lstStyle/>
          <a:p>
            <a:r>
              <a:rPr lang="en-US" sz="4000" dirty="0"/>
              <a:t>Generics: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2293260" y="191056"/>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177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90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77" grpId="0" animBg="1"/>
      <p:bldP spid="77" grpId="1" animBg="1"/>
      <p:bldP spid="78" grpId="0" animBg="1"/>
      <p:bldP spid="78" grpId="1"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63392" y="4942954"/>
            <a:ext cx="11415990"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Are there any other downsides to generics?</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671915"/>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Are errors more or less meaningful for generics than for templates? Why?</a:t>
            </a:r>
          </a:p>
        </p:txBody>
      </p:sp>
      <p:sp>
        <p:nvSpPr>
          <p:cNvPr id="77" name="Rectangle 76">
            <a:extLst>
              <a:ext uri="{FF2B5EF4-FFF2-40B4-BE49-F238E27FC236}">
                <a16:creationId xmlns:a16="http://schemas.microsoft.com/office/drawing/2014/main" id="{99294CA2-A23C-40DB-936B-A162CE903B6A}"/>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78" name="Rectangle 77">
            <a:extLst>
              <a:ext uri="{FF2B5EF4-FFF2-40B4-BE49-F238E27FC236}">
                <a16:creationId xmlns:a16="http://schemas.microsoft.com/office/drawing/2014/main" id="{463047F4-7A95-4356-9D88-8C1FBCED549D}"/>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8948175" cy="1143000"/>
          </a:xfrm>
        </p:spPr>
        <p:txBody>
          <a:bodyPr>
            <a:normAutofit/>
          </a:bodyPr>
          <a:lstStyle/>
          <a:p>
            <a:r>
              <a:rPr lang="en-US" sz="4000" dirty="0"/>
              <a:t>Generics: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2293260" y="191056"/>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43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90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77" grpId="0" animBg="1"/>
      <p:bldP spid="77" grpId="1" animBg="1"/>
      <p:bldP spid="78" grpId="0" animBg="1"/>
      <p:bldP spid="78"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Specialization</a:t>
            </a:r>
          </a:p>
        </p:txBody>
      </p:sp>
      <p:sp>
        <p:nvSpPr>
          <p:cNvPr id="12" name="TextBox 11">
            <a:extLst>
              <a:ext uri="{FF2B5EF4-FFF2-40B4-BE49-F238E27FC236}">
                <a16:creationId xmlns:a16="http://schemas.microsoft.com/office/drawing/2014/main" id="{AA68D2F8-DC7C-4FA2-8B28-DC981F7F29E3}"/>
              </a:ext>
            </a:extLst>
          </p:cNvPr>
          <p:cNvSpPr txBox="1"/>
          <p:nvPr/>
        </p:nvSpPr>
        <p:spPr>
          <a:xfrm>
            <a:off x="193396" y="804532"/>
            <a:ext cx="7184370"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example of specialization</a:t>
            </a:r>
          </a:p>
          <a:p>
            <a:endParaRPr lang="en-US" dirty="0">
              <a:latin typeface="Consolas" panose="020B0609020204030204" pitchFamily="49" charset="0"/>
            </a:endParaRPr>
          </a:p>
          <a:p>
            <a:r>
              <a:rPr lang="en-US" dirty="0">
                <a:latin typeface="Consolas" panose="020B0609020204030204" pitchFamily="49" charset="0"/>
              </a:rPr>
              <a:t>template&lt;&gt;</a:t>
            </a:r>
          </a:p>
          <a:p>
            <a:r>
              <a:rPr lang="en-US" dirty="0">
                <a:latin typeface="Consolas" panose="020B0609020204030204" pitchFamily="49" charset="0"/>
              </a:rPr>
              <a:t>void </a:t>
            </a:r>
            <a:r>
              <a:rPr lang="en-US" dirty="0">
                <a:solidFill>
                  <a:srgbClr val="00B0F0"/>
                </a:solidFill>
                <a:latin typeface="Consolas" panose="020B0609020204030204" pitchFamily="49" charset="0"/>
              </a:rPr>
              <a:t>sort</a:t>
            </a:r>
            <a:r>
              <a:rPr lang="en-US" dirty="0">
                <a:latin typeface="Consolas" panose="020B0609020204030204" pitchFamily="49" charset="0"/>
              </a:rPr>
              <a:t>(</a:t>
            </a:r>
            <a:r>
              <a:rPr lang="en-US" dirty="0">
                <a:solidFill>
                  <a:srgbClr val="00B050"/>
                </a:solidFill>
                <a:latin typeface="Consolas" panose="020B0609020204030204" pitchFamily="49" charset="0"/>
              </a:rPr>
              <a:t>bool</a:t>
            </a:r>
            <a:r>
              <a:rPr lang="en-US" dirty="0">
                <a:latin typeface="Consolas" panose="020B0609020204030204" pitchFamily="49" charset="0"/>
              </a:rPr>
              <a:t> items[], int </a:t>
            </a:r>
            <a:r>
              <a:rPr lang="en-US" dirty="0" err="1">
                <a:latin typeface="Consolas" panose="020B0609020204030204" pitchFamily="49" charset="0"/>
              </a:rPr>
              <a:t>len</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n_false</a:t>
            </a:r>
            <a:r>
              <a:rPr lang="en-US" dirty="0">
                <a:latin typeface="Consolas" panose="020B0609020204030204" pitchFamily="49" charset="0"/>
              </a:rPr>
              <a:t> = 0;</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 if (!items[</a:t>
            </a:r>
            <a:r>
              <a:rPr lang="en-US" dirty="0" err="1">
                <a:latin typeface="Consolas" panose="020B0609020204030204" pitchFamily="49" charset="0"/>
              </a:rPr>
              <a:t>i</a:t>
            </a:r>
            <a:r>
              <a:rPr lang="en-US" dirty="0">
                <a:latin typeface="Consolas" panose="020B0609020204030204" pitchFamily="49" charset="0"/>
              </a:rPr>
              <a:t>]) ++</a:t>
            </a:r>
            <a:r>
              <a:rPr lang="en-US" dirty="0" err="1">
                <a:latin typeface="Consolas" panose="020B0609020204030204" pitchFamily="49" charset="0"/>
              </a:rPr>
              <a:t>n_false</a:t>
            </a:r>
            <a:r>
              <a:rPr lang="en-US" dirty="0">
                <a:latin typeface="Consolas" panose="020B0609020204030204" pitchFamily="49" charset="0"/>
              </a:rPr>
              <a:t>; }</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n_false</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items[</a:t>
            </a:r>
            <a:r>
              <a:rPr lang="en-US" dirty="0" err="1">
                <a:latin typeface="Consolas" panose="020B0609020204030204" pitchFamily="49" charset="0"/>
              </a:rPr>
              <a:t>i</a:t>
            </a:r>
            <a:r>
              <a:rPr lang="en-US" dirty="0">
                <a:latin typeface="Consolas" panose="020B0609020204030204" pitchFamily="49" charset="0"/>
              </a:rPr>
              <a:t>] = false;</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a:t>
            </a:r>
            <a:r>
              <a:rPr lang="en-US" dirty="0" err="1">
                <a:latin typeface="Consolas" panose="020B0609020204030204" pitchFamily="49" charset="0"/>
              </a:rPr>
              <a:t>n_false;i</a:t>
            </a:r>
            <a:r>
              <a:rPr lang="en-US" dirty="0">
                <a:latin typeface="Consolas" panose="020B0609020204030204" pitchFamily="49" charset="0"/>
              </a:rPr>
              <a:t>&lt;</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items[</a:t>
            </a:r>
            <a:r>
              <a:rPr lang="en-US" dirty="0" err="1">
                <a:latin typeface="Consolas" panose="020B0609020204030204" pitchFamily="49" charset="0"/>
              </a:rPr>
              <a:t>i</a:t>
            </a:r>
            <a:r>
              <a:rPr lang="en-US" dirty="0">
                <a:latin typeface="Consolas" panose="020B0609020204030204" pitchFamily="49" charset="0"/>
              </a:rPr>
              <a:t>] = true;</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template &lt;</a:t>
            </a:r>
            <a:r>
              <a:rPr lang="en-US" dirty="0" err="1">
                <a:latin typeface="Consolas" panose="020B0609020204030204" pitchFamily="49" charset="0"/>
              </a:rPr>
              <a:t>typename</a:t>
            </a:r>
            <a:r>
              <a:rPr lang="en-US" dirty="0">
                <a:latin typeface="Consolas" panose="020B0609020204030204" pitchFamily="49" charset="0"/>
              </a:rPr>
              <a:t> T&gt;</a:t>
            </a:r>
          </a:p>
          <a:p>
            <a:r>
              <a:rPr lang="en-US" dirty="0">
                <a:latin typeface="Consolas" panose="020B0609020204030204" pitchFamily="49" charset="0"/>
              </a:rPr>
              <a:t>void </a:t>
            </a:r>
            <a:r>
              <a:rPr lang="en-US" dirty="0">
                <a:solidFill>
                  <a:srgbClr val="7030A0"/>
                </a:solidFill>
                <a:latin typeface="Consolas" panose="020B0609020204030204" pitchFamily="49" charset="0"/>
              </a:rPr>
              <a:t>sort</a:t>
            </a:r>
            <a:r>
              <a:rPr lang="en-US" dirty="0">
                <a:latin typeface="Consolas" panose="020B0609020204030204" pitchFamily="49" charset="0"/>
              </a:rPr>
              <a:t>(T items[], int </a:t>
            </a:r>
            <a:r>
              <a:rPr lang="en-US" dirty="0" err="1">
                <a:latin typeface="Consolas" panose="020B0609020204030204" pitchFamily="49" charset="0"/>
              </a:rPr>
              <a:t>len</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 General version of the sort, e.g., quicksort</a:t>
            </a:r>
          </a:p>
          <a:p>
            <a:r>
              <a:rPr lang="en-US" dirty="0">
                <a:latin typeface="Consolas" panose="020B0609020204030204" pitchFamily="49" charset="0"/>
              </a:rPr>
              <a:t>}</a:t>
            </a:r>
          </a:p>
        </p:txBody>
      </p:sp>
      <p:sp>
        <p:nvSpPr>
          <p:cNvPr id="16" name="TextBox 15">
            <a:extLst>
              <a:ext uri="{FF2B5EF4-FFF2-40B4-BE49-F238E27FC236}">
                <a16:creationId xmlns:a16="http://schemas.microsoft.com/office/drawing/2014/main" id="{2BE49599-BB72-4E35-8CAF-2CF555FF0265}"/>
              </a:ext>
            </a:extLst>
          </p:cNvPr>
          <p:cNvSpPr txBox="1"/>
          <p:nvPr/>
        </p:nvSpPr>
        <p:spPr>
          <a:xfrm>
            <a:off x="5597091" y="4488693"/>
            <a:ext cx="6472989" cy="2215991"/>
          </a:xfrm>
          <a:prstGeom prst="rect">
            <a:avLst/>
          </a:prstGeom>
          <a:solidFill>
            <a:srgbClr val="FFF2CC"/>
          </a:solidFill>
          <a:ln>
            <a:solidFill>
              <a:schemeClr val="tx1"/>
            </a:solidFill>
          </a:ln>
        </p:spPr>
        <p:txBody>
          <a:bodyPr wrap="square">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bool bools[] = {true, false, false, true};</a:t>
            </a:r>
          </a:p>
          <a:p>
            <a:r>
              <a:rPr lang="en-US" dirty="0">
                <a:latin typeface="Consolas" panose="020B0609020204030204" pitchFamily="49" charset="0"/>
              </a:rPr>
              <a:t>  </a:t>
            </a:r>
            <a:r>
              <a:rPr lang="en-US" dirty="0">
                <a:solidFill>
                  <a:srgbClr val="00B0F0"/>
                </a:solidFill>
                <a:latin typeface="Consolas" panose="020B0609020204030204" pitchFamily="49" charset="0"/>
              </a:rPr>
              <a:t>sort</a:t>
            </a:r>
            <a:r>
              <a:rPr lang="en-US" dirty="0">
                <a:latin typeface="Consolas" panose="020B0609020204030204" pitchFamily="49" charset="0"/>
              </a:rPr>
              <a:t>(bools, 4); // uses specialized version!</a:t>
            </a:r>
          </a:p>
          <a:p>
            <a:endParaRPr lang="en-US" sz="1000" dirty="0">
              <a:latin typeface="Consolas" panose="020B0609020204030204" pitchFamily="49" charset="0"/>
            </a:endParaRPr>
          </a:p>
          <a:p>
            <a:r>
              <a:rPr lang="en-US" dirty="0">
                <a:latin typeface="Consolas" panose="020B0609020204030204" pitchFamily="49" charset="0"/>
              </a:rPr>
              <a:t>  int </a:t>
            </a:r>
            <a:r>
              <a:rPr lang="en-US" dirty="0" err="1">
                <a:latin typeface="Consolas" panose="020B0609020204030204" pitchFamily="49" charset="0"/>
              </a:rPr>
              <a:t>ints</a:t>
            </a:r>
            <a:r>
              <a:rPr lang="en-US" dirty="0">
                <a:latin typeface="Consolas" panose="020B0609020204030204" pitchFamily="49" charset="0"/>
              </a:rPr>
              <a:t>[] = {17, 22, 3, 33, 4, -10};</a:t>
            </a:r>
          </a:p>
          <a:p>
            <a:r>
              <a:rPr lang="en-US" dirty="0">
                <a:latin typeface="Consolas" panose="020B0609020204030204" pitchFamily="49" charset="0"/>
              </a:rPr>
              <a:t>  </a:t>
            </a:r>
            <a:r>
              <a:rPr lang="en-US" dirty="0">
                <a:solidFill>
                  <a:srgbClr val="7030A0"/>
                </a:solidFill>
                <a:latin typeface="Consolas" panose="020B0609020204030204" pitchFamily="49" charset="0"/>
              </a:rPr>
              <a:t>sort</a:t>
            </a:r>
            <a:r>
              <a:rPr lang="en-US" dirty="0">
                <a:latin typeface="Consolas" panose="020B0609020204030204" pitchFamily="49" charset="0"/>
              </a:rPr>
              <a:t>(</a:t>
            </a:r>
            <a:r>
              <a:rPr lang="en-US" dirty="0" err="1">
                <a:latin typeface="Consolas" panose="020B0609020204030204" pitchFamily="49" charset="0"/>
              </a:rPr>
              <a:t>ints</a:t>
            </a:r>
            <a:r>
              <a:rPr lang="en-US" dirty="0">
                <a:latin typeface="Consolas" panose="020B0609020204030204" pitchFamily="49" charset="0"/>
              </a:rPr>
              <a:t>, 6);  // uses generic version of sort</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AEB5DDDE-DD8B-4356-A77F-B106EB3046DF}"/>
              </a:ext>
            </a:extLst>
          </p:cNvPr>
          <p:cNvSpPr txBox="1"/>
          <p:nvPr/>
        </p:nvSpPr>
        <p:spPr>
          <a:xfrm>
            <a:off x="7769191" y="1078029"/>
            <a:ext cx="4093946" cy="1015663"/>
          </a:xfrm>
          <a:prstGeom prst="rect">
            <a:avLst/>
          </a:prstGeom>
          <a:noFill/>
        </p:spPr>
        <p:txBody>
          <a:bodyPr wrap="square" rtlCol="0">
            <a:spAutoFit/>
          </a:bodyPr>
          <a:lstStyle/>
          <a:p>
            <a:pPr algn="ctr"/>
            <a:r>
              <a:rPr lang="en-US" sz="2000" dirty="0">
                <a:solidFill>
                  <a:srgbClr val="FF0000"/>
                </a:solidFill>
                <a:latin typeface="+mj-lt"/>
                <a:cs typeface="Times New Roman" pitchFamily="18" charset="0"/>
              </a:rPr>
              <a:t>Specialization</a:t>
            </a:r>
            <a:r>
              <a:rPr lang="en-US" sz="2000" dirty="0">
                <a:latin typeface="+mj-lt"/>
                <a:cs typeface="Times New Roman" pitchFamily="18" charset="0"/>
              </a:rPr>
              <a:t> is when we define a </a:t>
            </a:r>
            <a:r>
              <a:rPr lang="en-US" sz="2000" dirty="0">
                <a:solidFill>
                  <a:srgbClr val="00B0F0"/>
                </a:solidFill>
                <a:latin typeface="+mj-lt"/>
                <a:cs typeface="Times New Roman" pitchFamily="18" charset="0"/>
              </a:rPr>
              <a:t>dedicated version </a:t>
            </a:r>
            <a:r>
              <a:rPr lang="en-US" sz="2000" dirty="0">
                <a:latin typeface="+mj-lt"/>
                <a:cs typeface="Times New Roman" pitchFamily="18" charset="0"/>
              </a:rPr>
              <a:t>of a function or class for a </a:t>
            </a:r>
            <a:r>
              <a:rPr lang="en-US" sz="2000" dirty="0">
                <a:solidFill>
                  <a:srgbClr val="00B050"/>
                </a:solidFill>
                <a:latin typeface="+mj-lt"/>
                <a:cs typeface="Times New Roman" pitchFamily="18" charset="0"/>
              </a:rPr>
              <a:t>specific type</a:t>
            </a:r>
            <a:r>
              <a:rPr lang="en-US" sz="2000" dirty="0">
                <a:latin typeface="+mj-lt"/>
                <a:cs typeface="Times New Roman" pitchFamily="18" charset="0"/>
              </a:rPr>
              <a:t>.</a:t>
            </a:r>
          </a:p>
        </p:txBody>
      </p:sp>
      <p:sp>
        <p:nvSpPr>
          <p:cNvPr id="20" name="TextBox 19">
            <a:extLst>
              <a:ext uri="{FF2B5EF4-FFF2-40B4-BE49-F238E27FC236}">
                <a16:creationId xmlns:a16="http://schemas.microsoft.com/office/drawing/2014/main" id="{AC5F6F97-DB64-4044-B755-D7F0339E80DE}"/>
              </a:ext>
            </a:extLst>
          </p:cNvPr>
          <p:cNvSpPr txBox="1"/>
          <p:nvPr/>
        </p:nvSpPr>
        <p:spPr>
          <a:xfrm>
            <a:off x="7769191" y="3404494"/>
            <a:ext cx="4093946" cy="1015663"/>
          </a:xfrm>
          <a:prstGeom prst="rect">
            <a:avLst/>
          </a:prstGeom>
          <a:noFill/>
        </p:spPr>
        <p:txBody>
          <a:bodyPr wrap="square" rtlCol="0">
            <a:spAutoFit/>
          </a:bodyPr>
          <a:lstStyle/>
          <a:p>
            <a:pPr algn="ctr"/>
            <a:r>
              <a:rPr lang="en-US" sz="2000" dirty="0">
                <a:solidFill>
                  <a:srgbClr val="FF0000"/>
                </a:solidFill>
                <a:latin typeface="+mj-lt"/>
                <a:cs typeface="Times New Roman" pitchFamily="18" charset="0"/>
              </a:rPr>
              <a:t>Specialization</a:t>
            </a:r>
            <a:r>
              <a:rPr lang="en-US" sz="2000" dirty="0">
                <a:latin typeface="+mj-lt"/>
                <a:cs typeface="Times New Roman" pitchFamily="18" charset="0"/>
              </a:rPr>
              <a:t> enables custom versions of a class/function to handle special cases or improve efficiency.</a:t>
            </a:r>
          </a:p>
        </p:txBody>
      </p:sp>
      <p:sp>
        <p:nvSpPr>
          <p:cNvPr id="7" name="Speech Bubble: Rectangle with Corners Rounded 6">
            <a:extLst>
              <a:ext uri="{FF2B5EF4-FFF2-40B4-BE49-F238E27FC236}">
                <a16:creationId xmlns:a16="http://schemas.microsoft.com/office/drawing/2014/main" id="{285F0A95-2825-4D1C-80E9-C8FDFFB15C4C}"/>
              </a:ext>
            </a:extLst>
          </p:cNvPr>
          <p:cNvSpPr/>
          <p:nvPr/>
        </p:nvSpPr>
        <p:spPr>
          <a:xfrm>
            <a:off x="638047" y="66844"/>
            <a:ext cx="2943292" cy="1011185"/>
          </a:xfrm>
          <a:prstGeom prst="wedgeRoundRectCallout">
            <a:avLst>
              <a:gd name="adj1" fmla="val -15558"/>
              <a:gd name="adj2" fmla="val 110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This version of the sort function will always be used for </a:t>
            </a:r>
            <a:r>
              <a:rPr lang="en-US" sz="2000" dirty="0">
                <a:solidFill>
                  <a:schemeClr val="accent6">
                    <a:lumMod val="20000"/>
                    <a:lumOff val="80000"/>
                  </a:schemeClr>
                </a:solidFill>
                <a:latin typeface="Corbel" panose="020B0503020204020204" pitchFamily="34" charset="0"/>
              </a:rPr>
              <a:t>Boolean</a:t>
            </a:r>
            <a:r>
              <a:rPr lang="en-US" sz="2000" dirty="0">
                <a:solidFill>
                  <a:prstClr val="white"/>
                </a:solidFill>
                <a:latin typeface="Corbel" panose="020B0503020204020204" pitchFamily="34" charset="0"/>
              </a:rPr>
              <a:t> arrays.</a:t>
            </a:r>
          </a:p>
        </p:txBody>
      </p:sp>
      <p:sp>
        <p:nvSpPr>
          <p:cNvPr id="8" name="Speech Bubble: Rectangle with Corners Rounded 7">
            <a:extLst>
              <a:ext uri="{FF2B5EF4-FFF2-40B4-BE49-F238E27FC236}">
                <a16:creationId xmlns:a16="http://schemas.microsoft.com/office/drawing/2014/main" id="{1DB45051-C4D0-4D54-9342-E912D67367FD}"/>
              </a:ext>
            </a:extLst>
          </p:cNvPr>
          <p:cNvSpPr/>
          <p:nvPr/>
        </p:nvSpPr>
        <p:spPr>
          <a:xfrm>
            <a:off x="1959917" y="5122194"/>
            <a:ext cx="2943292" cy="1011185"/>
          </a:xfrm>
          <a:prstGeom prst="wedgeRoundRectCallout">
            <a:avLst>
              <a:gd name="adj1" fmla="val -74913"/>
              <a:gd name="adj2" fmla="val -123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And this version will be used for all other arrays.</a:t>
            </a:r>
          </a:p>
        </p:txBody>
      </p:sp>
      <p:sp>
        <p:nvSpPr>
          <p:cNvPr id="10" name="TextBox 9">
            <a:extLst>
              <a:ext uri="{FF2B5EF4-FFF2-40B4-BE49-F238E27FC236}">
                <a16:creationId xmlns:a16="http://schemas.microsoft.com/office/drawing/2014/main" id="{1B217794-0804-4F3C-9154-23AE977E71C4}"/>
              </a:ext>
            </a:extLst>
          </p:cNvPr>
          <p:cNvSpPr txBox="1"/>
          <p:nvPr/>
        </p:nvSpPr>
        <p:spPr>
          <a:xfrm>
            <a:off x="7915174" y="2241261"/>
            <a:ext cx="3801980" cy="1015663"/>
          </a:xfrm>
          <a:prstGeom prst="rect">
            <a:avLst/>
          </a:prstGeom>
          <a:noFill/>
        </p:spPr>
        <p:txBody>
          <a:bodyPr wrap="square">
            <a:spAutoFit/>
          </a:bodyPr>
          <a:lstStyle/>
          <a:p>
            <a:pPr algn="ctr"/>
            <a:r>
              <a:rPr lang="en-US" sz="2000" dirty="0">
                <a:latin typeface="+mj-lt"/>
                <a:cs typeface="Times New Roman" pitchFamily="18" charset="0"/>
              </a:rPr>
              <a:t>The </a:t>
            </a:r>
            <a:r>
              <a:rPr lang="en-US" sz="2000" dirty="0">
                <a:solidFill>
                  <a:srgbClr val="00B0F0"/>
                </a:solidFill>
                <a:latin typeface="+mj-lt"/>
                <a:cs typeface="Times New Roman" pitchFamily="18" charset="0"/>
              </a:rPr>
              <a:t>dedicated version </a:t>
            </a:r>
            <a:r>
              <a:rPr lang="en-US" sz="2000" dirty="0">
                <a:latin typeface="+mj-lt"/>
                <a:cs typeface="Times New Roman" pitchFamily="18" charset="0"/>
              </a:rPr>
              <a:t>is used instead of the </a:t>
            </a:r>
            <a:r>
              <a:rPr lang="en-US" sz="2000" dirty="0">
                <a:solidFill>
                  <a:srgbClr val="7030A0"/>
                </a:solidFill>
                <a:latin typeface="+mj-lt"/>
                <a:cs typeface="Times New Roman" pitchFamily="18" charset="0"/>
              </a:rPr>
              <a:t>generic/templated version</a:t>
            </a:r>
            <a:r>
              <a:rPr lang="en-US" sz="2000" dirty="0">
                <a:latin typeface="+mj-lt"/>
                <a:cs typeface="Times New Roman" pitchFamily="18" charset="0"/>
              </a:rPr>
              <a:t> (for that type).</a:t>
            </a:r>
            <a:endParaRPr lang="en-US" sz="2000" dirty="0"/>
          </a:p>
        </p:txBody>
      </p:sp>
    </p:spTree>
    <p:extLst>
      <p:ext uri="{BB962C8B-B14F-4D97-AF65-F5344CB8AC3E}">
        <p14:creationId xmlns:p14="http://schemas.microsoft.com/office/powerpoint/2010/main" val="417683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6" grpId="0" animBg="1"/>
      <p:bldP spid="15" grpId="0"/>
      <p:bldP spid="20" grpId="0"/>
      <p:bldP spid="7" grpId="0" animBg="1"/>
      <p:bldP spid="7" grpId="1" animBg="1"/>
      <p:bldP spid="8" grpId="0" animBg="1"/>
      <p:bldP spid="8" grpId="1" animBg="1"/>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Parametric Polymorphism in Dynamically Typed Languages</a:t>
            </a:r>
          </a:p>
        </p:txBody>
      </p:sp>
      <p:sp>
        <p:nvSpPr>
          <p:cNvPr id="3" name="Rectangle 2">
            <a:extLst>
              <a:ext uri="{FF2B5EF4-FFF2-40B4-BE49-F238E27FC236}">
                <a16:creationId xmlns:a16="http://schemas.microsoft.com/office/drawing/2014/main" id="{719D9AA6-1A09-462E-9F48-E9581455451E}"/>
              </a:ext>
            </a:extLst>
          </p:cNvPr>
          <p:cNvSpPr/>
          <p:nvPr/>
        </p:nvSpPr>
        <p:spPr>
          <a:xfrm>
            <a:off x="4682690" y="1807486"/>
            <a:ext cx="7141947" cy="3108959"/>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Quicksort in python!</a:t>
            </a:r>
          </a:p>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qsort</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if </a:t>
            </a:r>
            <a:r>
              <a:rPr lang="en-US" sz="2000" dirty="0" err="1">
                <a:solidFill>
                  <a:schemeClr val="tx1"/>
                </a:solidFill>
                <a:latin typeface="Consolas" panose="020B0609020204030204" pitchFamily="49" charset="0"/>
              </a:rPr>
              <a:t>len</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 &lt;= 1:     # base case</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lst</a:t>
            </a:r>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  pivot = </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  rest  = </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[1:]</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lessEq</a:t>
            </a:r>
            <a:r>
              <a:rPr lang="en-US" sz="2000" dirty="0">
                <a:solidFill>
                  <a:schemeClr val="tx1"/>
                </a:solidFill>
                <a:latin typeface="Consolas" panose="020B0609020204030204" pitchFamily="49" charset="0"/>
              </a:rPr>
              <a:t> =  [x for x in rest if x </a:t>
            </a:r>
            <a:r>
              <a:rPr lang="en-US" sz="2000" dirty="0">
                <a:solidFill>
                  <a:srgbClr val="FF0000"/>
                </a:solidFill>
                <a:latin typeface="Consolas" panose="020B0609020204030204" pitchFamily="49" charset="0"/>
              </a:rPr>
              <a:t>&lt;=</a:t>
            </a:r>
            <a:r>
              <a:rPr lang="en-US" sz="2000" dirty="0">
                <a:solidFill>
                  <a:schemeClr val="tx1"/>
                </a:solidFill>
                <a:latin typeface="Consolas" panose="020B0609020204030204" pitchFamily="49" charset="0"/>
              </a:rPr>
              <a:t> pivot]</a:t>
            </a:r>
          </a:p>
          <a:p>
            <a:r>
              <a:rPr lang="en-US" sz="2000" dirty="0">
                <a:solidFill>
                  <a:schemeClr val="tx1"/>
                </a:solidFill>
                <a:latin typeface="Consolas" panose="020B0609020204030204" pitchFamily="49" charset="0"/>
              </a:rPr>
              <a:t>  greater = [x for x in rest if x </a:t>
            </a:r>
            <a:r>
              <a:rPr lang="en-US" sz="2000" dirty="0">
                <a:solidFill>
                  <a:srgbClr val="FF0000"/>
                </a:solidFill>
                <a:latin typeface="Consolas" panose="020B0609020204030204" pitchFamily="49" charset="0"/>
              </a:rPr>
              <a:t>&gt;</a:t>
            </a:r>
            <a:r>
              <a:rPr lang="en-US" sz="2000" dirty="0">
                <a:solidFill>
                  <a:schemeClr val="tx1"/>
                </a:solidFill>
                <a:latin typeface="Consolas" panose="020B0609020204030204" pitchFamily="49" charset="0"/>
              </a:rPr>
              <a:t>  pivot]</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qsort</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lessEq</a:t>
            </a:r>
            <a:r>
              <a:rPr lang="en-US" sz="2000" dirty="0">
                <a:solidFill>
                  <a:schemeClr val="tx1"/>
                </a:solidFill>
                <a:latin typeface="Consolas" panose="020B0609020204030204" pitchFamily="49" charset="0"/>
              </a:rPr>
              <a:t>) + [pivot] + </a:t>
            </a:r>
            <a:r>
              <a:rPr lang="en-US" sz="2000" dirty="0" err="1">
                <a:solidFill>
                  <a:schemeClr val="tx1"/>
                </a:solidFill>
                <a:latin typeface="Consolas" panose="020B0609020204030204" pitchFamily="49" charset="0"/>
              </a:rPr>
              <a:t>qsort</a:t>
            </a:r>
            <a:r>
              <a:rPr lang="en-US" sz="2000" dirty="0">
                <a:solidFill>
                  <a:schemeClr val="tx1"/>
                </a:solidFill>
                <a:latin typeface="Consolas" panose="020B0609020204030204" pitchFamily="49" charset="0"/>
              </a:rPr>
              <a:t>(greater)</a:t>
            </a:r>
          </a:p>
        </p:txBody>
      </p:sp>
      <p:grpSp>
        <p:nvGrpSpPr>
          <p:cNvPr id="5" name="Group 4">
            <a:extLst>
              <a:ext uri="{FF2B5EF4-FFF2-40B4-BE49-F238E27FC236}">
                <a16:creationId xmlns:a16="http://schemas.microsoft.com/office/drawing/2014/main" id="{2CCD9741-2DA2-4370-AF16-206231406B01}"/>
              </a:ext>
            </a:extLst>
          </p:cNvPr>
          <p:cNvGrpSpPr/>
          <p:nvPr/>
        </p:nvGrpSpPr>
        <p:grpSpPr>
          <a:xfrm>
            <a:off x="3447280" y="828415"/>
            <a:ext cx="6245528" cy="765954"/>
            <a:chOff x="1290635" y="6017698"/>
            <a:chExt cx="6245528" cy="765954"/>
          </a:xfrm>
        </p:grpSpPr>
        <p:sp>
          <p:nvSpPr>
            <p:cNvPr id="6" name="TextBox 5">
              <a:extLst>
                <a:ext uri="{FF2B5EF4-FFF2-40B4-BE49-F238E27FC236}">
                  <a16:creationId xmlns:a16="http://schemas.microsoft.com/office/drawing/2014/main" id="{D8286ABB-7AAC-4DDA-8D4C-329BEEDEFD9A}"/>
                </a:ext>
              </a:extLst>
            </p:cNvPr>
            <p:cNvSpPr txBox="1"/>
            <p:nvPr/>
          </p:nvSpPr>
          <p:spPr>
            <a:xfrm>
              <a:off x="1955067" y="6075766"/>
              <a:ext cx="5581096"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Can we do parametric polymorphism in dynamically-typed languages?</a:t>
              </a:r>
            </a:p>
          </p:txBody>
        </p:sp>
        <p:pic>
          <p:nvPicPr>
            <p:cNvPr id="7" name="Picture 6" descr="Shape&#10;&#10;Description automatically generated with low confidence">
              <a:extLst>
                <a:ext uri="{FF2B5EF4-FFF2-40B4-BE49-F238E27FC236}">
                  <a16:creationId xmlns:a16="http://schemas.microsoft.com/office/drawing/2014/main" id="{90B0B93E-9C34-4AAD-961B-7BD6517E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9" name="TextBox 8">
            <a:extLst>
              <a:ext uri="{FF2B5EF4-FFF2-40B4-BE49-F238E27FC236}">
                <a16:creationId xmlns:a16="http://schemas.microsoft.com/office/drawing/2014/main" id="{D0E8B0E9-0658-48B8-8532-B85F7B5257C2}"/>
              </a:ext>
            </a:extLst>
          </p:cNvPr>
          <p:cNvSpPr txBox="1"/>
          <p:nvPr/>
        </p:nvSpPr>
        <p:spPr>
          <a:xfrm>
            <a:off x="21358" y="2009706"/>
            <a:ext cx="4627644" cy="707886"/>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Well,  since we don't usually specify </a:t>
            </a:r>
            <a:r>
              <a:rPr lang="en-US" sz="2000" dirty="0">
                <a:solidFill>
                  <a:srgbClr val="FF0000"/>
                </a:solidFill>
                <a:latin typeface="Corbel" panose="020B0503020204020204" pitchFamily="34" charset="0"/>
                <a:cs typeface="Cordia New" panose="020B0502040204020203" pitchFamily="34" charset="-34"/>
              </a:rPr>
              <a:t>types </a:t>
            </a:r>
            <a:r>
              <a:rPr lang="en-US" sz="2000" dirty="0">
                <a:latin typeface="Corbel" panose="020B0503020204020204" pitchFamily="34" charset="0"/>
                <a:cs typeface="Cordia New" panose="020B0502040204020203" pitchFamily="34" charset="-34"/>
              </a:rPr>
              <a:t>for </a:t>
            </a:r>
            <a:r>
              <a:rPr lang="en-US" sz="2000" dirty="0">
                <a:solidFill>
                  <a:srgbClr val="FF0000"/>
                </a:solidFill>
                <a:latin typeface="Corbel" panose="020B0503020204020204" pitchFamily="34" charset="0"/>
                <a:cs typeface="Cordia New" panose="020B0502040204020203" pitchFamily="34" charset="-34"/>
              </a:rPr>
              <a:t>variables</a:t>
            </a:r>
            <a:r>
              <a:rPr lang="en-US" sz="2000" dirty="0">
                <a:latin typeface="Corbel" panose="020B0503020204020204" pitchFamily="34" charset="0"/>
                <a:cs typeface="Cordia New" panose="020B0502040204020203" pitchFamily="34" charset="-34"/>
              </a:rPr>
              <a:t> in </a:t>
            </a:r>
            <a:r>
              <a:rPr lang="en-US" sz="2000" dirty="0">
                <a:solidFill>
                  <a:srgbClr val="FF0000"/>
                </a:solidFill>
                <a:latin typeface="Corbel" panose="020B0503020204020204" pitchFamily="34" charset="0"/>
                <a:cs typeface="Cordia New" panose="020B0502040204020203" pitchFamily="34" charset="-34"/>
              </a:rPr>
              <a:t>dynamic languages</a:t>
            </a:r>
            <a:r>
              <a:rPr lang="en-US" sz="2000" dirty="0">
                <a:latin typeface="Corbel" panose="020B0503020204020204" pitchFamily="34" charset="0"/>
                <a:cs typeface="Cordia New" panose="020B0502040204020203" pitchFamily="34" charset="-34"/>
              </a:rPr>
              <a:t>...</a:t>
            </a:r>
            <a:endParaRPr lang="en-US" sz="2000" dirty="0"/>
          </a:p>
        </p:txBody>
      </p:sp>
      <p:sp>
        <p:nvSpPr>
          <p:cNvPr id="13" name="TextBox 12">
            <a:extLst>
              <a:ext uri="{FF2B5EF4-FFF2-40B4-BE49-F238E27FC236}">
                <a16:creationId xmlns:a16="http://schemas.microsoft.com/office/drawing/2014/main" id="{30F0CE1E-2422-4233-B886-4F0471D33322}"/>
              </a:ext>
            </a:extLst>
          </p:cNvPr>
          <p:cNvSpPr txBox="1"/>
          <p:nvPr/>
        </p:nvSpPr>
        <p:spPr>
          <a:xfrm>
            <a:off x="242738" y="2887332"/>
            <a:ext cx="4184884" cy="707886"/>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We can't really have "type-parameterized" classes or functions...</a:t>
            </a:r>
            <a:endParaRPr lang="en-US" sz="2000" dirty="0"/>
          </a:p>
        </p:txBody>
      </p:sp>
      <p:sp>
        <p:nvSpPr>
          <p:cNvPr id="14" name="TextBox 13">
            <a:extLst>
              <a:ext uri="{FF2B5EF4-FFF2-40B4-BE49-F238E27FC236}">
                <a16:creationId xmlns:a16="http://schemas.microsoft.com/office/drawing/2014/main" id="{022FBA0A-53AF-486F-B16D-D71CBAFD2325}"/>
              </a:ext>
            </a:extLst>
          </p:cNvPr>
          <p:cNvSpPr txBox="1"/>
          <p:nvPr/>
        </p:nvSpPr>
        <p:spPr>
          <a:xfrm>
            <a:off x="242738" y="3729767"/>
            <a:ext cx="4184884" cy="1015663"/>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But we can accomplish essentially the same thing with </a:t>
            </a:r>
            <a:r>
              <a:rPr lang="en-US" sz="2000" dirty="0">
                <a:solidFill>
                  <a:srgbClr val="FF0000"/>
                </a:solidFill>
                <a:latin typeface="Corbel" panose="020B0503020204020204" pitchFamily="34" charset="0"/>
                <a:cs typeface="Cordia New" panose="020B0502040204020203" pitchFamily="34" charset="-34"/>
              </a:rPr>
              <a:t>regular functions/ classes</a:t>
            </a:r>
            <a:r>
              <a:rPr lang="en-US" sz="2000" dirty="0">
                <a:latin typeface="Corbel" panose="020B0503020204020204" pitchFamily="34" charset="0"/>
                <a:cs typeface="Cordia New" panose="020B0502040204020203" pitchFamily="34" charset="-34"/>
              </a:rPr>
              <a:t> (and </a:t>
            </a:r>
            <a:r>
              <a:rPr lang="en-US" sz="2000" dirty="0">
                <a:solidFill>
                  <a:srgbClr val="FF0000"/>
                </a:solidFill>
                <a:latin typeface="Corbel" panose="020B0503020204020204" pitchFamily="34" charset="0"/>
                <a:cs typeface="Cordia New" panose="020B0502040204020203" pitchFamily="34" charset="-34"/>
              </a:rPr>
              <a:t>duck typing</a:t>
            </a:r>
            <a:r>
              <a:rPr lang="en-US" sz="2000" dirty="0">
                <a:latin typeface="Corbel" panose="020B0503020204020204" pitchFamily="34" charset="0"/>
                <a:cs typeface="Cordia New" panose="020B0502040204020203" pitchFamily="34" charset="-34"/>
              </a:rPr>
              <a:t>)!</a:t>
            </a:r>
            <a:endParaRPr lang="en-US" sz="2000" dirty="0"/>
          </a:p>
        </p:txBody>
      </p:sp>
      <p:sp>
        <p:nvSpPr>
          <p:cNvPr id="15" name="TextBox 14">
            <a:extLst>
              <a:ext uri="{FF2B5EF4-FFF2-40B4-BE49-F238E27FC236}">
                <a16:creationId xmlns:a16="http://schemas.microsoft.com/office/drawing/2014/main" id="{0C842FE5-5F2D-4E19-AE11-8826CB9EC0D2}"/>
              </a:ext>
            </a:extLst>
          </p:cNvPr>
          <p:cNvSpPr txBox="1"/>
          <p:nvPr/>
        </p:nvSpPr>
        <p:spPr>
          <a:xfrm>
            <a:off x="399683" y="5571407"/>
            <a:ext cx="3870994" cy="400110"/>
          </a:xfrm>
          <a:prstGeom prst="rect">
            <a:avLst/>
          </a:prstGeom>
          <a:noFill/>
        </p:spPr>
        <p:txBody>
          <a:bodyPr wrap="square">
            <a:spAutoFit/>
          </a:bodyPr>
          <a:lstStyle/>
          <a:p>
            <a:pPr algn="ctr"/>
            <a:r>
              <a:rPr lang="en-US" sz="2000" dirty="0">
                <a:latin typeface="Corbel" panose="020B0503020204020204" pitchFamily="34" charset="0"/>
                <a:cs typeface="Cordia New" panose="020B0502040204020203" pitchFamily="34" charset="-34"/>
              </a:rPr>
              <a:t>Here's an example!</a:t>
            </a:r>
            <a:endParaRPr lang="en-US" sz="2000" dirty="0"/>
          </a:p>
        </p:txBody>
      </p:sp>
      <p:sp>
        <p:nvSpPr>
          <p:cNvPr id="18" name="Speech Bubble: Rectangle with Corners Rounded 17">
            <a:extLst>
              <a:ext uri="{FF2B5EF4-FFF2-40B4-BE49-F238E27FC236}">
                <a16:creationId xmlns:a16="http://schemas.microsoft.com/office/drawing/2014/main" id="{F89AAAA9-0C12-4529-8D0B-B3B08FA9E9A7}"/>
              </a:ext>
            </a:extLst>
          </p:cNvPr>
          <p:cNvSpPr/>
          <p:nvPr/>
        </p:nvSpPr>
        <p:spPr>
          <a:xfrm>
            <a:off x="7278946" y="11066"/>
            <a:ext cx="2682088" cy="1420498"/>
          </a:xfrm>
          <a:prstGeom prst="wedgeRoundRectCallout">
            <a:avLst>
              <a:gd name="adj1" fmla="val -85370"/>
              <a:gd name="adj2" fmla="val 1027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generic function takes in a list holding any type of item.</a:t>
            </a:r>
          </a:p>
        </p:txBody>
      </p:sp>
      <p:sp>
        <p:nvSpPr>
          <p:cNvPr id="19" name="Speech Bubble: Rectangle with Corners Rounded 18">
            <a:extLst>
              <a:ext uri="{FF2B5EF4-FFF2-40B4-BE49-F238E27FC236}">
                <a16:creationId xmlns:a16="http://schemas.microsoft.com/office/drawing/2014/main" id="{A4CDA865-3EAF-41D1-98A8-5607C547C1EC}"/>
              </a:ext>
            </a:extLst>
          </p:cNvPr>
          <p:cNvSpPr/>
          <p:nvPr/>
        </p:nvSpPr>
        <p:spPr>
          <a:xfrm>
            <a:off x="9460179" y="1644681"/>
            <a:ext cx="2682088" cy="1420498"/>
          </a:xfrm>
          <a:prstGeom prst="wedgeRoundRectCallout">
            <a:avLst>
              <a:gd name="adj1" fmla="val -43921"/>
              <a:gd name="adj2" fmla="val 1149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long as the list's  elements are </a:t>
            </a:r>
            <a:r>
              <a:rPr lang="en-US" sz="2000" dirty="0">
                <a:solidFill>
                  <a:srgbClr val="FFCDCD"/>
                </a:solidFill>
                <a:latin typeface="Corbel" panose="020B0503020204020204" pitchFamily="34" charset="0"/>
              </a:rPr>
              <a:t>comparable</a:t>
            </a:r>
            <a:r>
              <a:rPr lang="en-US" sz="2000" dirty="0">
                <a:latin typeface="Corbel" panose="020B0503020204020204" pitchFamily="34" charset="0"/>
              </a:rPr>
              <a:t> our function just works!</a:t>
            </a:r>
          </a:p>
        </p:txBody>
      </p:sp>
      <p:sp>
        <p:nvSpPr>
          <p:cNvPr id="20" name="TextBox 19">
            <a:extLst>
              <a:ext uri="{FF2B5EF4-FFF2-40B4-BE49-F238E27FC236}">
                <a16:creationId xmlns:a16="http://schemas.microsoft.com/office/drawing/2014/main" id="{1282458D-4886-4D4D-BEE0-A26FACD7B375}"/>
              </a:ext>
            </a:extLst>
          </p:cNvPr>
          <p:cNvSpPr txBox="1"/>
          <p:nvPr/>
        </p:nvSpPr>
        <p:spPr>
          <a:xfrm>
            <a:off x="4682691" y="5111519"/>
            <a:ext cx="7141946" cy="1477328"/>
          </a:xfrm>
          <a:prstGeom prst="rect">
            <a:avLst/>
          </a:prstGeom>
          <a:solidFill>
            <a:srgbClr val="DEECF7"/>
          </a:solidFill>
          <a:ln>
            <a:solidFill>
              <a:schemeClr val="tx1"/>
            </a:solidFill>
          </a:ln>
        </p:spPr>
        <p:txBody>
          <a:bodyPr wrap="square">
            <a:spAutoFit/>
          </a:bodyPr>
          <a:lstStyle/>
          <a:p>
            <a:r>
              <a:rPr lang="en-US" dirty="0">
                <a:latin typeface="Consolas" panose="020B0609020204030204" pitchFamily="49" charset="0"/>
              </a:rPr>
              <a:t>strs = ["</a:t>
            </a:r>
            <a:r>
              <a:rPr lang="en-US" dirty="0" err="1">
                <a:latin typeface="Consolas" panose="020B0609020204030204" pitchFamily="49" charset="0"/>
              </a:rPr>
              <a:t>b","c","a</a:t>
            </a:r>
            <a:r>
              <a:rPr lang="en-US" dirty="0">
                <a:latin typeface="Consolas" panose="020B0609020204030204" pitchFamily="49" charset="0"/>
              </a:rPr>
              <a:t>"]</a:t>
            </a:r>
          </a:p>
          <a:p>
            <a:r>
              <a:rPr lang="en-US" dirty="0" err="1">
                <a:latin typeface="Consolas" panose="020B0609020204030204" pitchFamily="49" charset="0"/>
              </a:rPr>
              <a:t>ints</a:t>
            </a:r>
            <a:r>
              <a:rPr lang="en-US" dirty="0">
                <a:latin typeface="Consolas" panose="020B0609020204030204" pitchFamily="49" charset="0"/>
              </a:rPr>
              <a:t> = [1,5,3,2,4]</a:t>
            </a:r>
          </a:p>
          <a:p>
            <a:endParaRPr lang="en-US" dirty="0">
              <a:latin typeface="Consolas" panose="020B0609020204030204" pitchFamily="49" charset="0"/>
            </a:endParaRPr>
          </a:p>
          <a:p>
            <a:r>
              <a:rPr lang="en-US" dirty="0" err="1">
                <a:latin typeface="Consolas" panose="020B0609020204030204" pitchFamily="49" charset="0"/>
              </a:rPr>
              <a:t>qsort</a:t>
            </a:r>
            <a:r>
              <a:rPr lang="en-US" dirty="0">
                <a:latin typeface="Consolas" panose="020B0609020204030204" pitchFamily="49" charset="0"/>
              </a:rPr>
              <a:t>(strs)    # ["</a:t>
            </a:r>
            <a:r>
              <a:rPr lang="en-US" dirty="0" err="1">
                <a:latin typeface="Consolas" panose="020B0609020204030204" pitchFamily="49" charset="0"/>
              </a:rPr>
              <a:t>a","b","c</a:t>
            </a:r>
            <a:r>
              <a:rPr lang="en-US" dirty="0">
                <a:latin typeface="Consolas" panose="020B0609020204030204" pitchFamily="49" charset="0"/>
              </a:rPr>
              <a:t>"]</a:t>
            </a:r>
          </a:p>
          <a:p>
            <a:r>
              <a:rPr lang="en-US" dirty="0" err="1">
                <a:latin typeface="Consolas" panose="020B0609020204030204" pitchFamily="49" charset="0"/>
              </a:rPr>
              <a:t>qsort</a:t>
            </a:r>
            <a:r>
              <a:rPr lang="en-US" dirty="0">
                <a:latin typeface="Consolas" panose="020B0609020204030204" pitchFamily="49" charset="0"/>
              </a:rPr>
              <a:t>(</a:t>
            </a:r>
            <a:r>
              <a:rPr lang="en-US" dirty="0" err="1">
                <a:latin typeface="Consolas" panose="020B0609020204030204" pitchFamily="49" charset="0"/>
              </a:rPr>
              <a:t>ints</a:t>
            </a:r>
            <a:r>
              <a:rPr lang="en-US" dirty="0">
                <a:latin typeface="Consolas" panose="020B0609020204030204" pitchFamily="49" charset="0"/>
              </a:rPr>
              <a:t>)    # [1,2,3,4,5]</a:t>
            </a:r>
          </a:p>
        </p:txBody>
      </p:sp>
      <p:sp>
        <p:nvSpPr>
          <p:cNvPr id="21" name="Speech Bubble: Rectangle with Corners Rounded 20" hidden="1">
            <a:extLst>
              <a:ext uri="{FF2B5EF4-FFF2-40B4-BE49-F238E27FC236}">
                <a16:creationId xmlns:a16="http://schemas.microsoft.com/office/drawing/2014/main" id="{D6E604F5-E6FA-431A-AF9D-BFEA04870CA5}"/>
              </a:ext>
            </a:extLst>
          </p:cNvPr>
          <p:cNvSpPr/>
          <p:nvPr/>
        </p:nvSpPr>
        <p:spPr>
          <a:xfrm>
            <a:off x="6768467" y="3871869"/>
            <a:ext cx="4531592" cy="1420498"/>
          </a:xfrm>
          <a:prstGeom prst="wedgeRoundRectCallout">
            <a:avLst>
              <a:gd name="adj1" fmla="val -85370"/>
              <a:gd name="adj2" fmla="val 1027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they're </a:t>
            </a:r>
            <a:r>
              <a:rPr lang="en-US" sz="2000" dirty="0">
                <a:solidFill>
                  <a:srgbClr val="FFCDCD"/>
                </a:solidFill>
                <a:latin typeface="Corbel" panose="020B0503020204020204" pitchFamily="34" charset="0"/>
              </a:rPr>
              <a:t>not quite generics</a:t>
            </a:r>
            <a:r>
              <a:rPr lang="en-US" sz="2000" dirty="0">
                <a:latin typeface="Corbel" panose="020B0503020204020204" pitchFamily="34" charset="0"/>
              </a:rPr>
              <a:t>, they can be </a:t>
            </a:r>
            <a:r>
              <a:rPr lang="en-US" sz="2000" dirty="0">
                <a:solidFill>
                  <a:srgbClr val="FFCDCD"/>
                </a:solidFill>
                <a:latin typeface="Corbel" panose="020B0503020204020204" pitchFamily="34" charset="0"/>
              </a:rPr>
              <a:t>strongly type-checked </a:t>
            </a:r>
            <a:r>
              <a:rPr lang="en-US" sz="2000" dirty="0">
                <a:latin typeface="Corbel" panose="020B0503020204020204" pitchFamily="34" charset="0"/>
              </a:rPr>
              <a:t>at run-time and provide similar functionality!</a:t>
            </a:r>
          </a:p>
        </p:txBody>
      </p:sp>
      <p:sp>
        <p:nvSpPr>
          <p:cNvPr id="16" name="Rectangle 15">
            <a:extLst>
              <a:ext uri="{FF2B5EF4-FFF2-40B4-BE49-F238E27FC236}">
                <a16:creationId xmlns:a16="http://schemas.microsoft.com/office/drawing/2014/main" id="{FD7ACE25-F53A-4FD9-9515-ED65359B5296}"/>
              </a:ext>
            </a:extLst>
          </p:cNvPr>
          <p:cNvSpPr/>
          <p:nvPr/>
        </p:nvSpPr>
        <p:spPr>
          <a:xfrm>
            <a:off x="3557299" y="1757637"/>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83E62064-F2D8-430C-A5C7-53EF8EDB2EF8}"/>
              </a:ext>
            </a:extLst>
          </p:cNvPr>
          <p:cNvSpPr/>
          <p:nvPr/>
        </p:nvSpPr>
        <p:spPr>
          <a:xfrm>
            <a:off x="3556472" y="1764109"/>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91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40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down)">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3" grpId="0"/>
      <p:bldP spid="14" grpId="0"/>
      <p:bldP spid="15" grpId="0"/>
      <p:bldP spid="18" grpId="0" animBg="1"/>
      <p:bldP spid="18" grpId="1" animBg="1"/>
      <p:bldP spid="19" grpId="0" animBg="1"/>
      <p:bldP spid="19" grpId="1" animBg="1"/>
      <p:bldP spid="20" grpId="0" animBg="1"/>
      <p:bldP spid="21" grpId="0" animBg="1"/>
      <p:bldP spid="21" grpId="1" animBg="1"/>
      <p:bldP spid="16" grpId="0" animBg="1"/>
      <p:bldP spid="16" grpId="1" animBg="1"/>
      <p:bldP spid="17" grpId="0" animBg="1"/>
      <p:bldP spid="17"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221505" y="941450"/>
            <a:ext cx="5553721" cy="830997"/>
          </a:xfrm>
          <a:prstGeom prst="rect">
            <a:avLst/>
          </a:prstGeom>
          <a:noFill/>
        </p:spPr>
        <p:txBody>
          <a:bodyPr wrap="square">
            <a:spAutoFit/>
          </a:bodyPr>
          <a:lstStyle/>
          <a:p>
            <a:pPr algn="ctr"/>
            <a:r>
              <a:rPr lang="en-US" sz="2400" dirty="0"/>
              <a:t>Consider the following parameterized class and some code that uses it below...</a:t>
            </a:r>
          </a:p>
        </p:txBody>
      </p:sp>
      <p:sp>
        <p:nvSpPr>
          <p:cNvPr id="12" name="TextBox 11">
            <a:extLst>
              <a:ext uri="{FF2B5EF4-FFF2-40B4-BE49-F238E27FC236}">
                <a16:creationId xmlns:a16="http://schemas.microsoft.com/office/drawing/2014/main" id="{AA09247D-7EC9-433C-9B14-AA18ABAFF597}"/>
              </a:ext>
            </a:extLst>
          </p:cNvPr>
          <p:cNvSpPr txBox="1"/>
          <p:nvPr/>
        </p:nvSpPr>
        <p:spPr>
          <a:xfrm>
            <a:off x="6733549" y="3875266"/>
            <a:ext cx="4529632" cy="769441"/>
          </a:xfrm>
          <a:prstGeom prst="rect">
            <a:avLst/>
          </a:prstGeom>
          <a:noFill/>
        </p:spPr>
        <p:txBody>
          <a:bodyPr wrap="square">
            <a:spAutoFit/>
          </a:bodyPr>
          <a:lstStyle/>
          <a:p>
            <a:r>
              <a:rPr lang="en-US" sz="4400" dirty="0">
                <a:latin typeface="Corbel" panose="020B0503020204020204" pitchFamily="34" charset="0"/>
              </a:rPr>
              <a:t>This is TypeScript!</a:t>
            </a:r>
            <a:endParaRPr lang="en-US" sz="4400" dirty="0"/>
          </a:p>
        </p:txBody>
      </p:sp>
      <p:sp>
        <p:nvSpPr>
          <p:cNvPr id="19" name="TextBox 18">
            <a:extLst>
              <a:ext uri="{FF2B5EF4-FFF2-40B4-BE49-F238E27FC236}">
                <a16:creationId xmlns:a16="http://schemas.microsoft.com/office/drawing/2014/main" id="{4C2203D8-A7FC-4B8C-8089-80BF27158356}"/>
              </a:ext>
            </a:extLst>
          </p:cNvPr>
          <p:cNvSpPr txBox="1"/>
          <p:nvPr/>
        </p:nvSpPr>
        <p:spPr>
          <a:xfrm>
            <a:off x="6604868" y="1914582"/>
            <a:ext cx="4786994" cy="830997"/>
          </a:xfrm>
          <a:prstGeom prst="rect">
            <a:avLst/>
          </a:prstGeom>
          <a:noFill/>
        </p:spPr>
        <p:txBody>
          <a:bodyPr wrap="square">
            <a:spAutoFit/>
          </a:bodyPr>
          <a:lstStyle/>
          <a:p>
            <a:pPr algn="ctr"/>
            <a:r>
              <a:rPr lang="en-US" sz="2400" dirty="0"/>
              <a:t>This code results in the following compiler error.</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Parametric Polymorphism</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92424" y="1011036"/>
            <a:ext cx="5707677" cy="57385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class </a:t>
            </a:r>
            <a:r>
              <a:rPr lang="en-US" sz="2000" dirty="0" err="1">
                <a:solidFill>
                  <a:srgbClr val="00FFFF"/>
                </a:solidFill>
                <a:latin typeface="Consolas" panose="020B0609020204030204" pitchFamily="49" charset="0"/>
              </a:rPr>
              <a:t>StudyList</a:t>
            </a:r>
            <a:r>
              <a:rPr lang="en-US" sz="2000" dirty="0">
                <a:latin typeface="Consolas" panose="020B0609020204030204" pitchFamily="49" charset="0"/>
              </a:rPr>
              <a:t>&lt;T&gt; {</a:t>
            </a:r>
          </a:p>
          <a:p>
            <a:r>
              <a:rPr lang="en-US" sz="2000" dirty="0">
                <a:latin typeface="Consolas" panose="020B0609020204030204" pitchFamily="49" charset="0"/>
              </a:rPr>
              <a:t>    private values: T[] = [];</a:t>
            </a:r>
          </a:p>
          <a:p>
            <a:endParaRPr lang="en-US" sz="1100" dirty="0">
              <a:latin typeface="Consolas" panose="020B0609020204030204" pitchFamily="49" charset="0"/>
            </a:endParaRPr>
          </a:p>
          <a:p>
            <a:r>
              <a:rPr lang="en-US" sz="2000" dirty="0">
                <a:latin typeface="Consolas" panose="020B0609020204030204" pitchFamily="49" charset="0"/>
              </a:rPr>
              <a:t>    public constructor (values: T[]) {</a:t>
            </a:r>
          </a:p>
          <a:p>
            <a:r>
              <a:rPr lang="en-US" sz="2000" dirty="0">
                <a:latin typeface="Consolas" panose="020B0609020204030204" pitchFamily="49" charset="0"/>
              </a:rPr>
              <a:t>        </a:t>
            </a:r>
            <a:r>
              <a:rPr lang="en-US" sz="2000" dirty="0" err="1">
                <a:latin typeface="Consolas" panose="020B0609020204030204" pitchFamily="49" charset="0"/>
              </a:rPr>
              <a:t>this.values</a:t>
            </a:r>
            <a:r>
              <a:rPr lang="en-US" sz="2000" dirty="0">
                <a:latin typeface="Consolas" panose="020B0609020204030204" pitchFamily="49" charset="0"/>
              </a:rPr>
              <a:t> = values;</a:t>
            </a:r>
          </a:p>
          <a:p>
            <a:r>
              <a:rPr lang="en-US" sz="2000" dirty="0">
                <a:latin typeface="Consolas" panose="020B0609020204030204" pitchFamily="49" charset="0"/>
              </a:rPr>
              <a:t>    }</a:t>
            </a:r>
          </a:p>
          <a:p>
            <a:endParaRPr lang="en-US" sz="1200" dirty="0">
              <a:latin typeface="Consolas" panose="020B0609020204030204" pitchFamily="49" charset="0"/>
            </a:endParaRPr>
          </a:p>
          <a:p>
            <a:r>
              <a:rPr lang="en-US" sz="2000" dirty="0">
                <a:latin typeface="Consolas" panose="020B0609020204030204" pitchFamily="49" charset="0"/>
              </a:rPr>
              <a:t>    public add(value: T): void {</a:t>
            </a:r>
          </a:p>
          <a:p>
            <a:r>
              <a:rPr lang="en-US" sz="2000" dirty="0">
                <a:latin typeface="Consolas" panose="020B0609020204030204" pitchFamily="49" charset="0"/>
              </a:rPr>
              <a:t>        </a:t>
            </a:r>
            <a:r>
              <a:rPr lang="en-US" sz="2000" dirty="0" err="1">
                <a:latin typeface="Consolas" panose="020B0609020204030204" pitchFamily="49" charset="0"/>
              </a:rPr>
              <a:t>this.values.push</a:t>
            </a:r>
            <a:r>
              <a:rPr lang="en-US" sz="2000" dirty="0">
                <a:latin typeface="Consolas" panose="020B0609020204030204" pitchFamily="49" charset="0"/>
              </a:rPr>
              <a:t>(value);</a:t>
            </a:r>
          </a:p>
          <a:p>
            <a:r>
              <a:rPr lang="en-US" sz="2000" dirty="0">
                <a:latin typeface="Consolas" panose="020B0609020204030204" pitchFamily="49" charset="0"/>
              </a:rPr>
              <a:t>    }</a:t>
            </a:r>
          </a:p>
          <a:p>
            <a:endParaRPr lang="en-US" sz="1100" dirty="0">
              <a:latin typeface="Consolas" panose="020B0609020204030204" pitchFamily="49" charset="0"/>
            </a:endParaRPr>
          </a:p>
          <a:p>
            <a:r>
              <a:rPr lang="en-US" sz="2000" dirty="0">
                <a:latin typeface="Consolas" panose="020B0609020204030204" pitchFamily="49" charset="0"/>
              </a:rPr>
              <a:t>    public get(index: number): T {</a:t>
            </a:r>
          </a:p>
          <a:p>
            <a:r>
              <a:rPr lang="en-US" sz="2000" dirty="0">
                <a:latin typeface="Consolas" panose="020B0609020204030204" pitchFamily="49" charset="0"/>
              </a:rPr>
              <a:t>        return </a:t>
            </a:r>
            <a:r>
              <a:rPr lang="en-US" sz="2000" dirty="0" err="1">
                <a:latin typeface="Consolas" panose="020B0609020204030204" pitchFamily="49" charset="0"/>
              </a:rPr>
              <a:t>this.values</a:t>
            </a:r>
            <a:r>
              <a:rPr lang="en-US" sz="2000" dirty="0">
                <a:latin typeface="Consolas" panose="020B0609020204030204" pitchFamily="49" charset="0"/>
              </a:rPr>
              <a:t>[index];</a:t>
            </a:r>
          </a:p>
          <a:p>
            <a:r>
              <a:rPr lang="en-US" sz="2000" dirty="0">
                <a:latin typeface="Consolas" panose="020B0609020204030204" pitchFamily="49" charset="0"/>
              </a:rPr>
              <a:t>    }</a:t>
            </a:r>
          </a:p>
          <a:p>
            <a:endParaRPr lang="en-US" sz="1050" dirty="0">
              <a:latin typeface="Consolas" panose="020B0609020204030204" pitchFamily="49" charset="0"/>
            </a:endParaRPr>
          </a:p>
          <a:p>
            <a:r>
              <a:rPr lang="en-US" sz="2000" dirty="0">
                <a:latin typeface="Consolas" panose="020B0609020204030204" pitchFamily="49" charset="0"/>
              </a:rPr>
              <a:t>    public </a:t>
            </a:r>
            <a:r>
              <a:rPr lang="en-US" sz="2000" dirty="0" err="1">
                <a:latin typeface="Consolas" panose="020B0609020204030204" pitchFamily="49" charset="0"/>
              </a:rPr>
              <a:t>studySession</a:t>
            </a:r>
            <a:r>
              <a:rPr lang="en-US" sz="2000" dirty="0">
                <a:latin typeface="Consolas" panose="020B0609020204030204" pitchFamily="49" charset="0"/>
              </a:rPr>
              <a:t>(): void {</a:t>
            </a:r>
          </a:p>
          <a:p>
            <a:r>
              <a:rPr lang="en-US" sz="2000" dirty="0">
                <a:latin typeface="Consolas" panose="020B0609020204030204" pitchFamily="49" charset="0"/>
              </a:rPr>
              <a:t>        for (var v in </a:t>
            </a:r>
            <a:r>
              <a:rPr lang="en-US" sz="2000" dirty="0" err="1">
                <a:latin typeface="Consolas" panose="020B0609020204030204" pitchFamily="49" charset="0"/>
              </a:rPr>
              <a:t>this.values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v.</a:t>
            </a:r>
            <a:r>
              <a:rPr lang="en-US" sz="2000" dirty="0" err="1">
                <a:solidFill>
                  <a:srgbClr val="FFCDCD"/>
                </a:solidFill>
                <a:latin typeface="Consolas" panose="020B0609020204030204" pitchFamily="49" charset="0"/>
              </a:rPr>
              <a:t>study</a:t>
            </a:r>
            <a:r>
              <a:rPr lang="en-US" sz="2000" dirty="0">
                <a:solidFill>
                  <a:srgbClr val="FFCDCD"/>
                </a:solidFill>
                <a:latin typeface="Consolas" panose="020B0609020204030204" pitchFamily="49" charset="0"/>
              </a:rPr>
              <a:t>()</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5848271" y="2887714"/>
            <a:ext cx="6300188" cy="830997"/>
          </a:xfrm>
          <a:prstGeom prst="rect">
            <a:avLst/>
          </a:prstGeom>
          <a:noFill/>
        </p:spPr>
        <p:txBody>
          <a:bodyPr wrap="square">
            <a:spAutoFit/>
          </a:bodyPr>
          <a:lstStyle/>
          <a:p>
            <a:pPr algn="ctr"/>
            <a:r>
              <a:rPr lang="en-US" sz="2400" dirty="0"/>
              <a:t>What type of parametric polymorphism is being used by this language: </a:t>
            </a:r>
            <a:r>
              <a:rPr lang="en-US" sz="2400" dirty="0">
                <a:solidFill>
                  <a:srgbClr val="FF0000"/>
                </a:solidFill>
              </a:rPr>
              <a:t>templates</a:t>
            </a:r>
            <a:r>
              <a:rPr lang="en-US" sz="2400" dirty="0"/>
              <a:t> or </a:t>
            </a:r>
            <a:r>
              <a:rPr lang="en-US" sz="2400" dirty="0">
                <a:solidFill>
                  <a:srgbClr val="FF0000"/>
                </a:solidFill>
              </a:rPr>
              <a:t>generics</a:t>
            </a:r>
            <a:r>
              <a:rPr lang="en-US" sz="2400" dirty="0"/>
              <a:t>?</a:t>
            </a:r>
          </a:p>
        </p:txBody>
      </p:sp>
      <p:sp>
        <p:nvSpPr>
          <p:cNvPr id="25" name="Rectangle 24">
            <a:extLst>
              <a:ext uri="{FF2B5EF4-FFF2-40B4-BE49-F238E27FC236}">
                <a16:creationId xmlns:a16="http://schemas.microsoft.com/office/drawing/2014/main" id="{512EA3D5-B44C-4FE0-928E-2F49F91EA9DC}"/>
              </a:ext>
            </a:extLst>
          </p:cNvPr>
          <p:cNvSpPr/>
          <p:nvPr/>
        </p:nvSpPr>
        <p:spPr>
          <a:xfrm>
            <a:off x="6084990" y="4801262"/>
            <a:ext cx="5707677" cy="19483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 The </a:t>
            </a:r>
            <a:r>
              <a:rPr lang="en-US" sz="2000" dirty="0">
                <a:solidFill>
                  <a:srgbClr val="FFCDCD"/>
                </a:solidFill>
                <a:latin typeface="Consolas" panose="020B0609020204030204" pitchFamily="49" charset="0"/>
              </a:rPr>
              <a:t>Nerd</a:t>
            </a:r>
            <a:r>
              <a:rPr lang="en-US" sz="2000" dirty="0">
                <a:latin typeface="Consolas" panose="020B0609020204030204" pitchFamily="49" charset="0"/>
              </a:rPr>
              <a:t> class has a </a:t>
            </a:r>
            <a:r>
              <a:rPr lang="en-US" sz="2000" dirty="0">
                <a:solidFill>
                  <a:srgbClr val="FFCDCD"/>
                </a:solidFill>
                <a:latin typeface="Consolas" panose="020B0609020204030204" pitchFamily="49" charset="0"/>
              </a:rPr>
              <a:t>study() </a:t>
            </a:r>
            <a:r>
              <a:rPr lang="en-US" sz="2000" dirty="0">
                <a:latin typeface="Consolas" panose="020B0609020204030204" pitchFamily="49" charset="0"/>
              </a:rPr>
              <a:t>method.</a:t>
            </a:r>
          </a:p>
          <a:p>
            <a:r>
              <a:rPr lang="en-US" sz="2000" dirty="0">
                <a:latin typeface="Consolas" panose="020B0609020204030204" pitchFamily="49" charset="0"/>
              </a:rPr>
              <a:t>const nerds = new </a:t>
            </a:r>
            <a:r>
              <a:rPr lang="en-US" sz="2000" dirty="0" err="1">
                <a:solidFill>
                  <a:srgbClr val="00FFFF"/>
                </a:solidFill>
                <a:latin typeface="Consolas" panose="020B0609020204030204" pitchFamily="49" charset="0"/>
              </a:rPr>
              <a:t>StudyList</a:t>
            </a:r>
            <a:r>
              <a:rPr lang="en-US" sz="2000" dirty="0">
                <a:latin typeface="Consolas" panose="020B0609020204030204" pitchFamily="49" charset="0"/>
              </a:rPr>
              <a:t>&lt;</a:t>
            </a:r>
            <a:r>
              <a:rPr lang="en-US" sz="2000" dirty="0">
                <a:solidFill>
                  <a:srgbClr val="FFCDCD"/>
                </a:solidFill>
                <a:latin typeface="Consolas" panose="020B0609020204030204" pitchFamily="49" charset="0"/>
              </a:rPr>
              <a:t>Nerd</a:t>
            </a:r>
            <a:r>
              <a:rPr lang="en-US" sz="2000" dirty="0">
                <a:latin typeface="Consolas" panose="020B0609020204030204" pitchFamily="49" charset="0"/>
              </a:rPr>
              <a:t>&gt;([]);</a:t>
            </a:r>
          </a:p>
          <a:p>
            <a:endParaRPr lang="en-US" sz="1400" dirty="0">
              <a:latin typeface="Consolas" panose="020B0609020204030204" pitchFamily="49" charset="0"/>
            </a:endParaRPr>
          </a:p>
          <a:p>
            <a:r>
              <a:rPr lang="en-US" sz="2000" dirty="0" err="1">
                <a:latin typeface="Consolas" panose="020B0609020204030204" pitchFamily="49" charset="0"/>
              </a:rPr>
              <a:t>nerds.add</a:t>
            </a:r>
            <a:r>
              <a:rPr lang="en-US" sz="2000" dirty="0">
                <a:latin typeface="Consolas" panose="020B0609020204030204" pitchFamily="49" charset="0"/>
              </a:rPr>
              <a:t>(new </a:t>
            </a:r>
            <a:r>
              <a:rPr lang="en-US" sz="2000" dirty="0">
                <a:solidFill>
                  <a:srgbClr val="FFCDCD"/>
                </a:solidFill>
                <a:latin typeface="Consolas" panose="020B0609020204030204" pitchFamily="49" charset="0"/>
              </a:rPr>
              <a:t>Nerd</a:t>
            </a:r>
            <a:r>
              <a:rPr lang="en-US" sz="2000" dirty="0">
                <a:latin typeface="Consolas" panose="020B0609020204030204" pitchFamily="49" charset="0"/>
              </a:rPr>
              <a:t>("Carey"));</a:t>
            </a:r>
          </a:p>
          <a:p>
            <a:r>
              <a:rPr lang="en-US" sz="2000" dirty="0" err="1">
                <a:latin typeface="Consolas" panose="020B0609020204030204" pitchFamily="49" charset="0"/>
              </a:rPr>
              <a:t>nerds.add</a:t>
            </a:r>
            <a:r>
              <a:rPr lang="en-US" sz="2000" dirty="0">
                <a:latin typeface="Consolas" panose="020B0609020204030204" pitchFamily="49" charset="0"/>
              </a:rPr>
              <a:t>(new </a:t>
            </a:r>
            <a:r>
              <a:rPr lang="en-US" sz="2000" dirty="0">
                <a:solidFill>
                  <a:srgbClr val="FFCDCD"/>
                </a:solidFill>
                <a:latin typeface="Consolas" panose="020B0609020204030204" pitchFamily="49" charset="0"/>
              </a:rPr>
              <a:t>Nerd</a:t>
            </a:r>
            <a:r>
              <a:rPr lang="en-US" sz="2000" dirty="0">
                <a:latin typeface="Consolas" panose="020B0609020204030204" pitchFamily="49" charset="0"/>
              </a:rPr>
              <a:t>("Paul"));</a:t>
            </a:r>
          </a:p>
          <a:p>
            <a:r>
              <a:rPr lang="en-US" sz="2000" dirty="0" err="1">
                <a:latin typeface="Consolas" panose="020B0609020204030204" pitchFamily="49" charset="0"/>
              </a:rPr>
              <a:t>nerds.studySession</a:t>
            </a:r>
            <a:r>
              <a:rPr lang="en-US" sz="2000" dirty="0">
                <a:latin typeface="Consolas" panose="020B0609020204030204" pitchFamily="49" charset="0"/>
              </a:rPr>
              <a:t>();</a:t>
            </a:r>
          </a:p>
        </p:txBody>
      </p:sp>
      <p:grpSp>
        <p:nvGrpSpPr>
          <p:cNvPr id="32" name="Group 31">
            <a:extLst>
              <a:ext uri="{FF2B5EF4-FFF2-40B4-BE49-F238E27FC236}">
                <a16:creationId xmlns:a16="http://schemas.microsoft.com/office/drawing/2014/main" id="{75574095-2BA0-4A1F-9335-592C2E03EA99}"/>
              </a:ext>
            </a:extLst>
          </p:cNvPr>
          <p:cNvGrpSpPr/>
          <p:nvPr/>
        </p:nvGrpSpPr>
        <p:grpSpPr>
          <a:xfrm>
            <a:off x="2357651" y="5952744"/>
            <a:ext cx="3400586" cy="905256"/>
            <a:chOff x="5172426" y="1770212"/>
            <a:chExt cx="3400586" cy="905256"/>
          </a:xfrm>
        </p:grpSpPr>
        <p:sp>
          <p:nvSpPr>
            <p:cNvPr id="33" name="TextBox 32">
              <a:extLst>
                <a:ext uri="{FF2B5EF4-FFF2-40B4-BE49-F238E27FC236}">
                  <a16:creationId xmlns:a16="http://schemas.microsoft.com/office/drawing/2014/main" id="{F0A41877-4DC5-48D2-845A-D3FA58147B93}"/>
                </a:ext>
              </a:extLst>
            </p:cNvPr>
            <p:cNvSpPr txBox="1"/>
            <p:nvPr/>
          </p:nvSpPr>
          <p:spPr>
            <a:xfrm>
              <a:off x="6071620" y="1944515"/>
              <a:ext cx="2501392"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err="1">
                  <a:latin typeface="Consolas" panose="020B0609020204030204" pitchFamily="49" charset="0"/>
                  <a:cs typeface="Consolas" panose="020B0609020204030204" pitchFamily="49" charset="0"/>
                </a:rPr>
                <a:t>TypeError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v.study</a:t>
              </a:r>
              <a:r>
                <a:rPr lang="en-US" sz="1800" dirty="0">
                  <a:latin typeface="Consolas" panose="020B0609020204030204" pitchFamily="49" charset="0"/>
                  <a:cs typeface="Consolas" panose="020B0609020204030204" pitchFamily="49" charset="0"/>
                </a:rPr>
                <a:t> is not a function</a:t>
              </a:r>
              <a:endParaRPr lang="en-US" dirty="0">
                <a:latin typeface="Consolas" panose="020B0609020204030204" pitchFamily="49" charset="0"/>
                <a:cs typeface="Consolas" panose="020B0609020204030204" pitchFamily="49" charset="0"/>
              </a:endParaRPr>
            </a:p>
          </p:txBody>
        </p:sp>
        <p:pic>
          <p:nvPicPr>
            <p:cNvPr id="34" name="Picture 33" descr="Icon&#10;&#10;Description automatically generated with low confidence">
              <a:extLst>
                <a:ext uri="{FF2B5EF4-FFF2-40B4-BE49-F238E27FC236}">
                  <a16:creationId xmlns:a16="http://schemas.microsoft.com/office/drawing/2014/main" id="{9994FB99-7EB5-4B72-89F4-05E6EFCDA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16" name="Rectangle 15">
            <a:extLst>
              <a:ext uri="{FF2B5EF4-FFF2-40B4-BE49-F238E27FC236}">
                <a16:creationId xmlns:a16="http://schemas.microsoft.com/office/drawing/2014/main" id="{85D150F1-1865-47CA-8A31-7BD6BC94AF12}"/>
              </a:ext>
            </a:extLst>
          </p:cNvPr>
          <p:cNvSpPr/>
          <p:nvPr/>
        </p:nvSpPr>
        <p:spPr>
          <a:xfrm>
            <a:off x="6179265" y="390754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1D40BD48-F910-456F-A57F-954DC64CD5AC}"/>
              </a:ext>
            </a:extLst>
          </p:cNvPr>
          <p:cNvSpPr/>
          <p:nvPr/>
        </p:nvSpPr>
        <p:spPr>
          <a:xfrm>
            <a:off x="6178438" y="391401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601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19" end="1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xEl>
                                              <p:pRg st="16" end="1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xEl>
                                              <p:pRg st="17" end="1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par>
                          <p:cTn id="73" fill="hold">
                            <p:stCondLst>
                              <p:cond delay="0"/>
                            </p:stCondLst>
                            <p:childTnLst>
                              <p:par>
                                <p:cTn id="74" presetID="22" presetClass="entr" presetSubtype="8"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300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9" grpId="0"/>
      <p:bldP spid="23" grpId="0" uiExpand="1" build="p" animBg="1"/>
      <p:bldP spid="27" grpId="0"/>
      <p:bldP spid="25" grpId="0" animBg="1"/>
      <p:bldP spid="16" grpId="0" animBg="1"/>
      <p:bldP spid="16" grpId="1" animBg="1"/>
      <p:bldP spid="17" grpId="0" animBg="1"/>
      <p:bldP spid="17"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Appendix – Ignore these slides</a:t>
            </a:r>
          </a:p>
        </p:txBody>
      </p:sp>
    </p:spTree>
    <p:extLst>
      <p:ext uri="{BB962C8B-B14F-4D97-AF65-F5344CB8AC3E}">
        <p14:creationId xmlns:p14="http://schemas.microsoft.com/office/powerpoint/2010/main" val="1855478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300BDE79-3B2C-423C-8FE2-491899C8A961}"/>
              </a:ext>
            </a:extLst>
          </p:cNvPr>
          <p:cNvSpPr txBox="1"/>
          <p:nvPr/>
        </p:nvSpPr>
        <p:spPr>
          <a:xfrm>
            <a:off x="1324451" y="1234349"/>
            <a:ext cx="10361782" cy="5262979"/>
          </a:xfrm>
          <a:prstGeom prst="rect">
            <a:avLst/>
          </a:prstGeom>
          <a:solidFill>
            <a:srgbClr val="FDF1E9"/>
          </a:solidFill>
          <a:ln>
            <a:solidFill>
              <a:schemeClr val="tx1"/>
            </a:solidFill>
          </a:ln>
        </p:spPr>
        <p:txBody>
          <a:bodyPr wrap="square" rtlCol="0">
            <a:spAutoFit/>
          </a:bodyPr>
          <a:lstStyle/>
          <a:p>
            <a:r>
              <a:rPr lang="en-US" sz="2400" dirty="0">
                <a:latin typeface="Consolas" panose="020B0609020204030204" pitchFamily="49" charset="0"/>
              </a:rPr>
              <a:t>class Grader {</a:t>
            </a: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  private float </a:t>
            </a:r>
            <a:r>
              <a:rPr lang="en-US" sz="2400" dirty="0" err="1">
                <a:latin typeface="Consolas" panose="020B0609020204030204" pitchFamily="49" charset="0"/>
              </a:rPr>
              <a:t>passing_avg</a:t>
            </a:r>
            <a:r>
              <a:rPr lang="en-US" sz="2400" dirty="0">
                <a:latin typeface="Consolas" panose="020B0609020204030204" pitchFamily="49" charset="0"/>
              </a:rPr>
              <a:t>_;</a:t>
            </a:r>
          </a:p>
          <a:p>
            <a:r>
              <a:rPr lang="en-US" sz="2400" dirty="0">
                <a:latin typeface="Consolas" panose="020B0609020204030204" pitchFamily="49" charset="0"/>
              </a:rPr>
              <a:t>};</a:t>
            </a:r>
          </a:p>
        </p:txBody>
      </p:sp>
      <p:sp>
        <p:nvSpPr>
          <p:cNvPr id="5" name="TextBox 4">
            <a:extLst>
              <a:ext uri="{FF2B5EF4-FFF2-40B4-BE49-F238E27FC236}">
                <a16:creationId xmlns:a16="http://schemas.microsoft.com/office/drawing/2014/main" id="{381FB913-BEB0-4DEB-8044-0621D0CB43DF}"/>
              </a:ext>
            </a:extLst>
          </p:cNvPr>
          <p:cNvSpPr txBox="1"/>
          <p:nvPr/>
        </p:nvSpPr>
        <p:spPr>
          <a:xfrm>
            <a:off x="1770744" y="1730923"/>
            <a:ext cx="9530173" cy="3785652"/>
          </a:xfrm>
          <a:prstGeom prst="rect">
            <a:avLst/>
          </a:prstGeom>
          <a:solidFill>
            <a:srgbClr val="FDF1E9"/>
          </a:solidFill>
          <a:ln>
            <a:solidFill>
              <a:schemeClr val="tx1"/>
            </a:solidFill>
          </a:ln>
        </p:spPr>
        <p:txBody>
          <a:bodyPr wrap="none" rtlCol="0">
            <a:spAutoFit/>
          </a:bodyPr>
          <a:lstStyle/>
          <a:p>
            <a:r>
              <a:rPr lang="en-US" sz="2400" dirty="0">
                <a:latin typeface="Consolas" panose="020B0609020204030204" pitchFamily="49" charset="0"/>
              </a:rPr>
              <a:t>public bool </a:t>
            </a:r>
            <a:r>
              <a:rPr lang="en-US" sz="2400" dirty="0" err="1">
                <a:latin typeface="Consolas" panose="020B0609020204030204" pitchFamily="49" charset="0"/>
              </a:rPr>
              <a:t>is_passing_avg</a:t>
            </a:r>
            <a:r>
              <a:rPr lang="en-US" sz="2400" dirty="0">
                <a:latin typeface="Consolas" panose="020B0609020204030204" pitchFamily="49" charset="0"/>
              </a:rPr>
              <a:t>(int[] scores) </a:t>
            </a:r>
          </a:p>
          <a:p>
            <a:r>
              <a:rPr lang="en-US" sz="2400" dirty="0">
                <a:latin typeface="Consolas" panose="020B0609020204030204" pitchFamily="49" charset="0"/>
              </a:rPr>
              <a:t>   throws </a:t>
            </a:r>
            <a:r>
              <a:rPr lang="en-US" sz="2400" dirty="0" err="1">
                <a:latin typeface="Consolas" panose="020B0609020204030204" pitchFamily="49" charset="0"/>
              </a:rPr>
              <a:t>ArgumentException</a:t>
            </a:r>
            <a:r>
              <a:rPr lang="en-US" sz="2400" dirty="0">
                <a:latin typeface="Consolas" panose="020B0609020204030204" pitchFamily="49" charset="0"/>
              </a:rPr>
              <a:t> {</a:t>
            </a:r>
          </a:p>
          <a:p>
            <a:r>
              <a:rPr lang="en-US" sz="2400" dirty="0">
                <a:latin typeface="Consolas" panose="020B0609020204030204" pitchFamily="49" charset="0"/>
              </a:rPr>
              <a:t>  float sum = 0;</a:t>
            </a:r>
          </a:p>
          <a:p>
            <a:r>
              <a:rPr lang="en-US" sz="2400" dirty="0">
                <a:latin typeface="Consolas" panose="020B0609020204030204" pitchFamily="49" charset="0"/>
              </a:rPr>
              <a:t>  for (int </a:t>
            </a:r>
            <a:r>
              <a:rPr lang="en-US" sz="2400" dirty="0" err="1">
                <a:latin typeface="Consolas" panose="020B0609020204030204" pitchFamily="49" charset="0"/>
              </a:rPr>
              <a:t>i</a:t>
            </a:r>
            <a:r>
              <a:rPr lang="en-US" sz="2400" dirty="0">
                <a:latin typeface="Consolas" panose="020B0609020204030204" pitchFamily="49" charset="0"/>
              </a:rPr>
              <a:t>=0; </a:t>
            </a:r>
            <a:r>
              <a:rPr lang="en-US" sz="2400" dirty="0" err="1">
                <a:latin typeface="Consolas" panose="020B0609020204030204" pitchFamily="49" charset="0"/>
              </a:rPr>
              <a:t>i</a:t>
            </a:r>
            <a:r>
              <a:rPr lang="en-US" sz="2400" dirty="0">
                <a:latin typeface="Consolas" panose="020B0609020204030204" pitchFamily="49" charset="0"/>
              </a:rPr>
              <a:t> &lt; </a:t>
            </a:r>
            <a:r>
              <a:rPr lang="en-US" sz="2400" dirty="0" err="1">
                <a:latin typeface="Consolas" panose="020B0609020204030204" pitchFamily="49" charset="0"/>
              </a:rPr>
              <a:t>scores.length</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a:t>
            </a:r>
          </a:p>
          <a:p>
            <a:r>
              <a:rPr lang="en-US" sz="2400" dirty="0">
                <a:latin typeface="Consolas" panose="020B0609020204030204" pitchFamily="49" charset="0"/>
              </a:rPr>
              <a:t>    if (scores[</a:t>
            </a:r>
            <a:r>
              <a:rPr lang="en-US" sz="2400" dirty="0" err="1">
                <a:latin typeface="Consolas" panose="020B0609020204030204" pitchFamily="49" charset="0"/>
              </a:rPr>
              <a:t>i</a:t>
            </a:r>
            <a:r>
              <a:rPr lang="en-US" sz="2400" dirty="0">
                <a:latin typeface="Consolas" panose="020B0609020204030204" pitchFamily="49" charset="0"/>
              </a:rPr>
              <a:t>] &lt; 0)</a:t>
            </a:r>
          </a:p>
          <a:p>
            <a:r>
              <a:rPr lang="en-US" sz="2400" dirty="0">
                <a:latin typeface="Consolas" panose="020B0609020204030204" pitchFamily="49" charset="0"/>
              </a:rPr>
              <a:t>      throw </a:t>
            </a:r>
            <a:r>
              <a:rPr lang="en-US" sz="2400" dirty="0" err="1">
                <a:latin typeface="Consolas" panose="020B0609020204030204" pitchFamily="49" charset="0"/>
              </a:rPr>
              <a:t>ArgumentException</a:t>
            </a:r>
            <a:r>
              <a:rPr lang="en-US" sz="2400" dirty="0">
                <a:latin typeface="Consolas" panose="020B0609020204030204" pitchFamily="49" charset="0"/>
              </a:rPr>
              <a:t>("Neg score: ",scores[</a:t>
            </a:r>
            <a:r>
              <a:rPr lang="en-US" sz="2400" dirty="0" err="1">
                <a:latin typeface="Consolas" panose="020B0609020204030204" pitchFamily="49" charset="0"/>
              </a:rPr>
              <a:t>i</a:t>
            </a:r>
            <a:r>
              <a:rPr lang="en-US" sz="2400" dirty="0">
                <a:latin typeface="Consolas" panose="020B0609020204030204" pitchFamily="49" charset="0"/>
              </a:rPr>
              <a:t>]);</a:t>
            </a:r>
          </a:p>
          <a:p>
            <a:r>
              <a:rPr lang="en-US" sz="2400" dirty="0">
                <a:latin typeface="Consolas" panose="020B0609020204030204" pitchFamily="49" charset="0"/>
              </a:rPr>
              <a:t>    sum += </a:t>
            </a:r>
            <a:r>
              <a:rPr lang="en-US" sz="2400" dirty="0" err="1">
                <a:latin typeface="Consolas" panose="020B0609020204030204" pitchFamily="49" charset="0"/>
              </a:rPr>
              <a:t>arr</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a:t>
            </a:r>
          </a:p>
          <a:p>
            <a:r>
              <a:rPr lang="en-US" sz="2400" dirty="0">
                <a:latin typeface="Consolas" panose="020B0609020204030204" pitchFamily="49" charset="0"/>
              </a:rPr>
              <a:t>  }</a:t>
            </a:r>
            <a:endParaRPr lang="en-US" sz="1200" dirty="0">
              <a:latin typeface="Consolas" panose="020B0609020204030204" pitchFamily="49" charset="0"/>
            </a:endParaRPr>
          </a:p>
          <a:p>
            <a:r>
              <a:rPr lang="en-US" sz="2400" dirty="0">
                <a:latin typeface="Consolas" panose="020B0609020204030204" pitchFamily="49" charset="0"/>
              </a:rPr>
              <a:t>  return (sum / </a:t>
            </a:r>
            <a:r>
              <a:rPr lang="en-US" sz="2400" dirty="0" err="1">
                <a:latin typeface="Consolas" panose="020B0609020204030204" pitchFamily="49" charset="0"/>
              </a:rPr>
              <a:t>len</a:t>
            </a:r>
            <a:r>
              <a:rPr lang="en-US" sz="2400" dirty="0">
                <a:latin typeface="Consolas" panose="020B0609020204030204" pitchFamily="49" charset="0"/>
              </a:rPr>
              <a:t>) &gt; </a:t>
            </a:r>
            <a:r>
              <a:rPr lang="en-US" sz="2400" dirty="0" err="1">
                <a:latin typeface="Consolas" panose="020B0609020204030204" pitchFamily="49" charset="0"/>
              </a:rPr>
              <a:t>passing_avg</a:t>
            </a:r>
            <a:r>
              <a:rPr lang="en-US" sz="2400" dirty="0">
                <a:latin typeface="Consolas" panose="020B0609020204030204" pitchFamily="49" charset="0"/>
              </a:rPr>
              <a:t>_;</a:t>
            </a:r>
          </a:p>
          <a:p>
            <a:r>
              <a:rPr lang="en-US" sz="2400" dirty="0">
                <a:latin typeface="Consolas" panose="020B0609020204030204" pitchFamily="49" charset="0"/>
              </a:rPr>
              <a:t>}</a:t>
            </a:r>
          </a:p>
        </p:txBody>
      </p:sp>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5575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peech Bubble: Rectangle with Corners Rounded 55">
            <a:extLst>
              <a:ext uri="{FF2B5EF4-FFF2-40B4-BE49-F238E27FC236}">
                <a16:creationId xmlns:a16="http://schemas.microsoft.com/office/drawing/2014/main" id="{E4AF3A3A-BE9D-4AFE-9EEE-3F7DBE7DB1CA}"/>
              </a:ext>
            </a:extLst>
          </p:cNvPr>
          <p:cNvSpPr/>
          <p:nvPr/>
        </p:nvSpPr>
        <p:spPr>
          <a:xfrm>
            <a:off x="7030975" y="750170"/>
            <a:ext cx="2970224" cy="695200"/>
          </a:xfrm>
          <a:prstGeom prst="wedgeRoundRectCallout">
            <a:avLst>
              <a:gd name="adj1" fmla="val -38489"/>
              <a:gd name="adj2" fmla="val 1037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formal parameters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8" name="Speech Bubble: Rectangle with Corners Rounded 57">
            <a:extLst>
              <a:ext uri="{FF2B5EF4-FFF2-40B4-BE49-F238E27FC236}">
                <a16:creationId xmlns:a16="http://schemas.microsoft.com/office/drawing/2014/main" id="{79C883DB-D867-4EC5-93FF-DE5EB2CE7C09}"/>
              </a:ext>
            </a:extLst>
          </p:cNvPr>
          <p:cNvSpPr/>
          <p:nvPr/>
        </p:nvSpPr>
        <p:spPr>
          <a:xfrm>
            <a:off x="175873" y="1303570"/>
            <a:ext cx="2109937" cy="954450"/>
          </a:xfrm>
          <a:prstGeom prst="wedgeRoundRectCallout">
            <a:avLst>
              <a:gd name="adj1" fmla="val 87476"/>
              <a:gd name="adj2" fmla="val 215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return type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9" name="Speech Bubble: Rectangle with Corners Rounded 58">
            <a:extLst>
              <a:ext uri="{FF2B5EF4-FFF2-40B4-BE49-F238E27FC236}">
                <a16:creationId xmlns:a16="http://schemas.microsoft.com/office/drawing/2014/main" id="{962D6492-8BA1-48DE-BF30-074D39E2F42B}"/>
              </a:ext>
            </a:extLst>
          </p:cNvPr>
          <p:cNvSpPr/>
          <p:nvPr/>
        </p:nvSpPr>
        <p:spPr>
          <a:xfrm>
            <a:off x="-487319" y="4460427"/>
            <a:ext cx="2109937" cy="954450"/>
          </a:xfrm>
          <a:prstGeom prst="wedgeRoundRectCallout">
            <a:avLst>
              <a:gd name="adj1" fmla="val 87476"/>
              <a:gd name="adj2" fmla="val 215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 body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0" name="Speech Bubble: Rectangle with Corners Rounded 59">
            <a:extLst>
              <a:ext uri="{FF2B5EF4-FFF2-40B4-BE49-F238E27FC236}">
                <a16:creationId xmlns:a16="http://schemas.microsoft.com/office/drawing/2014/main" id="{50A5EF42-AA2A-4EB3-A5B4-A9BA9144A83D}"/>
              </a:ext>
            </a:extLst>
          </p:cNvPr>
          <p:cNvSpPr/>
          <p:nvPr/>
        </p:nvSpPr>
        <p:spPr>
          <a:xfrm>
            <a:off x="9467248" y="2163076"/>
            <a:ext cx="2109937" cy="954450"/>
          </a:xfrm>
          <a:prstGeom prst="wedgeRoundRectCallout">
            <a:avLst>
              <a:gd name="adj1" fmla="val -192315"/>
              <a:gd name="adj2" fmla="val -284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The errors it outputs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3" name="Speech Bubble: Rectangle with Corners Rounded 62">
            <a:extLst>
              <a:ext uri="{FF2B5EF4-FFF2-40B4-BE49-F238E27FC236}">
                <a16:creationId xmlns:a16="http://schemas.microsoft.com/office/drawing/2014/main" id="{44D3473B-4C63-4065-804E-C4817A9E8BD8}"/>
              </a:ext>
            </a:extLst>
          </p:cNvPr>
          <p:cNvSpPr/>
          <p:nvPr/>
        </p:nvSpPr>
        <p:spPr>
          <a:xfrm>
            <a:off x="7461119" y="5805585"/>
            <a:ext cx="2109937" cy="954450"/>
          </a:xfrm>
          <a:prstGeom prst="wedgeRoundRectCallout">
            <a:avLst>
              <a:gd name="adj1" fmla="val -101115"/>
              <a:gd name="adj2" fmla="val -426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Variables visible through its enclosing scope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grpSp>
        <p:nvGrpSpPr>
          <p:cNvPr id="11" name="Group 10">
            <a:extLst>
              <a:ext uri="{FF2B5EF4-FFF2-40B4-BE49-F238E27FC236}">
                <a16:creationId xmlns:a16="http://schemas.microsoft.com/office/drawing/2014/main" id="{80F05215-BC3E-4E5F-9103-D10165323B55}"/>
              </a:ext>
            </a:extLst>
          </p:cNvPr>
          <p:cNvGrpSpPr/>
          <p:nvPr/>
        </p:nvGrpSpPr>
        <p:grpSpPr>
          <a:xfrm>
            <a:off x="665107" y="216068"/>
            <a:ext cx="5132117" cy="603149"/>
            <a:chOff x="1780474" y="200725"/>
            <a:chExt cx="5132117" cy="603149"/>
          </a:xfrm>
        </p:grpSpPr>
        <p:pic>
          <p:nvPicPr>
            <p:cNvPr id="51" name="Picture 50" descr="Shape&#10;&#10;Description automatically generated with low confidence">
              <a:extLst>
                <a:ext uri="{FF2B5EF4-FFF2-40B4-BE49-F238E27FC236}">
                  <a16:creationId xmlns:a16="http://schemas.microsoft.com/office/drawing/2014/main" id="{7832C2F5-F880-4667-893E-D981DD228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74" y="200725"/>
              <a:ext cx="603149" cy="60314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A5353DC-900B-42BD-8D42-152F0519D7D7}"/>
                </a:ext>
              </a:extLst>
            </p:cNvPr>
            <p:cNvSpPr txBox="1"/>
            <p:nvPr/>
          </p:nvSpPr>
          <p:spPr>
            <a:xfrm>
              <a:off x="2438289" y="335433"/>
              <a:ext cx="4474302" cy="461665"/>
            </a:xfrm>
            <a:prstGeom prst="rect">
              <a:avLst/>
            </a:prstGeom>
            <a:noFill/>
          </p:spPr>
          <p:txBody>
            <a:bodyPr wrap="none" rtlCol="0">
              <a:spAutoFit/>
            </a:bodyPr>
            <a:lstStyle/>
            <a:p>
              <a:r>
                <a:rPr lang="en-US" sz="2400" dirty="0"/>
                <a:t>What are the inputs to a function?</a:t>
              </a:r>
            </a:p>
          </p:txBody>
        </p:sp>
      </p:grpSp>
      <p:grpSp>
        <p:nvGrpSpPr>
          <p:cNvPr id="64" name="Group 63">
            <a:extLst>
              <a:ext uri="{FF2B5EF4-FFF2-40B4-BE49-F238E27FC236}">
                <a16:creationId xmlns:a16="http://schemas.microsoft.com/office/drawing/2014/main" id="{4CDB3837-0C48-452A-898C-796E281628A7}"/>
              </a:ext>
            </a:extLst>
          </p:cNvPr>
          <p:cNvGrpSpPr/>
          <p:nvPr/>
        </p:nvGrpSpPr>
        <p:grpSpPr>
          <a:xfrm>
            <a:off x="6440044" y="189361"/>
            <a:ext cx="5318065" cy="603149"/>
            <a:chOff x="1780474" y="200725"/>
            <a:chExt cx="5318065" cy="603149"/>
          </a:xfrm>
        </p:grpSpPr>
        <p:pic>
          <p:nvPicPr>
            <p:cNvPr id="65" name="Picture 64" descr="Shape&#10;&#10;Description automatically generated with low confidence">
              <a:extLst>
                <a:ext uri="{FF2B5EF4-FFF2-40B4-BE49-F238E27FC236}">
                  <a16:creationId xmlns:a16="http://schemas.microsoft.com/office/drawing/2014/main" id="{FF5D81BB-311A-42CA-A1CD-A42ED6984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74" y="200725"/>
              <a:ext cx="603149" cy="603149"/>
            </a:xfrm>
            <a:prstGeom prst="rect">
              <a:avLst/>
            </a:prstGeom>
            <a:ln>
              <a:noFill/>
            </a:ln>
            <a:effectLst>
              <a:outerShdw blurRad="292100" dist="139700" dir="2700000" algn="tl" rotWithShape="0">
                <a:srgbClr val="333333">
                  <a:alpha val="65000"/>
                </a:srgbClr>
              </a:outerShdw>
            </a:effectLst>
          </p:spPr>
        </p:pic>
        <p:sp>
          <p:nvSpPr>
            <p:cNvPr id="66" name="TextBox 65">
              <a:extLst>
                <a:ext uri="{FF2B5EF4-FFF2-40B4-BE49-F238E27FC236}">
                  <a16:creationId xmlns:a16="http://schemas.microsoft.com/office/drawing/2014/main" id="{11EF612A-0906-4462-AB1A-5C9D8467A819}"/>
                </a:ext>
              </a:extLst>
            </p:cNvPr>
            <p:cNvSpPr txBox="1"/>
            <p:nvPr/>
          </p:nvSpPr>
          <p:spPr>
            <a:xfrm>
              <a:off x="2438289" y="335433"/>
              <a:ext cx="4660250" cy="461665"/>
            </a:xfrm>
            <a:prstGeom prst="rect">
              <a:avLst/>
            </a:prstGeom>
            <a:noFill/>
          </p:spPr>
          <p:txBody>
            <a:bodyPr wrap="none" rtlCol="0">
              <a:spAutoFit/>
            </a:bodyPr>
            <a:lstStyle/>
            <a:p>
              <a:r>
                <a:rPr lang="en-US" sz="2400" dirty="0"/>
                <a:t>What are the outputs of a function?</a:t>
              </a:r>
            </a:p>
          </p:txBody>
        </p:sp>
      </p:grpSp>
    </p:spTree>
    <p:extLst>
      <p:ext uri="{BB962C8B-B14F-4D97-AF65-F5344CB8AC3E}">
        <p14:creationId xmlns:p14="http://schemas.microsoft.com/office/powerpoint/2010/main" val="288372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down)">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6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down)">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 grpId="0" animBg="1"/>
      <p:bldP spid="4" grpId="0" animBg="1"/>
      <p:bldP spid="56" grpId="0" animBg="1"/>
      <p:bldP spid="56" grpId="1" animBg="1"/>
      <p:bldP spid="58" grpId="0" animBg="1"/>
      <p:bldP spid="58" grpId="1" animBg="1"/>
      <p:bldP spid="59" grpId="0" animBg="1"/>
      <p:bldP spid="59" grpId="1" animBg="1"/>
      <p:bldP spid="60" grpId="0" animBg="1"/>
      <p:bldP spid="60" grpId="1" animBg="1"/>
      <p:bldP spid="63" grpId="0" animBg="1"/>
      <p:bldP spid="63"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300BDE79-3B2C-423C-8FE2-491899C8A961}"/>
              </a:ext>
            </a:extLst>
          </p:cNvPr>
          <p:cNvSpPr txBox="1"/>
          <p:nvPr/>
        </p:nvSpPr>
        <p:spPr>
          <a:xfrm>
            <a:off x="2535279" y="1234349"/>
            <a:ext cx="8301868" cy="5262979"/>
          </a:xfrm>
          <a:prstGeom prst="rect">
            <a:avLst/>
          </a:prstGeom>
          <a:solidFill>
            <a:srgbClr val="FDF1E9"/>
          </a:solidFill>
          <a:ln>
            <a:solidFill>
              <a:schemeClr val="tx1"/>
            </a:solidFill>
          </a:ln>
        </p:spPr>
        <p:txBody>
          <a:bodyPr wrap="square" rtlCol="0">
            <a:spAutoFit/>
          </a:bodyPr>
          <a:lstStyle/>
          <a:p>
            <a:r>
              <a:rPr lang="en-US" sz="2400" dirty="0">
                <a:latin typeface="Consolas" panose="020B0609020204030204" pitchFamily="49" charset="0"/>
              </a:rPr>
              <a:t>class Grader {</a:t>
            </a:r>
          </a:p>
          <a:p>
            <a:r>
              <a:rPr lang="en-US" sz="2400" dirty="0">
                <a:latin typeface="Consolas" panose="020B0609020204030204" pitchFamily="49" charset="0"/>
              </a:rPr>
              <a:t> public:</a:t>
            </a: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private:</a:t>
            </a:r>
          </a:p>
          <a:p>
            <a:r>
              <a:rPr lang="en-US" sz="2400" dirty="0">
                <a:latin typeface="Consolas" panose="020B0609020204030204" pitchFamily="49" charset="0"/>
              </a:rPr>
              <a:t>  float </a:t>
            </a:r>
            <a:r>
              <a:rPr lang="en-US" sz="2400" dirty="0" err="1">
                <a:latin typeface="Consolas" panose="020B0609020204030204" pitchFamily="49" charset="0"/>
              </a:rPr>
              <a:t>passing_score</a:t>
            </a:r>
            <a:r>
              <a:rPr lang="en-US" sz="2400" dirty="0">
                <a:latin typeface="Consolas" panose="020B0609020204030204" pitchFamily="49" charset="0"/>
              </a:rPr>
              <a:t>_;</a:t>
            </a:r>
          </a:p>
          <a:p>
            <a:r>
              <a:rPr lang="en-US" sz="2400" dirty="0">
                <a:latin typeface="Consolas" panose="020B0609020204030204" pitchFamily="49" charset="0"/>
              </a:rPr>
              <a:t>};</a:t>
            </a:r>
          </a:p>
        </p:txBody>
      </p:sp>
      <p:sp>
        <p:nvSpPr>
          <p:cNvPr id="5" name="TextBox 4">
            <a:extLst>
              <a:ext uri="{FF2B5EF4-FFF2-40B4-BE49-F238E27FC236}">
                <a16:creationId xmlns:a16="http://schemas.microsoft.com/office/drawing/2014/main" id="{381FB913-BEB0-4DEB-8044-0621D0CB43DF}"/>
              </a:ext>
            </a:extLst>
          </p:cNvPr>
          <p:cNvSpPr txBox="1"/>
          <p:nvPr/>
        </p:nvSpPr>
        <p:spPr>
          <a:xfrm>
            <a:off x="3082055" y="2097688"/>
            <a:ext cx="7661072" cy="3231654"/>
          </a:xfrm>
          <a:prstGeom prst="rect">
            <a:avLst/>
          </a:prstGeom>
          <a:solidFill>
            <a:srgbClr val="FDF1E9"/>
          </a:solidFill>
          <a:ln>
            <a:solidFill>
              <a:schemeClr val="tx1"/>
            </a:solidFill>
          </a:ln>
        </p:spPr>
        <p:txBody>
          <a:bodyPr wrap="none" rtlCol="0">
            <a:spAutoFit/>
          </a:bodyPr>
          <a:lstStyle/>
          <a:p>
            <a:r>
              <a:rPr lang="en-US" sz="2400" dirty="0">
                <a:latin typeface="Consolas" panose="020B0609020204030204" pitchFamily="49" charset="0"/>
              </a:rPr>
              <a:t>bool </a:t>
            </a:r>
            <a:r>
              <a:rPr lang="en-US" sz="2400" dirty="0" err="1">
                <a:latin typeface="Consolas" panose="020B0609020204030204" pitchFamily="49" charset="0"/>
              </a:rPr>
              <a:t>is_passing_avg</a:t>
            </a:r>
            <a:r>
              <a:rPr lang="en-US" sz="2400" dirty="0">
                <a:latin typeface="Consolas" panose="020B0609020204030204" pitchFamily="49" charset="0"/>
              </a:rPr>
              <a:t>(int </a:t>
            </a:r>
            <a:r>
              <a:rPr lang="en-US" sz="2400" dirty="0" err="1">
                <a:latin typeface="Consolas" panose="020B0609020204030204" pitchFamily="49" charset="0"/>
              </a:rPr>
              <a:t>arr</a:t>
            </a:r>
            <a:r>
              <a:rPr lang="en-US" sz="2400" dirty="0">
                <a:latin typeface="Consolas" panose="020B0609020204030204" pitchFamily="49" charset="0"/>
              </a:rPr>
              <a:t>[], int n = 0) {</a:t>
            </a:r>
          </a:p>
          <a:p>
            <a:r>
              <a:rPr lang="en-US" sz="2400" dirty="0">
                <a:latin typeface="Consolas" panose="020B0609020204030204" pitchFamily="49" charset="0"/>
              </a:rPr>
              <a:t>  if (n &lt; 0)</a:t>
            </a:r>
          </a:p>
          <a:p>
            <a:r>
              <a:rPr lang="en-US" sz="2400" dirty="0">
                <a:latin typeface="Consolas" panose="020B0609020204030204" pitchFamily="49" charset="0"/>
              </a:rPr>
              <a:t>    throw std::</a:t>
            </a:r>
            <a:r>
              <a:rPr lang="en-US" sz="2400" dirty="0" err="1">
                <a:latin typeface="Consolas" panose="020B0609020204030204" pitchFamily="49" charset="0"/>
              </a:rPr>
              <a:t>length_error</a:t>
            </a:r>
            <a:r>
              <a:rPr lang="en-US" sz="2400" dirty="0">
                <a:latin typeface="Consolas" panose="020B0609020204030204" pitchFamily="49" charset="0"/>
              </a:rPr>
              <a:t>("invalid </a:t>
            </a:r>
            <a:r>
              <a:rPr lang="en-US" sz="2400" dirty="0" err="1">
                <a:latin typeface="Consolas" panose="020B0609020204030204" pitchFamily="49" charset="0"/>
              </a:rPr>
              <a:t>len</a:t>
            </a:r>
            <a:r>
              <a:rPr lang="en-US" sz="2400" dirty="0">
                <a:latin typeface="Consolas" panose="020B0609020204030204" pitchFamily="49" charset="0"/>
              </a:rPr>
              <a:t>");</a:t>
            </a:r>
          </a:p>
          <a:p>
            <a:r>
              <a:rPr lang="en-US" sz="2400" dirty="0">
                <a:latin typeface="Consolas" panose="020B0609020204030204" pitchFamily="49" charset="0"/>
              </a:rPr>
              <a:t>  float sum = 0;</a:t>
            </a:r>
          </a:p>
          <a:p>
            <a:r>
              <a:rPr lang="en-US" sz="2400" dirty="0">
                <a:latin typeface="Consolas" panose="020B0609020204030204" pitchFamily="49" charset="0"/>
              </a:rPr>
              <a:t>  for (int </a:t>
            </a:r>
            <a:r>
              <a:rPr lang="en-US" sz="2400" dirty="0" err="1">
                <a:latin typeface="Consolas" panose="020B0609020204030204" pitchFamily="49" charset="0"/>
              </a:rPr>
              <a:t>i</a:t>
            </a:r>
            <a:r>
              <a:rPr lang="en-US" sz="2400" dirty="0">
                <a:latin typeface="Consolas" panose="020B0609020204030204" pitchFamily="49" charset="0"/>
              </a:rPr>
              <a:t>=0; </a:t>
            </a:r>
            <a:r>
              <a:rPr lang="en-US" sz="2400" dirty="0" err="1">
                <a:latin typeface="Consolas" panose="020B0609020204030204" pitchFamily="49" charset="0"/>
              </a:rPr>
              <a:t>i</a:t>
            </a:r>
            <a:r>
              <a:rPr lang="en-US" sz="2400" dirty="0">
                <a:latin typeface="Consolas" panose="020B0609020204030204" pitchFamily="49" charset="0"/>
              </a:rPr>
              <a:t> &lt; n; ++</a:t>
            </a:r>
            <a:r>
              <a:rPr lang="en-US" sz="2400" dirty="0" err="1">
                <a:latin typeface="Consolas" panose="020B0609020204030204" pitchFamily="49" charset="0"/>
              </a:rPr>
              <a:t>i</a:t>
            </a:r>
            <a:r>
              <a:rPr lang="en-US" sz="2400" dirty="0">
                <a:latin typeface="Consolas" panose="020B0609020204030204" pitchFamily="49" charset="0"/>
              </a:rPr>
              <a:t>)</a:t>
            </a:r>
          </a:p>
          <a:p>
            <a:r>
              <a:rPr lang="en-US" sz="2400" dirty="0">
                <a:latin typeface="Consolas" panose="020B0609020204030204" pitchFamily="49" charset="0"/>
              </a:rPr>
              <a:t>    sum += </a:t>
            </a:r>
            <a:r>
              <a:rPr lang="en-US" sz="2400" dirty="0" err="1">
                <a:latin typeface="Consolas" panose="020B0609020204030204" pitchFamily="49" charset="0"/>
              </a:rPr>
              <a:t>arr</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a:t>
            </a:r>
          </a:p>
          <a:p>
            <a:endParaRPr lang="en-US" sz="1200" dirty="0">
              <a:latin typeface="Consolas" panose="020B0609020204030204" pitchFamily="49" charset="0"/>
            </a:endParaRPr>
          </a:p>
          <a:p>
            <a:r>
              <a:rPr lang="en-US" sz="2400" dirty="0">
                <a:latin typeface="Consolas" panose="020B0609020204030204" pitchFamily="49" charset="0"/>
              </a:rPr>
              <a:t>  return (sum / </a:t>
            </a:r>
            <a:r>
              <a:rPr lang="en-US" sz="2400" dirty="0" err="1">
                <a:latin typeface="Consolas" panose="020B0609020204030204" pitchFamily="49" charset="0"/>
              </a:rPr>
              <a:t>len</a:t>
            </a:r>
            <a:r>
              <a:rPr lang="en-US" sz="2400" dirty="0">
                <a:latin typeface="Consolas" panose="020B0609020204030204" pitchFamily="49" charset="0"/>
              </a:rPr>
              <a:t>) &gt; </a:t>
            </a:r>
            <a:r>
              <a:rPr lang="en-US" sz="2400" dirty="0" err="1">
                <a:latin typeface="Consolas" panose="020B0609020204030204" pitchFamily="49" charset="0"/>
              </a:rPr>
              <a:t>passing_score</a:t>
            </a:r>
            <a:r>
              <a:rPr lang="en-US" sz="2400" dirty="0">
                <a:latin typeface="Consolas" panose="020B0609020204030204" pitchFamily="49" charset="0"/>
              </a:rPr>
              <a:t>_;</a:t>
            </a:r>
          </a:p>
          <a:p>
            <a:r>
              <a:rPr lang="en-US" sz="2400" dirty="0">
                <a:latin typeface="Consolas" panose="020B0609020204030204" pitchFamily="49" charset="0"/>
              </a:rPr>
              <a:t>}</a:t>
            </a:r>
          </a:p>
        </p:txBody>
      </p:sp>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5575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peech Bubble: Rectangle with Corners Rounded 54">
            <a:extLst>
              <a:ext uri="{FF2B5EF4-FFF2-40B4-BE49-F238E27FC236}">
                <a16:creationId xmlns:a16="http://schemas.microsoft.com/office/drawing/2014/main" id="{E41D7A59-4C30-4F36-9762-03DCFDF51E83}"/>
              </a:ext>
            </a:extLst>
          </p:cNvPr>
          <p:cNvSpPr/>
          <p:nvPr/>
        </p:nvSpPr>
        <p:spPr>
          <a:xfrm>
            <a:off x="5351019" y="465321"/>
            <a:ext cx="1799902" cy="954450"/>
          </a:xfrm>
          <a:prstGeom prst="wedgeRoundRectCallout">
            <a:avLst>
              <a:gd name="adj1" fmla="val -80360"/>
              <a:gd name="adj2" fmla="val 1337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Its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name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6" name="Speech Bubble: Rectangle with Corners Rounded 55">
            <a:extLst>
              <a:ext uri="{FF2B5EF4-FFF2-40B4-BE49-F238E27FC236}">
                <a16:creationId xmlns:a16="http://schemas.microsoft.com/office/drawing/2014/main" id="{E4AF3A3A-BE9D-4AFE-9EEE-3F7DBE7DB1CA}"/>
              </a:ext>
            </a:extLst>
          </p:cNvPr>
          <p:cNvSpPr/>
          <p:nvPr/>
        </p:nvSpPr>
        <p:spPr>
          <a:xfrm>
            <a:off x="7866923" y="711569"/>
            <a:ext cx="3579595" cy="954450"/>
          </a:xfrm>
          <a:prstGeom prst="wedgeRoundRectCallout">
            <a:avLst>
              <a:gd name="adj1" fmla="val -38489"/>
              <a:gd name="adj2" fmla="val 1037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formal parameters, their types and any default values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8" name="Speech Bubble: Rectangle with Corners Rounded 57">
            <a:extLst>
              <a:ext uri="{FF2B5EF4-FFF2-40B4-BE49-F238E27FC236}">
                <a16:creationId xmlns:a16="http://schemas.microsoft.com/office/drawing/2014/main" id="{79C883DB-D867-4EC5-93FF-DE5EB2CE7C09}"/>
              </a:ext>
            </a:extLst>
          </p:cNvPr>
          <p:cNvSpPr/>
          <p:nvPr/>
        </p:nvSpPr>
        <p:spPr>
          <a:xfrm>
            <a:off x="276356" y="1670335"/>
            <a:ext cx="2109937" cy="954450"/>
          </a:xfrm>
          <a:prstGeom prst="wedgeRoundRectCallout">
            <a:avLst>
              <a:gd name="adj1" fmla="val 87476"/>
              <a:gd name="adj2" fmla="val 215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return type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9" name="Speech Bubble: Rectangle with Corners Rounded 58">
            <a:extLst>
              <a:ext uri="{FF2B5EF4-FFF2-40B4-BE49-F238E27FC236}">
                <a16:creationId xmlns:a16="http://schemas.microsoft.com/office/drawing/2014/main" id="{962D6492-8BA1-48DE-BF30-074D39E2F42B}"/>
              </a:ext>
            </a:extLst>
          </p:cNvPr>
          <p:cNvSpPr/>
          <p:nvPr/>
        </p:nvSpPr>
        <p:spPr>
          <a:xfrm>
            <a:off x="276356" y="4420234"/>
            <a:ext cx="2109937" cy="954450"/>
          </a:xfrm>
          <a:prstGeom prst="wedgeRoundRectCallout">
            <a:avLst>
              <a:gd name="adj1" fmla="val 87476"/>
              <a:gd name="adj2" fmla="val 215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 body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0" name="Speech Bubble: Rectangle with Corners Rounded 59">
            <a:extLst>
              <a:ext uri="{FF2B5EF4-FFF2-40B4-BE49-F238E27FC236}">
                <a16:creationId xmlns:a16="http://schemas.microsoft.com/office/drawing/2014/main" id="{50A5EF42-AA2A-4EB3-A5B4-A9BA9144A83D}"/>
              </a:ext>
            </a:extLst>
          </p:cNvPr>
          <p:cNvSpPr/>
          <p:nvPr/>
        </p:nvSpPr>
        <p:spPr>
          <a:xfrm>
            <a:off x="9768698" y="3236290"/>
            <a:ext cx="2109937" cy="954450"/>
          </a:xfrm>
          <a:prstGeom prst="wedgeRoundRectCallout">
            <a:avLst>
              <a:gd name="adj1" fmla="val -102544"/>
              <a:gd name="adj2" fmla="val -515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error handling approach</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1" name="Speech Bubble: Rectangle with Corners Rounded 60">
            <a:extLst>
              <a:ext uri="{FF2B5EF4-FFF2-40B4-BE49-F238E27FC236}">
                <a16:creationId xmlns:a16="http://schemas.microsoft.com/office/drawing/2014/main" id="{7FD3B21C-7219-4EAA-A3A6-827709984315}"/>
              </a:ext>
            </a:extLst>
          </p:cNvPr>
          <p:cNvSpPr/>
          <p:nvPr/>
        </p:nvSpPr>
        <p:spPr>
          <a:xfrm>
            <a:off x="128240" y="3166531"/>
            <a:ext cx="2109937" cy="954450"/>
          </a:xfrm>
          <a:prstGeom prst="wedgeRoundRectCallout">
            <a:avLst>
              <a:gd name="adj1" fmla="val 109383"/>
              <a:gd name="adj2" fmla="val -273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Its local variables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3" name="Speech Bubble: Rectangle with Corners Rounded 62">
            <a:extLst>
              <a:ext uri="{FF2B5EF4-FFF2-40B4-BE49-F238E27FC236}">
                <a16:creationId xmlns:a16="http://schemas.microsoft.com/office/drawing/2014/main" id="{44D3473B-4C63-4065-804E-C4817A9E8BD8}"/>
              </a:ext>
            </a:extLst>
          </p:cNvPr>
          <p:cNvSpPr/>
          <p:nvPr/>
        </p:nvSpPr>
        <p:spPr>
          <a:xfrm>
            <a:off x="7658761" y="5825343"/>
            <a:ext cx="2109937" cy="954450"/>
          </a:xfrm>
          <a:prstGeom prst="wedgeRoundRectCallout">
            <a:avLst>
              <a:gd name="adj1" fmla="val -103020"/>
              <a:gd name="adj2" fmla="val -478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Variables visible through its enclosing scope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grpSp>
        <p:nvGrpSpPr>
          <p:cNvPr id="11" name="Group 10">
            <a:extLst>
              <a:ext uri="{FF2B5EF4-FFF2-40B4-BE49-F238E27FC236}">
                <a16:creationId xmlns:a16="http://schemas.microsoft.com/office/drawing/2014/main" id="{80F05215-BC3E-4E5F-9103-D10165323B55}"/>
              </a:ext>
            </a:extLst>
          </p:cNvPr>
          <p:cNvGrpSpPr/>
          <p:nvPr/>
        </p:nvGrpSpPr>
        <p:grpSpPr>
          <a:xfrm>
            <a:off x="665107" y="216068"/>
            <a:ext cx="5132117" cy="603149"/>
            <a:chOff x="1780474" y="200725"/>
            <a:chExt cx="5132117" cy="603149"/>
          </a:xfrm>
        </p:grpSpPr>
        <p:pic>
          <p:nvPicPr>
            <p:cNvPr id="51" name="Picture 50" descr="Shape&#10;&#10;Description automatically generated with low confidence">
              <a:extLst>
                <a:ext uri="{FF2B5EF4-FFF2-40B4-BE49-F238E27FC236}">
                  <a16:creationId xmlns:a16="http://schemas.microsoft.com/office/drawing/2014/main" id="{7832C2F5-F880-4667-893E-D981DD228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74" y="200725"/>
              <a:ext cx="603149" cy="60314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A5353DC-900B-42BD-8D42-152F0519D7D7}"/>
                </a:ext>
              </a:extLst>
            </p:cNvPr>
            <p:cNvSpPr txBox="1"/>
            <p:nvPr/>
          </p:nvSpPr>
          <p:spPr>
            <a:xfrm>
              <a:off x="2438289" y="335433"/>
              <a:ext cx="4474302" cy="461665"/>
            </a:xfrm>
            <a:prstGeom prst="rect">
              <a:avLst/>
            </a:prstGeom>
            <a:noFill/>
          </p:spPr>
          <p:txBody>
            <a:bodyPr wrap="none" rtlCol="0">
              <a:spAutoFit/>
            </a:bodyPr>
            <a:lstStyle/>
            <a:p>
              <a:r>
                <a:rPr lang="en-US" sz="2400" dirty="0"/>
                <a:t>What are the inputs to a function?</a:t>
              </a:r>
            </a:p>
          </p:txBody>
        </p:sp>
      </p:grpSp>
      <p:grpSp>
        <p:nvGrpSpPr>
          <p:cNvPr id="64" name="Group 63">
            <a:extLst>
              <a:ext uri="{FF2B5EF4-FFF2-40B4-BE49-F238E27FC236}">
                <a16:creationId xmlns:a16="http://schemas.microsoft.com/office/drawing/2014/main" id="{4CDB3837-0C48-452A-898C-796E281628A7}"/>
              </a:ext>
            </a:extLst>
          </p:cNvPr>
          <p:cNvGrpSpPr/>
          <p:nvPr/>
        </p:nvGrpSpPr>
        <p:grpSpPr>
          <a:xfrm>
            <a:off x="6746518" y="200725"/>
            <a:ext cx="5327683" cy="603149"/>
            <a:chOff x="1780474" y="200725"/>
            <a:chExt cx="5327683" cy="603149"/>
          </a:xfrm>
        </p:grpSpPr>
        <p:pic>
          <p:nvPicPr>
            <p:cNvPr id="65" name="Picture 64" descr="Shape&#10;&#10;Description automatically generated with low confidence">
              <a:extLst>
                <a:ext uri="{FF2B5EF4-FFF2-40B4-BE49-F238E27FC236}">
                  <a16:creationId xmlns:a16="http://schemas.microsoft.com/office/drawing/2014/main" id="{FF5D81BB-311A-42CA-A1CD-A42ED6984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74" y="200725"/>
              <a:ext cx="603149" cy="603149"/>
            </a:xfrm>
            <a:prstGeom prst="rect">
              <a:avLst/>
            </a:prstGeom>
            <a:ln>
              <a:noFill/>
            </a:ln>
            <a:effectLst>
              <a:outerShdw blurRad="292100" dist="139700" dir="2700000" algn="tl" rotWithShape="0">
                <a:srgbClr val="333333">
                  <a:alpha val="65000"/>
                </a:srgbClr>
              </a:outerShdw>
            </a:effectLst>
          </p:spPr>
        </p:pic>
        <p:sp>
          <p:nvSpPr>
            <p:cNvPr id="66" name="TextBox 65">
              <a:extLst>
                <a:ext uri="{FF2B5EF4-FFF2-40B4-BE49-F238E27FC236}">
                  <a16:creationId xmlns:a16="http://schemas.microsoft.com/office/drawing/2014/main" id="{11EF612A-0906-4462-AB1A-5C9D8467A819}"/>
                </a:ext>
              </a:extLst>
            </p:cNvPr>
            <p:cNvSpPr txBox="1"/>
            <p:nvPr/>
          </p:nvSpPr>
          <p:spPr>
            <a:xfrm>
              <a:off x="2438289" y="335433"/>
              <a:ext cx="4669868" cy="461665"/>
            </a:xfrm>
            <a:prstGeom prst="rect">
              <a:avLst/>
            </a:prstGeom>
            <a:noFill/>
          </p:spPr>
          <p:txBody>
            <a:bodyPr wrap="none" rtlCol="0">
              <a:spAutoFit/>
            </a:bodyPr>
            <a:lstStyle/>
            <a:p>
              <a:r>
                <a:rPr lang="en-US" sz="2400" dirty="0"/>
                <a:t>What are the outputs to a function?</a:t>
              </a:r>
            </a:p>
          </p:txBody>
        </p:sp>
      </p:grpSp>
    </p:spTree>
    <p:extLst>
      <p:ext uri="{BB962C8B-B14F-4D97-AF65-F5344CB8AC3E}">
        <p14:creationId xmlns:p14="http://schemas.microsoft.com/office/powerpoint/2010/main" val="40519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down)">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down)">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down)">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down)">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6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down)">
                                      <p:cBhvr>
                                        <p:cTn id="61" dur="500"/>
                                        <p:tgtEl>
                                          <p:spTgt spid="6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6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down)">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 grpId="0" animBg="1"/>
      <p:bldP spid="4" grpId="0" animBg="1"/>
      <p:bldP spid="55" grpId="0" animBg="1"/>
      <p:bldP spid="55" grpId="1" animBg="1"/>
      <p:bldP spid="56" grpId="0" animBg="1"/>
      <p:bldP spid="56" grpId="1" animBg="1"/>
      <p:bldP spid="58" grpId="0" animBg="1"/>
      <p:bldP spid="58" grpId="1" animBg="1"/>
      <p:bldP spid="59" grpId="0" animBg="1"/>
      <p:bldP spid="59" grpId="1" animBg="1"/>
      <p:bldP spid="60" grpId="0" animBg="1"/>
      <p:bldP spid="60" grpId="1" animBg="1"/>
      <p:bldP spid="61" grpId="0" animBg="1"/>
      <p:bldP spid="61" grpId="1" animBg="1"/>
      <p:bldP spid="63" grpId="0" animBg="1"/>
      <p:bldP spid="63"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667272" y="-10238"/>
            <a:ext cx="7188200" cy="895481"/>
          </a:xfrm>
          <a:noFill/>
          <a:ln/>
        </p:spPr>
        <p:txBody>
          <a:bodyPr/>
          <a:lstStyle/>
          <a:p>
            <a:r>
              <a:rPr lang="en-US" dirty="0">
                <a:ea typeface="MS Mincho" pitchFamily="49" charset="-128"/>
              </a:rPr>
              <a:t>Parametric Polymorphism: Templates</a:t>
            </a:r>
            <a:endParaRPr lang="en-US" dirty="0">
              <a:cs typeface="Courier New" pitchFamily="49" charset="0"/>
            </a:endParaRPr>
          </a:p>
        </p:txBody>
      </p:sp>
      <p:grpSp>
        <p:nvGrpSpPr>
          <p:cNvPr id="4" name="Group 3">
            <a:extLst>
              <a:ext uri="{FF2B5EF4-FFF2-40B4-BE49-F238E27FC236}">
                <a16:creationId xmlns:a16="http://schemas.microsoft.com/office/drawing/2014/main" id="{45D93A76-D111-4AAC-A178-1F5DC706254A}"/>
              </a:ext>
            </a:extLst>
          </p:cNvPr>
          <p:cNvGrpSpPr/>
          <p:nvPr/>
        </p:nvGrpSpPr>
        <p:grpSpPr>
          <a:xfrm>
            <a:off x="8284640" y="40884"/>
            <a:ext cx="3743330" cy="6659013"/>
            <a:chOff x="6553207" y="66284"/>
            <a:chExt cx="3743330" cy="6659013"/>
          </a:xfrm>
        </p:grpSpPr>
        <p:sp>
          <p:nvSpPr>
            <p:cNvPr id="452629" name="Rectangle 21"/>
            <p:cNvSpPr>
              <a:spLocks noChangeArrowheads="1"/>
            </p:cNvSpPr>
            <p:nvPr/>
          </p:nvSpPr>
          <p:spPr bwMode="auto">
            <a:xfrm>
              <a:off x="6553207" y="132375"/>
              <a:ext cx="3725866" cy="6592922"/>
            </a:xfrm>
            <a:prstGeom prst="rect">
              <a:avLst/>
            </a:prstGeom>
            <a:solidFill>
              <a:srgbClr val="FDF1E9"/>
            </a:solidFill>
            <a:ln w="3175">
              <a:solidFill>
                <a:schemeClr val="tx1"/>
              </a:solidFill>
              <a:miter lim="800000"/>
              <a:headEnd/>
              <a:tailEnd/>
            </a:ln>
            <a:effectLst/>
          </p:spPr>
          <p:txBody>
            <a:bodyPr wrap="none" anchor="ctr"/>
            <a:lstStyle/>
            <a:p>
              <a:endParaRPr lang="en-US"/>
            </a:p>
          </p:txBody>
        </p:sp>
        <p:sp>
          <p:nvSpPr>
            <p:cNvPr id="29" name="TextBox 28">
              <a:extLst>
                <a:ext uri="{FF2B5EF4-FFF2-40B4-BE49-F238E27FC236}">
                  <a16:creationId xmlns:a16="http://schemas.microsoft.com/office/drawing/2014/main" id="{309377E6-EAD0-4524-9C9B-6B692D09D86C}"/>
                </a:ext>
              </a:extLst>
            </p:cNvPr>
            <p:cNvSpPr txBox="1"/>
            <p:nvPr/>
          </p:nvSpPr>
          <p:spPr>
            <a:xfrm>
              <a:off x="6560072" y="66284"/>
              <a:ext cx="3736465" cy="1754326"/>
            </a:xfrm>
            <a:prstGeom prst="rect">
              <a:avLst/>
            </a:prstGeom>
            <a:noFill/>
          </p:spPr>
          <p:txBody>
            <a:bodyPr wrap="square">
              <a:spAutoFit/>
            </a:bodyPr>
            <a:lstStyle/>
            <a:p>
              <a:r>
                <a:rPr lang="en-US" dirty="0">
                  <a:latin typeface="Consolas" panose="020B0609020204030204" pitchFamily="49" charset="0"/>
                  <a:ea typeface="MS Mincho" pitchFamily="49" charset="-128"/>
                  <a:cs typeface="Times New Roman" pitchFamily="18" charset="0"/>
                </a:rPr>
                <a:t>template &lt;</a:t>
              </a:r>
              <a:r>
                <a:rPr lang="en-US" dirty="0" err="1">
                  <a:latin typeface="Consolas" panose="020B0609020204030204" pitchFamily="49" charset="0"/>
                  <a:ea typeface="MS Mincho" pitchFamily="49" charset="-128"/>
                  <a:cs typeface="Times New Roman" pitchFamily="18" charset="0"/>
                </a:rPr>
                <a:t>typename</a:t>
              </a:r>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&gt;</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void swap(</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&amp;x,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&amp;y) {</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temp = x;</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x = y;</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y = temp;</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grpSp>
      <p:sp>
        <p:nvSpPr>
          <p:cNvPr id="452633" name="Text Box 25"/>
          <p:cNvSpPr txBox="1">
            <a:spLocks noChangeArrowheads="1"/>
          </p:cNvSpPr>
          <p:nvPr/>
        </p:nvSpPr>
        <p:spPr bwMode="auto">
          <a:xfrm>
            <a:off x="10240433" y="637857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34" name="Text Box 26"/>
          <p:cNvSpPr txBox="1">
            <a:spLocks noChangeArrowheads="1"/>
          </p:cNvSpPr>
          <p:nvPr/>
        </p:nvSpPr>
        <p:spPr bwMode="auto">
          <a:xfrm>
            <a:off x="9811808" y="1368426"/>
            <a:ext cx="260350" cy="396875"/>
          </a:xfrm>
          <a:prstGeom prst="rect">
            <a:avLst/>
          </a:prstGeom>
          <a:noFill/>
          <a:ln>
            <a:noFill/>
          </a:ln>
          <a:effectLst/>
          <a:extLst>
            <a:ext uri="{909E8E84-426E-40DD-AFC4-6F175D3DCCD1}">
              <a14:hiddenFill xmlns:a14="http://schemas.microsoft.com/office/drawing/2010/main">
                <a:solidFill>
                  <a:srgbClr val="FFF1EB"/>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latin typeface="Comic Sans MS" pitchFamily="66" charset="0"/>
                <a:cs typeface="Times New Roman" pitchFamily="18" charset="0"/>
              </a:rPr>
              <a:t> </a:t>
            </a:r>
          </a:p>
        </p:txBody>
      </p:sp>
      <p:sp>
        <p:nvSpPr>
          <p:cNvPr id="452627" name="Rectangle 19"/>
          <p:cNvSpPr>
            <a:spLocks noChangeArrowheads="1"/>
          </p:cNvSpPr>
          <p:nvPr/>
        </p:nvSpPr>
        <p:spPr bwMode="auto">
          <a:xfrm>
            <a:off x="1098031" y="908994"/>
            <a:ext cx="578484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latin typeface="+mj-lt"/>
                <a:cs typeface="Times New Roman" pitchFamily="18" charset="0"/>
              </a:rPr>
              <a:t>In a language that uses the </a:t>
            </a:r>
            <a:r>
              <a:rPr lang="en-US" sz="2000" dirty="0">
                <a:solidFill>
                  <a:srgbClr val="FF0000"/>
                </a:solidFill>
                <a:latin typeface="+mj-lt"/>
                <a:cs typeface="Times New Roman" pitchFamily="18" charset="0"/>
              </a:rPr>
              <a:t>template approach</a:t>
            </a:r>
            <a:r>
              <a:rPr lang="en-US" sz="2000" dirty="0">
                <a:latin typeface="+mj-lt"/>
                <a:cs typeface="Times New Roman" pitchFamily="18" charset="0"/>
              </a:rPr>
              <a:t>, each time you use the template with a </a:t>
            </a:r>
            <a:r>
              <a:rPr lang="en-US" sz="2000" dirty="0">
                <a:solidFill>
                  <a:srgbClr val="00B0F0"/>
                </a:solidFill>
                <a:latin typeface="+mj-lt"/>
                <a:cs typeface="Times New Roman" pitchFamily="18" charset="0"/>
              </a:rPr>
              <a:t>different type</a:t>
            </a:r>
            <a:r>
              <a:rPr lang="en-US" sz="2000" dirty="0">
                <a:latin typeface="+mj-lt"/>
                <a:cs typeface="Times New Roman" pitchFamily="18" charset="0"/>
              </a:rPr>
              <a:t>... </a:t>
            </a:r>
          </a:p>
        </p:txBody>
      </p:sp>
      <p:sp>
        <p:nvSpPr>
          <p:cNvPr id="452619" name="Text Box 11"/>
          <p:cNvSpPr txBox="1">
            <a:spLocks noChangeArrowheads="1"/>
          </p:cNvSpPr>
          <p:nvPr/>
        </p:nvSpPr>
        <p:spPr bwMode="auto">
          <a:xfrm>
            <a:off x="8290448" y="317630"/>
            <a:ext cx="3651245" cy="1477328"/>
          </a:xfrm>
          <a:prstGeom prst="rect">
            <a:avLst/>
          </a:prstGeom>
          <a:solidFill>
            <a:srgbClr val="FDF1E9"/>
          </a:solidFill>
          <a:ln>
            <a:noFill/>
          </a:ln>
          <a:effectLst/>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void swap(</a:t>
            </a:r>
            <a:r>
              <a:rPr lang="en-US" dirty="0">
                <a:solidFill>
                  <a:srgbClr val="00B0F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&amp;x, </a:t>
            </a:r>
            <a:r>
              <a:rPr lang="en-US" dirty="0">
                <a:solidFill>
                  <a:srgbClr val="00B0F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&amp;y) {</a:t>
            </a:r>
            <a:endParaRPr lang="en-US" dirty="0">
              <a:solidFill>
                <a:srgbClr val="7030A0"/>
              </a:solidFill>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a:t>
            </a:r>
            <a:r>
              <a:rPr lang="en-US" dirty="0">
                <a:solidFill>
                  <a:srgbClr val="7030A0"/>
                </a:solidFill>
                <a:latin typeface="Consolas" panose="020B0609020204030204" pitchFamily="49" charset="0"/>
                <a:ea typeface="MS Mincho" pitchFamily="49" charset="-128"/>
                <a:cs typeface="Times New Roman" pitchFamily="18" charset="0"/>
              </a:rPr>
              <a:t>temp = x;</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x = y;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y = temp;</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a:t>
            </a:r>
          </a:p>
        </p:txBody>
      </p:sp>
      <p:sp>
        <p:nvSpPr>
          <p:cNvPr id="452622" name="Text Box 14"/>
          <p:cNvSpPr txBox="1">
            <a:spLocks noChangeArrowheads="1"/>
          </p:cNvSpPr>
          <p:nvPr/>
        </p:nvSpPr>
        <p:spPr bwMode="auto">
          <a:xfrm>
            <a:off x="8291505" y="317630"/>
            <a:ext cx="3589339" cy="1477328"/>
          </a:xfrm>
          <a:prstGeom prst="rect">
            <a:avLst/>
          </a:prstGeom>
          <a:solidFill>
            <a:srgbClr val="FDF1E9"/>
          </a:solidFill>
          <a:ln>
            <a:noFill/>
          </a:ln>
          <a:effectLst/>
        </p:spPr>
        <p:txBody>
          <a:bodyPr wrap="square">
            <a:spAutoFit/>
          </a:bodyPr>
          <a:lstStyle/>
          <a:p>
            <a:r>
              <a:rPr lang="en-US" dirty="0">
                <a:solidFill>
                  <a:srgbClr val="7030A0"/>
                </a:solidFill>
                <a:latin typeface="Consolas" panose="020B0609020204030204" pitchFamily="49" charset="0"/>
                <a:ea typeface="MS Mincho" pitchFamily="49" charset="-128"/>
                <a:cs typeface="Times New Roman" pitchFamily="18" charset="0"/>
              </a:rPr>
              <a:t>void swap(</a:t>
            </a:r>
            <a:r>
              <a:rPr lang="en-US" dirty="0">
                <a:solidFill>
                  <a:srgbClr val="00B0F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&amp;x, </a:t>
            </a:r>
            <a:r>
              <a:rPr lang="en-US" dirty="0">
                <a:solidFill>
                  <a:srgbClr val="00B0F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&amp;y) {</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int</a:t>
            </a:r>
            <a:r>
              <a:rPr lang="en-US" dirty="0">
                <a:solidFill>
                  <a:srgbClr val="7030A0"/>
                </a:solidFill>
                <a:latin typeface="Consolas" panose="020B0609020204030204" pitchFamily="49" charset="0"/>
                <a:ea typeface="MS Mincho" pitchFamily="49" charset="-128"/>
                <a:cs typeface="Times New Roman" pitchFamily="18" charset="0"/>
              </a:rPr>
              <a:t> temp = x;</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x = y;</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    y = temp;</a:t>
            </a:r>
            <a:endParaRPr lang="en-US"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ea typeface="MS Mincho" pitchFamily="49" charset="-128"/>
                <a:cs typeface="Times New Roman" pitchFamily="18" charset="0"/>
              </a:rPr>
              <a:t>}</a:t>
            </a:r>
          </a:p>
        </p:txBody>
      </p:sp>
      <p:sp>
        <p:nvSpPr>
          <p:cNvPr id="32" name="TextBox 31">
            <a:extLst>
              <a:ext uri="{FF2B5EF4-FFF2-40B4-BE49-F238E27FC236}">
                <a16:creationId xmlns:a16="http://schemas.microsoft.com/office/drawing/2014/main" id="{4891DA43-9162-435A-B12E-199C3BB2A2D5}"/>
              </a:ext>
            </a:extLst>
          </p:cNvPr>
          <p:cNvSpPr txBox="1"/>
          <p:nvPr/>
        </p:nvSpPr>
        <p:spPr>
          <a:xfrm>
            <a:off x="610673" y="1730110"/>
            <a:ext cx="6759560" cy="707886"/>
          </a:xfrm>
          <a:prstGeom prst="rect">
            <a:avLst/>
          </a:prstGeom>
          <a:noFill/>
        </p:spPr>
        <p:txBody>
          <a:bodyPr wrap="square">
            <a:spAutoFit/>
          </a:bodyPr>
          <a:lstStyle/>
          <a:p>
            <a:pPr algn="ctr"/>
            <a:r>
              <a:rPr lang="en-US" sz="2000" dirty="0">
                <a:latin typeface="+mj-lt"/>
                <a:cs typeface="Times New Roman" pitchFamily="18" charset="0"/>
              </a:rPr>
              <a:t>the compiler generates a </a:t>
            </a:r>
            <a:r>
              <a:rPr lang="en-US" sz="2000" dirty="0">
                <a:solidFill>
                  <a:srgbClr val="7030A0"/>
                </a:solidFill>
                <a:latin typeface="+mj-lt"/>
                <a:cs typeface="Times New Roman" pitchFamily="18" charset="0"/>
              </a:rPr>
              <a:t>concrete version </a:t>
            </a:r>
            <a:r>
              <a:rPr lang="en-US" sz="2000" dirty="0">
                <a:latin typeface="+mj-lt"/>
                <a:cs typeface="Times New Roman" pitchFamily="18" charset="0"/>
              </a:rPr>
              <a:t>of the template function/class by cutting &amp; pasting in the </a:t>
            </a:r>
            <a:r>
              <a:rPr lang="en-US" sz="2000" dirty="0">
                <a:solidFill>
                  <a:srgbClr val="00B0F0"/>
                </a:solidFill>
                <a:latin typeface="+mj-lt"/>
                <a:cs typeface="Times New Roman" pitchFamily="18" charset="0"/>
              </a:rPr>
              <a:t>parameterized type</a:t>
            </a:r>
            <a:r>
              <a:rPr lang="en-US" sz="2000" dirty="0">
                <a:latin typeface="+mj-lt"/>
                <a:cs typeface="Times New Roman" pitchFamily="18" charset="0"/>
              </a:rPr>
              <a:t>!</a:t>
            </a:r>
          </a:p>
        </p:txBody>
      </p:sp>
      <p:sp>
        <p:nvSpPr>
          <p:cNvPr id="34" name="Text Box 22">
            <a:extLst>
              <a:ext uri="{FF2B5EF4-FFF2-40B4-BE49-F238E27FC236}">
                <a16:creationId xmlns:a16="http://schemas.microsoft.com/office/drawing/2014/main" id="{EB70EBA2-FE1A-4ED5-A7A6-25479D1D8909}"/>
              </a:ext>
            </a:extLst>
          </p:cNvPr>
          <p:cNvSpPr txBox="1">
            <a:spLocks noChangeArrowheads="1"/>
          </p:cNvSpPr>
          <p:nvPr/>
        </p:nvSpPr>
        <p:spPr bwMode="auto">
          <a:xfrm>
            <a:off x="8257371" y="4922956"/>
            <a:ext cx="3725863" cy="1815882"/>
          </a:xfrm>
          <a:prstGeom prst="rect">
            <a:avLst/>
          </a:prstGeom>
          <a:noFill/>
          <a:ln>
            <a:noFill/>
          </a:ln>
          <a:effectLst/>
        </p:spPr>
        <p:txBody>
          <a:bodyPr wrap="square">
            <a:spAutoFit/>
          </a:bodyPr>
          <a:lstStyle/>
          <a:p>
            <a:r>
              <a:rPr lang="en-US" dirty="0">
                <a:latin typeface="Consolas" panose="020B0609020204030204" pitchFamily="49" charset="0"/>
                <a:ea typeface="MS Mincho" pitchFamily="49" charset="-128"/>
                <a:cs typeface="Times New Roman" pitchFamily="18" charset="0"/>
              </a:rPr>
              <a:t>int main() {</a:t>
            </a:r>
            <a:endParaRPr lang="en-US" sz="1400"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Dog</a:t>
            </a:r>
            <a:r>
              <a:rPr lang="en-US" dirty="0">
                <a:latin typeface="Consolas" panose="020B0609020204030204" pitchFamily="49" charset="0"/>
                <a:ea typeface="MS Mincho" pitchFamily="49" charset="-128"/>
                <a:cs typeface="Times New Roman" pitchFamily="18" charset="0"/>
              </a:rPr>
              <a:t> fido(13), </a:t>
            </a:r>
            <a:r>
              <a:rPr lang="en-US" dirty="0" err="1">
                <a:latin typeface="Consolas" panose="020B0609020204030204" pitchFamily="49" charset="0"/>
                <a:ea typeface="MS Mincho" pitchFamily="49" charset="-128"/>
                <a:cs typeface="Times New Roman" pitchFamily="18" charset="0"/>
              </a:rPr>
              <a:t>benji</a:t>
            </a:r>
            <a:r>
              <a:rPr lang="en-US" dirty="0">
                <a:latin typeface="Consolas" panose="020B0609020204030204" pitchFamily="49" charset="0"/>
                <a:ea typeface="MS Mincho" pitchFamily="49" charset="-128"/>
                <a:cs typeface="Times New Roman" pitchFamily="18" charset="0"/>
              </a:rPr>
              <a:t>(75);</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swap(fido, </a:t>
            </a:r>
            <a:r>
              <a:rPr lang="en-US" dirty="0" err="1">
                <a:latin typeface="Consolas" panose="020B0609020204030204" pitchFamily="49" charset="0"/>
                <a:ea typeface="MS Mincho" pitchFamily="49" charset="-128"/>
                <a:cs typeface="Times New Roman" pitchFamily="18" charset="0"/>
              </a:rPr>
              <a:t>benji</a:t>
            </a:r>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a:p>
            <a:r>
              <a:rPr lang="en-US" sz="500" dirty="0">
                <a:latin typeface="Consolas" panose="020B0609020204030204" pitchFamily="49" charset="0"/>
                <a:ea typeface="MS Mincho" pitchFamily="49" charset="-128"/>
                <a:cs typeface="Times New Roman" pitchFamily="18" charset="0"/>
              </a:rPr>
              <a:t> </a:t>
            </a:r>
            <a:endParaRPr lang="en-US" sz="500" dirty="0">
              <a:latin typeface="Consolas" panose="020B0609020204030204" pitchFamily="49" charset="0"/>
            </a:endParaRPr>
          </a:p>
          <a:p>
            <a:endParaRPr lang="en-US" sz="100"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int</a:t>
            </a:r>
            <a:r>
              <a:rPr lang="en-US" dirty="0">
                <a:latin typeface="Consolas" panose="020B0609020204030204" pitchFamily="49" charset="0"/>
                <a:ea typeface="MS Mincho" pitchFamily="49" charset="-128"/>
                <a:cs typeface="Times New Roman" pitchFamily="18" charset="0"/>
              </a:rPr>
              <a:t> x=42, y=100;</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    swap(x, y);</a:t>
            </a:r>
            <a:r>
              <a:rPr lang="en-US" sz="500" dirty="0">
                <a:latin typeface="Consolas" panose="020B0609020204030204" pitchFamily="49" charset="0"/>
                <a:cs typeface="Times New Roman" pitchFamily="18" charset="0"/>
              </a:rPr>
              <a:t> </a:t>
            </a:r>
          </a:p>
          <a:p>
            <a:r>
              <a:rPr lang="en-US" sz="1600" dirty="0">
                <a:latin typeface="Consolas" panose="020B0609020204030204" pitchFamily="49" charset="0"/>
                <a:cs typeface="Times New Roman" pitchFamily="18" charset="0"/>
              </a:rPr>
              <a:t>}</a:t>
            </a:r>
            <a:endParaRPr lang="en-US" dirty="0">
              <a:latin typeface="Consolas" panose="020B0609020204030204" pitchFamily="49" charset="0"/>
              <a:cs typeface="Times New Roman" pitchFamily="18" charset="0"/>
            </a:endParaRPr>
          </a:p>
        </p:txBody>
      </p:sp>
      <p:sp>
        <p:nvSpPr>
          <p:cNvPr id="452632" name="Rectangle 24"/>
          <p:cNvSpPr>
            <a:spLocks noChangeArrowheads="1"/>
          </p:cNvSpPr>
          <p:nvPr/>
        </p:nvSpPr>
        <p:spPr bwMode="auto">
          <a:xfrm>
            <a:off x="8798983" y="5266268"/>
            <a:ext cx="3143250" cy="547606"/>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1E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Text Box 14">
            <a:extLst>
              <a:ext uri="{FF2B5EF4-FFF2-40B4-BE49-F238E27FC236}">
                <a16:creationId xmlns:a16="http://schemas.microsoft.com/office/drawing/2014/main" id="{E6265674-A24A-487E-B1AA-3FFB415E3F2F}"/>
              </a:ext>
            </a:extLst>
          </p:cNvPr>
          <p:cNvSpPr txBox="1">
            <a:spLocks noChangeArrowheads="1"/>
          </p:cNvSpPr>
          <p:nvPr/>
        </p:nvSpPr>
        <p:spPr bwMode="auto">
          <a:xfrm>
            <a:off x="8359239" y="126804"/>
            <a:ext cx="3589339" cy="1659361"/>
          </a:xfrm>
          <a:prstGeom prst="rect">
            <a:avLst/>
          </a:prstGeom>
          <a:solidFill>
            <a:srgbClr val="FDF1E9">
              <a:alpha val="89804"/>
            </a:srgbClr>
          </a:solidFill>
          <a:ln>
            <a:noFill/>
          </a:ln>
          <a:effectLst/>
        </p:spPr>
        <p:txBody>
          <a:bodyPr wrap="square">
            <a:noAutofit/>
          </a:bodyPr>
          <a:lstStyle/>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a:p>
            <a:endParaRPr lang="en-US" dirty="0">
              <a:solidFill>
                <a:srgbClr val="7030A0"/>
              </a:solidFill>
              <a:latin typeface="Consolas" panose="020B0609020204030204" pitchFamily="49" charset="0"/>
              <a:ea typeface="MS Mincho" pitchFamily="49" charset="-128"/>
              <a:cs typeface="Times New Roman" pitchFamily="18" charset="0"/>
            </a:endParaRPr>
          </a:p>
        </p:txBody>
      </p:sp>
      <p:sp>
        <p:nvSpPr>
          <p:cNvPr id="36" name="TextBox 35">
            <a:extLst>
              <a:ext uri="{FF2B5EF4-FFF2-40B4-BE49-F238E27FC236}">
                <a16:creationId xmlns:a16="http://schemas.microsoft.com/office/drawing/2014/main" id="{954D942D-A169-4D64-BCA8-64B8BBFB9F33}"/>
              </a:ext>
            </a:extLst>
          </p:cNvPr>
          <p:cNvSpPr txBox="1"/>
          <p:nvPr/>
        </p:nvSpPr>
        <p:spPr>
          <a:xfrm>
            <a:off x="774701" y="2551226"/>
            <a:ext cx="6431504" cy="707886"/>
          </a:xfrm>
          <a:prstGeom prst="rect">
            <a:avLst/>
          </a:prstGeom>
          <a:noFill/>
        </p:spPr>
        <p:txBody>
          <a:bodyPr wrap="square">
            <a:spAutoFit/>
          </a:bodyPr>
          <a:lstStyle/>
          <a:p>
            <a:pPr algn="ctr"/>
            <a:r>
              <a:rPr lang="en-US" sz="2000" dirty="0">
                <a:latin typeface="+mj-lt"/>
                <a:cs typeface="Times New Roman" pitchFamily="18" charset="0"/>
              </a:rPr>
              <a:t>Then it just compiles the newly-generated functions/classes as if they were never templated in the first place!</a:t>
            </a:r>
          </a:p>
        </p:txBody>
      </p:sp>
      <p:cxnSp>
        <p:nvCxnSpPr>
          <p:cNvPr id="7" name="Straight Arrow Connector 6">
            <a:extLst>
              <a:ext uri="{FF2B5EF4-FFF2-40B4-BE49-F238E27FC236}">
                <a16:creationId xmlns:a16="http://schemas.microsoft.com/office/drawing/2014/main" id="{B53D7E37-9B62-4DB8-B5A5-DE5FC83FA4D4}"/>
              </a:ext>
            </a:extLst>
          </p:cNvPr>
          <p:cNvCxnSpPr>
            <a:cxnSpLocks/>
          </p:cNvCxnSpPr>
          <p:nvPr/>
        </p:nvCxnSpPr>
        <p:spPr>
          <a:xfrm>
            <a:off x="9702801" y="618067"/>
            <a:ext cx="109007" cy="1270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6FBAF4-48FE-44B6-B880-F5E1844F1CF0}"/>
              </a:ext>
            </a:extLst>
          </p:cNvPr>
          <p:cNvCxnSpPr>
            <a:cxnSpLocks/>
          </p:cNvCxnSpPr>
          <p:nvPr/>
        </p:nvCxnSpPr>
        <p:spPr>
          <a:xfrm>
            <a:off x="10456333" y="618067"/>
            <a:ext cx="322667" cy="1242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91AE3F-7DBD-44A9-9A5B-A445BD5CDA86}"/>
              </a:ext>
            </a:extLst>
          </p:cNvPr>
          <p:cNvCxnSpPr>
            <a:cxnSpLocks/>
          </p:cNvCxnSpPr>
          <p:nvPr/>
        </p:nvCxnSpPr>
        <p:spPr>
          <a:xfrm>
            <a:off x="8940800" y="914400"/>
            <a:ext cx="104768" cy="12238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5D6593-9CC4-4C0F-92E4-E84583AD5346}"/>
              </a:ext>
            </a:extLst>
          </p:cNvPr>
          <p:cNvSpPr txBox="1"/>
          <p:nvPr/>
        </p:nvSpPr>
        <p:spPr>
          <a:xfrm>
            <a:off x="774701" y="3372343"/>
            <a:ext cx="6431504" cy="707886"/>
          </a:xfrm>
          <a:prstGeom prst="rect">
            <a:avLst/>
          </a:prstGeom>
          <a:noFill/>
        </p:spPr>
        <p:txBody>
          <a:bodyPr wrap="square">
            <a:spAutoFit/>
          </a:bodyPr>
          <a:lstStyle/>
          <a:p>
            <a:pPr algn="ctr"/>
            <a:r>
              <a:rPr lang="en-US" sz="2000" dirty="0">
                <a:latin typeface="+mj-lt"/>
                <a:cs typeface="Times New Roman" pitchFamily="18" charset="0"/>
              </a:rPr>
              <a:t>Because a </a:t>
            </a:r>
            <a:r>
              <a:rPr lang="en-US" sz="2000" dirty="0">
                <a:solidFill>
                  <a:srgbClr val="FF0000"/>
                </a:solidFill>
                <a:latin typeface="+mj-lt"/>
                <a:cs typeface="Times New Roman" pitchFamily="18" charset="0"/>
              </a:rPr>
              <a:t>cut-and-paste approach </a:t>
            </a:r>
            <a:r>
              <a:rPr lang="en-US" sz="2000" dirty="0">
                <a:latin typeface="+mj-lt"/>
                <a:cs typeface="Times New Roman" pitchFamily="18" charset="0"/>
              </a:rPr>
              <a:t>is used, you can achieve functionality like </a:t>
            </a:r>
            <a:r>
              <a:rPr lang="en-US" sz="2000" dirty="0">
                <a:solidFill>
                  <a:srgbClr val="C00000"/>
                </a:solidFill>
                <a:latin typeface="+mj-lt"/>
                <a:cs typeface="Times New Roman" pitchFamily="18" charset="0"/>
              </a:rPr>
              <a:t>Duck Typing</a:t>
            </a:r>
            <a:r>
              <a:rPr lang="en-US" sz="2000" dirty="0">
                <a:latin typeface="+mj-lt"/>
                <a:cs typeface="Times New Roman" pitchFamily="18" charset="0"/>
              </a:rPr>
              <a:t>!</a:t>
            </a:r>
          </a:p>
        </p:txBody>
      </p:sp>
      <p:sp>
        <p:nvSpPr>
          <p:cNvPr id="21" name="TextBox 20">
            <a:extLst>
              <a:ext uri="{FF2B5EF4-FFF2-40B4-BE49-F238E27FC236}">
                <a16:creationId xmlns:a16="http://schemas.microsoft.com/office/drawing/2014/main" id="{C72ED58D-F49E-4127-BCA1-40C54C2063B2}"/>
              </a:ext>
            </a:extLst>
          </p:cNvPr>
          <p:cNvSpPr txBox="1"/>
          <p:nvPr/>
        </p:nvSpPr>
        <p:spPr>
          <a:xfrm>
            <a:off x="4274336" y="4183626"/>
            <a:ext cx="3725863" cy="1200329"/>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ea typeface="MS Mincho" pitchFamily="49" charset="-128"/>
                <a:cs typeface="Times New Roman" pitchFamily="18" charset="0"/>
              </a:rPr>
              <a:t>template &lt;</a:t>
            </a:r>
            <a:r>
              <a:rPr lang="en-US" dirty="0" err="1">
                <a:latin typeface="Consolas" panose="020B0609020204030204" pitchFamily="49" charset="0"/>
                <a:ea typeface="MS Mincho" pitchFamily="49" charset="-128"/>
                <a:cs typeface="Times New Roman" pitchFamily="18" charset="0"/>
              </a:rPr>
              <a:t>typename</a:t>
            </a:r>
            <a:r>
              <a:rPr lang="en-US" dirty="0">
                <a:latin typeface="Consolas" panose="020B0609020204030204" pitchFamily="49" charset="0"/>
                <a:ea typeface="MS Mincho" pitchFamily="49" charset="-128"/>
                <a:cs typeface="Times New Roman" pitchFamily="18" charset="0"/>
              </a:rPr>
              <a:t> </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&gt;</a:t>
            </a:r>
            <a:endParaRPr lang="en-US" dirty="0">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void </a:t>
            </a:r>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a:solidFill>
                  <a:srgbClr val="00B0F0"/>
                </a:solidFill>
                <a:latin typeface="Consolas" panose="020B0609020204030204" pitchFamily="49" charset="0"/>
                <a:ea typeface="MS Mincho" pitchFamily="49" charset="-128"/>
                <a:cs typeface="Times New Roman" pitchFamily="18" charset="0"/>
              </a:rPr>
              <a:t>T</a:t>
            </a:r>
            <a:r>
              <a:rPr lang="en-US" dirty="0">
                <a:latin typeface="Consolas" panose="020B0609020204030204" pitchFamily="49" charset="0"/>
                <a:ea typeface="MS Mincho" pitchFamily="49" charset="-128"/>
                <a:cs typeface="Times New Roman" pitchFamily="18" charset="0"/>
              </a:rPr>
              <a:t> &amp;x) {</a:t>
            </a:r>
          </a:p>
          <a:p>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x.</a:t>
            </a:r>
            <a:r>
              <a:rPr lang="en-US" dirty="0" err="1">
                <a:solidFill>
                  <a:srgbClr val="C00000"/>
                </a:solidFill>
                <a:latin typeface="Consolas" panose="020B0609020204030204" pitchFamily="49" charset="0"/>
                <a:ea typeface="MS Mincho" pitchFamily="49" charset="-128"/>
                <a:cs typeface="Times New Roman" pitchFamily="18" charset="0"/>
              </a:rPr>
              <a:t>sleep</a:t>
            </a:r>
            <a:r>
              <a:rPr lang="en-US" dirty="0">
                <a:solidFill>
                  <a:srgbClr val="C00000"/>
                </a:solidFill>
                <a:latin typeface="Consolas" panose="020B0609020204030204" pitchFamily="49" charset="0"/>
                <a:ea typeface="MS Mincho" pitchFamily="49" charset="-128"/>
                <a:cs typeface="Times New Roman" pitchFamily="18" charset="0"/>
              </a:rPr>
              <a:t>();</a:t>
            </a:r>
            <a:endParaRPr lang="en-US" dirty="0">
              <a:solidFill>
                <a:srgbClr val="C00000"/>
              </a:solidFill>
              <a:latin typeface="Consolas" panose="020B0609020204030204" pitchFamily="49" charset="0"/>
            </a:endParaRP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AE85483D-3F02-48D8-86D5-82E9884E6DCC}"/>
              </a:ext>
            </a:extLst>
          </p:cNvPr>
          <p:cNvSpPr txBox="1"/>
          <p:nvPr/>
        </p:nvSpPr>
        <p:spPr>
          <a:xfrm>
            <a:off x="383904" y="4186583"/>
            <a:ext cx="3725863" cy="2585323"/>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ea typeface="MS Mincho" pitchFamily="49" charset="-128"/>
                <a:cs typeface="Times New Roman" pitchFamily="18" charset="0"/>
              </a:rPr>
              <a:t>class </a:t>
            </a:r>
            <a:r>
              <a:rPr lang="en-US" dirty="0">
                <a:solidFill>
                  <a:srgbClr val="00B050"/>
                </a:solidFill>
                <a:latin typeface="Consolas" panose="020B0609020204030204" pitchFamily="49" charset="0"/>
                <a:ea typeface="MS Mincho" pitchFamily="49" charset="-128"/>
                <a:cs typeface="Times New Roman" pitchFamily="18" charset="0"/>
              </a:rPr>
              <a:t>Laptop</a:t>
            </a:r>
            <a:r>
              <a:rPr lang="en-US" dirty="0">
                <a:latin typeface="Consolas" panose="020B0609020204030204" pitchFamily="49" charset="0"/>
                <a:ea typeface="MS Mincho" pitchFamily="49" charset="-128"/>
                <a:cs typeface="Times New Roman" pitchFamily="18" charset="0"/>
              </a:rPr>
              <a:t> {</a:t>
            </a:r>
          </a:p>
          <a:p>
            <a:r>
              <a:rPr lang="en-US" dirty="0">
                <a:latin typeface="Consolas" panose="020B0609020204030204" pitchFamily="49" charset="0"/>
                <a:ea typeface="MS Mincho" pitchFamily="49" charset="-128"/>
                <a:cs typeface="Times New Roman" pitchFamily="18" charset="0"/>
              </a:rPr>
              <a:t>public:</a:t>
            </a:r>
          </a:p>
          <a:p>
            <a:r>
              <a:rPr lang="en-US" dirty="0">
                <a:latin typeface="Consolas" panose="020B0609020204030204" pitchFamily="49" charset="0"/>
                <a:ea typeface="MS Mincho" pitchFamily="49" charset="-128"/>
                <a:cs typeface="Times New Roman" pitchFamily="18" charset="0"/>
              </a:rPr>
              <a:t>  void </a:t>
            </a:r>
            <a:r>
              <a:rPr lang="en-US" dirty="0">
                <a:solidFill>
                  <a:srgbClr val="C00000"/>
                </a:solidFill>
                <a:latin typeface="Consolas" panose="020B0609020204030204" pitchFamily="49" charset="0"/>
                <a:ea typeface="MS Mincho" pitchFamily="49" charset="-128"/>
                <a:cs typeface="Times New Roman" pitchFamily="18" charset="0"/>
              </a:rPr>
              <a:t>sleep</a:t>
            </a:r>
            <a:r>
              <a:rPr lang="en-US" dirty="0">
                <a:latin typeface="Consolas" panose="020B0609020204030204" pitchFamily="49" charset="0"/>
                <a:ea typeface="MS Mincho" pitchFamily="49" charset="-128"/>
                <a:cs typeface="Times New Roman" pitchFamily="18" charset="0"/>
              </a:rPr>
              <a:t>() { ... }</a:t>
            </a:r>
          </a:p>
          <a:p>
            <a:r>
              <a:rPr lang="en-US" dirty="0">
                <a:latin typeface="Consolas" panose="020B0609020204030204" pitchFamily="49" charset="0"/>
                <a:ea typeface="MS Mincho" pitchFamily="49" charset="-128"/>
                <a:cs typeface="Times New Roman" pitchFamily="18" charset="0"/>
              </a:rPr>
              <a:t>};</a:t>
            </a:r>
          </a:p>
          <a:p>
            <a:endParaRPr lang="en-US" dirty="0">
              <a:latin typeface="Consolas" panose="020B0609020204030204" pitchFamily="49" charset="0"/>
              <a:ea typeface="MS Mincho" pitchFamily="49" charset="-128"/>
              <a:cs typeface="Times New Roman" pitchFamily="18" charset="0"/>
            </a:endParaRPr>
          </a:p>
          <a:p>
            <a:r>
              <a:rPr lang="en-US" dirty="0">
                <a:latin typeface="Consolas" panose="020B0609020204030204" pitchFamily="49" charset="0"/>
                <a:ea typeface="MS Mincho" pitchFamily="49" charset="-128"/>
                <a:cs typeface="Times New Roman" pitchFamily="18" charset="0"/>
              </a:rPr>
              <a:t>class </a:t>
            </a:r>
            <a:r>
              <a:rPr lang="en-US" dirty="0">
                <a:solidFill>
                  <a:srgbClr val="0070C0"/>
                </a:solidFill>
                <a:latin typeface="Consolas" panose="020B0609020204030204" pitchFamily="49" charset="0"/>
                <a:ea typeface="MS Mincho" pitchFamily="49" charset="-128"/>
                <a:cs typeface="Times New Roman" pitchFamily="18" charset="0"/>
              </a:rPr>
              <a:t>Person</a:t>
            </a:r>
            <a:r>
              <a:rPr lang="en-US" dirty="0">
                <a:latin typeface="Consolas" panose="020B0609020204030204" pitchFamily="49" charset="0"/>
                <a:ea typeface="MS Mincho" pitchFamily="49" charset="-128"/>
                <a:cs typeface="Times New Roman" pitchFamily="18" charset="0"/>
              </a:rPr>
              <a:t> {</a:t>
            </a:r>
          </a:p>
          <a:p>
            <a:r>
              <a:rPr lang="en-US" dirty="0">
                <a:latin typeface="Consolas" panose="020B0609020204030204" pitchFamily="49" charset="0"/>
                <a:ea typeface="MS Mincho" pitchFamily="49" charset="-128"/>
                <a:cs typeface="Times New Roman" pitchFamily="18" charset="0"/>
              </a:rPr>
              <a:t>public:</a:t>
            </a:r>
          </a:p>
          <a:p>
            <a:r>
              <a:rPr lang="en-US" dirty="0">
                <a:latin typeface="Consolas" panose="020B0609020204030204" pitchFamily="49" charset="0"/>
                <a:ea typeface="MS Mincho" pitchFamily="49" charset="-128"/>
                <a:cs typeface="Times New Roman" pitchFamily="18" charset="0"/>
              </a:rPr>
              <a:t>  void </a:t>
            </a:r>
            <a:r>
              <a:rPr lang="en-US" dirty="0">
                <a:solidFill>
                  <a:srgbClr val="C00000"/>
                </a:solidFill>
                <a:latin typeface="Consolas" panose="020B0609020204030204" pitchFamily="49" charset="0"/>
                <a:ea typeface="MS Mincho" pitchFamily="49" charset="-128"/>
                <a:cs typeface="Times New Roman" pitchFamily="18" charset="0"/>
              </a:rPr>
              <a:t>sleep</a:t>
            </a:r>
            <a:r>
              <a:rPr lang="en-US" dirty="0">
                <a:latin typeface="Consolas" panose="020B0609020204030204" pitchFamily="49" charset="0"/>
                <a:ea typeface="MS Mincho" pitchFamily="49" charset="-128"/>
                <a:cs typeface="Times New Roman" pitchFamily="18" charset="0"/>
              </a:rPr>
              <a:t>() { ... }</a:t>
            </a:r>
          </a:p>
          <a:p>
            <a:r>
              <a:rPr lang="en-US" dirty="0">
                <a:latin typeface="Consolas" panose="020B0609020204030204" pitchFamily="49" charset="0"/>
                <a:ea typeface="MS Mincho" pitchFamily="49" charset="-128"/>
                <a:cs typeface="Times New Roman" pitchFamily="18" charset="0"/>
              </a:rPr>
              <a:t>};</a:t>
            </a:r>
            <a:endParaRPr lang="en-US" dirty="0">
              <a:latin typeface="Consolas" panose="020B0609020204030204" pitchFamily="49" charset="0"/>
            </a:endParaRPr>
          </a:p>
        </p:txBody>
      </p:sp>
      <p:sp>
        <p:nvSpPr>
          <p:cNvPr id="23" name="TextBox 22">
            <a:extLst>
              <a:ext uri="{FF2B5EF4-FFF2-40B4-BE49-F238E27FC236}">
                <a16:creationId xmlns:a16="http://schemas.microsoft.com/office/drawing/2014/main" id="{D95552B4-82AF-4247-94A3-D31D2EBFA316}"/>
              </a:ext>
            </a:extLst>
          </p:cNvPr>
          <p:cNvSpPr txBox="1"/>
          <p:nvPr/>
        </p:nvSpPr>
        <p:spPr>
          <a:xfrm>
            <a:off x="4261372" y="5479244"/>
            <a:ext cx="3725863" cy="1323439"/>
          </a:xfrm>
          <a:prstGeom prst="rect">
            <a:avLst/>
          </a:prstGeom>
          <a:solidFill>
            <a:srgbClr val="FDF1E9"/>
          </a:solidFill>
          <a:ln>
            <a:solidFill>
              <a:schemeClr val="tx1"/>
            </a:solidFill>
          </a:ln>
        </p:spPr>
        <p:txBody>
          <a:bodyPr wrap="square">
            <a:spAutoFit/>
          </a:bodyPr>
          <a:lstStyle/>
          <a:p>
            <a:r>
              <a:rPr lang="en-US" dirty="0">
                <a:solidFill>
                  <a:srgbClr val="00B050"/>
                </a:solidFill>
                <a:latin typeface="Consolas" panose="020B0609020204030204" pitchFamily="49" charset="0"/>
                <a:ea typeface="MS Mincho" pitchFamily="49" charset="-128"/>
                <a:cs typeface="Times New Roman" pitchFamily="18" charset="0"/>
              </a:rPr>
              <a:t>Laptop</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macbook</a:t>
            </a:r>
            <a:r>
              <a:rPr lang="en-US" dirty="0">
                <a:latin typeface="Consolas" panose="020B0609020204030204" pitchFamily="49" charset="0"/>
                <a:ea typeface="MS Mincho" pitchFamily="49" charset="-128"/>
                <a:cs typeface="Times New Roman" pitchFamily="18" charset="0"/>
              </a:rPr>
              <a:t>;</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macbook</a:t>
            </a:r>
            <a:r>
              <a:rPr lang="en-US" dirty="0">
                <a:latin typeface="Consolas" panose="020B0609020204030204" pitchFamily="49" charset="0"/>
                <a:ea typeface="MS Mincho" pitchFamily="49" charset="-128"/>
                <a:cs typeface="Times New Roman" pitchFamily="18" charset="0"/>
              </a:rPr>
              <a:t>); // OK!</a:t>
            </a:r>
          </a:p>
          <a:p>
            <a:r>
              <a:rPr lang="en-US" sz="800" dirty="0">
                <a:latin typeface="Consolas" panose="020B0609020204030204" pitchFamily="49" charset="0"/>
                <a:ea typeface="MS Mincho" pitchFamily="49" charset="-128"/>
                <a:cs typeface="Times New Roman" pitchFamily="18" charset="0"/>
              </a:rPr>
              <a:t> </a:t>
            </a:r>
          </a:p>
          <a:p>
            <a:r>
              <a:rPr lang="en-US" dirty="0">
                <a:solidFill>
                  <a:srgbClr val="0070C0"/>
                </a:solidFill>
                <a:latin typeface="Consolas" panose="020B0609020204030204" pitchFamily="49" charset="0"/>
                <a:ea typeface="MS Mincho" pitchFamily="49" charset="-128"/>
                <a:cs typeface="Times New Roman" pitchFamily="18" charset="0"/>
              </a:rPr>
              <a:t>Person</a:t>
            </a:r>
            <a:r>
              <a:rPr lang="en-US" dirty="0">
                <a:latin typeface="Consolas" panose="020B0609020204030204" pitchFamily="49" charset="0"/>
                <a:ea typeface="MS Mincho" pitchFamily="49" charset="-128"/>
                <a:cs typeface="Times New Roman" pitchFamily="18" charset="0"/>
              </a:rPr>
              <a:t> carey; </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(carey);   // OK!</a:t>
            </a:r>
          </a:p>
        </p:txBody>
      </p:sp>
      <p:sp>
        <p:nvSpPr>
          <p:cNvPr id="28" name="TextBox 27">
            <a:extLst>
              <a:ext uri="{FF2B5EF4-FFF2-40B4-BE49-F238E27FC236}">
                <a16:creationId xmlns:a16="http://schemas.microsoft.com/office/drawing/2014/main" id="{E837AFE8-BA22-4D8F-A664-F0EF5AEEF604}"/>
              </a:ext>
            </a:extLst>
          </p:cNvPr>
          <p:cNvSpPr txBox="1"/>
          <p:nvPr/>
        </p:nvSpPr>
        <p:spPr>
          <a:xfrm>
            <a:off x="4261371" y="5479243"/>
            <a:ext cx="3725863" cy="1323439"/>
          </a:xfrm>
          <a:prstGeom prst="rect">
            <a:avLst/>
          </a:prstGeom>
          <a:solidFill>
            <a:srgbClr val="FDF1E9"/>
          </a:solidFill>
          <a:ln>
            <a:solidFill>
              <a:schemeClr val="tx1"/>
            </a:solidFill>
          </a:ln>
        </p:spPr>
        <p:txBody>
          <a:bodyPr wrap="square">
            <a:spAutoFit/>
          </a:bodyPr>
          <a:lstStyle/>
          <a:p>
            <a:r>
              <a:rPr lang="en-US" dirty="0">
                <a:solidFill>
                  <a:srgbClr val="00B050"/>
                </a:solidFill>
                <a:latin typeface="Consolas" panose="020B0609020204030204" pitchFamily="49" charset="0"/>
                <a:ea typeface="MS Mincho" pitchFamily="49" charset="-128"/>
                <a:cs typeface="Times New Roman" pitchFamily="18" charset="0"/>
              </a:rPr>
              <a:t>Laptop</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macbook</a:t>
            </a:r>
            <a:r>
              <a:rPr lang="en-US" dirty="0">
                <a:latin typeface="Consolas" panose="020B0609020204030204" pitchFamily="49" charset="0"/>
                <a:ea typeface="MS Mincho" pitchFamily="49" charset="-128"/>
                <a:cs typeface="Times New Roman" pitchFamily="18" charset="0"/>
              </a:rPr>
              <a:t>;</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macbook</a:t>
            </a:r>
            <a:r>
              <a:rPr lang="en-US" dirty="0">
                <a:latin typeface="Consolas" panose="020B0609020204030204" pitchFamily="49" charset="0"/>
                <a:ea typeface="MS Mincho" pitchFamily="49" charset="-128"/>
                <a:cs typeface="Times New Roman" pitchFamily="18" charset="0"/>
              </a:rPr>
              <a:t>); // OK!</a:t>
            </a:r>
          </a:p>
          <a:p>
            <a:endParaRPr lang="en-US" sz="800" dirty="0">
              <a:latin typeface="Consolas" panose="020B0609020204030204" pitchFamily="49" charset="0"/>
              <a:ea typeface="MS Mincho" pitchFamily="49" charset="-128"/>
              <a:cs typeface="Times New Roman" pitchFamily="18" charset="0"/>
            </a:endParaRPr>
          </a:p>
          <a:p>
            <a:r>
              <a:rPr lang="en-US" dirty="0">
                <a:solidFill>
                  <a:srgbClr val="FF0000"/>
                </a:solidFill>
                <a:latin typeface="Consolas" panose="020B0609020204030204" pitchFamily="49" charset="0"/>
                <a:ea typeface="MS Mincho" pitchFamily="49" charset="-128"/>
                <a:cs typeface="Times New Roman" pitchFamily="18" charset="0"/>
              </a:rPr>
              <a:t>string</a:t>
            </a:r>
            <a:r>
              <a:rPr lang="en-US" dirty="0">
                <a:latin typeface="Consolas" panose="020B0609020204030204" pitchFamily="49" charset="0"/>
                <a:ea typeface="MS Mincho" pitchFamily="49" charset="-128"/>
                <a:cs typeface="Times New Roman" pitchFamily="18" charset="0"/>
              </a:rPr>
              <a:t> </a:t>
            </a:r>
            <a:r>
              <a:rPr lang="en-US" dirty="0" err="1">
                <a:latin typeface="Consolas" panose="020B0609020204030204" pitchFamily="49" charset="0"/>
                <a:ea typeface="MS Mincho" pitchFamily="49" charset="-128"/>
                <a:cs typeface="Times New Roman" pitchFamily="18" charset="0"/>
              </a:rPr>
              <a:t>val</a:t>
            </a:r>
            <a:r>
              <a:rPr lang="en-US" dirty="0">
                <a:latin typeface="Consolas" panose="020B0609020204030204" pitchFamily="49" charset="0"/>
                <a:ea typeface="MS Mincho" pitchFamily="49" charset="-128"/>
                <a:cs typeface="Times New Roman" pitchFamily="18" charset="0"/>
              </a:rPr>
              <a:t>; </a:t>
            </a:r>
          </a:p>
          <a:p>
            <a:r>
              <a:rPr lang="en-US" dirty="0" err="1">
                <a:latin typeface="Consolas" panose="020B0609020204030204" pitchFamily="49" charset="0"/>
                <a:ea typeface="MS Mincho" pitchFamily="49" charset="-128"/>
                <a:cs typeface="Times New Roman" pitchFamily="18" charset="0"/>
              </a:rPr>
              <a:t>takeANap</a:t>
            </a:r>
            <a:r>
              <a:rPr lang="en-US" dirty="0">
                <a:latin typeface="Consolas" panose="020B0609020204030204" pitchFamily="49" charset="0"/>
                <a:ea typeface="MS Mincho" pitchFamily="49" charset="-128"/>
                <a:cs typeface="Times New Roman" pitchFamily="18" charset="0"/>
              </a:rPr>
              <a:t>(</a:t>
            </a:r>
            <a:r>
              <a:rPr lang="en-US" dirty="0" err="1">
                <a:latin typeface="Consolas" panose="020B0609020204030204" pitchFamily="49" charset="0"/>
                <a:ea typeface="MS Mincho" pitchFamily="49" charset="-128"/>
                <a:cs typeface="Times New Roman" pitchFamily="18" charset="0"/>
              </a:rPr>
              <a:t>val</a:t>
            </a:r>
            <a:r>
              <a:rPr lang="en-US" dirty="0">
                <a:latin typeface="Consolas" panose="020B0609020204030204" pitchFamily="49" charset="0"/>
                <a:ea typeface="MS Mincho" pitchFamily="49" charset="-128"/>
                <a:cs typeface="Times New Roman" pitchFamily="18" charset="0"/>
              </a:rPr>
              <a:t>);     </a:t>
            </a:r>
            <a:r>
              <a:rPr lang="en-US" dirty="0">
                <a:solidFill>
                  <a:srgbClr val="FF0000"/>
                </a:solidFill>
                <a:latin typeface="Consolas" panose="020B0609020204030204" pitchFamily="49" charset="0"/>
                <a:ea typeface="MS Mincho" pitchFamily="49" charset="-128"/>
                <a:cs typeface="Times New Roman" pitchFamily="18" charset="0"/>
              </a:rPr>
              <a:t>// ????</a:t>
            </a:r>
            <a:endParaRPr lang="en-US" dirty="0">
              <a:latin typeface="Consolas" panose="020B0609020204030204" pitchFamily="49" charset="0"/>
              <a:ea typeface="MS Mincho" pitchFamily="49" charset="-128"/>
              <a:cs typeface="Times New Roman" pitchFamily="18" charset="0"/>
            </a:endParaRPr>
          </a:p>
        </p:txBody>
      </p:sp>
      <p:grpSp>
        <p:nvGrpSpPr>
          <p:cNvPr id="31" name="Group 30">
            <a:extLst>
              <a:ext uri="{FF2B5EF4-FFF2-40B4-BE49-F238E27FC236}">
                <a16:creationId xmlns:a16="http://schemas.microsoft.com/office/drawing/2014/main" id="{51CE04EA-DFD6-4D36-A2C7-5CCB54306EDB}"/>
              </a:ext>
            </a:extLst>
          </p:cNvPr>
          <p:cNvGrpSpPr/>
          <p:nvPr/>
        </p:nvGrpSpPr>
        <p:grpSpPr>
          <a:xfrm>
            <a:off x="6249106" y="5925948"/>
            <a:ext cx="3964054" cy="905256"/>
            <a:chOff x="5172426" y="1770212"/>
            <a:chExt cx="3964054" cy="905256"/>
          </a:xfrm>
        </p:grpSpPr>
        <p:sp>
          <p:nvSpPr>
            <p:cNvPr id="33" name="TextBox 32">
              <a:extLst>
                <a:ext uri="{FF2B5EF4-FFF2-40B4-BE49-F238E27FC236}">
                  <a16:creationId xmlns:a16="http://schemas.microsoft.com/office/drawing/2014/main" id="{4169EA0F-A459-48CE-82B5-8F9F3FF70613}"/>
                </a:ext>
              </a:extLst>
            </p:cNvPr>
            <p:cNvSpPr txBox="1"/>
            <p:nvPr/>
          </p:nvSpPr>
          <p:spPr>
            <a:xfrm>
              <a:off x="6071619" y="1944515"/>
              <a:ext cx="3064861"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sz="1800" dirty="0">
                  <a:solidFill>
                    <a:srgbClr val="000000"/>
                  </a:solidFill>
                  <a:latin typeface="Consolas" panose="020B0609020204030204" pitchFamily="49" charset="0"/>
                  <a:cs typeface="Consolas" panose="020B0609020204030204" pitchFamily="49" charset="0"/>
                </a:rPr>
                <a:t>no member named sleep' in 'string'</a:t>
              </a:r>
              <a:endParaRPr lang="en-US" dirty="0">
                <a:latin typeface="Consolas" panose="020B0609020204030204" pitchFamily="49" charset="0"/>
                <a:cs typeface="Consolas" panose="020B0609020204030204" pitchFamily="49" charset="0"/>
              </a:endParaRPr>
            </a:p>
          </p:txBody>
        </p:sp>
        <p:pic>
          <p:nvPicPr>
            <p:cNvPr id="37" name="Picture 36" descr="Icon&#10;&#10;Description automatically generated with low confidence">
              <a:extLst>
                <a:ext uri="{FF2B5EF4-FFF2-40B4-BE49-F238E27FC236}">
                  <a16:creationId xmlns:a16="http://schemas.microsoft.com/office/drawing/2014/main" id="{97823175-29BA-4C22-AF23-9A33A29C6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Tree>
    <p:extLst>
      <p:ext uri="{BB962C8B-B14F-4D97-AF65-F5344CB8AC3E}">
        <p14:creationId xmlns:p14="http://schemas.microsoft.com/office/powerpoint/2010/main" val="2838059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2632"/>
                                        </p:tgtEl>
                                        <p:attrNameLst>
                                          <p:attrName>style.visibility</p:attrName>
                                        </p:attrNameLst>
                                      </p:cBhvr>
                                      <p:to>
                                        <p:strVal val="visible"/>
                                      </p:to>
                                    </p:set>
                                    <p:animEffect transition="in" filter="wipe(left)">
                                      <p:cBhvr>
                                        <p:cTn id="39" dur="500"/>
                                        <p:tgtEl>
                                          <p:spTgt spid="45263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52619"/>
                                        </p:tgtEl>
                                        <p:attrNameLst>
                                          <p:attrName>style.visibility</p:attrName>
                                        </p:attrNameLst>
                                      </p:cBhvr>
                                      <p:to>
                                        <p:strVal val="visible"/>
                                      </p:to>
                                    </p:set>
                                    <p:animEffect transition="in" filter="fade">
                                      <p:cBhvr>
                                        <p:cTn id="44" dur="500"/>
                                        <p:tgtEl>
                                          <p:spTgt spid="45261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5E-6 4.81481E-6 L 2.5E-6 0.20972 " pathEditMode="relative" rAng="0" ptsTypes="AA">
                                      <p:cBhvr>
                                        <p:cTn id="48" dur="2000" fill="hold"/>
                                        <p:tgtEl>
                                          <p:spTgt spid="452619"/>
                                        </p:tgtEl>
                                        <p:attrNameLst>
                                          <p:attrName>ppt_x</p:attrName>
                                          <p:attrName>ppt_y</p:attrName>
                                        </p:attrNameLst>
                                      </p:cBhvr>
                                      <p:rCtr x="0" y="10486"/>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up)">
                                      <p:cBhvr>
                                        <p:cTn id="53" dur="500"/>
                                        <p:tgtEl>
                                          <p:spTgt spid="64"/>
                                        </p:tgtEl>
                                      </p:cBhvr>
                                    </p:animEffect>
                                  </p:childTnLst>
                                </p:cTn>
                              </p:par>
                              <p:par>
                                <p:cTn id="54" presetID="22" presetClass="entr" presetSubtype="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1"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up)">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64"/>
                                        </p:tgtEl>
                                      </p:cBhvr>
                                    </p:animEffect>
                                    <p:set>
                                      <p:cBhvr>
                                        <p:cTn id="64" dur="1" fill="hold">
                                          <p:stCondLst>
                                            <p:cond delay="499"/>
                                          </p:stCondLst>
                                        </p:cTn>
                                        <p:tgtEl>
                                          <p:spTgt spid="6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
                                        </p:tgtEl>
                                      </p:cBhvr>
                                    </p:animEffect>
                                    <p:set>
                                      <p:cBhvr>
                                        <p:cTn id="67" dur="1" fill="hold">
                                          <p:stCondLst>
                                            <p:cond delay="499"/>
                                          </p:stCondLst>
                                        </p:cTn>
                                        <p:tgtEl>
                                          <p:spTgt spid="7"/>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63"/>
                                        </p:tgtEl>
                                      </p:cBhvr>
                                    </p:animEffect>
                                    <p:set>
                                      <p:cBhvr>
                                        <p:cTn id="70" dur="1" fill="hold">
                                          <p:stCondLst>
                                            <p:cond delay="499"/>
                                          </p:stCondLst>
                                        </p:cTn>
                                        <p:tgtEl>
                                          <p:spTgt spid="6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1" nodeType="clickEffect">
                                  <p:stCondLst>
                                    <p:cond delay="0"/>
                                  </p:stCondLst>
                                  <p:childTnLst>
                                    <p:animMotion origin="layout" path="M -1.04167E-6 1.11111E-6 L -1.04167E-6 0.09305 " pathEditMode="relative" rAng="0" ptsTypes="AA">
                                      <p:cBhvr>
                                        <p:cTn id="74" dur="2000" fill="hold"/>
                                        <p:tgtEl>
                                          <p:spTgt spid="452632"/>
                                        </p:tgtEl>
                                        <p:attrNameLst>
                                          <p:attrName>ppt_x</p:attrName>
                                          <p:attrName>ppt_y</p:attrName>
                                        </p:attrNameLst>
                                      </p:cBhvr>
                                      <p:rCtr x="0" y="4653"/>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52622"/>
                                        </p:tgtEl>
                                        <p:attrNameLst>
                                          <p:attrName>style.visibility</p:attrName>
                                        </p:attrNameLst>
                                      </p:cBhvr>
                                      <p:to>
                                        <p:strVal val="visible"/>
                                      </p:to>
                                    </p:set>
                                    <p:animEffect transition="in" filter="fade">
                                      <p:cBhvr>
                                        <p:cTn id="79" dur="500"/>
                                        <p:tgtEl>
                                          <p:spTgt spid="452622"/>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54167E-6 4.81481E-6 L -3.54167E-6 0.45138 " pathEditMode="relative" rAng="0" ptsTypes="AA">
                                      <p:cBhvr>
                                        <p:cTn id="83" dur="2000" fill="hold"/>
                                        <p:tgtEl>
                                          <p:spTgt spid="452622"/>
                                        </p:tgtEl>
                                        <p:attrNameLst>
                                          <p:attrName>ppt_x</p:attrName>
                                          <p:attrName>ppt_y</p:attrName>
                                        </p:attrNameLst>
                                      </p:cBhvr>
                                      <p:rCtr x="0" y="2256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xit" presetSubtype="0" fill="hold" grpId="2" nodeType="withEffect">
                                  <p:stCondLst>
                                    <p:cond delay="0"/>
                                  </p:stCondLst>
                                  <p:childTnLst>
                                    <p:animEffect transition="out" filter="fade">
                                      <p:cBhvr>
                                        <p:cTn id="90" dur="500"/>
                                        <p:tgtEl>
                                          <p:spTgt spid="452632"/>
                                        </p:tgtEl>
                                      </p:cBhvr>
                                    </p:animEffect>
                                    <p:set>
                                      <p:cBhvr>
                                        <p:cTn id="91" dur="1" fill="hold">
                                          <p:stCondLst>
                                            <p:cond delay="499"/>
                                          </p:stCondLst>
                                        </p:cTn>
                                        <p:tgtEl>
                                          <p:spTgt spid="45263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up)">
                                      <p:cBhvr>
                                        <p:cTn id="116" dur="500"/>
                                        <p:tgtEl>
                                          <p:spTgt spid="28"/>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500"/>
                                        <p:tgtEl>
                                          <p:spTgt spid="31"/>
                                        </p:tgtEl>
                                      </p:cBhvr>
                                    </p:animEffect>
                                    <p:set>
                                      <p:cBhvr>
                                        <p:cTn id="125"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7" grpId="0"/>
      <p:bldP spid="452619" grpId="0" animBg="1"/>
      <p:bldP spid="452619" grpId="1" animBg="1"/>
      <p:bldP spid="452622" grpId="0" animBg="1"/>
      <p:bldP spid="452622" grpId="1" animBg="1"/>
      <p:bldP spid="32" grpId="0"/>
      <p:bldP spid="34" grpId="0" uiExpand="1" build="p"/>
      <p:bldP spid="452632" grpId="0" animBg="1"/>
      <p:bldP spid="452632" grpId="1" animBg="1"/>
      <p:bldP spid="452632" grpId="2" animBg="1"/>
      <p:bldP spid="35" grpId="0" animBg="1"/>
      <p:bldP spid="36" grpId="0"/>
      <p:bldP spid="19" grpId="0"/>
      <p:bldP spid="21" grpId="0" animBg="1"/>
      <p:bldP spid="22" grpId="0" animBg="1"/>
      <p:bldP spid="23"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Reference: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546481" y="4813881"/>
            <a:ext cx="11014716"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When might passing by reference be considered bad programming style? </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83289" y="2231839"/>
            <a:ext cx="11541100" cy="5847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Is </a:t>
            </a:r>
            <a:r>
              <a:rPr lang="en-US" sz="3200" dirty="0" err="1">
                <a:solidFill>
                  <a:prstClr val="black"/>
                </a:solidFill>
              </a:rPr>
              <a:t>PbR</a:t>
            </a:r>
            <a:r>
              <a:rPr lang="en-US" sz="3200" dirty="0">
                <a:solidFill>
                  <a:prstClr val="black"/>
                </a:solidFill>
              </a:rPr>
              <a:t> fast, slow, or does it depend? If so, on what? </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149426" y="15255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706376" y="3667645"/>
            <a:ext cx="1472045" cy="1143000"/>
          </a:xfrm>
          <a:prstGeom prst="rect">
            <a:avLst/>
          </a:prstGeom>
        </p:spPr>
      </p:pic>
      <p:sp>
        <p:nvSpPr>
          <p:cNvPr id="43" name="Rectangle 42">
            <a:extLst>
              <a:ext uri="{FF2B5EF4-FFF2-40B4-BE49-F238E27FC236}">
                <a16:creationId xmlns:a16="http://schemas.microsoft.com/office/drawing/2014/main" id="{399FDC3D-EC77-4EBA-A063-8FB00C40F28D}"/>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144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43" grpId="0" animBg="1"/>
      <p:bldP spid="4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27775B8-4791-4FDB-8428-64ABC0848393}"/>
              </a:ext>
            </a:extLst>
          </p:cNvPr>
          <p:cNvSpPr txBox="1"/>
          <p:nvPr/>
        </p:nvSpPr>
        <p:spPr>
          <a:xfrm>
            <a:off x="534081" y="2117951"/>
            <a:ext cx="11123838" cy="461665"/>
          </a:xfrm>
          <a:prstGeom prst="rect">
            <a:avLst/>
          </a:prstGeom>
          <a:noFill/>
        </p:spPr>
        <p:txBody>
          <a:bodyPr wrap="square">
            <a:spAutoFit/>
          </a:bodyPr>
          <a:lstStyle/>
          <a:p>
            <a:pPr algn="ctr"/>
            <a:r>
              <a:rPr lang="en-US" sz="2400" dirty="0"/>
              <a:t>There are two participants with exception handling: a </a:t>
            </a:r>
            <a:r>
              <a:rPr lang="en-US" sz="2400" dirty="0">
                <a:solidFill>
                  <a:srgbClr val="00B050"/>
                </a:solidFill>
              </a:rPr>
              <a:t>catcher</a:t>
            </a:r>
            <a:r>
              <a:rPr lang="en-US" sz="2400" dirty="0"/>
              <a:t> and a </a:t>
            </a:r>
            <a:r>
              <a:rPr lang="en-US" sz="2400" dirty="0">
                <a:solidFill>
                  <a:srgbClr val="C00000"/>
                </a:solidFill>
              </a:rPr>
              <a:t>thrower</a:t>
            </a:r>
          </a:p>
        </p:txBody>
      </p:sp>
      <p:sp>
        <p:nvSpPr>
          <p:cNvPr id="21" name="TextBox 20">
            <a:extLst>
              <a:ext uri="{FF2B5EF4-FFF2-40B4-BE49-F238E27FC236}">
                <a16:creationId xmlns:a16="http://schemas.microsoft.com/office/drawing/2014/main" id="{B6E82220-9B93-47DA-A8E1-03F00A1CDB3A}"/>
              </a:ext>
            </a:extLst>
          </p:cNvPr>
          <p:cNvSpPr txBox="1"/>
          <p:nvPr/>
        </p:nvSpPr>
        <p:spPr>
          <a:xfrm>
            <a:off x="889299" y="1099283"/>
            <a:ext cx="10413403" cy="830997"/>
          </a:xfrm>
          <a:prstGeom prst="rect">
            <a:avLst/>
          </a:prstGeom>
          <a:noFill/>
        </p:spPr>
        <p:txBody>
          <a:bodyPr wrap="square">
            <a:spAutoFit/>
          </a:bodyPr>
          <a:lstStyle/>
          <a:p>
            <a:pPr algn="ctr"/>
            <a:r>
              <a:rPr lang="en-US" sz="2400" dirty="0"/>
              <a:t>Exception Handling is a language tool used to handle a situation when an </a:t>
            </a:r>
            <a:r>
              <a:rPr lang="en-US" sz="2400" dirty="0">
                <a:solidFill>
                  <a:srgbClr val="FF0000"/>
                </a:solidFill>
              </a:rPr>
              <a:t>unexpected error</a:t>
            </a:r>
            <a:r>
              <a:rPr lang="en-US" sz="2400" dirty="0">
                <a:solidFill>
                  <a:srgbClr val="7030A0"/>
                </a:solidFill>
              </a:rPr>
              <a:t> </a:t>
            </a:r>
            <a:r>
              <a:rPr lang="en-US" sz="2400" dirty="0"/>
              <a:t>occurs.</a:t>
            </a:r>
          </a:p>
        </p:txBody>
      </p:sp>
      <p:sp>
        <p:nvSpPr>
          <p:cNvPr id="25" name="Rectangle 24">
            <a:extLst>
              <a:ext uri="{FF2B5EF4-FFF2-40B4-BE49-F238E27FC236}">
                <a16:creationId xmlns:a16="http://schemas.microsoft.com/office/drawing/2014/main" id="{361BEB03-2803-4972-817B-8F4861F5C6D0}"/>
              </a:ext>
            </a:extLst>
          </p:cNvPr>
          <p:cNvSpPr/>
          <p:nvPr/>
        </p:nvSpPr>
        <p:spPr>
          <a:xfrm>
            <a:off x="6140089"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E4D1F4-9D0F-4520-90C3-1065E2DAFA9E}"/>
              </a:ext>
            </a:extLst>
          </p:cNvPr>
          <p:cNvSpPr/>
          <p:nvPr/>
        </p:nvSpPr>
        <p:spPr>
          <a:xfrm>
            <a:off x="299650"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449609-9AE5-4EC3-9BE8-38C7166CDAF7}"/>
              </a:ext>
            </a:extLst>
          </p:cNvPr>
          <p:cNvSpPr txBox="1"/>
          <p:nvPr/>
        </p:nvSpPr>
        <p:spPr>
          <a:xfrm>
            <a:off x="279041" y="908121"/>
            <a:ext cx="5690795" cy="461665"/>
          </a:xfrm>
          <a:prstGeom prst="rect">
            <a:avLst/>
          </a:prstGeom>
          <a:noFill/>
        </p:spPr>
        <p:txBody>
          <a:bodyPr wrap="square">
            <a:spAutoFit/>
          </a:bodyPr>
          <a:lstStyle/>
          <a:p>
            <a:pPr algn="ctr"/>
            <a:r>
              <a:rPr lang="en-US" sz="2400" dirty="0"/>
              <a:t>The </a:t>
            </a:r>
            <a:r>
              <a:rPr lang="en-US" sz="2400" dirty="0">
                <a:solidFill>
                  <a:srgbClr val="00B050"/>
                </a:solidFill>
              </a:rPr>
              <a:t>catcher</a:t>
            </a:r>
            <a:r>
              <a:rPr lang="en-US" sz="2400" dirty="0"/>
              <a:t> has two parts:</a:t>
            </a:r>
          </a:p>
        </p:txBody>
      </p:sp>
      <p:sp>
        <p:nvSpPr>
          <p:cNvPr id="19" name="TextBox 18">
            <a:extLst>
              <a:ext uri="{FF2B5EF4-FFF2-40B4-BE49-F238E27FC236}">
                <a16:creationId xmlns:a16="http://schemas.microsoft.com/office/drawing/2014/main" id="{5468D278-4679-4424-BF04-E2863479C738}"/>
              </a:ext>
            </a:extLst>
          </p:cNvPr>
          <p:cNvSpPr txBox="1"/>
          <p:nvPr/>
        </p:nvSpPr>
        <p:spPr>
          <a:xfrm>
            <a:off x="353685" y="2982977"/>
            <a:ext cx="5541506" cy="830997"/>
          </a:xfrm>
          <a:prstGeom prst="rect">
            <a:avLst/>
          </a:prstGeom>
          <a:noFill/>
        </p:spPr>
        <p:txBody>
          <a:bodyPr wrap="square">
            <a:spAutoFit/>
          </a:bodyPr>
          <a:lstStyle/>
          <a:p>
            <a:pPr algn="ctr"/>
            <a:r>
              <a:rPr lang="en-US" sz="2400" dirty="0"/>
              <a:t>#2: One or more </a:t>
            </a:r>
            <a:r>
              <a:rPr lang="en-US" sz="2400" dirty="0">
                <a:solidFill>
                  <a:srgbClr val="7030A0"/>
                </a:solidFill>
              </a:rPr>
              <a:t>"exception handlers" </a:t>
            </a:r>
            <a:r>
              <a:rPr lang="en-US" sz="2400" dirty="0"/>
              <a:t>to </a:t>
            </a:r>
            <a:r>
              <a:rPr lang="en-US" sz="2400" dirty="0">
                <a:solidFill>
                  <a:srgbClr val="7030A0"/>
                </a:solidFill>
              </a:rPr>
              <a:t>"catch" </a:t>
            </a:r>
            <a:r>
              <a:rPr lang="en-US" sz="2400" dirty="0"/>
              <a:t>the exception and deal with it.</a:t>
            </a:r>
          </a:p>
        </p:txBody>
      </p:sp>
      <p:sp>
        <p:nvSpPr>
          <p:cNvPr id="22" name="TextBox 21">
            <a:extLst>
              <a:ext uri="{FF2B5EF4-FFF2-40B4-BE49-F238E27FC236}">
                <a16:creationId xmlns:a16="http://schemas.microsoft.com/office/drawing/2014/main" id="{050BD5A8-B6AA-440B-978F-46B7F865FB01}"/>
              </a:ext>
            </a:extLst>
          </p:cNvPr>
          <p:cNvSpPr txBox="1"/>
          <p:nvPr/>
        </p:nvSpPr>
        <p:spPr>
          <a:xfrm>
            <a:off x="6259321" y="908121"/>
            <a:ext cx="5401968" cy="830997"/>
          </a:xfrm>
          <a:prstGeom prst="rect">
            <a:avLst/>
          </a:prstGeom>
          <a:noFill/>
        </p:spPr>
        <p:txBody>
          <a:bodyPr wrap="square">
            <a:spAutoFit/>
          </a:bodyPr>
          <a:lstStyle/>
          <a:p>
            <a:pPr algn="ctr"/>
            <a:r>
              <a:rPr lang="en-US" sz="2400" dirty="0"/>
              <a:t>The </a:t>
            </a:r>
            <a:r>
              <a:rPr lang="en-US" sz="2400" dirty="0">
                <a:solidFill>
                  <a:srgbClr val="C00000"/>
                </a:solidFill>
              </a:rPr>
              <a:t>thrower </a:t>
            </a:r>
            <a:r>
              <a:rPr lang="en-US" sz="2400" dirty="0"/>
              <a:t>is code that performs an operation which might result in an </a:t>
            </a:r>
            <a:r>
              <a:rPr lang="en-US" sz="2400" dirty="0">
                <a:solidFill>
                  <a:srgbClr val="FF0000"/>
                </a:solidFill>
              </a:rPr>
              <a:t>error</a:t>
            </a:r>
            <a:r>
              <a:rPr lang="en-US" sz="2400" dirty="0"/>
              <a:t>.</a:t>
            </a:r>
          </a:p>
        </p:txBody>
      </p:sp>
      <p:sp>
        <p:nvSpPr>
          <p:cNvPr id="23" name="TextBox 22">
            <a:extLst>
              <a:ext uri="{FF2B5EF4-FFF2-40B4-BE49-F238E27FC236}">
                <a16:creationId xmlns:a16="http://schemas.microsoft.com/office/drawing/2014/main" id="{0658447B-6A81-48FD-9231-F8DB5DB0B168}"/>
              </a:ext>
            </a:extLst>
          </p:cNvPr>
          <p:cNvSpPr txBox="1"/>
          <p:nvPr/>
        </p:nvSpPr>
        <p:spPr>
          <a:xfrm>
            <a:off x="6259321" y="2173937"/>
            <a:ext cx="5086706" cy="1569660"/>
          </a:xfrm>
          <a:prstGeom prst="rect">
            <a:avLst/>
          </a:prstGeom>
          <a:noFill/>
        </p:spPr>
        <p:txBody>
          <a:bodyPr wrap="square">
            <a:spAutoFit/>
          </a:bodyPr>
          <a:lstStyle/>
          <a:p>
            <a:pPr algn="ctr"/>
            <a:r>
              <a:rPr lang="en-US" sz="2400" dirty="0"/>
              <a:t>If such an error occurs, the </a:t>
            </a:r>
            <a:r>
              <a:rPr lang="en-US" sz="2400" dirty="0">
                <a:solidFill>
                  <a:srgbClr val="C00000"/>
                </a:solidFill>
              </a:rPr>
              <a:t>thrower</a:t>
            </a:r>
            <a:r>
              <a:rPr lang="en-US" sz="2400" dirty="0"/>
              <a:t> creates an </a:t>
            </a:r>
            <a:r>
              <a:rPr lang="en-US" sz="2400" dirty="0">
                <a:solidFill>
                  <a:srgbClr val="8E6C00"/>
                </a:solidFill>
              </a:rPr>
              <a:t>exception object </a:t>
            </a:r>
            <a:r>
              <a:rPr lang="en-US" sz="2400" dirty="0"/>
              <a:t>containing details of the error, and </a:t>
            </a:r>
            <a:r>
              <a:rPr lang="en-US" sz="2400" dirty="0">
                <a:solidFill>
                  <a:srgbClr val="C00000"/>
                </a:solidFill>
              </a:rPr>
              <a:t>"throws" </a:t>
            </a:r>
            <a:r>
              <a:rPr lang="en-US" sz="2400" dirty="0"/>
              <a:t>it to the </a:t>
            </a:r>
            <a:r>
              <a:rPr lang="en-US" sz="2400" dirty="0">
                <a:solidFill>
                  <a:srgbClr val="7030A0"/>
                </a:solidFill>
              </a:rPr>
              <a:t>exception handler</a:t>
            </a:r>
            <a:r>
              <a:rPr lang="en-US" sz="2400" dirty="0"/>
              <a:t> to deal with.</a:t>
            </a:r>
          </a:p>
        </p:txBody>
      </p:sp>
      <p:sp>
        <p:nvSpPr>
          <p:cNvPr id="36" name="Rectangle 35">
            <a:extLst>
              <a:ext uri="{FF2B5EF4-FFF2-40B4-BE49-F238E27FC236}">
                <a16:creationId xmlns:a16="http://schemas.microsoft.com/office/drawing/2014/main" id="{23E8D9FD-D8F6-475D-AF06-6E061B864621}"/>
              </a:ext>
            </a:extLst>
          </p:cNvPr>
          <p:cNvSpPr/>
          <p:nvPr/>
        </p:nvSpPr>
        <p:spPr>
          <a:xfrm>
            <a:off x="643896" y="402942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38" name="TextBox 37">
            <a:extLst>
              <a:ext uri="{FF2B5EF4-FFF2-40B4-BE49-F238E27FC236}">
                <a16:creationId xmlns:a16="http://schemas.microsoft.com/office/drawing/2014/main" id="{3B94C948-514F-45C9-BD44-6B0842CE0B29}"/>
              </a:ext>
            </a:extLst>
          </p:cNvPr>
          <p:cNvSpPr txBox="1"/>
          <p:nvPr/>
        </p:nvSpPr>
        <p:spPr>
          <a:xfrm>
            <a:off x="1014753" y="4278384"/>
            <a:ext cx="4885818" cy="1477328"/>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"Before!\n";</a:t>
            </a:r>
          </a:p>
          <a:p>
            <a:r>
              <a:rPr lang="en-US" dirty="0">
                <a:solidFill>
                  <a:srgbClr val="FF0000"/>
                </a:solidFill>
                <a:latin typeface="Consolas" panose="020B0609020204030204" pitchFamily="49" charset="0"/>
              </a:rPr>
              <a:t>  h();</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"After!\n";</a:t>
            </a:r>
          </a:p>
          <a:p>
            <a:r>
              <a:rPr lang="en-US" dirty="0">
                <a:solidFill>
                  <a:srgbClr val="0070C0"/>
                </a:solidFill>
                <a:latin typeface="Consolas" panose="020B0609020204030204" pitchFamily="49" charset="0"/>
              </a:rPr>
              <a:t>}</a:t>
            </a:r>
          </a:p>
        </p:txBody>
      </p:sp>
      <p:sp>
        <p:nvSpPr>
          <p:cNvPr id="39" name="TextBox 38">
            <a:extLst>
              <a:ext uri="{FF2B5EF4-FFF2-40B4-BE49-F238E27FC236}">
                <a16:creationId xmlns:a16="http://schemas.microsoft.com/office/drawing/2014/main" id="{26B8E700-523C-4524-BEE6-2D5C34C58A76}"/>
              </a:ext>
            </a:extLst>
          </p:cNvPr>
          <p:cNvSpPr txBox="1"/>
          <p:nvPr/>
        </p:nvSpPr>
        <p:spPr>
          <a:xfrm>
            <a:off x="640094" y="1571665"/>
            <a:ext cx="4968688" cy="1200329"/>
          </a:xfrm>
          <a:prstGeom prst="rect">
            <a:avLst/>
          </a:prstGeom>
          <a:noFill/>
        </p:spPr>
        <p:txBody>
          <a:bodyPr wrap="square">
            <a:spAutoFit/>
          </a:bodyPr>
          <a:lstStyle/>
          <a:p>
            <a:pPr algn="ctr"/>
            <a:r>
              <a:rPr lang="en-US" sz="2400" dirty="0"/>
              <a:t>#1: A block of code that </a:t>
            </a:r>
            <a:r>
              <a:rPr lang="en-US" sz="2400" dirty="0">
                <a:solidFill>
                  <a:srgbClr val="0070C0"/>
                </a:solidFill>
              </a:rPr>
              <a:t>"tries" </a:t>
            </a:r>
            <a:r>
              <a:rPr lang="en-US" sz="2400" dirty="0"/>
              <a:t>to complete one or more </a:t>
            </a:r>
            <a:r>
              <a:rPr lang="en-US" sz="2400" dirty="0">
                <a:solidFill>
                  <a:srgbClr val="FF0000"/>
                </a:solidFill>
              </a:rPr>
              <a:t>operations</a:t>
            </a:r>
            <a:r>
              <a:rPr lang="en-US" sz="2400" dirty="0"/>
              <a:t> that might result in an unexpected error.</a:t>
            </a:r>
          </a:p>
        </p:txBody>
      </p:sp>
      <p:sp>
        <p:nvSpPr>
          <p:cNvPr id="40" name="TextBox 39">
            <a:extLst>
              <a:ext uri="{FF2B5EF4-FFF2-40B4-BE49-F238E27FC236}">
                <a16:creationId xmlns:a16="http://schemas.microsoft.com/office/drawing/2014/main" id="{26B51B84-52E0-449E-8ED9-2122637A9C98}"/>
              </a:ext>
            </a:extLst>
          </p:cNvPr>
          <p:cNvSpPr txBox="1"/>
          <p:nvPr/>
        </p:nvSpPr>
        <p:spPr>
          <a:xfrm>
            <a:off x="1014753" y="5651275"/>
            <a:ext cx="4288769" cy="923330"/>
          </a:xfrm>
          <a:prstGeom prst="rect">
            <a:avLst/>
          </a:prstGeom>
          <a:noFill/>
        </p:spPr>
        <p:txBody>
          <a:bodyPr wrap="square">
            <a:spAutoFit/>
          </a:bodyPr>
          <a:lstStyle/>
          <a:p>
            <a:r>
              <a:rPr lang="en-US" dirty="0">
                <a:solidFill>
                  <a:srgbClr val="7030A0"/>
                </a:solidFill>
                <a:latin typeface="Consolas" panose="020B0609020204030204" pitchFamily="49" charset="0"/>
              </a:rPr>
              <a:t>catch (Exception &amp;e)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deal_with_issue</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sp>
        <p:nvSpPr>
          <p:cNvPr id="41" name="Rectangle 40">
            <a:extLst>
              <a:ext uri="{FF2B5EF4-FFF2-40B4-BE49-F238E27FC236}">
                <a16:creationId xmlns:a16="http://schemas.microsoft.com/office/drawing/2014/main" id="{47B277F8-8011-47E1-A644-77A29A8363DB}"/>
              </a:ext>
            </a:extLst>
          </p:cNvPr>
          <p:cNvSpPr/>
          <p:nvPr/>
        </p:nvSpPr>
        <p:spPr>
          <a:xfrm>
            <a:off x="6543189" y="400785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42" name="TextBox 41">
            <a:extLst>
              <a:ext uri="{FF2B5EF4-FFF2-40B4-BE49-F238E27FC236}">
                <a16:creationId xmlns:a16="http://schemas.microsoft.com/office/drawing/2014/main" id="{829D59B1-094F-4C3C-8EE0-DDF1763B773A}"/>
              </a:ext>
            </a:extLst>
          </p:cNvPr>
          <p:cNvSpPr txBox="1"/>
          <p:nvPr/>
        </p:nvSpPr>
        <p:spPr>
          <a:xfrm>
            <a:off x="6782363" y="4142136"/>
            <a:ext cx="4885818" cy="2308324"/>
          </a:xfrm>
          <a:prstGeom prst="rect">
            <a:avLst/>
          </a:prstGeom>
          <a:noFill/>
        </p:spPr>
        <p:txBody>
          <a:bodyPr wrap="square">
            <a:spAutoFit/>
          </a:bodyPr>
          <a:lstStyle/>
          <a:p>
            <a:endParaRPr lang="en-US" dirty="0">
              <a:latin typeface="Consolas" panose="020B0609020204030204" pitchFamily="49" charset="0"/>
            </a:endParaRPr>
          </a:p>
          <a:p>
            <a:r>
              <a:rPr lang="en-US" dirty="0">
                <a:latin typeface="Consolas" panose="020B0609020204030204" pitchFamily="49" charset="0"/>
              </a:rPr>
              <a:t>// Next command might fail!</a:t>
            </a: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p>
          <a:p>
            <a:endParaRPr lang="en-US" dirty="0">
              <a:latin typeface="Consolas" panose="020B0609020204030204" pitchFamily="49" charset="0"/>
            </a:endParaRPr>
          </a:p>
          <a:p>
            <a:r>
              <a:rPr lang="en-US" dirty="0" err="1">
                <a:latin typeface="Consolas" panose="020B0609020204030204" pitchFamily="49" charset="0"/>
              </a:rPr>
              <a:t>op_succeeded_so_do_other_stuff</a:t>
            </a:r>
            <a:r>
              <a:rPr lang="en-US" dirty="0">
                <a:latin typeface="Consolas" panose="020B0609020204030204" pitchFamily="49" charset="0"/>
              </a:rPr>
              <a:t>();</a:t>
            </a:r>
          </a:p>
          <a:p>
            <a:r>
              <a:rPr lang="en-US" dirty="0" err="1">
                <a:latin typeface="Consolas" panose="020B0609020204030204" pitchFamily="49" charset="0"/>
              </a:rPr>
              <a:t>do_even_more_stuff</a:t>
            </a:r>
            <a:r>
              <a:rPr lang="en-US" dirty="0">
                <a:latin typeface="Consolas" panose="020B0609020204030204" pitchFamily="49" charset="0"/>
              </a:rPr>
              <a:t>();</a:t>
            </a:r>
          </a:p>
          <a:p>
            <a:r>
              <a:rPr lang="en-US" dirty="0" err="1">
                <a:latin typeface="Consolas" panose="020B0609020204030204" pitchFamily="49" charset="0"/>
              </a:rPr>
              <a:t>finish_with_more_stuff</a:t>
            </a:r>
            <a:r>
              <a:rPr lang="en-US" dirty="0">
                <a:latin typeface="Consolas" panose="020B0609020204030204" pitchFamily="49" charset="0"/>
              </a:rPr>
              <a:t>();</a:t>
            </a:r>
          </a:p>
        </p:txBody>
      </p:sp>
      <p:grpSp>
        <p:nvGrpSpPr>
          <p:cNvPr id="6" name="Group 5">
            <a:extLst>
              <a:ext uri="{FF2B5EF4-FFF2-40B4-BE49-F238E27FC236}">
                <a16:creationId xmlns:a16="http://schemas.microsoft.com/office/drawing/2014/main" id="{EA8B6EF0-749F-46CA-81F5-8A5B9B06B983}"/>
              </a:ext>
            </a:extLst>
          </p:cNvPr>
          <p:cNvGrpSpPr/>
          <p:nvPr/>
        </p:nvGrpSpPr>
        <p:grpSpPr>
          <a:xfrm>
            <a:off x="6779850" y="4688503"/>
            <a:ext cx="4878926" cy="646331"/>
            <a:chOff x="7648354" y="5828658"/>
            <a:chExt cx="4878926" cy="646331"/>
          </a:xfrm>
        </p:grpSpPr>
        <p:sp>
          <p:nvSpPr>
            <p:cNvPr id="5" name="Rectangle 4">
              <a:extLst>
                <a:ext uri="{FF2B5EF4-FFF2-40B4-BE49-F238E27FC236}">
                  <a16:creationId xmlns:a16="http://schemas.microsoft.com/office/drawing/2014/main" id="{9ABE89CB-1585-48A5-8858-0CF1E5018C33}"/>
                </a:ext>
              </a:extLst>
            </p:cNvPr>
            <p:cNvSpPr/>
            <p:nvPr/>
          </p:nvSpPr>
          <p:spPr>
            <a:xfrm>
              <a:off x="7885357" y="6154491"/>
              <a:ext cx="629322" cy="273703"/>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311E7A-79BC-4E2C-B507-B90B07CEE484}"/>
                </a:ext>
              </a:extLst>
            </p:cNvPr>
            <p:cNvSpPr txBox="1"/>
            <p:nvPr/>
          </p:nvSpPr>
          <p:spPr>
            <a:xfrm>
              <a:off x="7648354" y="5828658"/>
              <a:ext cx="4878926" cy="646331"/>
            </a:xfrm>
            <a:prstGeom prst="rect">
              <a:avLst/>
            </a:prstGeom>
            <a:noFill/>
          </p:spPr>
          <p:txBody>
            <a:bodyPr wrap="square">
              <a:spAutoFit/>
            </a:bodyPr>
            <a:lstStyle/>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("details..")</a:t>
              </a:r>
              <a:r>
                <a:rPr lang="en-US" dirty="0">
                  <a:solidFill>
                    <a:srgbClr val="C00000"/>
                  </a:solidFill>
                  <a:latin typeface="Consolas" panose="020B0609020204030204" pitchFamily="49" charset="0"/>
                </a:rPr>
                <a:t>;</a:t>
              </a:r>
            </a:p>
          </p:txBody>
        </p:sp>
      </p:grpSp>
      <p:cxnSp>
        <p:nvCxnSpPr>
          <p:cNvPr id="8" name="Straight Arrow Connector 7">
            <a:extLst>
              <a:ext uri="{FF2B5EF4-FFF2-40B4-BE49-F238E27FC236}">
                <a16:creationId xmlns:a16="http://schemas.microsoft.com/office/drawing/2014/main" id="{CC7894EE-435C-47EF-A615-7AF04BE1CAD2}"/>
              </a:ext>
            </a:extLst>
          </p:cNvPr>
          <p:cNvCxnSpPr/>
          <p:nvPr/>
        </p:nvCxnSpPr>
        <p:spPr>
          <a:xfrm flipH="1">
            <a:off x="3641464" y="5174428"/>
            <a:ext cx="3431689" cy="64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1E6B4AA-998C-4AA8-9721-0B94FCE44B85}"/>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Tree>
    <p:extLst>
      <p:ext uri="{BB962C8B-B14F-4D97-AF65-F5344CB8AC3E}">
        <p14:creationId xmlns:p14="http://schemas.microsoft.com/office/powerpoint/2010/main" val="76879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right)">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1" grpId="0"/>
      <p:bldP spid="21" grpId="1"/>
      <p:bldP spid="25" grpId="0" animBg="1"/>
      <p:bldP spid="2" grpId="0" animBg="1"/>
      <p:bldP spid="18" grpId="0"/>
      <p:bldP spid="19" grpId="0"/>
      <p:bldP spid="22" grpId="0"/>
      <p:bldP spid="23" grpId="0"/>
      <p:bldP spid="36" grpId="0" animBg="1"/>
      <p:bldP spid="38" grpId="0"/>
      <p:bldP spid="39" grpId="0"/>
      <p:bldP spid="40" grpId="0"/>
      <p:bldP spid="41" grpId="0" animBg="1"/>
      <p:bldP spid="4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67693" y="-37727"/>
            <a:ext cx="7889708" cy="646331"/>
          </a:xfrm>
          <a:prstGeom prst="rect">
            <a:avLst/>
          </a:prstGeom>
          <a:noFill/>
        </p:spPr>
        <p:txBody>
          <a:bodyPr wrap="square">
            <a:spAutoFit/>
          </a:bodyPr>
          <a:lstStyle/>
          <a:p>
            <a:pPr algn="ctr"/>
            <a:r>
              <a:rPr lang="en-US" sz="3600" dirty="0"/>
              <a:t>Bugs vs. Errors vs. Results</a:t>
            </a:r>
          </a:p>
        </p:txBody>
      </p:sp>
      <p:sp>
        <p:nvSpPr>
          <p:cNvPr id="28" name="Rectangle 27">
            <a:extLst>
              <a:ext uri="{FF2B5EF4-FFF2-40B4-BE49-F238E27FC236}">
                <a16:creationId xmlns:a16="http://schemas.microsoft.com/office/drawing/2014/main" id="{453073E8-9F24-4F07-9307-BEC6CB40EE50}"/>
              </a:ext>
            </a:extLst>
          </p:cNvPr>
          <p:cNvSpPr/>
          <p:nvPr/>
        </p:nvSpPr>
        <p:spPr>
          <a:xfrm>
            <a:off x="8246157" y="1361270"/>
            <a:ext cx="3670590" cy="245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A Result</a:t>
            </a:r>
          </a:p>
          <a:p>
            <a:pPr algn="ctr"/>
            <a:endParaRPr lang="en-US" sz="800" dirty="0">
              <a:solidFill>
                <a:srgbClr val="00FFFF"/>
              </a:solidFill>
            </a:endParaRPr>
          </a:p>
          <a:p>
            <a:pPr algn="ctr"/>
            <a:r>
              <a:rPr lang="en-US" sz="2000" dirty="0"/>
              <a:t>A function completes with a result that doesn't violate its postcondition – this could vary from a success to a failure.</a:t>
            </a:r>
          </a:p>
          <a:p>
            <a:pPr algn="ctr"/>
            <a:endParaRPr lang="en-US" sz="2000" dirty="0"/>
          </a:p>
        </p:txBody>
      </p:sp>
      <p:sp>
        <p:nvSpPr>
          <p:cNvPr id="29" name="Rectangle 28">
            <a:extLst>
              <a:ext uri="{FF2B5EF4-FFF2-40B4-BE49-F238E27FC236}">
                <a16:creationId xmlns:a16="http://schemas.microsoft.com/office/drawing/2014/main" id="{62812E64-7F44-4FC9-BDF7-A6DBD7DF6CE3}"/>
              </a:ext>
            </a:extLst>
          </p:cNvPr>
          <p:cNvSpPr/>
          <p:nvPr/>
        </p:nvSpPr>
        <p:spPr>
          <a:xfrm>
            <a:off x="275253" y="1361270"/>
            <a:ext cx="3670590" cy="245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A Bug</a:t>
            </a:r>
            <a:endParaRPr lang="en-US" sz="1400" dirty="0">
              <a:solidFill>
                <a:srgbClr val="00FFFF"/>
              </a:solidFill>
            </a:endParaRPr>
          </a:p>
          <a:p>
            <a:pPr algn="ctr"/>
            <a:endParaRPr lang="en-US" sz="800" dirty="0">
              <a:solidFill>
                <a:srgbClr val="00FFFF"/>
              </a:solidFill>
            </a:endParaRPr>
          </a:p>
          <a:p>
            <a:pPr algn="ctr"/>
            <a:r>
              <a:rPr lang="en-US" sz="2000" dirty="0"/>
              <a:t>A bug is a flaw in a function's logic that cannot be recovered from or "handled" by the calling function.</a:t>
            </a:r>
          </a:p>
          <a:p>
            <a:pPr algn="ctr"/>
            <a:endParaRPr lang="en-US" dirty="0"/>
          </a:p>
        </p:txBody>
      </p:sp>
      <p:sp>
        <p:nvSpPr>
          <p:cNvPr id="30" name="Rectangle 29">
            <a:extLst>
              <a:ext uri="{FF2B5EF4-FFF2-40B4-BE49-F238E27FC236}">
                <a16:creationId xmlns:a16="http://schemas.microsoft.com/office/drawing/2014/main" id="{8A2CDE28-888F-4C3E-9246-2B9E2F8474AB}"/>
              </a:ext>
            </a:extLst>
          </p:cNvPr>
          <p:cNvSpPr/>
          <p:nvPr/>
        </p:nvSpPr>
        <p:spPr>
          <a:xfrm>
            <a:off x="4260705" y="1361270"/>
            <a:ext cx="3670590" cy="245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An Error</a:t>
            </a:r>
          </a:p>
          <a:p>
            <a:pPr algn="ctr"/>
            <a:endParaRPr lang="en-US" sz="800" dirty="0">
              <a:solidFill>
                <a:srgbClr val="00FFFF"/>
              </a:solidFill>
            </a:endParaRPr>
          </a:p>
          <a:p>
            <a:pPr algn="ctr"/>
            <a:r>
              <a:rPr lang="en-US" sz="2000" dirty="0"/>
              <a:t>A function's preconditions were met, but an error prevented it from meeting its </a:t>
            </a:r>
            <a:r>
              <a:rPr lang="en-US" sz="2000" dirty="0">
                <a:solidFill>
                  <a:srgbClr val="FFCDCD"/>
                </a:solidFill>
              </a:rPr>
              <a:t>postconditions</a:t>
            </a:r>
            <a:r>
              <a:rPr lang="en-US" sz="2000" dirty="0"/>
              <a:t>.</a:t>
            </a:r>
          </a:p>
          <a:p>
            <a:pPr algn="ctr"/>
            <a:r>
              <a:rPr lang="en-US" sz="2000" dirty="0"/>
              <a:t>Errors can be recoverable or unrecoverable.</a:t>
            </a:r>
          </a:p>
        </p:txBody>
      </p:sp>
      <p:sp>
        <p:nvSpPr>
          <p:cNvPr id="7" name="TextBox 6">
            <a:extLst>
              <a:ext uri="{FF2B5EF4-FFF2-40B4-BE49-F238E27FC236}">
                <a16:creationId xmlns:a16="http://schemas.microsoft.com/office/drawing/2014/main" id="{AA2D096D-6540-4812-BCC3-693D4AD36DDF}"/>
              </a:ext>
            </a:extLst>
          </p:cNvPr>
          <p:cNvSpPr txBox="1"/>
          <p:nvPr/>
        </p:nvSpPr>
        <p:spPr>
          <a:xfrm>
            <a:off x="6236907" y="6581001"/>
            <a:ext cx="5955093" cy="276999"/>
          </a:xfrm>
          <a:prstGeom prst="rect">
            <a:avLst/>
          </a:prstGeom>
          <a:noFill/>
        </p:spPr>
        <p:txBody>
          <a:bodyPr wrap="none" rtlCol="0">
            <a:spAutoFit/>
          </a:bodyPr>
          <a:lstStyle/>
          <a:p>
            <a:pPr algn="ctr"/>
            <a:r>
              <a:rPr lang="en-US" sz="1200" dirty="0">
                <a:latin typeface="+mj-lt"/>
                <a:cs typeface="Times New Roman" pitchFamily="18" charset="0"/>
              </a:rPr>
              <a:t>Source - Sutter '19: http://www.open-std.org/jtc1/sc22/wg21/docs/papers/2019/p0709r4.pdf</a:t>
            </a:r>
          </a:p>
        </p:txBody>
      </p:sp>
      <p:sp>
        <p:nvSpPr>
          <p:cNvPr id="33" name="Rectangle 32">
            <a:extLst>
              <a:ext uri="{FF2B5EF4-FFF2-40B4-BE49-F238E27FC236}">
                <a16:creationId xmlns:a16="http://schemas.microsoft.com/office/drawing/2014/main" id="{44AFEE34-ABE5-463D-A1E7-2E6C5A3B915A}"/>
              </a:ext>
            </a:extLst>
          </p:cNvPr>
          <p:cNvSpPr/>
          <p:nvPr/>
        </p:nvSpPr>
        <p:spPr>
          <a:xfrm>
            <a:off x="275253" y="3995613"/>
            <a:ext cx="3670590"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chemeClr val="tx1"/>
                </a:solidFill>
              </a:rPr>
              <a:t>Out of bounds array access</a:t>
            </a:r>
          </a:p>
          <a:p>
            <a:pPr algn="ctr"/>
            <a:r>
              <a:rPr lang="en-US" dirty="0">
                <a:solidFill>
                  <a:schemeClr val="tx1"/>
                </a:solidFill>
              </a:rPr>
              <a:t>Dereference of a null pointer</a:t>
            </a:r>
          </a:p>
          <a:p>
            <a:pPr algn="ctr"/>
            <a:r>
              <a:rPr lang="en-US" dirty="0">
                <a:solidFill>
                  <a:schemeClr val="tx1"/>
                </a:solidFill>
              </a:rPr>
              <a:t>Divide by zero</a:t>
            </a:r>
          </a:p>
          <a:p>
            <a:pPr algn="ctr"/>
            <a:r>
              <a:rPr lang="en-US" dirty="0">
                <a:solidFill>
                  <a:schemeClr val="tx1"/>
                </a:solidFill>
              </a:rPr>
              <a:t>Illegal cast between types</a:t>
            </a:r>
          </a:p>
          <a:p>
            <a:pPr algn="ctr"/>
            <a:r>
              <a:rPr lang="en-US" dirty="0">
                <a:solidFill>
                  <a:schemeClr val="tx1"/>
                </a:solidFill>
              </a:rPr>
              <a:t>f()'s </a:t>
            </a:r>
            <a:r>
              <a:rPr lang="en-US" dirty="0">
                <a:solidFill>
                  <a:srgbClr val="FF0000"/>
                </a:solidFill>
              </a:rPr>
              <a:t>pre-conditions</a:t>
            </a:r>
            <a:r>
              <a:rPr lang="en-US" dirty="0">
                <a:solidFill>
                  <a:schemeClr val="tx1"/>
                </a:solidFill>
              </a:rPr>
              <a:t> not met by caller</a:t>
            </a:r>
          </a:p>
          <a:p>
            <a:pPr algn="ctr"/>
            <a:r>
              <a:rPr lang="en-US" dirty="0">
                <a:solidFill>
                  <a:schemeClr val="tx1"/>
                </a:solidFill>
              </a:rPr>
              <a:t>An object is in an invalid state</a:t>
            </a:r>
          </a:p>
          <a:p>
            <a:pPr algn="ctr"/>
            <a:endParaRPr lang="en-US" dirty="0"/>
          </a:p>
        </p:txBody>
      </p:sp>
      <p:sp>
        <p:nvSpPr>
          <p:cNvPr id="34" name="Rectangle 33">
            <a:extLst>
              <a:ext uri="{FF2B5EF4-FFF2-40B4-BE49-F238E27FC236}">
                <a16:creationId xmlns:a16="http://schemas.microsoft.com/office/drawing/2014/main" id="{EBC28396-0D90-45C0-91A2-045FF5C60492}"/>
              </a:ext>
            </a:extLst>
          </p:cNvPr>
          <p:cNvSpPr/>
          <p:nvPr/>
        </p:nvSpPr>
        <p:spPr>
          <a:xfrm>
            <a:off x="4260705" y="4022453"/>
            <a:ext cx="3670590"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chemeClr val="tx1"/>
                </a:solidFill>
              </a:rPr>
              <a:t>Out of memory error</a:t>
            </a:r>
          </a:p>
          <a:p>
            <a:pPr algn="ctr"/>
            <a:r>
              <a:rPr lang="en-US" dirty="0">
                <a:solidFill>
                  <a:schemeClr val="tx1"/>
                </a:solidFill>
              </a:rPr>
              <a:t>Network host not found</a:t>
            </a:r>
          </a:p>
          <a:p>
            <a:pPr algn="ctr"/>
            <a:r>
              <a:rPr lang="en-US" dirty="0">
                <a:solidFill>
                  <a:schemeClr val="tx1"/>
                </a:solidFill>
              </a:rPr>
              <a:t>An object fails to initialize itself, e.g., because a config file was not found</a:t>
            </a:r>
          </a:p>
          <a:p>
            <a:pPr algn="ctr"/>
            <a:r>
              <a:rPr lang="en-US" dirty="0">
                <a:solidFill>
                  <a:schemeClr val="tx1"/>
                </a:solidFill>
              </a:rPr>
              <a:t>The disk is full preventing saving of data</a:t>
            </a:r>
          </a:p>
          <a:p>
            <a:pPr algn="ctr"/>
            <a:endParaRPr lang="en-US" dirty="0">
              <a:solidFill>
                <a:schemeClr val="tx1"/>
              </a:solidFill>
            </a:endParaRPr>
          </a:p>
        </p:txBody>
      </p:sp>
      <p:sp>
        <p:nvSpPr>
          <p:cNvPr id="35" name="Rectangle 34">
            <a:extLst>
              <a:ext uri="{FF2B5EF4-FFF2-40B4-BE49-F238E27FC236}">
                <a16:creationId xmlns:a16="http://schemas.microsoft.com/office/drawing/2014/main" id="{B2C7F45E-CE67-4142-9A68-9EE101FAB4CF}"/>
              </a:ext>
            </a:extLst>
          </p:cNvPr>
          <p:cNvSpPr/>
          <p:nvPr/>
        </p:nvSpPr>
        <p:spPr>
          <a:xfrm>
            <a:off x="8246157" y="4022453"/>
            <a:ext cx="3670590"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chemeClr val="tx1"/>
                </a:solidFill>
              </a:rPr>
              <a:t>Data sorted successfully</a:t>
            </a:r>
          </a:p>
          <a:p>
            <a:pPr algn="ctr"/>
            <a:r>
              <a:rPr lang="en-US" dirty="0">
                <a:solidFill>
                  <a:schemeClr val="tx1"/>
                </a:solidFill>
              </a:rPr>
              <a:t>Password failed to match</a:t>
            </a:r>
          </a:p>
          <a:p>
            <a:pPr algn="ctr"/>
            <a:r>
              <a:rPr lang="en-US" dirty="0">
                <a:solidFill>
                  <a:schemeClr val="tx1"/>
                </a:solidFill>
              </a:rPr>
              <a:t>An email address was </a:t>
            </a:r>
            <a:r>
              <a:rPr lang="en-US" dirty="0" err="1">
                <a:solidFill>
                  <a:schemeClr val="tx1"/>
                </a:solidFill>
              </a:rPr>
              <a:t>malformatted</a:t>
            </a:r>
            <a:endParaRPr lang="en-US" dirty="0">
              <a:solidFill>
                <a:schemeClr val="tx1"/>
              </a:solidFill>
            </a:endParaRPr>
          </a:p>
          <a:p>
            <a:pPr algn="ctr"/>
            <a:r>
              <a:rPr lang="en-US" dirty="0">
                <a:solidFill>
                  <a:schemeClr val="tx1"/>
                </a:solidFill>
              </a:rPr>
              <a:t>File could not be opened</a:t>
            </a:r>
          </a:p>
          <a:p>
            <a:pPr algn="ctr"/>
            <a:r>
              <a:rPr lang="en-US" dirty="0" err="1">
                <a:solidFill>
                  <a:schemeClr val="tx1"/>
                </a:solidFill>
              </a:rPr>
              <a:t>s.find</a:t>
            </a:r>
            <a:r>
              <a:rPr lang="en-US" dirty="0">
                <a:solidFill>
                  <a:schemeClr val="tx1"/>
                </a:solidFill>
              </a:rPr>
              <a:t>(x) failed to find x inside of s</a:t>
            </a:r>
          </a:p>
          <a:p>
            <a:pPr algn="ctr"/>
            <a:endParaRPr lang="en-US" dirty="0">
              <a:solidFill>
                <a:schemeClr val="tx1"/>
              </a:solidFill>
            </a:endParaRPr>
          </a:p>
          <a:p>
            <a:pPr algn="ctr"/>
            <a:endParaRPr lang="en-US" dirty="0">
              <a:solidFill>
                <a:schemeClr val="tx1"/>
              </a:solidFill>
            </a:endParaRPr>
          </a:p>
        </p:txBody>
      </p:sp>
      <p:sp>
        <p:nvSpPr>
          <p:cNvPr id="36" name="Speech Bubble: Rectangle with Corners Rounded 35">
            <a:extLst>
              <a:ext uri="{FF2B5EF4-FFF2-40B4-BE49-F238E27FC236}">
                <a16:creationId xmlns:a16="http://schemas.microsoft.com/office/drawing/2014/main" id="{189978E1-4FDC-42A1-88F3-491FC8D8F486}"/>
              </a:ext>
            </a:extLst>
          </p:cNvPr>
          <p:cNvSpPr/>
          <p:nvPr/>
        </p:nvSpPr>
        <p:spPr>
          <a:xfrm>
            <a:off x="4072431" y="3666067"/>
            <a:ext cx="4431588" cy="1635659"/>
          </a:xfrm>
          <a:prstGeom prst="wedgeRoundRectCallout">
            <a:avLst>
              <a:gd name="adj1" fmla="val -109793"/>
              <a:gd name="adj2" fmla="val 761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A </a:t>
            </a:r>
            <a:r>
              <a:rPr lang="en-US" sz="2000" dirty="0">
                <a:solidFill>
                  <a:srgbClr val="FFCDCD"/>
                </a:solidFill>
                <a:latin typeface="Corbel" panose="020B0503020204020204" pitchFamily="34" charset="0"/>
              </a:rPr>
              <a:t>pre-condition</a:t>
            </a:r>
            <a:r>
              <a:rPr lang="en-US" sz="2000" dirty="0">
                <a:solidFill>
                  <a:prstClr val="white"/>
                </a:solidFill>
                <a:latin typeface="Corbel" panose="020B0503020204020204" pitchFamily="34" charset="0"/>
              </a:rPr>
              <a:t> is a </a:t>
            </a:r>
            <a:r>
              <a:rPr lang="en-US" sz="2000" dirty="0">
                <a:solidFill>
                  <a:srgbClr val="FFCDCD"/>
                </a:solidFill>
                <a:latin typeface="Corbel" panose="020B0503020204020204" pitchFamily="34" charset="0"/>
              </a:rPr>
              <a:t>requirement</a:t>
            </a:r>
            <a:r>
              <a:rPr lang="en-US" sz="2000" dirty="0">
                <a:solidFill>
                  <a:prstClr val="white"/>
                </a:solidFill>
                <a:latin typeface="Corbel" panose="020B0503020204020204" pitchFamily="34" charset="0"/>
              </a:rPr>
              <a:t> that must be met for a function to successfully operate, e.g.,</a:t>
            </a:r>
          </a:p>
          <a:p>
            <a:pPr lvl="0" algn="ctr">
              <a:defRPr/>
            </a:pPr>
            <a:r>
              <a:rPr lang="en-US" sz="2000" dirty="0">
                <a:solidFill>
                  <a:prstClr val="white"/>
                </a:solidFill>
                <a:latin typeface="Corbel" panose="020B0503020204020204" pitchFamily="34" charset="0"/>
              </a:rPr>
              <a:t>for factorial(n), </a:t>
            </a:r>
            <a:r>
              <a:rPr lang="en-US" sz="2000" dirty="0">
                <a:solidFill>
                  <a:srgbClr val="FFCDCD"/>
                </a:solidFill>
                <a:latin typeface="Corbel" panose="020B0503020204020204" pitchFamily="34" charset="0"/>
              </a:rPr>
              <a:t>n must be &gt;= 0</a:t>
            </a:r>
          </a:p>
        </p:txBody>
      </p:sp>
      <p:sp>
        <p:nvSpPr>
          <p:cNvPr id="38" name="Speech Bubble: Rectangle with Corners Rounded 37">
            <a:extLst>
              <a:ext uri="{FF2B5EF4-FFF2-40B4-BE49-F238E27FC236}">
                <a16:creationId xmlns:a16="http://schemas.microsoft.com/office/drawing/2014/main" id="{289AAFE5-5ADE-4964-BE9A-A1AEAB841991}"/>
              </a:ext>
            </a:extLst>
          </p:cNvPr>
          <p:cNvSpPr/>
          <p:nvPr/>
        </p:nvSpPr>
        <p:spPr>
          <a:xfrm>
            <a:off x="7313264" y="4434429"/>
            <a:ext cx="4431588" cy="1635659"/>
          </a:xfrm>
          <a:prstGeom prst="wedgeRoundRectCallout">
            <a:avLst>
              <a:gd name="adj1" fmla="val -57998"/>
              <a:gd name="adj2" fmla="val -1337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A </a:t>
            </a:r>
            <a:r>
              <a:rPr lang="en-US" sz="2000" dirty="0">
                <a:solidFill>
                  <a:srgbClr val="FFCDCD"/>
                </a:solidFill>
                <a:latin typeface="Corbel" panose="020B0503020204020204" pitchFamily="34" charset="0"/>
              </a:rPr>
              <a:t>postcondition</a:t>
            </a:r>
            <a:r>
              <a:rPr lang="en-US" sz="2000" dirty="0">
                <a:solidFill>
                  <a:prstClr val="white"/>
                </a:solidFill>
                <a:latin typeface="Corbel" panose="020B0503020204020204" pitchFamily="34" charset="0"/>
              </a:rPr>
              <a:t> is a </a:t>
            </a:r>
            <a:r>
              <a:rPr lang="en-US" sz="2000" dirty="0">
                <a:solidFill>
                  <a:srgbClr val="FFCDCD"/>
                </a:solidFill>
                <a:latin typeface="Corbel" panose="020B0503020204020204" pitchFamily="34" charset="0"/>
              </a:rPr>
              <a:t>requirement</a:t>
            </a:r>
            <a:r>
              <a:rPr lang="en-US" sz="2000" dirty="0">
                <a:solidFill>
                  <a:prstClr val="white"/>
                </a:solidFill>
                <a:latin typeface="Corbel" panose="020B0503020204020204" pitchFamily="34" charset="0"/>
              </a:rPr>
              <a:t> that a function promises to achieve upon completion, e.g., for factorial(n), </a:t>
            </a:r>
            <a:r>
              <a:rPr lang="en-US" sz="2000" dirty="0">
                <a:solidFill>
                  <a:srgbClr val="FFCDCD"/>
                </a:solidFill>
                <a:latin typeface="Corbel" panose="020B0503020204020204" pitchFamily="34" charset="0"/>
              </a:rPr>
              <a:t>its result will be &gt;= 1</a:t>
            </a:r>
          </a:p>
        </p:txBody>
      </p:sp>
      <p:sp>
        <p:nvSpPr>
          <p:cNvPr id="39" name="TextBox 38">
            <a:extLst>
              <a:ext uri="{FF2B5EF4-FFF2-40B4-BE49-F238E27FC236}">
                <a16:creationId xmlns:a16="http://schemas.microsoft.com/office/drawing/2014/main" id="{5C415A45-9F20-4C4A-A81B-4ED4577B4503}"/>
              </a:ext>
            </a:extLst>
          </p:cNvPr>
          <p:cNvSpPr txBox="1"/>
          <p:nvPr/>
        </p:nvSpPr>
        <p:spPr>
          <a:xfrm>
            <a:off x="405882" y="782495"/>
            <a:ext cx="11276045" cy="461665"/>
          </a:xfrm>
          <a:prstGeom prst="rect">
            <a:avLst/>
          </a:prstGeom>
          <a:noFill/>
        </p:spPr>
        <p:txBody>
          <a:bodyPr wrap="square">
            <a:spAutoFit/>
          </a:bodyPr>
          <a:lstStyle/>
          <a:p>
            <a:pPr algn="ctr"/>
            <a:r>
              <a:rPr lang="en-US" sz="2400" dirty="0">
                <a:latin typeface="Corbel" panose="020B0503020204020204" pitchFamily="34" charset="0"/>
              </a:rPr>
              <a:t>Before we discuss how languages handle bugs/errors/results, let's define these terms! </a:t>
            </a:r>
          </a:p>
        </p:txBody>
      </p:sp>
    </p:spTree>
    <p:extLst>
      <p:ext uri="{BB962C8B-B14F-4D97-AF65-F5344CB8AC3E}">
        <p14:creationId xmlns:p14="http://schemas.microsoft.com/office/powerpoint/2010/main" val="181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down)">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5">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3" grpId="0" uiExpand="1" build="p" animBg="1"/>
      <p:bldP spid="34" grpId="0" uiExpand="1" build="p" animBg="1"/>
      <p:bldP spid="35" grpId="0" uiExpand="1" build="p" animBg="1"/>
      <p:bldP spid="36" grpId="0" animBg="1"/>
      <p:bldP spid="36" grpId="1" animBg="1"/>
      <p:bldP spid="38" grpId="0" animBg="1"/>
      <p:bldP spid="38" grpId="1" animBg="1"/>
      <p:bldP spid="3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316871" y="46892"/>
            <a:ext cx="12621514" cy="646331"/>
          </a:xfrm>
          <a:prstGeom prst="rect">
            <a:avLst/>
          </a:prstGeom>
          <a:noFill/>
        </p:spPr>
        <p:txBody>
          <a:bodyPr wrap="square">
            <a:spAutoFit/>
          </a:bodyPr>
          <a:lstStyle/>
          <a:p>
            <a:pPr algn="ctr"/>
            <a:r>
              <a:rPr lang="en-US" sz="3600" dirty="0"/>
              <a:t>Panics and Exception Handling: Pros and Cons (backup)</a:t>
            </a:r>
          </a:p>
        </p:txBody>
      </p:sp>
      <p:grpSp>
        <p:nvGrpSpPr>
          <p:cNvPr id="52" name="Group 51">
            <a:extLst>
              <a:ext uri="{FF2B5EF4-FFF2-40B4-BE49-F238E27FC236}">
                <a16:creationId xmlns:a16="http://schemas.microsoft.com/office/drawing/2014/main" id="{05F2F081-A5D5-4C37-9B12-1A037B973648}"/>
              </a:ext>
            </a:extLst>
          </p:cNvPr>
          <p:cNvGrpSpPr/>
          <p:nvPr/>
        </p:nvGrpSpPr>
        <p:grpSpPr>
          <a:xfrm>
            <a:off x="4232158" y="2457784"/>
            <a:ext cx="3812043" cy="722091"/>
            <a:chOff x="1290635" y="6017698"/>
            <a:chExt cx="3812043" cy="722091"/>
          </a:xfrm>
        </p:grpSpPr>
        <p:sp>
          <p:nvSpPr>
            <p:cNvPr id="53" name="TextBox 52">
              <a:extLst>
                <a:ext uri="{FF2B5EF4-FFF2-40B4-BE49-F238E27FC236}">
                  <a16:creationId xmlns:a16="http://schemas.microsoft.com/office/drawing/2014/main" id="{4BD819AD-489C-40F4-A236-EBA7CFCAD3D0}"/>
                </a:ext>
              </a:extLst>
            </p:cNvPr>
            <p:cNvSpPr txBox="1"/>
            <p:nvPr/>
          </p:nvSpPr>
          <p:spPr>
            <a:xfrm>
              <a:off x="2137930" y="6031903"/>
              <a:ext cx="29647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54" name="Picture 53" descr="Shape&#10;&#10;Description automatically generated with low confidence">
              <a:extLst>
                <a:ext uri="{FF2B5EF4-FFF2-40B4-BE49-F238E27FC236}">
                  <a16:creationId xmlns:a16="http://schemas.microsoft.com/office/drawing/2014/main" id="{0EC6EE22-9D51-4946-A33B-4A4A2409E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36" name="Rectangle 35">
            <a:extLst>
              <a:ext uri="{FF2B5EF4-FFF2-40B4-BE49-F238E27FC236}">
                <a16:creationId xmlns:a16="http://schemas.microsoft.com/office/drawing/2014/main" id="{3D51F09F-41B4-4D58-BAB9-65F177AF97D2}"/>
              </a:ext>
            </a:extLst>
          </p:cNvPr>
          <p:cNvSpPr/>
          <p:nvPr/>
        </p:nvSpPr>
        <p:spPr>
          <a:xfrm>
            <a:off x="8141936" y="4823368"/>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Unclear Control Flow</a:t>
            </a:r>
          </a:p>
          <a:p>
            <a:pPr algn="ctr"/>
            <a:endParaRPr lang="en-US" sz="1050" dirty="0"/>
          </a:p>
          <a:p>
            <a:pPr algn="ctr"/>
            <a:r>
              <a:rPr lang="en-US" sz="2000" dirty="0"/>
              <a:t>It can be difficult to determine the exact sequence of statements that will run/be aborted when exceptions are thrown.</a:t>
            </a:r>
          </a:p>
        </p:txBody>
      </p:sp>
      <p:grpSp>
        <p:nvGrpSpPr>
          <p:cNvPr id="37" name="Group 36">
            <a:extLst>
              <a:ext uri="{FF2B5EF4-FFF2-40B4-BE49-F238E27FC236}">
                <a16:creationId xmlns:a16="http://schemas.microsoft.com/office/drawing/2014/main" id="{008354AD-F9B8-4A9E-BFF3-89AEA062A6D4}"/>
              </a:ext>
            </a:extLst>
          </p:cNvPr>
          <p:cNvGrpSpPr/>
          <p:nvPr/>
        </p:nvGrpSpPr>
        <p:grpSpPr>
          <a:xfrm>
            <a:off x="8141936" y="664189"/>
            <a:ext cx="3717865" cy="1959589"/>
            <a:chOff x="444116" y="1260250"/>
            <a:chExt cx="3717865" cy="1959589"/>
          </a:xfrm>
        </p:grpSpPr>
        <p:sp>
          <p:nvSpPr>
            <p:cNvPr id="38" name="Rectangle 37">
              <a:extLst>
                <a:ext uri="{FF2B5EF4-FFF2-40B4-BE49-F238E27FC236}">
                  <a16:creationId xmlns:a16="http://schemas.microsoft.com/office/drawing/2014/main" id="{E27F9789-6519-4AA9-8023-75EBA0EA7A05}"/>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9" name="Picture 38" descr="A close-up of some jellyfish&#10;&#10;Description automatically generated with medium confidence">
              <a:extLst>
                <a:ext uri="{FF2B5EF4-FFF2-40B4-BE49-F238E27FC236}">
                  <a16:creationId xmlns:a16="http://schemas.microsoft.com/office/drawing/2014/main" id="{86439032-361E-4406-819C-76DEE6BF3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32" name="Rectangle 31">
            <a:extLst>
              <a:ext uri="{FF2B5EF4-FFF2-40B4-BE49-F238E27FC236}">
                <a16:creationId xmlns:a16="http://schemas.microsoft.com/office/drawing/2014/main" id="{C7475D77-A007-442C-8983-D5FAD5D8EE52}"/>
              </a:ext>
            </a:extLst>
          </p:cNvPr>
          <p:cNvSpPr/>
          <p:nvPr/>
        </p:nvSpPr>
        <p:spPr>
          <a:xfrm>
            <a:off x="8131665" y="2692452"/>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No Unhandled Errors</a:t>
            </a:r>
          </a:p>
          <a:p>
            <a:pPr algn="ctr"/>
            <a:endParaRPr lang="en-US" sz="600" dirty="0"/>
          </a:p>
          <a:p>
            <a:pPr algn="ctr"/>
            <a:r>
              <a:rPr lang="en-US" sz="2000" dirty="0"/>
              <a:t>No error will go undetected - if we forget to catch an exception, it will automatically propagate up until its caught or the program terminates. </a:t>
            </a:r>
          </a:p>
        </p:txBody>
      </p:sp>
      <p:sp>
        <p:nvSpPr>
          <p:cNvPr id="33" name="Rectangle 32">
            <a:extLst>
              <a:ext uri="{FF2B5EF4-FFF2-40B4-BE49-F238E27FC236}">
                <a16:creationId xmlns:a16="http://schemas.microsoft.com/office/drawing/2014/main" id="{6F8816FE-47D3-4708-9F5B-32FBB972DDC0}"/>
              </a:ext>
            </a:extLst>
          </p:cNvPr>
          <p:cNvSpPr/>
          <p:nvPr/>
        </p:nvSpPr>
        <p:spPr>
          <a:xfrm>
            <a:off x="157788" y="2692452"/>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Separates Core Logic from Error Handling</a:t>
            </a:r>
          </a:p>
          <a:p>
            <a:pPr algn="ctr"/>
            <a:endParaRPr lang="en-US" sz="600" dirty="0"/>
          </a:p>
          <a:p>
            <a:pPr algn="ctr"/>
            <a:r>
              <a:rPr lang="en-US" sz="2000" dirty="0">
                <a:solidFill>
                  <a:schemeClr val="bg1"/>
                </a:solidFill>
              </a:rPr>
              <a:t>The error handling code may be separated from the mainline </a:t>
            </a:r>
            <a:r>
              <a:rPr lang="en-US" sz="2000" dirty="0"/>
              <a:t>code,  making it easier to read.</a:t>
            </a:r>
          </a:p>
        </p:txBody>
      </p:sp>
      <p:grpSp>
        <p:nvGrpSpPr>
          <p:cNvPr id="34" name="Group 33">
            <a:extLst>
              <a:ext uri="{FF2B5EF4-FFF2-40B4-BE49-F238E27FC236}">
                <a16:creationId xmlns:a16="http://schemas.microsoft.com/office/drawing/2014/main" id="{649B7A23-C057-42C8-BDF1-CFE8631C3D0A}"/>
              </a:ext>
            </a:extLst>
          </p:cNvPr>
          <p:cNvGrpSpPr/>
          <p:nvPr/>
        </p:nvGrpSpPr>
        <p:grpSpPr>
          <a:xfrm>
            <a:off x="4184493" y="5430995"/>
            <a:ext cx="3823013" cy="744060"/>
            <a:chOff x="1290635" y="6017698"/>
            <a:chExt cx="3823013" cy="744060"/>
          </a:xfrm>
        </p:grpSpPr>
        <p:sp>
          <p:nvSpPr>
            <p:cNvPr id="35" name="TextBox 34">
              <a:extLst>
                <a:ext uri="{FF2B5EF4-FFF2-40B4-BE49-F238E27FC236}">
                  <a16:creationId xmlns:a16="http://schemas.microsoft.com/office/drawing/2014/main" id="{D2C4164E-81B2-40B2-BABD-FB18F9E05E9E}"/>
                </a:ext>
              </a:extLst>
            </p:cNvPr>
            <p:cNvSpPr txBox="1"/>
            <p:nvPr/>
          </p:nvSpPr>
          <p:spPr>
            <a:xfrm>
              <a:off x="1965204" y="6053872"/>
              <a:ext cx="31484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40" name="Picture 39" descr="Shape&#10;&#10;Description automatically generated with low confidence">
              <a:extLst>
                <a:ext uri="{FF2B5EF4-FFF2-40B4-BE49-F238E27FC236}">
                  <a16:creationId xmlns:a16="http://schemas.microsoft.com/office/drawing/2014/main" id="{430E8068-964D-4CC8-8F3D-D54C3E5CF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41" name="Rectangle 40">
            <a:extLst>
              <a:ext uri="{FF2B5EF4-FFF2-40B4-BE49-F238E27FC236}">
                <a16:creationId xmlns:a16="http://schemas.microsoft.com/office/drawing/2014/main" id="{0C03AB17-EDC0-4797-8616-07C58FE35500}"/>
              </a:ext>
            </a:extLst>
          </p:cNvPr>
          <p:cNvSpPr/>
          <p:nvPr/>
        </p:nvSpPr>
        <p:spPr>
          <a:xfrm>
            <a:off x="8130478" y="664189"/>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Supports Wrapping</a:t>
            </a:r>
          </a:p>
          <a:p>
            <a:pPr algn="ctr"/>
            <a:endParaRPr lang="en-US" sz="600" dirty="0"/>
          </a:p>
          <a:p>
            <a:pPr algn="ctr"/>
            <a:r>
              <a:rPr lang="en-US" sz="2000" dirty="0"/>
              <a:t>Most exception handling schemes support some sort of wrapping of inner exceptions.</a:t>
            </a:r>
          </a:p>
        </p:txBody>
      </p:sp>
      <p:sp>
        <p:nvSpPr>
          <p:cNvPr id="42" name="Rectangle 41">
            <a:extLst>
              <a:ext uri="{FF2B5EF4-FFF2-40B4-BE49-F238E27FC236}">
                <a16:creationId xmlns:a16="http://schemas.microsoft.com/office/drawing/2014/main" id="{F6507945-C862-47D0-88BB-A740723F7EB0}"/>
              </a:ext>
            </a:extLst>
          </p:cNvPr>
          <p:cNvSpPr/>
          <p:nvPr/>
        </p:nvSpPr>
        <p:spPr>
          <a:xfrm>
            <a:off x="157788" y="4823368"/>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Subject To Bugs</a:t>
            </a:r>
          </a:p>
          <a:p>
            <a:pPr algn="ctr"/>
            <a:endParaRPr lang="en-US" sz="600" dirty="0"/>
          </a:p>
          <a:p>
            <a:pPr algn="ctr"/>
            <a:r>
              <a:rPr lang="en-US" sz="2000" dirty="0"/>
              <a:t>Without proper handling, exceptions can result in memory/resource leaks.</a:t>
            </a:r>
          </a:p>
        </p:txBody>
      </p:sp>
      <p:grpSp>
        <p:nvGrpSpPr>
          <p:cNvPr id="43" name="Group 42">
            <a:extLst>
              <a:ext uri="{FF2B5EF4-FFF2-40B4-BE49-F238E27FC236}">
                <a16:creationId xmlns:a16="http://schemas.microsoft.com/office/drawing/2014/main" id="{D8663B94-B1CE-48F1-BA79-ACBE3F4F3091}"/>
              </a:ext>
            </a:extLst>
          </p:cNvPr>
          <p:cNvGrpSpPr/>
          <p:nvPr/>
        </p:nvGrpSpPr>
        <p:grpSpPr>
          <a:xfrm>
            <a:off x="156007" y="2686778"/>
            <a:ext cx="3717865" cy="1959589"/>
            <a:chOff x="444116" y="1260250"/>
            <a:chExt cx="3717865" cy="1959589"/>
          </a:xfrm>
        </p:grpSpPr>
        <p:sp>
          <p:nvSpPr>
            <p:cNvPr id="44" name="Rectangle 43">
              <a:extLst>
                <a:ext uri="{FF2B5EF4-FFF2-40B4-BE49-F238E27FC236}">
                  <a16:creationId xmlns:a16="http://schemas.microsoft.com/office/drawing/2014/main" id="{A4042DFE-F733-4D58-89A2-0098410AB39A}"/>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5" name="Picture 44" descr="A close-up of some jellyfish&#10;&#10;Description automatically generated with medium confidence">
              <a:extLst>
                <a:ext uri="{FF2B5EF4-FFF2-40B4-BE49-F238E27FC236}">
                  <a16:creationId xmlns:a16="http://schemas.microsoft.com/office/drawing/2014/main" id="{910F4ABF-1787-4A66-B307-ED3AA48C4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6" name="Group 45">
            <a:extLst>
              <a:ext uri="{FF2B5EF4-FFF2-40B4-BE49-F238E27FC236}">
                <a16:creationId xmlns:a16="http://schemas.microsoft.com/office/drawing/2014/main" id="{42473CF6-8A47-4EC6-94D2-7886F312B46D}"/>
              </a:ext>
            </a:extLst>
          </p:cNvPr>
          <p:cNvGrpSpPr/>
          <p:nvPr/>
        </p:nvGrpSpPr>
        <p:grpSpPr>
          <a:xfrm>
            <a:off x="8130478" y="664051"/>
            <a:ext cx="3717865" cy="1959589"/>
            <a:chOff x="444116" y="1260250"/>
            <a:chExt cx="3717865" cy="1959589"/>
          </a:xfrm>
        </p:grpSpPr>
        <p:sp>
          <p:nvSpPr>
            <p:cNvPr id="47" name="Rectangle 46">
              <a:extLst>
                <a:ext uri="{FF2B5EF4-FFF2-40B4-BE49-F238E27FC236}">
                  <a16:creationId xmlns:a16="http://schemas.microsoft.com/office/drawing/2014/main" id="{62BFDE08-2854-4B0B-80EE-3D24594744B8}"/>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8" name="Picture 47" descr="A close-up of some jellyfish&#10;&#10;Description automatically generated with medium confidence">
              <a:extLst>
                <a:ext uri="{FF2B5EF4-FFF2-40B4-BE49-F238E27FC236}">
                  <a16:creationId xmlns:a16="http://schemas.microsoft.com/office/drawing/2014/main" id="{CA1B0C1E-20EC-435F-B7DF-8F8F70680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9" name="Group 48">
            <a:extLst>
              <a:ext uri="{FF2B5EF4-FFF2-40B4-BE49-F238E27FC236}">
                <a16:creationId xmlns:a16="http://schemas.microsoft.com/office/drawing/2014/main" id="{C4C52086-C588-4923-99A2-0EF11D5F2D48}"/>
              </a:ext>
            </a:extLst>
          </p:cNvPr>
          <p:cNvGrpSpPr/>
          <p:nvPr/>
        </p:nvGrpSpPr>
        <p:grpSpPr>
          <a:xfrm>
            <a:off x="157788" y="4823192"/>
            <a:ext cx="3717865" cy="1959589"/>
            <a:chOff x="444116" y="1260250"/>
            <a:chExt cx="3717865" cy="1959589"/>
          </a:xfrm>
        </p:grpSpPr>
        <p:sp>
          <p:nvSpPr>
            <p:cNvPr id="50" name="Rectangle 49">
              <a:extLst>
                <a:ext uri="{FF2B5EF4-FFF2-40B4-BE49-F238E27FC236}">
                  <a16:creationId xmlns:a16="http://schemas.microsoft.com/office/drawing/2014/main" id="{D2EAC016-01A6-4761-83E7-BD0B1D581467}"/>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1" name="Picture 50" descr="A close-up of some jellyfish&#10;&#10;Description automatically generated with medium confidence">
              <a:extLst>
                <a:ext uri="{FF2B5EF4-FFF2-40B4-BE49-F238E27FC236}">
                  <a16:creationId xmlns:a16="http://schemas.microsoft.com/office/drawing/2014/main" id="{8761A8DF-DD4D-4E77-9DD3-F0B693614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58" name="Group 57">
            <a:extLst>
              <a:ext uri="{FF2B5EF4-FFF2-40B4-BE49-F238E27FC236}">
                <a16:creationId xmlns:a16="http://schemas.microsoft.com/office/drawing/2014/main" id="{CC9DD6F7-AA80-4E8B-919D-45576D433EBE}"/>
              </a:ext>
            </a:extLst>
          </p:cNvPr>
          <p:cNvGrpSpPr/>
          <p:nvPr/>
        </p:nvGrpSpPr>
        <p:grpSpPr>
          <a:xfrm>
            <a:off x="8144767" y="4818429"/>
            <a:ext cx="3717865" cy="1959589"/>
            <a:chOff x="444116" y="1260250"/>
            <a:chExt cx="3717865" cy="1959589"/>
          </a:xfrm>
        </p:grpSpPr>
        <p:sp>
          <p:nvSpPr>
            <p:cNvPr id="59" name="Rectangle 58">
              <a:extLst>
                <a:ext uri="{FF2B5EF4-FFF2-40B4-BE49-F238E27FC236}">
                  <a16:creationId xmlns:a16="http://schemas.microsoft.com/office/drawing/2014/main" id="{BF3DDD1E-865A-4A6C-9D4E-8D46D89B12E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0" name="Picture 59" descr="A close-up of some jellyfish&#10;&#10;Description automatically generated with medium confidence">
              <a:extLst>
                <a:ext uri="{FF2B5EF4-FFF2-40B4-BE49-F238E27FC236}">
                  <a16:creationId xmlns:a16="http://schemas.microsoft.com/office/drawing/2014/main" id="{81B69AE8-48AF-48ED-9690-A2647B9BD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1" name="Rectangle 60">
            <a:extLst>
              <a:ext uri="{FF2B5EF4-FFF2-40B4-BE49-F238E27FC236}">
                <a16:creationId xmlns:a16="http://schemas.microsoft.com/office/drawing/2014/main" id="{91213B40-DFC3-4F7A-9AB8-39A45C7DF836}"/>
              </a:ext>
            </a:extLst>
          </p:cNvPr>
          <p:cNvSpPr/>
          <p:nvPr/>
        </p:nvSpPr>
        <p:spPr>
          <a:xfrm>
            <a:off x="157196" y="664189"/>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Distinct Results and Errors</a:t>
            </a:r>
          </a:p>
          <a:p>
            <a:pPr algn="ctr"/>
            <a:endParaRPr lang="en-US" sz="1050" dirty="0"/>
          </a:p>
          <a:p>
            <a:pPr algn="ctr"/>
            <a:r>
              <a:rPr lang="en-US" sz="2000" dirty="0"/>
              <a:t>The approach clearly distinguishes between results and errors.</a:t>
            </a:r>
          </a:p>
        </p:txBody>
      </p:sp>
      <p:grpSp>
        <p:nvGrpSpPr>
          <p:cNvPr id="62" name="Group 61">
            <a:extLst>
              <a:ext uri="{FF2B5EF4-FFF2-40B4-BE49-F238E27FC236}">
                <a16:creationId xmlns:a16="http://schemas.microsoft.com/office/drawing/2014/main" id="{3A037FED-4C68-48F0-B61E-4B91F3009C2F}"/>
              </a:ext>
            </a:extLst>
          </p:cNvPr>
          <p:cNvGrpSpPr/>
          <p:nvPr/>
        </p:nvGrpSpPr>
        <p:grpSpPr>
          <a:xfrm>
            <a:off x="157196" y="664052"/>
            <a:ext cx="3717865" cy="1959589"/>
            <a:chOff x="444116" y="1260250"/>
            <a:chExt cx="3717865" cy="1959589"/>
          </a:xfrm>
        </p:grpSpPr>
        <p:sp>
          <p:nvSpPr>
            <p:cNvPr id="63" name="Rectangle 62">
              <a:extLst>
                <a:ext uri="{FF2B5EF4-FFF2-40B4-BE49-F238E27FC236}">
                  <a16:creationId xmlns:a16="http://schemas.microsoft.com/office/drawing/2014/main" id="{EA8A5C00-0FDA-49C6-9207-3864A8E67AB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4" name="Picture 63" descr="A close-up of some jellyfish&#10;&#10;Description automatically generated with medium confidence">
              <a:extLst>
                <a:ext uri="{FF2B5EF4-FFF2-40B4-BE49-F238E27FC236}">
                  <a16:creationId xmlns:a16="http://schemas.microsoft.com/office/drawing/2014/main" id="{2AE1210C-3290-4042-A741-1F823E803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5" name="Rectangle 64">
            <a:extLst>
              <a:ext uri="{FF2B5EF4-FFF2-40B4-BE49-F238E27FC236}">
                <a16:creationId xmlns:a16="http://schemas.microsoft.com/office/drawing/2014/main" id="{F89EBDEE-0030-4968-B955-B9C0FAED0896}"/>
              </a:ext>
            </a:extLst>
          </p:cNvPr>
          <p:cNvSpPr/>
          <p:nvPr/>
        </p:nvSpPr>
        <p:spPr>
          <a:xfrm>
            <a:off x="24469" y="4753791"/>
            <a:ext cx="12240621" cy="213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5F23DDFB-10D6-416E-AFA5-475647D14B86}"/>
              </a:ext>
            </a:extLst>
          </p:cNvPr>
          <p:cNvGrpSpPr/>
          <p:nvPr/>
        </p:nvGrpSpPr>
        <p:grpSpPr>
          <a:xfrm>
            <a:off x="8130477" y="2692452"/>
            <a:ext cx="3717865" cy="1959589"/>
            <a:chOff x="444116" y="1260250"/>
            <a:chExt cx="3717865" cy="1959589"/>
          </a:xfrm>
        </p:grpSpPr>
        <p:sp>
          <p:nvSpPr>
            <p:cNvPr id="56" name="Rectangle 55">
              <a:extLst>
                <a:ext uri="{FF2B5EF4-FFF2-40B4-BE49-F238E27FC236}">
                  <a16:creationId xmlns:a16="http://schemas.microsoft.com/office/drawing/2014/main" id="{257B894B-2BBE-402F-94B4-BEF7129E6FA3}"/>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7" name="Picture 56" descr="A close-up of some jellyfish&#10;&#10;Description automatically generated with medium confidence">
              <a:extLst>
                <a:ext uri="{FF2B5EF4-FFF2-40B4-BE49-F238E27FC236}">
                  <a16:creationId xmlns:a16="http://schemas.microsoft.com/office/drawing/2014/main" id="{716AEA18-DEDB-4182-B5E5-60D68C657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7" name="Rectangle 66">
            <a:extLst>
              <a:ext uri="{FF2B5EF4-FFF2-40B4-BE49-F238E27FC236}">
                <a16:creationId xmlns:a16="http://schemas.microsoft.com/office/drawing/2014/main" id="{66399587-CB9E-4398-A2DB-74E16EF83085}"/>
              </a:ext>
            </a:extLst>
          </p:cNvPr>
          <p:cNvSpPr/>
          <p:nvPr/>
        </p:nvSpPr>
        <p:spPr>
          <a:xfrm>
            <a:off x="138536" y="649861"/>
            <a:ext cx="11841973" cy="416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56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37"/>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25" restart="whenNotActive" fill="hold" evtFilter="cancelBubble" nodeType="interactiveSeq">
                <p:stCondLst>
                  <p:cond evt="onClick" delay="0">
                    <p:tgtEl>
                      <p:spTgt spid="43"/>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31" restart="whenNotActive" fill="hold" evtFilter="cancelBubble" nodeType="interactiveSeq">
                <p:stCondLst>
                  <p:cond evt="onClick" delay="0">
                    <p:tgtEl>
                      <p:spTgt spid="46"/>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37" restart="whenNotActive" fill="hold" evtFilter="cancelBubble" nodeType="interactiveSeq">
                <p:stCondLst>
                  <p:cond evt="onClick" delay="0">
                    <p:tgtEl>
                      <p:spTgt spid="49"/>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43" restart="whenNotActive" fill="hold" evtFilter="cancelBubble" nodeType="interactiveSeq">
                <p:stCondLst>
                  <p:cond evt="onClick" delay="0">
                    <p:tgtEl>
                      <p:spTgt spid="58"/>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58"/>
                                        </p:tgtEl>
                                      </p:cBhvr>
                                    </p:animEffect>
                                    <p:set>
                                      <p:cBhvr>
                                        <p:cTn id="48"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8"/>
                  </p:tgtEl>
                </p:cond>
              </p:nextCondLst>
            </p:seq>
            <p:seq concurrent="1" nextAc="seek">
              <p:cTn id="49" restart="whenNotActive" fill="hold" evtFilter="cancelBubble" nodeType="interactiveSeq">
                <p:stCondLst>
                  <p:cond evt="onClick" delay="0">
                    <p:tgtEl>
                      <p:spTgt spid="62"/>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62"/>
                                        </p:tgtEl>
                                      </p:cBhvr>
                                    </p:animEffect>
                                    <p:set>
                                      <p:cBhvr>
                                        <p:cTn id="54"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0"/>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65" grpId="0" animBg="1"/>
      <p:bldP spid="6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Error Objects: Pros and Cons (Backup)</a:t>
            </a:r>
          </a:p>
        </p:txBody>
      </p:sp>
      <p:sp>
        <p:nvSpPr>
          <p:cNvPr id="27" name="Rectangle 26">
            <a:extLst>
              <a:ext uri="{FF2B5EF4-FFF2-40B4-BE49-F238E27FC236}">
                <a16:creationId xmlns:a16="http://schemas.microsoft.com/office/drawing/2014/main" id="{2DDAA648-47DD-4E62-B80B-828F596615CE}"/>
              </a:ext>
            </a:extLst>
          </p:cNvPr>
          <p:cNvSpPr/>
          <p:nvPr/>
        </p:nvSpPr>
        <p:spPr>
          <a:xfrm>
            <a:off x="8130478" y="4836629"/>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Unhandled Errors</a:t>
            </a:r>
          </a:p>
          <a:p>
            <a:pPr algn="ctr"/>
            <a:endParaRPr lang="en-US" sz="600" dirty="0"/>
          </a:p>
          <a:p>
            <a:pPr algn="ctr"/>
            <a:r>
              <a:rPr lang="en-US" sz="2000" dirty="0"/>
              <a:t>There's nothing that ensures the programmer checks every error result and takes appropriate action!</a:t>
            </a:r>
          </a:p>
        </p:txBody>
      </p:sp>
      <p:sp>
        <p:nvSpPr>
          <p:cNvPr id="28" name="Rectangle 27">
            <a:extLst>
              <a:ext uri="{FF2B5EF4-FFF2-40B4-BE49-F238E27FC236}">
                <a16:creationId xmlns:a16="http://schemas.microsoft.com/office/drawing/2014/main" id="{593C67D7-C3A2-459D-A22E-F1AE47E69D80}"/>
              </a:ext>
            </a:extLst>
          </p:cNvPr>
          <p:cNvSpPr/>
          <p:nvPr/>
        </p:nvSpPr>
        <p:spPr>
          <a:xfrm>
            <a:off x="364751" y="4836781"/>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Confusing Code</a:t>
            </a:r>
          </a:p>
          <a:p>
            <a:pPr algn="ctr"/>
            <a:endParaRPr lang="en-US" sz="600" dirty="0"/>
          </a:p>
          <a:p>
            <a:pPr algn="ctr"/>
            <a:r>
              <a:rPr lang="en-US" sz="2000" dirty="0">
                <a:solidFill>
                  <a:schemeClr val="bg1"/>
                </a:solidFill>
              </a:rPr>
              <a:t>The error handling code must be </a:t>
            </a:r>
            <a:r>
              <a:rPr lang="en-US" sz="2000" dirty="0"/>
              <a:t>interspersed with the mainline code,  making it difficult to read.</a:t>
            </a:r>
          </a:p>
        </p:txBody>
      </p:sp>
      <p:grpSp>
        <p:nvGrpSpPr>
          <p:cNvPr id="52" name="Group 51">
            <a:extLst>
              <a:ext uri="{FF2B5EF4-FFF2-40B4-BE49-F238E27FC236}">
                <a16:creationId xmlns:a16="http://schemas.microsoft.com/office/drawing/2014/main" id="{05F2F081-A5D5-4C37-9B12-1A037B973648}"/>
              </a:ext>
            </a:extLst>
          </p:cNvPr>
          <p:cNvGrpSpPr/>
          <p:nvPr/>
        </p:nvGrpSpPr>
        <p:grpSpPr>
          <a:xfrm>
            <a:off x="4319620" y="906765"/>
            <a:ext cx="3812043" cy="722091"/>
            <a:chOff x="1290635" y="6017698"/>
            <a:chExt cx="3812043" cy="722091"/>
          </a:xfrm>
        </p:grpSpPr>
        <p:sp>
          <p:nvSpPr>
            <p:cNvPr id="53" name="TextBox 52">
              <a:extLst>
                <a:ext uri="{FF2B5EF4-FFF2-40B4-BE49-F238E27FC236}">
                  <a16:creationId xmlns:a16="http://schemas.microsoft.com/office/drawing/2014/main" id="{4BD819AD-489C-40F4-A236-EBA7CFCAD3D0}"/>
                </a:ext>
              </a:extLst>
            </p:cNvPr>
            <p:cNvSpPr txBox="1"/>
            <p:nvPr/>
          </p:nvSpPr>
          <p:spPr>
            <a:xfrm>
              <a:off x="2137930" y="6031903"/>
              <a:ext cx="29647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54" name="Picture 53" descr="Shape&#10;&#10;Description automatically generated with low confidence">
              <a:extLst>
                <a:ext uri="{FF2B5EF4-FFF2-40B4-BE49-F238E27FC236}">
                  <a16:creationId xmlns:a16="http://schemas.microsoft.com/office/drawing/2014/main" id="{0EC6EE22-9D51-4946-A33B-4A4A2409E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grpSp>
        <p:nvGrpSpPr>
          <p:cNvPr id="68" name="Group 67">
            <a:extLst>
              <a:ext uri="{FF2B5EF4-FFF2-40B4-BE49-F238E27FC236}">
                <a16:creationId xmlns:a16="http://schemas.microsoft.com/office/drawing/2014/main" id="{EDC93A37-A851-4105-8582-366CD7695A4D}"/>
              </a:ext>
            </a:extLst>
          </p:cNvPr>
          <p:cNvGrpSpPr/>
          <p:nvPr/>
        </p:nvGrpSpPr>
        <p:grpSpPr>
          <a:xfrm>
            <a:off x="4319620" y="3996567"/>
            <a:ext cx="3823013" cy="744060"/>
            <a:chOff x="1290635" y="6017698"/>
            <a:chExt cx="3823013" cy="744060"/>
          </a:xfrm>
        </p:grpSpPr>
        <p:sp>
          <p:nvSpPr>
            <p:cNvPr id="69" name="TextBox 68">
              <a:extLst>
                <a:ext uri="{FF2B5EF4-FFF2-40B4-BE49-F238E27FC236}">
                  <a16:creationId xmlns:a16="http://schemas.microsoft.com/office/drawing/2014/main" id="{07B5C0CE-099B-41E5-9C29-A1A0ADC51767}"/>
                </a:ext>
              </a:extLst>
            </p:cNvPr>
            <p:cNvSpPr txBox="1"/>
            <p:nvPr/>
          </p:nvSpPr>
          <p:spPr>
            <a:xfrm>
              <a:off x="1965204" y="6053872"/>
              <a:ext cx="31484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70" name="Picture 69" descr="Shape&#10;&#10;Description automatically generated with low confidence">
              <a:extLst>
                <a:ext uri="{FF2B5EF4-FFF2-40B4-BE49-F238E27FC236}">
                  <a16:creationId xmlns:a16="http://schemas.microsoft.com/office/drawing/2014/main" id="{54EF78A3-7DEA-4B6D-857F-1EFC77D45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71" name="Rectangle 70">
            <a:extLst>
              <a:ext uri="{FF2B5EF4-FFF2-40B4-BE49-F238E27FC236}">
                <a16:creationId xmlns:a16="http://schemas.microsoft.com/office/drawing/2014/main" id="{AC89AC42-0BC1-405C-AA94-725D8068AC62}"/>
              </a:ext>
            </a:extLst>
          </p:cNvPr>
          <p:cNvSpPr/>
          <p:nvPr/>
        </p:nvSpPr>
        <p:spPr>
          <a:xfrm>
            <a:off x="8079511" y="1816955"/>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Supports Wrapping</a:t>
            </a:r>
          </a:p>
          <a:p>
            <a:pPr algn="ctr"/>
            <a:endParaRPr lang="en-US" sz="600" dirty="0"/>
          </a:p>
          <a:p>
            <a:pPr algn="ctr"/>
            <a:r>
              <a:rPr lang="en-US" sz="2000" dirty="0"/>
              <a:t>Many implementations let you wrap errors inside of other errors to provide more context</a:t>
            </a:r>
          </a:p>
        </p:txBody>
      </p:sp>
      <p:sp>
        <p:nvSpPr>
          <p:cNvPr id="72" name="Rectangle 71">
            <a:extLst>
              <a:ext uri="{FF2B5EF4-FFF2-40B4-BE49-F238E27FC236}">
                <a16:creationId xmlns:a16="http://schemas.microsoft.com/office/drawing/2014/main" id="{74BE25F5-D8CB-4510-B6B4-A03F87282209}"/>
              </a:ext>
            </a:extLst>
          </p:cNvPr>
          <p:cNvSpPr/>
          <p:nvPr/>
        </p:nvSpPr>
        <p:spPr>
          <a:xfrm>
            <a:off x="4265998" y="4833712"/>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Manual Error Propagation</a:t>
            </a:r>
          </a:p>
          <a:p>
            <a:pPr algn="ctr"/>
            <a:endParaRPr lang="en-US" sz="600" dirty="0"/>
          </a:p>
          <a:p>
            <a:pPr algn="ctr"/>
            <a:r>
              <a:rPr lang="en-US" sz="2000" dirty="0"/>
              <a:t>If an error can't be handled in the current function, we have to write our own code to propagate the error up to the calling function.</a:t>
            </a:r>
          </a:p>
        </p:txBody>
      </p:sp>
      <p:grpSp>
        <p:nvGrpSpPr>
          <p:cNvPr id="77" name="Group 76">
            <a:extLst>
              <a:ext uri="{FF2B5EF4-FFF2-40B4-BE49-F238E27FC236}">
                <a16:creationId xmlns:a16="http://schemas.microsoft.com/office/drawing/2014/main" id="{639C7BDF-734A-41FD-A20C-9C117386A391}"/>
              </a:ext>
            </a:extLst>
          </p:cNvPr>
          <p:cNvGrpSpPr/>
          <p:nvPr/>
        </p:nvGrpSpPr>
        <p:grpSpPr>
          <a:xfrm>
            <a:off x="8080104" y="1816818"/>
            <a:ext cx="3717865" cy="1959589"/>
            <a:chOff x="444116" y="1260250"/>
            <a:chExt cx="3717865" cy="1959589"/>
          </a:xfrm>
        </p:grpSpPr>
        <p:sp>
          <p:nvSpPr>
            <p:cNvPr id="78" name="Rectangle 77">
              <a:extLst>
                <a:ext uri="{FF2B5EF4-FFF2-40B4-BE49-F238E27FC236}">
                  <a16:creationId xmlns:a16="http://schemas.microsoft.com/office/drawing/2014/main" id="{0196640F-524F-4635-856A-5F3AA0863770}"/>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79" name="Picture 78" descr="A close-up of some jellyfish&#10;&#10;Description automatically generated with medium confidence">
              <a:extLst>
                <a:ext uri="{FF2B5EF4-FFF2-40B4-BE49-F238E27FC236}">
                  <a16:creationId xmlns:a16="http://schemas.microsoft.com/office/drawing/2014/main" id="{C4D6377D-E16A-4267-BD41-D02FE08D1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0" name="Group 79">
            <a:extLst>
              <a:ext uri="{FF2B5EF4-FFF2-40B4-BE49-F238E27FC236}">
                <a16:creationId xmlns:a16="http://schemas.microsoft.com/office/drawing/2014/main" id="{538AA094-AC4A-48B3-BF05-E9A45D6F3F68}"/>
              </a:ext>
            </a:extLst>
          </p:cNvPr>
          <p:cNvGrpSpPr/>
          <p:nvPr/>
        </p:nvGrpSpPr>
        <p:grpSpPr>
          <a:xfrm>
            <a:off x="364751" y="4836781"/>
            <a:ext cx="3717865" cy="1959589"/>
            <a:chOff x="444116" y="1260250"/>
            <a:chExt cx="3717865" cy="1959589"/>
          </a:xfrm>
        </p:grpSpPr>
        <p:sp>
          <p:nvSpPr>
            <p:cNvPr id="81" name="Rectangle 80">
              <a:extLst>
                <a:ext uri="{FF2B5EF4-FFF2-40B4-BE49-F238E27FC236}">
                  <a16:creationId xmlns:a16="http://schemas.microsoft.com/office/drawing/2014/main" id="{77E5EF29-93BB-484C-8F31-6B7AE303BE31}"/>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2" name="Picture 81" descr="A close-up of some jellyfish&#10;&#10;Description automatically generated with medium confidence">
              <a:extLst>
                <a:ext uri="{FF2B5EF4-FFF2-40B4-BE49-F238E27FC236}">
                  <a16:creationId xmlns:a16="http://schemas.microsoft.com/office/drawing/2014/main" id="{3B25F08F-147F-410D-9DE7-CE6921434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3" name="Group 82">
            <a:extLst>
              <a:ext uri="{FF2B5EF4-FFF2-40B4-BE49-F238E27FC236}">
                <a16:creationId xmlns:a16="http://schemas.microsoft.com/office/drawing/2014/main" id="{F0DEC726-70C6-4EBD-AFA8-86A7DDE4C5A6}"/>
              </a:ext>
            </a:extLst>
          </p:cNvPr>
          <p:cNvGrpSpPr/>
          <p:nvPr/>
        </p:nvGrpSpPr>
        <p:grpSpPr>
          <a:xfrm>
            <a:off x="4265998" y="4833575"/>
            <a:ext cx="3717865" cy="1959589"/>
            <a:chOff x="444116" y="1260250"/>
            <a:chExt cx="3717865" cy="1959589"/>
          </a:xfrm>
        </p:grpSpPr>
        <p:sp>
          <p:nvSpPr>
            <p:cNvPr id="84" name="Rectangle 83">
              <a:extLst>
                <a:ext uri="{FF2B5EF4-FFF2-40B4-BE49-F238E27FC236}">
                  <a16:creationId xmlns:a16="http://schemas.microsoft.com/office/drawing/2014/main" id="{C30E3B4E-157A-4890-A036-5C9AED555F6E}"/>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5" name="Picture 84" descr="A close-up of some jellyfish&#10;&#10;Description automatically generated with medium confidence">
              <a:extLst>
                <a:ext uri="{FF2B5EF4-FFF2-40B4-BE49-F238E27FC236}">
                  <a16:creationId xmlns:a16="http://schemas.microsoft.com/office/drawing/2014/main" id="{61FFDEB7-3AD3-4C8B-A0FF-81BA00554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6" name="Group 85">
            <a:extLst>
              <a:ext uri="{FF2B5EF4-FFF2-40B4-BE49-F238E27FC236}">
                <a16:creationId xmlns:a16="http://schemas.microsoft.com/office/drawing/2014/main" id="{0A757A3C-EE20-4269-A4EA-AF2E0912300D}"/>
              </a:ext>
            </a:extLst>
          </p:cNvPr>
          <p:cNvGrpSpPr/>
          <p:nvPr/>
        </p:nvGrpSpPr>
        <p:grpSpPr>
          <a:xfrm>
            <a:off x="8130478" y="4836492"/>
            <a:ext cx="3717865" cy="1959589"/>
            <a:chOff x="444116" y="1260250"/>
            <a:chExt cx="3717865" cy="1959589"/>
          </a:xfrm>
        </p:grpSpPr>
        <p:sp>
          <p:nvSpPr>
            <p:cNvPr id="87" name="Rectangle 86">
              <a:extLst>
                <a:ext uri="{FF2B5EF4-FFF2-40B4-BE49-F238E27FC236}">
                  <a16:creationId xmlns:a16="http://schemas.microsoft.com/office/drawing/2014/main" id="{F4073D4A-9321-427D-8BE0-472367FE6E2F}"/>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8" name="Picture 87" descr="A close-up of some jellyfish&#10;&#10;Description automatically generated with medium confidence">
              <a:extLst>
                <a:ext uri="{FF2B5EF4-FFF2-40B4-BE49-F238E27FC236}">
                  <a16:creationId xmlns:a16="http://schemas.microsoft.com/office/drawing/2014/main" id="{4DE76E3E-2024-438E-A58C-14C10824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90" name="Rectangle 89">
            <a:extLst>
              <a:ext uri="{FF2B5EF4-FFF2-40B4-BE49-F238E27FC236}">
                <a16:creationId xmlns:a16="http://schemas.microsoft.com/office/drawing/2014/main" id="{221E373D-D6C7-4665-8A93-E64F424843BD}"/>
              </a:ext>
            </a:extLst>
          </p:cNvPr>
          <p:cNvSpPr/>
          <p:nvPr/>
        </p:nvSpPr>
        <p:spPr>
          <a:xfrm>
            <a:off x="-11278" y="4798268"/>
            <a:ext cx="12108416" cy="211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D51F09F-41B4-4D58-BAB9-65F177AF97D2}"/>
              </a:ext>
            </a:extLst>
          </p:cNvPr>
          <p:cNvSpPr/>
          <p:nvPr/>
        </p:nvSpPr>
        <p:spPr>
          <a:xfrm>
            <a:off x="433985" y="1816955"/>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Clear Control Flow</a:t>
            </a:r>
          </a:p>
          <a:p>
            <a:pPr algn="ctr"/>
            <a:endParaRPr lang="en-US" sz="1050" dirty="0"/>
          </a:p>
          <a:p>
            <a:pPr algn="ctr"/>
            <a:r>
              <a:rPr lang="en-US" sz="2000" dirty="0"/>
              <a:t>The programmer can easily determine the exact sequence of statements that will run under success and error situations</a:t>
            </a:r>
          </a:p>
        </p:txBody>
      </p:sp>
      <p:grpSp>
        <p:nvGrpSpPr>
          <p:cNvPr id="37" name="Group 36">
            <a:extLst>
              <a:ext uri="{FF2B5EF4-FFF2-40B4-BE49-F238E27FC236}">
                <a16:creationId xmlns:a16="http://schemas.microsoft.com/office/drawing/2014/main" id="{008354AD-F9B8-4A9E-BFF3-89AEA062A6D4}"/>
              </a:ext>
            </a:extLst>
          </p:cNvPr>
          <p:cNvGrpSpPr/>
          <p:nvPr/>
        </p:nvGrpSpPr>
        <p:grpSpPr>
          <a:xfrm>
            <a:off x="433985" y="1816818"/>
            <a:ext cx="3717865" cy="1959589"/>
            <a:chOff x="444116" y="1260250"/>
            <a:chExt cx="3717865" cy="1959589"/>
          </a:xfrm>
        </p:grpSpPr>
        <p:sp>
          <p:nvSpPr>
            <p:cNvPr id="38" name="Rectangle 37">
              <a:extLst>
                <a:ext uri="{FF2B5EF4-FFF2-40B4-BE49-F238E27FC236}">
                  <a16:creationId xmlns:a16="http://schemas.microsoft.com/office/drawing/2014/main" id="{E27F9789-6519-4AA9-8023-75EBA0EA7A05}"/>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9" name="Picture 38" descr="A close-up of some jellyfish&#10;&#10;Description automatically generated with medium confidence">
              <a:extLst>
                <a:ext uri="{FF2B5EF4-FFF2-40B4-BE49-F238E27FC236}">
                  <a16:creationId xmlns:a16="http://schemas.microsoft.com/office/drawing/2014/main" id="{86439032-361E-4406-819C-76DEE6BF3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40" name="Rectangle 39">
            <a:extLst>
              <a:ext uri="{FF2B5EF4-FFF2-40B4-BE49-F238E27FC236}">
                <a16:creationId xmlns:a16="http://schemas.microsoft.com/office/drawing/2014/main" id="{2CA501F9-1E5B-4EF9-9381-B257AA824578}"/>
              </a:ext>
            </a:extLst>
          </p:cNvPr>
          <p:cNvSpPr/>
          <p:nvPr/>
        </p:nvSpPr>
        <p:spPr>
          <a:xfrm>
            <a:off x="4251964" y="1810490"/>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Distinct Values and Errors</a:t>
            </a:r>
          </a:p>
          <a:p>
            <a:pPr algn="ctr"/>
            <a:endParaRPr lang="en-US" sz="1050" dirty="0"/>
          </a:p>
          <a:p>
            <a:pPr algn="ctr"/>
            <a:r>
              <a:rPr lang="en-US" sz="2000" dirty="0"/>
              <a:t>The approach clearly distinguishes a successful result (with a value) from an error.</a:t>
            </a:r>
          </a:p>
        </p:txBody>
      </p:sp>
      <p:grpSp>
        <p:nvGrpSpPr>
          <p:cNvPr id="41" name="Group 40">
            <a:extLst>
              <a:ext uri="{FF2B5EF4-FFF2-40B4-BE49-F238E27FC236}">
                <a16:creationId xmlns:a16="http://schemas.microsoft.com/office/drawing/2014/main" id="{1969A8A6-FD28-416D-B060-AF3BD5FEF6F3}"/>
              </a:ext>
            </a:extLst>
          </p:cNvPr>
          <p:cNvGrpSpPr/>
          <p:nvPr/>
        </p:nvGrpSpPr>
        <p:grpSpPr>
          <a:xfrm>
            <a:off x="4251964" y="1810353"/>
            <a:ext cx="3717865" cy="1959589"/>
            <a:chOff x="444116" y="1260250"/>
            <a:chExt cx="3717865" cy="1959589"/>
          </a:xfrm>
        </p:grpSpPr>
        <p:sp>
          <p:nvSpPr>
            <p:cNvPr id="42" name="Rectangle 41">
              <a:extLst>
                <a:ext uri="{FF2B5EF4-FFF2-40B4-BE49-F238E27FC236}">
                  <a16:creationId xmlns:a16="http://schemas.microsoft.com/office/drawing/2014/main" id="{99C27970-3250-4EF4-BA88-0ED9FAA66ED4}"/>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3" name="Picture 42" descr="A close-up of some jellyfish&#10;&#10;Description automatically generated with medium confidence">
              <a:extLst>
                <a:ext uri="{FF2B5EF4-FFF2-40B4-BE49-F238E27FC236}">
                  <a16:creationId xmlns:a16="http://schemas.microsoft.com/office/drawing/2014/main" id="{4F29C92F-4450-4D06-BA91-6CA6A8F1B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7" name="Rectangle 66">
            <a:extLst>
              <a:ext uri="{FF2B5EF4-FFF2-40B4-BE49-F238E27FC236}">
                <a16:creationId xmlns:a16="http://schemas.microsoft.com/office/drawing/2014/main" id="{66399587-CB9E-4398-A2DB-74E16EF83085}"/>
              </a:ext>
            </a:extLst>
          </p:cNvPr>
          <p:cNvSpPr/>
          <p:nvPr/>
        </p:nvSpPr>
        <p:spPr>
          <a:xfrm>
            <a:off x="322996" y="564501"/>
            <a:ext cx="11676173" cy="4173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77"/>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7"/>
                                        </p:tgtEl>
                                      </p:cBhvr>
                                    </p:animEffect>
                                    <p:set>
                                      <p:cBhvr>
                                        <p:cTn id="24" dur="1" fill="hold">
                                          <p:stCondLst>
                                            <p:cond delay="499"/>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77"/>
                  </p:tgtEl>
                </p:cond>
              </p:nextCondLst>
            </p:seq>
            <p:seq concurrent="1" nextAc="seek">
              <p:cTn id="25" restart="whenNotActive" fill="hold" evtFilter="cancelBubble" nodeType="interactiveSeq">
                <p:stCondLst>
                  <p:cond evt="onClick" delay="0">
                    <p:tgtEl>
                      <p:spTgt spid="80"/>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0"/>
                                        </p:tgtEl>
                                      </p:cBhvr>
                                    </p:animEffect>
                                    <p:set>
                                      <p:cBhvr>
                                        <p:cTn id="30" dur="1" fill="hold">
                                          <p:stCondLst>
                                            <p:cond delay="499"/>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80"/>
                  </p:tgtEl>
                </p:cond>
              </p:nextCondLst>
            </p:seq>
            <p:seq concurrent="1" nextAc="seek">
              <p:cTn id="31" restart="whenNotActive" fill="hold" evtFilter="cancelBubble" nodeType="interactiveSeq">
                <p:stCondLst>
                  <p:cond evt="onClick" delay="0">
                    <p:tgtEl>
                      <p:spTgt spid="83"/>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3"/>
                                        </p:tgtEl>
                                      </p:cBhvr>
                                    </p:animEffect>
                                    <p:set>
                                      <p:cBhvr>
                                        <p:cTn id="36" dur="1" fill="hold">
                                          <p:stCondLst>
                                            <p:cond delay="499"/>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83"/>
                  </p:tgtEl>
                </p:cond>
              </p:nextCondLst>
            </p:seq>
            <p:seq concurrent="1" nextAc="seek">
              <p:cTn id="37" restart="whenNotActive" fill="hold" evtFilter="cancelBubble" nodeType="interactiveSeq">
                <p:stCondLst>
                  <p:cond evt="onClick" delay="0">
                    <p:tgtEl>
                      <p:spTgt spid="86"/>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86"/>
                                        </p:tgtEl>
                                      </p:cBhvr>
                                    </p:animEffect>
                                    <p:set>
                                      <p:cBhvr>
                                        <p:cTn id="42" dur="1" fill="hold">
                                          <p:stCondLst>
                                            <p:cond delay="4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43" restart="whenNotActive" fill="hold" evtFilter="cancelBubble" nodeType="interactiveSeq">
                <p:stCondLst>
                  <p:cond evt="onClick" delay="0">
                    <p:tgtEl>
                      <p:spTgt spid="37"/>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49" restart="whenNotActive" fill="hold" evtFilter="cancelBubble" nodeType="interactiveSeq">
                <p:stCondLst>
                  <p:cond evt="onClick" delay="0">
                    <p:tgtEl>
                      <p:spTgt spid="41"/>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41"/>
                                        </p:tgtEl>
                                      </p:cBhvr>
                                    </p:animEffect>
                                    <p:set>
                                      <p:cBhvr>
                                        <p:cTn id="54"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bldLst>
      <p:bldP spid="90" grpId="0" animBg="1"/>
      <p:bldP spid="6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DE72961-6BD5-41FC-B53F-F9044A3C12FB}"/>
              </a:ext>
            </a:extLst>
          </p:cNvPr>
          <p:cNvSpPr/>
          <p:nvPr/>
        </p:nvSpPr>
        <p:spPr>
          <a:xfrm>
            <a:off x="4143836" y="4836766"/>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No Error Context</a:t>
            </a:r>
            <a:endParaRPr lang="en-US" sz="600" dirty="0"/>
          </a:p>
          <a:p>
            <a:pPr algn="ctr"/>
            <a:r>
              <a:rPr lang="en-US" sz="2000" dirty="0"/>
              <a:t>An optional tells you if a function failed/succeeded, but not </a:t>
            </a:r>
            <a:r>
              <a:rPr lang="en-US" sz="2000" dirty="0">
                <a:solidFill>
                  <a:srgbClr val="FFC9C9"/>
                </a:solidFill>
              </a:rPr>
              <a:t>why</a:t>
            </a:r>
            <a:r>
              <a:rPr lang="en-US" sz="2000" dirty="0"/>
              <a:t> it failed in the event of an error.</a:t>
            </a:r>
          </a:p>
        </p:txBody>
      </p:sp>
      <p:grpSp>
        <p:nvGrpSpPr>
          <p:cNvPr id="56" name="Group 55">
            <a:extLst>
              <a:ext uri="{FF2B5EF4-FFF2-40B4-BE49-F238E27FC236}">
                <a16:creationId xmlns:a16="http://schemas.microsoft.com/office/drawing/2014/main" id="{8A6775D9-2351-40CF-AF3E-C0FC486D5753}"/>
              </a:ext>
            </a:extLst>
          </p:cNvPr>
          <p:cNvGrpSpPr/>
          <p:nvPr/>
        </p:nvGrpSpPr>
        <p:grpSpPr>
          <a:xfrm>
            <a:off x="4139503" y="4842244"/>
            <a:ext cx="3717865" cy="1959589"/>
            <a:chOff x="444116" y="1260250"/>
            <a:chExt cx="3717865" cy="1959589"/>
          </a:xfrm>
        </p:grpSpPr>
        <p:sp>
          <p:nvSpPr>
            <p:cNvPr id="57" name="Rectangle 56">
              <a:extLst>
                <a:ext uri="{FF2B5EF4-FFF2-40B4-BE49-F238E27FC236}">
                  <a16:creationId xmlns:a16="http://schemas.microsoft.com/office/drawing/2014/main" id="{F3A194DD-4256-4F32-AAF2-5944BB50FCF1}"/>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6" name="Picture 65" descr="A close-up of some jellyfish&#10;&#10;Description automatically generated with medium confidence">
              <a:extLst>
                <a:ext uri="{FF2B5EF4-FFF2-40B4-BE49-F238E27FC236}">
                  <a16:creationId xmlns:a16="http://schemas.microsoft.com/office/drawing/2014/main" id="{82721682-E55E-47B0-A944-A0CD49B12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err="1"/>
              <a:t>Optionals</a:t>
            </a:r>
            <a:r>
              <a:rPr lang="en-US" sz="3600" dirty="0"/>
              <a:t>: Pros and Cons (Backup)</a:t>
            </a:r>
          </a:p>
        </p:txBody>
      </p:sp>
      <p:grpSp>
        <p:nvGrpSpPr>
          <p:cNvPr id="52" name="Group 51">
            <a:extLst>
              <a:ext uri="{FF2B5EF4-FFF2-40B4-BE49-F238E27FC236}">
                <a16:creationId xmlns:a16="http://schemas.microsoft.com/office/drawing/2014/main" id="{05F2F081-A5D5-4C37-9B12-1A037B973648}"/>
              </a:ext>
            </a:extLst>
          </p:cNvPr>
          <p:cNvGrpSpPr/>
          <p:nvPr/>
        </p:nvGrpSpPr>
        <p:grpSpPr>
          <a:xfrm>
            <a:off x="4136908" y="1185242"/>
            <a:ext cx="3812043" cy="722091"/>
            <a:chOff x="1290635" y="6017698"/>
            <a:chExt cx="3812043" cy="722091"/>
          </a:xfrm>
        </p:grpSpPr>
        <p:sp>
          <p:nvSpPr>
            <p:cNvPr id="53" name="TextBox 52">
              <a:extLst>
                <a:ext uri="{FF2B5EF4-FFF2-40B4-BE49-F238E27FC236}">
                  <a16:creationId xmlns:a16="http://schemas.microsoft.com/office/drawing/2014/main" id="{4BD819AD-489C-40F4-A236-EBA7CFCAD3D0}"/>
                </a:ext>
              </a:extLst>
            </p:cNvPr>
            <p:cNvSpPr txBox="1"/>
            <p:nvPr/>
          </p:nvSpPr>
          <p:spPr>
            <a:xfrm>
              <a:off x="2137930" y="6031903"/>
              <a:ext cx="29647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54" name="Picture 53" descr="Shape&#10;&#10;Description automatically generated with low confidence">
              <a:extLst>
                <a:ext uri="{FF2B5EF4-FFF2-40B4-BE49-F238E27FC236}">
                  <a16:creationId xmlns:a16="http://schemas.microsoft.com/office/drawing/2014/main" id="{0EC6EE22-9D51-4946-A33B-4A4A2409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grpSp>
        <p:nvGrpSpPr>
          <p:cNvPr id="86" name="Group 85">
            <a:extLst>
              <a:ext uri="{FF2B5EF4-FFF2-40B4-BE49-F238E27FC236}">
                <a16:creationId xmlns:a16="http://schemas.microsoft.com/office/drawing/2014/main" id="{0A757A3C-EE20-4269-A4EA-AF2E0912300D}"/>
              </a:ext>
            </a:extLst>
          </p:cNvPr>
          <p:cNvGrpSpPr/>
          <p:nvPr/>
        </p:nvGrpSpPr>
        <p:grpSpPr>
          <a:xfrm>
            <a:off x="8130478" y="4836492"/>
            <a:ext cx="3717865" cy="1959589"/>
            <a:chOff x="444116" y="1260250"/>
            <a:chExt cx="3717865" cy="1959589"/>
          </a:xfrm>
        </p:grpSpPr>
        <p:sp>
          <p:nvSpPr>
            <p:cNvPr id="87" name="Rectangle 86">
              <a:extLst>
                <a:ext uri="{FF2B5EF4-FFF2-40B4-BE49-F238E27FC236}">
                  <a16:creationId xmlns:a16="http://schemas.microsoft.com/office/drawing/2014/main" id="{F4073D4A-9321-427D-8BE0-472367FE6E2F}"/>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8" name="Picture 87" descr="A close-up of some jellyfish&#10;&#10;Description automatically generated with medium confidence">
              <a:extLst>
                <a:ext uri="{FF2B5EF4-FFF2-40B4-BE49-F238E27FC236}">
                  <a16:creationId xmlns:a16="http://schemas.microsoft.com/office/drawing/2014/main" id="{4DE76E3E-2024-438E-A58C-14C10824C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36" name="Rectangle 35">
            <a:extLst>
              <a:ext uri="{FF2B5EF4-FFF2-40B4-BE49-F238E27FC236}">
                <a16:creationId xmlns:a16="http://schemas.microsoft.com/office/drawing/2014/main" id="{3D51F09F-41B4-4D58-BAB9-65F177AF97D2}"/>
              </a:ext>
            </a:extLst>
          </p:cNvPr>
          <p:cNvSpPr/>
          <p:nvPr/>
        </p:nvSpPr>
        <p:spPr>
          <a:xfrm>
            <a:off x="8147985" y="667798"/>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Clear Control Flow</a:t>
            </a:r>
          </a:p>
          <a:p>
            <a:pPr algn="ctr"/>
            <a:endParaRPr lang="en-US" sz="1050" dirty="0"/>
          </a:p>
          <a:p>
            <a:pPr algn="ctr"/>
            <a:r>
              <a:rPr lang="en-US" sz="2000" dirty="0"/>
              <a:t>The programmer can easily determine the exact sequence of statements that will run under success and error situations</a:t>
            </a:r>
          </a:p>
        </p:txBody>
      </p:sp>
      <p:grpSp>
        <p:nvGrpSpPr>
          <p:cNvPr id="37" name="Group 36">
            <a:extLst>
              <a:ext uri="{FF2B5EF4-FFF2-40B4-BE49-F238E27FC236}">
                <a16:creationId xmlns:a16="http://schemas.microsoft.com/office/drawing/2014/main" id="{008354AD-F9B8-4A9E-BFF3-89AEA062A6D4}"/>
              </a:ext>
            </a:extLst>
          </p:cNvPr>
          <p:cNvGrpSpPr/>
          <p:nvPr/>
        </p:nvGrpSpPr>
        <p:grpSpPr>
          <a:xfrm>
            <a:off x="8141936" y="664189"/>
            <a:ext cx="3717865" cy="1959589"/>
            <a:chOff x="444116" y="1260250"/>
            <a:chExt cx="3717865" cy="1959589"/>
          </a:xfrm>
        </p:grpSpPr>
        <p:sp>
          <p:nvSpPr>
            <p:cNvPr id="38" name="Rectangle 37">
              <a:extLst>
                <a:ext uri="{FF2B5EF4-FFF2-40B4-BE49-F238E27FC236}">
                  <a16:creationId xmlns:a16="http://schemas.microsoft.com/office/drawing/2014/main" id="{E27F9789-6519-4AA9-8023-75EBA0EA7A05}"/>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9" name="Picture 38" descr="A close-up of some jellyfish&#10;&#10;Description automatically generated with medium confidence">
              <a:extLst>
                <a:ext uri="{FF2B5EF4-FFF2-40B4-BE49-F238E27FC236}">
                  <a16:creationId xmlns:a16="http://schemas.microsoft.com/office/drawing/2014/main" id="{86439032-361E-4406-819C-76DEE6BF3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32" name="Rectangle 31">
            <a:extLst>
              <a:ext uri="{FF2B5EF4-FFF2-40B4-BE49-F238E27FC236}">
                <a16:creationId xmlns:a16="http://schemas.microsoft.com/office/drawing/2014/main" id="{C7475D77-A007-442C-8983-D5FAD5D8EE52}"/>
              </a:ext>
            </a:extLst>
          </p:cNvPr>
          <p:cNvSpPr/>
          <p:nvPr/>
        </p:nvSpPr>
        <p:spPr>
          <a:xfrm>
            <a:off x="8131665" y="2814439"/>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Unhandled Errors</a:t>
            </a:r>
          </a:p>
          <a:p>
            <a:pPr algn="ctr"/>
            <a:endParaRPr lang="en-US" sz="600" dirty="0"/>
          </a:p>
          <a:p>
            <a:pPr algn="ctr"/>
            <a:r>
              <a:rPr lang="en-US" sz="2000" dirty="0"/>
              <a:t>There's nothing that ensures the programmer checks every optional result and takes appropriate action!</a:t>
            </a:r>
          </a:p>
        </p:txBody>
      </p:sp>
      <p:sp>
        <p:nvSpPr>
          <p:cNvPr id="33" name="Rectangle 32">
            <a:extLst>
              <a:ext uri="{FF2B5EF4-FFF2-40B4-BE49-F238E27FC236}">
                <a16:creationId xmlns:a16="http://schemas.microsoft.com/office/drawing/2014/main" id="{6F8816FE-47D3-4708-9F5B-32FBB972DDC0}"/>
              </a:ext>
            </a:extLst>
          </p:cNvPr>
          <p:cNvSpPr/>
          <p:nvPr/>
        </p:nvSpPr>
        <p:spPr>
          <a:xfrm>
            <a:off x="157788" y="2808604"/>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Confusing Code</a:t>
            </a:r>
          </a:p>
          <a:p>
            <a:pPr algn="ctr"/>
            <a:endParaRPr lang="en-US" sz="600" dirty="0"/>
          </a:p>
          <a:p>
            <a:pPr algn="ctr"/>
            <a:r>
              <a:rPr lang="en-US" sz="2000" dirty="0"/>
              <a:t>The </a:t>
            </a:r>
            <a:r>
              <a:rPr lang="en-US" sz="2000" dirty="0">
                <a:solidFill>
                  <a:srgbClr val="FFCDCD"/>
                </a:solidFill>
              </a:rPr>
              <a:t>error handling code </a:t>
            </a:r>
            <a:r>
              <a:rPr lang="en-US" sz="2000" dirty="0"/>
              <a:t>must be interspersed with the mainline code,  making it difficult to read.</a:t>
            </a:r>
          </a:p>
        </p:txBody>
      </p:sp>
      <p:grpSp>
        <p:nvGrpSpPr>
          <p:cNvPr id="34" name="Group 33">
            <a:extLst>
              <a:ext uri="{FF2B5EF4-FFF2-40B4-BE49-F238E27FC236}">
                <a16:creationId xmlns:a16="http://schemas.microsoft.com/office/drawing/2014/main" id="{649B7A23-C057-42C8-BDF1-CFE8631C3D0A}"/>
              </a:ext>
            </a:extLst>
          </p:cNvPr>
          <p:cNvGrpSpPr/>
          <p:nvPr/>
        </p:nvGrpSpPr>
        <p:grpSpPr>
          <a:xfrm>
            <a:off x="4125938" y="3495374"/>
            <a:ext cx="3823013" cy="744060"/>
            <a:chOff x="1290635" y="6017698"/>
            <a:chExt cx="3823013" cy="744060"/>
          </a:xfrm>
        </p:grpSpPr>
        <p:sp>
          <p:nvSpPr>
            <p:cNvPr id="35" name="TextBox 34">
              <a:extLst>
                <a:ext uri="{FF2B5EF4-FFF2-40B4-BE49-F238E27FC236}">
                  <a16:creationId xmlns:a16="http://schemas.microsoft.com/office/drawing/2014/main" id="{D2C4164E-81B2-40B2-BABD-FB18F9E05E9E}"/>
                </a:ext>
              </a:extLst>
            </p:cNvPr>
            <p:cNvSpPr txBox="1"/>
            <p:nvPr/>
          </p:nvSpPr>
          <p:spPr>
            <a:xfrm>
              <a:off x="1965204" y="6053872"/>
              <a:ext cx="31484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40" name="Picture 39" descr="Shape&#10;&#10;Description automatically generated with low confidence">
              <a:extLst>
                <a:ext uri="{FF2B5EF4-FFF2-40B4-BE49-F238E27FC236}">
                  <a16:creationId xmlns:a16="http://schemas.microsoft.com/office/drawing/2014/main" id="{430E8068-964D-4CC8-8F3D-D54C3E5CF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41" name="Rectangle 40">
            <a:extLst>
              <a:ext uri="{FF2B5EF4-FFF2-40B4-BE49-F238E27FC236}">
                <a16:creationId xmlns:a16="http://schemas.microsoft.com/office/drawing/2014/main" id="{0C03AB17-EDC0-4797-8616-07C58FE35500}"/>
              </a:ext>
            </a:extLst>
          </p:cNvPr>
          <p:cNvSpPr/>
          <p:nvPr/>
        </p:nvSpPr>
        <p:spPr>
          <a:xfrm>
            <a:off x="8131665" y="4836781"/>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Doesn't Support Wrapping</a:t>
            </a:r>
          </a:p>
          <a:p>
            <a:pPr algn="ctr"/>
            <a:endParaRPr lang="en-US" sz="600" dirty="0"/>
          </a:p>
          <a:p>
            <a:pPr algn="ctr"/>
            <a:r>
              <a:rPr lang="en-US" sz="2000" dirty="0"/>
              <a:t>In an ideal world, we want to send a chain of errors up: f() failed because g() had problem X because h() had problem Y.</a:t>
            </a:r>
          </a:p>
        </p:txBody>
      </p:sp>
      <p:sp>
        <p:nvSpPr>
          <p:cNvPr id="42" name="Rectangle 41">
            <a:extLst>
              <a:ext uri="{FF2B5EF4-FFF2-40B4-BE49-F238E27FC236}">
                <a16:creationId xmlns:a16="http://schemas.microsoft.com/office/drawing/2014/main" id="{F6507945-C862-47D0-88BB-A740723F7EB0}"/>
              </a:ext>
            </a:extLst>
          </p:cNvPr>
          <p:cNvSpPr/>
          <p:nvPr/>
        </p:nvSpPr>
        <p:spPr>
          <a:xfrm>
            <a:off x="157788" y="4851793"/>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Manual Propagation</a:t>
            </a:r>
          </a:p>
          <a:p>
            <a:pPr algn="ctr"/>
            <a:endParaRPr lang="en-US" sz="600" dirty="0"/>
          </a:p>
          <a:p>
            <a:pPr algn="ctr"/>
            <a:r>
              <a:rPr lang="en-US" sz="2000" dirty="0"/>
              <a:t>If an error can't be handled in the current function, we must write our own code to propagate the optional up to the caller.</a:t>
            </a:r>
          </a:p>
        </p:txBody>
      </p:sp>
      <p:grpSp>
        <p:nvGrpSpPr>
          <p:cNvPr id="43" name="Group 42">
            <a:extLst>
              <a:ext uri="{FF2B5EF4-FFF2-40B4-BE49-F238E27FC236}">
                <a16:creationId xmlns:a16="http://schemas.microsoft.com/office/drawing/2014/main" id="{D8663B94-B1CE-48F1-BA79-ACBE3F4F3091}"/>
              </a:ext>
            </a:extLst>
          </p:cNvPr>
          <p:cNvGrpSpPr/>
          <p:nvPr/>
        </p:nvGrpSpPr>
        <p:grpSpPr>
          <a:xfrm>
            <a:off x="157788" y="2814165"/>
            <a:ext cx="3717865" cy="1959589"/>
            <a:chOff x="444116" y="1260250"/>
            <a:chExt cx="3717865" cy="1959589"/>
          </a:xfrm>
        </p:grpSpPr>
        <p:sp>
          <p:nvSpPr>
            <p:cNvPr id="44" name="Rectangle 43">
              <a:extLst>
                <a:ext uri="{FF2B5EF4-FFF2-40B4-BE49-F238E27FC236}">
                  <a16:creationId xmlns:a16="http://schemas.microsoft.com/office/drawing/2014/main" id="{A4042DFE-F733-4D58-89A2-0098410AB39A}"/>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5" name="Picture 44" descr="A close-up of some jellyfish&#10;&#10;Description automatically generated with medium confidence">
              <a:extLst>
                <a:ext uri="{FF2B5EF4-FFF2-40B4-BE49-F238E27FC236}">
                  <a16:creationId xmlns:a16="http://schemas.microsoft.com/office/drawing/2014/main" id="{910F4ABF-1787-4A66-B307-ED3AA48C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6" name="Group 45">
            <a:extLst>
              <a:ext uri="{FF2B5EF4-FFF2-40B4-BE49-F238E27FC236}">
                <a16:creationId xmlns:a16="http://schemas.microsoft.com/office/drawing/2014/main" id="{42473CF6-8A47-4EC6-94D2-7886F312B46D}"/>
              </a:ext>
            </a:extLst>
          </p:cNvPr>
          <p:cNvGrpSpPr/>
          <p:nvPr/>
        </p:nvGrpSpPr>
        <p:grpSpPr>
          <a:xfrm>
            <a:off x="8131072" y="2818830"/>
            <a:ext cx="3717865" cy="1959589"/>
            <a:chOff x="444116" y="1260250"/>
            <a:chExt cx="3717865" cy="1959589"/>
          </a:xfrm>
        </p:grpSpPr>
        <p:sp>
          <p:nvSpPr>
            <p:cNvPr id="47" name="Rectangle 46">
              <a:extLst>
                <a:ext uri="{FF2B5EF4-FFF2-40B4-BE49-F238E27FC236}">
                  <a16:creationId xmlns:a16="http://schemas.microsoft.com/office/drawing/2014/main" id="{62BFDE08-2854-4B0B-80EE-3D24594744B8}"/>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8" name="Picture 47" descr="A close-up of some jellyfish&#10;&#10;Description automatically generated with medium confidence">
              <a:extLst>
                <a:ext uri="{FF2B5EF4-FFF2-40B4-BE49-F238E27FC236}">
                  <a16:creationId xmlns:a16="http://schemas.microsoft.com/office/drawing/2014/main" id="{CA1B0C1E-20EC-435F-B7DF-8F8F70680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9" name="Group 48">
            <a:extLst>
              <a:ext uri="{FF2B5EF4-FFF2-40B4-BE49-F238E27FC236}">
                <a16:creationId xmlns:a16="http://schemas.microsoft.com/office/drawing/2014/main" id="{C4C52086-C588-4923-99A2-0EF11D5F2D48}"/>
              </a:ext>
            </a:extLst>
          </p:cNvPr>
          <p:cNvGrpSpPr/>
          <p:nvPr/>
        </p:nvGrpSpPr>
        <p:grpSpPr>
          <a:xfrm>
            <a:off x="157788" y="4847007"/>
            <a:ext cx="3717865" cy="1959589"/>
            <a:chOff x="444116" y="1260250"/>
            <a:chExt cx="3717865" cy="1959589"/>
          </a:xfrm>
        </p:grpSpPr>
        <p:sp>
          <p:nvSpPr>
            <p:cNvPr id="50" name="Rectangle 49">
              <a:extLst>
                <a:ext uri="{FF2B5EF4-FFF2-40B4-BE49-F238E27FC236}">
                  <a16:creationId xmlns:a16="http://schemas.microsoft.com/office/drawing/2014/main" id="{D2EAC016-01A6-4761-83E7-BD0B1D581467}"/>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1" name="Picture 50" descr="A close-up of some jellyfish&#10;&#10;Description automatically generated with medium confidence">
              <a:extLst>
                <a:ext uri="{FF2B5EF4-FFF2-40B4-BE49-F238E27FC236}">
                  <a16:creationId xmlns:a16="http://schemas.microsoft.com/office/drawing/2014/main" id="{8761A8DF-DD4D-4E77-9DD3-F0B693614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58" name="Group 57">
            <a:extLst>
              <a:ext uri="{FF2B5EF4-FFF2-40B4-BE49-F238E27FC236}">
                <a16:creationId xmlns:a16="http://schemas.microsoft.com/office/drawing/2014/main" id="{CC9DD6F7-AA80-4E8B-919D-45576D433EBE}"/>
              </a:ext>
            </a:extLst>
          </p:cNvPr>
          <p:cNvGrpSpPr/>
          <p:nvPr/>
        </p:nvGrpSpPr>
        <p:grpSpPr>
          <a:xfrm>
            <a:off x="8130478" y="4837481"/>
            <a:ext cx="3717865" cy="1959589"/>
            <a:chOff x="444116" y="1260250"/>
            <a:chExt cx="3717865" cy="1959589"/>
          </a:xfrm>
        </p:grpSpPr>
        <p:sp>
          <p:nvSpPr>
            <p:cNvPr id="59" name="Rectangle 58">
              <a:extLst>
                <a:ext uri="{FF2B5EF4-FFF2-40B4-BE49-F238E27FC236}">
                  <a16:creationId xmlns:a16="http://schemas.microsoft.com/office/drawing/2014/main" id="{BF3DDD1E-865A-4A6C-9D4E-8D46D89B12E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0" name="Picture 59" descr="A close-up of some jellyfish&#10;&#10;Description automatically generated with medium confidence">
              <a:extLst>
                <a:ext uri="{FF2B5EF4-FFF2-40B4-BE49-F238E27FC236}">
                  <a16:creationId xmlns:a16="http://schemas.microsoft.com/office/drawing/2014/main" id="{81B69AE8-48AF-48ED-9690-A2647B9BD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1" name="Rectangle 60">
            <a:extLst>
              <a:ext uri="{FF2B5EF4-FFF2-40B4-BE49-F238E27FC236}">
                <a16:creationId xmlns:a16="http://schemas.microsoft.com/office/drawing/2014/main" id="{91213B40-DFC3-4F7A-9AB8-39A45C7DF836}"/>
              </a:ext>
            </a:extLst>
          </p:cNvPr>
          <p:cNvSpPr/>
          <p:nvPr/>
        </p:nvSpPr>
        <p:spPr>
          <a:xfrm>
            <a:off x="157196" y="664189"/>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Distinct Values and Errors</a:t>
            </a:r>
          </a:p>
          <a:p>
            <a:pPr algn="ctr"/>
            <a:endParaRPr lang="en-US" sz="1050" dirty="0"/>
          </a:p>
          <a:p>
            <a:pPr algn="ctr"/>
            <a:r>
              <a:rPr lang="en-US" sz="2000" dirty="0"/>
              <a:t>The approach clearly distinguishes a successful result (with a value) from an error.</a:t>
            </a:r>
          </a:p>
        </p:txBody>
      </p:sp>
      <p:grpSp>
        <p:nvGrpSpPr>
          <p:cNvPr id="62" name="Group 61">
            <a:extLst>
              <a:ext uri="{FF2B5EF4-FFF2-40B4-BE49-F238E27FC236}">
                <a16:creationId xmlns:a16="http://schemas.microsoft.com/office/drawing/2014/main" id="{3A037FED-4C68-48F0-B61E-4B91F3009C2F}"/>
              </a:ext>
            </a:extLst>
          </p:cNvPr>
          <p:cNvGrpSpPr/>
          <p:nvPr/>
        </p:nvGrpSpPr>
        <p:grpSpPr>
          <a:xfrm>
            <a:off x="157196" y="664052"/>
            <a:ext cx="3717865" cy="1959589"/>
            <a:chOff x="444116" y="1260250"/>
            <a:chExt cx="3717865" cy="1959589"/>
          </a:xfrm>
        </p:grpSpPr>
        <p:sp>
          <p:nvSpPr>
            <p:cNvPr id="63" name="Rectangle 62">
              <a:extLst>
                <a:ext uri="{FF2B5EF4-FFF2-40B4-BE49-F238E27FC236}">
                  <a16:creationId xmlns:a16="http://schemas.microsoft.com/office/drawing/2014/main" id="{EA8A5C00-0FDA-49C6-9207-3864A8E67AB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4" name="Picture 63" descr="A close-up of some jellyfish&#10;&#10;Description automatically generated with medium confidence">
              <a:extLst>
                <a:ext uri="{FF2B5EF4-FFF2-40B4-BE49-F238E27FC236}">
                  <a16:creationId xmlns:a16="http://schemas.microsoft.com/office/drawing/2014/main" id="{2AE1210C-3290-4042-A741-1F823E803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7" name="Rectangle 66">
            <a:extLst>
              <a:ext uri="{FF2B5EF4-FFF2-40B4-BE49-F238E27FC236}">
                <a16:creationId xmlns:a16="http://schemas.microsoft.com/office/drawing/2014/main" id="{66399587-CB9E-4398-A2DB-74E16EF83085}"/>
              </a:ext>
            </a:extLst>
          </p:cNvPr>
          <p:cNvSpPr/>
          <p:nvPr/>
        </p:nvSpPr>
        <p:spPr>
          <a:xfrm>
            <a:off x="138536" y="564501"/>
            <a:ext cx="11841973" cy="2190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9EBDEE-0030-4968-B955-B9C0FAED0896}"/>
              </a:ext>
            </a:extLst>
          </p:cNvPr>
          <p:cNvSpPr/>
          <p:nvPr/>
        </p:nvSpPr>
        <p:spPr>
          <a:xfrm>
            <a:off x="24469" y="2709941"/>
            <a:ext cx="12240621" cy="4180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5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86"/>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6"/>
                                        </p:tgtEl>
                                      </p:cBhvr>
                                    </p:animEffect>
                                    <p:set>
                                      <p:cBhvr>
                                        <p:cTn id="24" dur="1" fill="hold">
                                          <p:stCondLst>
                                            <p:cond delay="4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25" restart="whenNotActive" fill="hold" evtFilter="cancelBubble" nodeType="interactiveSeq">
                <p:stCondLst>
                  <p:cond evt="onClick" delay="0">
                    <p:tgtEl>
                      <p:spTgt spid="37"/>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31" restart="whenNotActive" fill="hold" evtFilter="cancelBubble" nodeType="interactiveSeq">
                <p:stCondLst>
                  <p:cond evt="onClick" delay="0">
                    <p:tgtEl>
                      <p:spTgt spid="43"/>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37" restart="whenNotActive" fill="hold" evtFilter="cancelBubble" nodeType="interactiveSeq">
                <p:stCondLst>
                  <p:cond evt="onClick" delay="0">
                    <p:tgtEl>
                      <p:spTgt spid="46"/>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3" restart="whenNotActive" fill="hold" evtFilter="cancelBubble" nodeType="interactiveSeq">
                <p:stCondLst>
                  <p:cond evt="onClick" delay="0">
                    <p:tgtEl>
                      <p:spTgt spid="49"/>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49" restart="whenNotActive" fill="hold" evtFilter="cancelBubble" nodeType="interactiveSeq">
                <p:stCondLst>
                  <p:cond evt="onClick" delay="0">
                    <p:tgtEl>
                      <p:spTgt spid="58"/>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58"/>
                                        </p:tgtEl>
                                      </p:cBhvr>
                                    </p:animEffect>
                                    <p:set>
                                      <p:cBhvr>
                                        <p:cTn id="54"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8"/>
                  </p:tgtEl>
                </p:cond>
              </p:nextCondLst>
            </p:seq>
            <p:seq concurrent="1" nextAc="seek">
              <p:cTn id="55" restart="whenNotActive" fill="hold" evtFilter="cancelBubble" nodeType="interactiveSeq">
                <p:stCondLst>
                  <p:cond evt="onClick" delay="0">
                    <p:tgtEl>
                      <p:spTgt spid="62"/>
                    </p:tgtEl>
                  </p:cond>
                </p:stCondLst>
                <p:endSync evt="end" delay="0">
                  <p:rtn val="all"/>
                </p:endSync>
                <p:childTnLst>
                  <p:par>
                    <p:cTn id="56" fill="hold">
                      <p:stCondLst>
                        <p:cond delay="0"/>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62"/>
                                        </p:tgtEl>
                                      </p:cBhvr>
                                    </p:animEffect>
                                    <p:set>
                                      <p:cBhvr>
                                        <p:cTn id="60"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61" restart="whenNotActive" fill="hold" evtFilter="cancelBubble" nodeType="interactiveSeq">
                <p:stCondLst>
                  <p:cond evt="onClick" delay="0">
                    <p:tgtEl>
                      <p:spTgt spid="56"/>
                    </p:tgtEl>
                  </p:cond>
                </p:stCondLst>
                <p:endSync evt="end" delay="0">
                  <p:rtn val="all"/>
                </p:endSync>
                <p:childTnLst>
                  <p:par>
                    <p:cTn id="62" fill="hold">
                      <p:stCondLst>
                        <p:cond delay="0"/>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56"/>
                                        </p:tgtEl>
                                      </p:cBhvr>
                                    </p:animEffect>
                                    <p:set>
                                      <p:cBhvr>
                                        <p:cTn id="66" dur="1" fill="hold">
                                          <p:stCondLst>
                                            <p:cond delay="499"/>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6"/>
                  </p:tgtEl>
                </p:cond>
              </p:nextCondLst>
            </p:seq>
          </p:childTnLst>
        </p:cTn>
      </p:par>
    </p:tnLst>
    <p:bldLst>
      <p:bldP spid="67" grpId="0" animBg="1"/>
      <p:bldP spid="6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DE72961-6BD5-41FC-B53F-F9044A3C12FB}"/>
              </a:ext>
            </a:extLst>
          </p:cNvPr>
          <p:cNvSpPr/>
          <p:nvPr/>
        </p:nvSpPr>
        <p:spPr>
          <a:xfrm>
            <a:off x="157196" y="2700754"/>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Provides Error Context</a:t>
            </a:r>
            <a:endParaRPr lang="en-US" sz="600" dirty="0"/>
          </a:p>
          <a:p>
            <a:pPr algn="ctr"/>
            <a:r>
              <a:rPr lang="en-US" sz="2000" dirty="0"/>
              <a:t>A Result gives you details why a function failed/succeeded when there's an error.</a:t>
            </a:r>
          </a:p>
        </p:txBody>
      </p:sp>
      <p:grpSp>
        <p:nvGrpSpPr>
          <p:cNvPr id="52" name="Group 51">
            <a:extLst>
              <a:ext uri="{FF2B5EF4-FFF2-40B4-BE49-F238E27FC236}">
                <a16:creationId xmlns:a16="http://schemas.microsoft.com/office/drawing/2014/main" id="{05F2F081-A5D5-4C37-9B12-1A037B973648}"/>
              </a:ext>
            </a:extLst>
          </p:cNvPr>
          <p:cNvGrpSpPr/>
          <p:nvPr/>
        </p:nvGrpSpPr>
        <p:grpSpPr>
          <a:xfrm>
            <a:off x="4129651" y="1878951"/>
            <a:ext cx="3812043" cy="722091"/>
            <a:chOff x="1290635" y="6017698"/>
            <a:chExt cx="3812043" cy="722091"/>
          </a:xfrm>
        </p:grpSpPr>
        <p:sp>
          <p:nvSpPr>
            <p:cNvPr id="53" name="TextBox 52">
              <a:extLst>
                <a:ext uri="{FF2B5EF4-FFF2-40B4-BE49-F238E27FC236}">
                  <a16:creationId xmlns:a16="http://schemas.microsoft.com/office/drawing/2014/main" id="{4BD819AD-489C-40F4-A236-EBA7CFCAD3D0}"/>
                </a:ext>
              </a:extLst>
            </p:cNvPr>
            <p:cNvSpPr txBox="1"/>
            <p:nvPr/>
          </p:nvSpPr>
          <p:spPr>
            <a:xfrm>
              <a:off x="2137930" y="6031903"/>
              <a:ext cx="29647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54" name="Picture 53" descr="Shape&#10;&#10;Description automatically generated with low confidence">
              <a:extLst>
                <a:ext uri="{FF2B5EF4-FFF2-40B4-BE49-F238E27FC236}">
                  <a16:creationId xmlns:a16="http://schemas.microsoft.com/office/drawing/2014/main" id="{0EC6EE22-9D51-4946-A33B-4A4A2409E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36" name="Rectangle 35">
            <a:extLst>
              <a:ext uri="{FF2B5EF4-FFF2-40B4-BE49-F238E27FC236}">
                <a16:creationId xmlns:a16="http://schemas.microsoft.com/office/drawing/2014/main" id="{3D51F09F-41B4-4D58-BAB9-65F177AF97D2}"/>
              </a:ext>
            </a:extLst>
          </p:cNvPr>
          <p:cNvSpPr/>
          <p:nvPr/>
        </p:nvSpPr>
        <p:spPr>
          <a:xfrm>
            <a:off x="8147985" y="665994"/>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Clear Control Flow</a:t>
            </a:r>
          </a:p>
          <a:p>
            <a:pPr algn="ctr"/>
            <a:endParaRPr lang="en-US" sz="1050" dirty="0"/>
          </a:p>
          <a:p>
            <a:pPr algn="ctr"/>
            <a:r>
              <a:rPr lang="en-US" sz="2000" dirty="0"/>
              <a:t>The programmer can easily determine the exact sequence of statements that will run under success and error situations</a:t>
            </a:r>
          </a:p>
        </p:txBody>
      </p:sp>
      <p:grpSp>
        <p:nvGrpSpPr>
          <p:cNvPr id="37" name="Group 36">
            <a:extLst>
              <a:ext uri="{FF2B5EF4-FFF2-40B4-BE49-F238E27FC236}">
                <a16:creationId xmlns:a16="http://schemas.microsoft.com/office/drawing/2014/main" id="{008354AD-F9B8-4A9E-BFF3-89AEA062A6D4}"/>
              </a:ext>
            </a:extLst>
          </p:cNvPr>
          <p:cNvGrpSpPr/>
          <p:nvPr/>
        </p:nvGrpSpPr>
        <p:grpSpPr>
          <a:xfrm>
            <a:off x="8151462" y="664189"/>
            <a:ext cx="3717865" cy="1959589"/>
            <a:chOff x="444116" y="1260250"/>
            <a:chExt cx="3717865" cy="1959589"/>
          </a:xfrm>
        </p:grpSpPr>
        <p:sp>
          <p:nvSpPr>
            <p:cNvPr id="38" name="Rectangle 37">
              <a:extLst>
                <a:ext uri="{FF2B5EF4-FFF2-40B4-BE49-F238E27FC236}">
                  <a16:creationId xmlns:a16="http://schemas.microsoft.com/office/drawing/2014/main" id="{E27F9789-6519-4AA9-8023-75EBA0EA7A05}"/>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9" name="Picture 38" descr="A close-up of some jellyfish&#10;&#10;Description automatically generated with medium confidence">
              <a:extLst>
                <a:ext uri="{FF2B5EF4-FFF2-40B4-BE49-F238E27FC236}">
                  <a16:creationId xmlns:a16="http://schemas.microsoft.com/office/drawing/2014/main" id="{86439032-361E-4406-819C-76DEE6BF3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32" name="Rectangle 31">
            <a:extLst>
              <a:ext uri="{FF2B5EF4-FFF2-40B4-BE49-F238E27FC236}">
                <a16:creationId xmlns:a16="http://schemas.microsoft.com/office/drawing/2014/main" id="{C7475D77-A007-442C-8983-D5FAD5D8EE52}"/>
              </a:ext>
            </a:extLst>
          </p:cNvPr>
          <p:cNvSpPr/>
          <p:nvPr/>
        </p:nvSpPr>
        <p:spPr>
          <a:xfrm>
            <a:off x="8170117" y="4783007"/>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Unhandled Errors</a:t>
            </a:r>
          </a:p>
          <a:p>
            <a:pPr algn="ctr"/>
            <a:endParaRPr lang="en-US" sz="600" dirty="0"/>
          </a:p>
          <a:p>
            <a:pPr algn="ctr"/>
            <a:r>
              <a:rPr lang="en-US" sz="2000" dirty="0"/>
              <a:t>There's nothing that ensures the programmer checks every optional result and takes appropriate action!</a:t>
            </a:r>
          </a:p>
        </p:txBody>
      </p:sp>
      <p:sp>
        <p:nvSpPr>
          <p:cNvPr id="33" name="Rectangle 32">
            <a:extLst>
              <a:ext uri="{FF2B5EF4-FFF2-40B4-BE49-F238E27FC236}">
                <a16:creationId xmlns:a16="http://schemas.microsoft.com/office/drawing/2014/main" id="{6F8816FE-47D3-4708-9F5B-32FBB972DDC0}"/>
              </a:ext>
            </a:extLst>
          </p:cNvPr>
          <p:cNvSpPr/>
          <p:nvPr/>
        </p:nvSpPr>
        <p:spPr>
          <a:xfrm>
            <a:off x="4176444" y="4773754"/>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Confusing Code</a:t>
            </a:r>
          </a:p>
          <a:p>
            <a:pPr algn="ctr"/>
            <a:endParaRPr lang="en-US" sz="600" dirty="0"/>
          </a:p>
          <a:p>
            <a:pPr algn="ctr"/>
            <a:r>
              <a:rPr lang="en-US" sz="2000" dirty="0"/>
              <a:t>The </a:t>
            </a:r>
            <a:r>
              <a:rPr lang="en-US" sz="2000" dirty="0">
                <a:solidFill>
                  <a:srgbClr val="FFCDCD"/>
                </a:solidFill>
              </a:rPr>
              <a:t>error handling code </a:t>
            </a:r>
            <a:r>
              <a:rPr lang="en-US" sz="2000" dirty="0"/>
              <a:t>must be interspersed with the mainline code,  making it difficult to read.</a:t>
            </a:r>
          </a:p>
        </p:txBody>
      </p:sp>
      <p:grpSp>
        <p:nvGrpSpPr>
          <p:cNvPr id="34" name="Group 33">
            <a:extLst>
              <a:ext uri="{FF2B5EF4-FFF2-40B4-BE49-F238E27FC236}">
                <a16:creationId xmlns:a16="http://schemas.microsoft.com/office/drawing/2014/main" id="{649B7A23-C057-42C8-BDF1-CFE8631C3D0A}"/>
              </a:ext>
            </a:extLst>
          </p:cNvPr>
          <p:cNvGrpSpPr/>
          <p:nvPr/>
        </p:nvGrpSpPr>
        <p:grpSpPr>
          <a:xfrm>
            <a:off x="4129651" y="3748827"/>
            <a:ext cx="3823013" cy="744060"/>
            <a:chOff x="1290635" y="6017698"/>
            <a:chExt cx="3823013" cy="744060"/>
          </a:xfrm>
        </p:grpSpPr>
        <p:sp>
          <p:nvSpPr>
            <p:cNvPr id="35" name="TextBox 34">
              <a:extLst>
                <a:ext uri="{FF2B5EF4-FFF2-40B4-BE49-F238E27FC236}">
                  <a16:creationId xmlns:a16="http://schemas.microsoft.com/office/drawing/2014/main" id="{D2C4164E-81B2-40B2-BABD-FB18F9E05E9E}"/>
                </a:ext>
              </a:extLst>
            </p:cNvPr>
            <p:cNvSpPr txBox="1"/>
            <p:nvPr/>
          </p:nvSpPr>
          <p:spPr>
            <a:xfrm>
              <a:off x="1965204" y="6053872"/>
              <a:ext cx="31484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40" name="Picture 39" descr="Shape&#10;&#10;Description automatically generated with low confidence">
              <a:extLst>
                <a:ext uri="{FF2B5EF4-FFF2-40B4-BE49-F238E27FC236}">
                  <a16:creationId xmlns:a16="http://schemas.microsoft.com/office/drawing/2014/main" id="{430E8068-964D-4CC8-8F3D-D54C3E5CF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41" name="Rectangle 40">
            <a:extLst>
              <a:ext uri="{FF2B5EF4-FFF2-40B4-BE49-F238E27FC236}">
                <a16:creationId xmlns:a16="http://schemas.microsoft.com/office/drawing/2014/main" id="{0C03AB17-EDC0-4797-8616-07C58FE35500}"/>
              </a:ext>
            </a:extLst>
          </p:cNvPr>
          <p:cNvSpPr/>
          <p:nvPr/>
        </p:nvSpPr>
        <p:spPr>
          <a:xfrm>
            <a:off x="8141343" y="2700754"/>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Supports Wrapping</a:t>
            </a:r>
          </a:p>
          <a:p>
            <a:pPr algn="ctr"/>
            <a:endParaRPr lang="en-US" sz="600" dirty="0"/>
          </a:p>
          <a:p>
            <a:pPr algn="ctr"/>
            <a:r>
              <a:rPr lang="en-US" sz="2000" dirty="0"/>
              <a:t>Since we can return arbitrary errors using Result objects, we can potentially wrap and return errors.</a:t>
            </a:r>
          </a:p>
        </p:txBody>
      </p:sp>
      <p:sp>
        <p:nvSpPr>
          <p:cNvPr id="42" name="Rectangle 41">
            <a:extLst>
              <a:ext uri="{FF2B5EF4-FFF2-40B4-BE49-F238E27FC236}">
                <a16:creationId xmlns:a16="http://schemas.microsoft.com/office/drawing/2014/main" id="{F6507945-C862-47D0-88BB-A740723F7EB0}"/>
              </a:ext>
            </a:extLst>
          </p:cNvPr>
          <p:cNvSpPr/>
          <p:nvPr/>
        </p:nvSpPr>
        <p:spPr>
          <a:xfrm>
            <a:off x="189803" y="4773754"/>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Manual Propagation</a:t>
            </a:r>
          </a:p>
          <a:p>
            <a:pPr algn="ctr"/>
            <a:endParaRPr lang="en-US" sz="600" dirty="0"/>
          </a:p>
          <a:p>
            <a:pPr algn="ctr"/>
            <a:r>
              <a:rPr lang="en-US" sz="2000" dirty="0"/>
              <a:t>If an error can't be handled in the current function, we must write our own code to propagate the optional up to the caller.</a:t>
            </a:r>
          </a:p>
        </p:txBody>
      </p:sp>
      <p:grpSp>
        <p:nvGrpSpPr>
          <p:cNvPr id="43" name="Group 42">
            <a:extLst>
              <a:ext uri="{FF2B5EF4-FFF2-40B4-BE49-F238E27FC236}">
                <a16:creationId xmlns:a16="http://schemas.microsoft.com/office/drawing/2014/main" id="{D8663B94-B1CE-48F1-BA79-ACBE3F4F3091}"/>
              </a:ext>
            </a:extLst>
          </p:cNvPr>
          <p:cNvGrpSpPr/>
          <p:nvPr/>
        </p:nvGrpSpPr>
        <p:grpSpPr>
          <a:xfrm>
            <a:off x="162551" y="2704628"/>
            <a:ext cx="3717865" cy="1959589"/>
            <a:chOff x="444116" y="1260250"/>
            <a:chExt cx="3717865" cy="1959589"/>
          </a:xfrm>
        </p:grpSpPr>
        <p:sp>
          <p:nvSpPr>
            <p:cNvPr id="44" name="Rectangle 43">
              <a:extLst>
                <a:ext uri="{FF2B5EF4-FFF2-40B4-BE49-F238E27FC236}">
                  <a16:creationId xmlns:a16="http://schemas.microsoft.com/office/drawing/2014/main" id="{A4042DFE-F733-4D58-89A2-0098410AB39A}"/>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5" name="Picture 44" descr="A close-up of some jellyfish&#10;&#10;Description automatically generated with medium confidence">
              <a:extLst>
                <a:ext uri="{FF2B5EF4-FFF2-40B4-BE49-F238E27FC236}">
                  <a16:creationId xmlns:a16="http://schemas.microsoft.com/office/drawing/2014/main" id="{910F4ABF-1787-4A66-B307-ED3AA48C4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6" name="Group 45">
            <a:extLst>
              <a:ext uri="{FF2B5EF4-FFF2-40B4-BE49-F238E27FC236}">
                <a16:creationId xmlns:a16="http://schemas.microsoft.com/office/drawing/2014/main" id="{42473CF6-8A47-4EC6-94D2-7886F312B46D}"/>
              </a:ext>
            </a:extLst>
          </p:cNvPr>
          <p:cNvGrpSpPr/>
          <p:nvPr/>
        </p:nvGrpSpPr>
        <p:grpSpPr>
          <a:xfrm>
            <a:off x="8140598" y="2690243"/>
            <a:ext cx="3717865" cy="1959589"/>
            <a:chOff x="444116" y="1260250"/>
            <a:chExt cx="3717865" cy="1959589"/>
          </a:xfrm>
        </p:grpSpPr>
        <p:sp>
          <p:nvSpPr>
            <p:cNvPr id="47" name="Rectangle 46">
              <a:extLst>
                <a:ext uri="{FF2B5EF4-FFF2-40B4-BE49-F238E27FC236}">
                  <a16:creationId xmlns:a16="http://schemas.microsoft.com/office/drawing/2014/main" id="{62BFDE08-2854-4B0B-80EE-3D24594744B8}"/>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8" name="Picture 47" descr="A close-up of some jellyfish&#10;&#10;Description automatically generated with medium confidence">
              <a:extLst>
                <a:ext uri="{FF2B5EF4-FFF2-40B4-BE49-F238E27FC236}">
                  <a16:creationId xmlns:a16="http://schemas.microsoft.com/office/drawing/2014/main" id="{CA1B0C1E-20EC-435F-B7DF-8F8F70680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49" name="Group 48">
            <a:extLst>
              <a:ext uri="{FF2B5EF4-FFF2-40B4-BE49-F238E27FC236}">
                <a16:creationId xmlns:a16="http://schemas.microsoft.com/office/drawing/2014/main" id="{C4C52086-C588-4923-99A2-0EF11D5F2D48}"/>
              </a:ext>
            </a:extLst>
          </p:cNvPr>
          <p:cNvGrpSpPr/>
          <p:nvPr/>
        </p:nvGrpSpPr>
        <p:grpSpPr>
          <a:xfrm>
            <a:off x="195888" y="4780332"/>
            <a:ext cx="3717865" cy="1959589"/>
            <a:chOff x="444116" y="1260250"/>
            <a:chExt cx="3717865" cy="1959589"/>
          </a:xfrm>
        </p:grpSpPr>
        <p:sp>
          <p:nvSpPr>
            <p:cNvPr id="50" name="Rectangle 49">
              <a:extLst>
                <a:ext uri="{FF2B5EF4-FFF2-40B4-BE49-F238E27FC236}">
                  <a16:creationId xmlns:a16="http://schemas.microsoft.com/office/drawing/2014/main" id="{D2EAC016-01A6-4761-83E7-BD0B1D581467}"/>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1" name="Picture 50" descr="A close-up of some jellyfish&#10;&#10;Description automatically generated with medium confidence">
              <a:extLst>
                <a:ext uri="{FF2B5EF4-FFF2-40B4-BE49-F238E27FC236}">
                  <a16:creationId xmlns:a16="http://schemas.microsoft.com/office/drawing/2014/main" id="{8761A8DF-DD4D-4E77-9DD3-F0B693614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58" name="Group 57">
            <a:extLst>
              <a:ext uri="{FF2B5EF4-FFF2-40B4-BE49-F238E27FC236}">
                <a16:creationId xmlns:a16="http://schemas.microsoft.com/office/drawing/2014/main" id="{CC9DD6F7-AA80-4E8B-919D-45576D433EBE}"/>
              </a:ext>
            </a:extLst>
          </p:cNvPr>
          <p:cNvGrpSpPr/>
          <p:nvPr/>
        </p:nvGrpSpPr>
        <p:grpSpPr>
          <a:xfrm>
            <a:off x="8173341" y="4775569"/>
            <a:ext cx="3717865" cy="1959589"/>
            <a:chOff x="444116" y="1260250"/>
            <a:chExt cx="3717865" cy="1959589"/>
          </a:xfrm>
        </p:grpSpPr>
        <p:sp>
          <p:nvSpPr>
            <p:cNvPr id="59" name="Rectangle 58">
              <a:extLst>
                <a:ext uri="{FF2B5EF4-FFF2-40B4-BE49-F238E27FC236}">
                  <a16:creationId xmlns:a16="http://schemas.microsoft.com/office/drawing/2014/main" id="{BF3DDD1E-865A-4A6C-9D4E-8D46D89B12E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0" name="Picture 59" descr="A close-up of some jellyfish&#10;&#10;Description automatically generated with medium confidence">
              <a:extLst>
                <a:ext uri="{FF2B5EF4-FFF2-40B4-BE49-F238E27FC236}">
                  <a16:creationId xmlns:a16="http://schemas.microsoft.com/office/drawing/2014/main" id="{81B69AE8-48AF-48ED-9690-A2647B9BD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1" name="Rectangle 60">
            <a:extLst>
              <a:ext uri="{FF2B5EF4-FFF2-40B4-BE49-F238E27FC236}">
                <a16:creationId xmlns:a16="http://schemas.microsoft.com/office/drawing/2014/main" id="{91213B40-DFC3-4F7A-9AB8-39A45C7DF836}"/>
              </a:ext>
            </a:extLst>
          </p:cNvPr>
          <p:cNvSpPr/>
          <p:nvPr/>
        </p:nvSpPr>
        <p:spPr>
          <a:xfrm>
            <a:off x="157196" y="665994"/>
            <a:ext cx="3718457"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Distinct Values and Errors</a:t>
            </a:r>
          </a:p>
          <a:p>
            <a:pPr algn="ctr"/>
            <a:endParaRPr lang="en-US" sz="1050" dirty="0"/>
          </a:p>
          <a:p>
            <a:pPr algn="ctr"/>
            <a:r>
              <a:rPr lang="en-US" sz="2000" dirty="0"/>
              <a:t>The approach clearly distinguishes a successful result (with a value) from an error.</a:t>
            </a:r>
          </a:p>
        </p:txBody>
      </p:sp>
      <p:grpSp>
        <p:nvGrpSpPr>
          <p:cNvPr id="62" name="Group 61">
            <a:extLst>
              <a:ext uri="{FF2B5EF4-FFF2-40B4-BE49-F238E27FC236}">
                <a16:creationId xmlns:a16="http://schemas.microsoft.com/office/drawing/2014/main" id="{3A037FED-4C68-48F0-B61E-4B91F3009C2F}"/>
              </a:ext>
            </a:extLst>
          </p:cNvPr>
          <p:cNvGrpSpPr/>
          <p:nvPr/>
        </p:nvGrpSpPr>
        <p:grpSpPr>
          <a:xfrm>
            <a:off x="157196" y="664052"/>
            <a:ext cx="3717865" cy="1959589"/>
            <a:chOff x="444116" y="1260250"/>
            <a:chExt cx="3717865" cy="1959589"/>
          </a:xfrm>
        </p:grpSpPr>
        <p:sp>
          <p:nvSpPr>
            <p:cNvPr id="63" name="Rectangle 62">
              <a:extLst>
                <a:ext uri="{FF2B5EF4-FFF2-40B4-BE49-F238E27FC236}">
                  <a16:creationId xmlns:a16="http://schemas.microsoft.com/office/drawing/2014/main" id="{EA8A5C00-0FDA-49C6-9207-3864A8E67AB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4" name="Picture 63" descr="A close-up of some jellyfish&#10;&#10;Description automatically generated with medium confidence">
              <a:extLst>
                <a:ext uri="{FF2B5EF4-FFF2-40B4-BE49-F238E27FC236}">
                  <a16:creationId xmlns:a16="http://schemas.microsoft.com/office/drawing/2014/main" id="{2AE1210C-3290-4042-A741-1F823E803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68" name="Group 67">
            <a:extLst>
              <a:ext uri="{FF2B5EF4-FFF2-40B4-BE49-F238E27FC236}">
                <a16:creationId xmlns:a16="http://schemas.microsoft.com/office/drawing/2014/main" id="{E42F6694-574D-45DB-8B36-AA05AEC72003}"/>
              </a:ext>
            </a:extLst>
          </p:cNvPr>
          <p:cNvGrpSpPr/>
          <p:nvPr/>
        </p:nvGrpSpPr>
        <p:grpSpPr>
          <a:xfrm>
            <a:off x="4182366" y="4770806"/>
            <a:ext cx="3717865" cy="1959589"/>
            <a:chOff x="444116" y="1260250"/>
            <a:chExt cx="3717865" cy="1959589"/>
          </a:xfrm>
        </p:grpSpPr>
        <p:sp>
          <p:nvSpPr>
            <p:cNvPr id="69" name="Rectangle 68">
              <a:extLst>
                <a:ext uri="{FF2B5EF4-FFF2-40B4-BE49-F238E27FC236}">
                  <a16:creationId xmlns:a16="http://schemas.microsoft.com/office/drawing/2014/main" id="{665BAAC4-B47A-4D88-84D0-552B5F7D7B07}"/>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70" name="Picture 69" descr="A close-up of some jellyfish&#10;&#10;Description automatically generated with medium confidence">
              <a:extLst>
                <a:ext uri="{FF2B5EF4-FFF2-40B4-BE49-F238E27FC236}">
                  <a16:creationId xmlns:a16="http://schemas.microsoft.com/office/drawing/2014/main" id="{A6F934CC-5061-4ED0-988F-CA4D82E31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7" name="Rectangle 66">
            <a:extLst>
              <a:ext uri="{FF2B5EF4-FFF2-40B4-BE49-F238E27FC236}">
                <a16:creationId xmlns:a16="http://schemas.microsoft.com/office/drawing/2014/main" id="{66399587-CB9E-4398-A2DB-74E16EF83085}"/>
              </a:ext>
            </a:extLst>
          </p:cNvPr>
          <p:cNvSpPr/>
          <p:nvPr/>
        </p:nvSpPr>
        <p:spPr>
          <a:xfrm>
            <a:off x="138536" y="595313"/>
            <a:ext cx="11841973" cy="4105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9EBDEE-0030-4968-B955-B9C0FAED0896}"/>
              </a:ext>
            </a:extLst>
          </p:cNvPr>
          <p:cNvSpPr/>
          <p:nvPr/>
        </p:nvSpPr>
        <p:spPr>
          <a:xfrm>
            <a:off x="24469" y="4700595"/>
            <a:ext cx="12240621" cy="2190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Result Objects: Pros and Cons (Backup)</a:t>
            </a:r>
          </a:p>
        </p:txBody>
      </p:sp>
    </p:spTree>
    <p:extLst>
      <p:ext uri="{BB962C8B-B14F-4D97-AF65-F5344CB8AC3E}">
        <p14:creationId xmlns:p14="http://schemas.microsoft.com/office/powerpoint/2010/main" val="27179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37"/>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25" restart="whenNotActive" fill="hold" evtFilter="cancelBubble" nodeType="interactiveSeq">
                <p:stCondLst>
                  <p:cond evt="onClick" delay="0">
                    <p:tgtEl>
                      <p:spTgt spid="43"/>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31" restart="whenNotActive" fill="hold" evtFilter="cancelBubble" nodeType="interactiveSeq">
                <p:stCondLst>
                  <p:cond evt="onClick" delay="0">
                    <p:tgtEl>
                      <p:spTgt spid="46"/>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37" restart="whenNotActive" fill="hold" evtFilter="cancelBubble" nodeType="interactiveSeq">
                <p:stCondLst>
                  <p:cond evt="onClick" delay="0">
                    <p:tgtEl>
                      <p:spTgt spid="49"/>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43" restart="whenNotActive" fill="hold" evtFilter="cancelBubble" nodeType="interactiveSeq">
                <p:stCondLst>
                  <p:cond evt="onClick" delay="0">
                    <p:tgtEl>
                      <p:spTgt spid="58"/>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58"/>
                                        </p:tgtEl>
                                      </p:cBhvr>
                                    </p:animEffect>
                                    <p:set>
                                      <p:cBhvr>
                                        <p:cTn id="48"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8"/>
                  </p:tgtEl>
                </p:cond>
              </p:nextCondLst>
            </p:seq>
            <p:seq concurrent="1" nextAc="seek">
              <p:cTn id="49" restart="whenNotActive" fill="hold" evtFilter="cancelBubble" nodeType="interactiveSeq">
                <p:stCondLst>
                  <p:cond evt="onClick" delay="0">
                    <p:tgtEl>
                      <p:spTgt spid="62"/>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62"/>
                                        </p:tgtEl>
                                      </p:cBhvr>
                                    </p:animEffect>
                                    <p:set>
                                      <p:cBhvr>
                                        <p:cTn id="54"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55" restart="whenNotActive" fill="hold" evtFilter="cancelBubble" nodeType="interactiveSeq">
                <p:stCondLst>
                  <p:cond evt="onClick" delay="0">
                    <p:tgtEl>
                      <p:spTgt spid="68"/>
                    </p:tgtEl>
                  </p:cond>
                </p:stCondLst>
                <p:endSync evt="end" delay="0">
                  <p:rtn val="all"/>
                </p:endSync>
                <p:childTnLst>
                  <p:par>
                    <p:cTn id="56" fill="hold">
                      <p:stCondLst>
                        <p:cond delay="0"/>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68"/>
                                        </p:tgtEl>
                                      </p:cBhvr>
                                    </p:animEffect>
                                    <p:set>
                                      <p:cBhvr>
                                        <p:cTn id="60"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67" grpId="0" animBg="1"/>
      <p:bldP spid="6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9" name="TextBox 8">
            <a:extLst>
              <a:ext uri="{FF2B5EF4-FFF2-40B4-BE49-F238E27FC236}">
                <a16:creationId xmlns:a16="http://schemas.microsoft.com/office/drawing/2014/main" id="{E7BF0E0C-7D40-4E9B-99FC-D5C76A74C7DC}"/>
              </a:ext>
            </a:extLst>
          </p:cNvPr>
          <p:cNvSpPr txBox="1"/>
          <p:nvPr/>
        </p:nvSpPr>
        <p:spPr>
          <a:xfrm>
            <a:off x="2067693" y="176878"/>
            <a:ext cx="7889708" cy="646331"/>
          </a:xfrm>
          <a:prstGeom prst="rect">
            <a:avLst/>
          </a:prstGeom>
          <a:noFill/>
        </p:spPr>
        <p:txBody>
          <a:bodyPr wrap="square">
            <a:spAutoFit/>
          </a:bodyPr>
          <a:lstStyle/>
          <a:p>
            <a:pPr algn="ctr"/>
            <a:r>
              <a:rPr lang="en-US" sz="3600" dirty="0"/>
              <a:t>Contracts</a:t>
            </a:r>
          </a:p>
        </p:txBody>
      </p:sp>
      <p:sp>
        <p:nvSpPr>
          <p:cNvPr id="6" name="TextBox 5">
            <a:extLst>
              <a:ext uri="{FF2B5EF4-FFF2-40B4-BE49-F238E27FC236}">
                <a16:creationId xmlns:a16="http://schemas.microsoft.com/office/drawing/2014/main" id="{7E6A71F7-B40F-4866-8034-C3754614721D}"/>
              </a:ext>
            </a:extLst>
          </p:cNvPr>
          <p:cNvSpPr txBox="1"/>
          <p:nvPr/>
        </p:nvSpPr>
        <p:spPr>
          <a:xfrm>
            <a:off x="537676" y="2002505"/>
            <a:ext cx="6095222" cy="2516073"/>
          </a:xfrm>
          <a:prstGeom prst="rect">
            <a:avLst/>
          </a:prstGeom>
          <a:noFill/>
        </p:spPr>
        <p:txBody>
          <a:bodyPr wrap="square">
            <a:spAutoFit/>
          </a:bodyPr>
          <a:lstStyle/>
          <a:p>
            <a:r>
              <a:rPr lang="en-US" sz="1050" dirty="0"/>
              <a:t>The most basic form of contract is a method precondition. This states what conditions must hold for the method to be dispatched. This is most often used to validate arguments.</a:t>
            </a:r>
          </a:p>
          <a:p>
            <a:endParaRPr lang="en-US" sz="1050" dirty="0"/>
          </a:p>
          <a:p>
            <a:r>
              <a:rPr lang="en-US" sz="1050" dirty="0"/>
              <a:t>void Register(string name)</a:t>
            </a:r>
          </a:p>
          <a:p>
            <a:r>
              <a:rPr lang="en-US" sz="1050" dirty="0"/>
              <a:t>    requires !</a:t>
            </a:r>
            <a:r>
              <a:rPr lang="en-US" sz="1050" dirty="0" err="1"/>
              <a:t>string.IsEmpty</a:t>
            </a:r>
            <a:r>
              <a:rPr lang="en-US" sz="1050" dirty="0"/>
              <a:t>(name) {</a:t>
            </a:r>
          </a:p>
          <a:p>
            <a:r>
              <a:rPr lang="en-US" sz="1050" dirty="0"/>
              <a:t>    // Proceed, knowing the string isn't empty.</a:t>
            </a:r>
          </a:p>
          <a:p>
            <a:r>
              <a:rPr lang="en-US" sz="1050" dirty="0"/>
              <a:t>}</a:t>
            </a:r>
          </a:p>
          <a:p>
            <a:endParaRPr lang="en-US" sz="1050" dirty="0"/>
          </a:p>
          <a:p>
            <a:r>
              <a:rPr lang="en-US" sz="1050" dirty="0"/>
              <a:t>A slightly less common form of contract is a method postcondition. This states what conditions hold after the method has been dispatched. This is a guarantee the callee provides to the caller.</a:t>
            </a:r>
          </a:p>
          <a:p>
            <a:endParaRPr lang="en-US" sz="1050" dirty="0"/>
          </a:p>
          <a:p>
            <a:r>
              <a:rPr lang="en-US" sz="1050" dirty="0"/>
              <a:t>void Clear()</a:t>
            </a:r>
          </a:p>
          <a:p>
            <a:r>
              <a:rPr lang="en-US" sz="1050" dirty="0"/>
              <a:t>    ensures Count == 0 {</a:t>
            </a:r>
          </a:p>
          <a:p>
            <a:r>
              <a:rPr lang="en-US" sz="1050" dirty="0"/>
              <a:t>    // Proceed; the caller can be guaranteed the Count is 0 when we return.</a:t>
            </a:r>
          </a:p>
          <a:p>
            <a:r>
              <a:rPr lang="en-US" sz="1050" dirty="0"/>
              <a:t>}</a:t>
            </a:r>
          </a:p>
        </p:txBody>
      </p:sp>
      <p:sp>
        <p:nvSpPr>
          <p:cNvPr id="7" name="TextBox 6">
            <a:extLst>
              <a:ext uri="{FF2B5EF4-FFF2-40B4-BE49-F238E27FC236}">
                <a16:creationId xmlns:a16="http://schemas.microsoft.com/office/drawing/2014/main" id="{DE1E8A3E-3EC1-46A8-8C92-B04F35735722}"/>
              </a:ext>
            </a:extLst>
          </p:cNvPr>
          <p:cNvSpPr txBox="1"/>
          <p:nvPr/>
        </p:nvSpPr>
        <p:spPr>
          <a:xfrm>
            <a:off x="285750" y="1027441"/>
            <a:ext cx="6095222" cy="261610"/>
          </a:xfrm>
          <a:prstGeom prst="rect">
            <a:avLst/>
          </a:prstGeom>
          <a:noFill/>
        </p:spPr>
        <p:txBody>
          <a:bodyPr wrap="square">
            <a:spAutoFit/>
          </a:bodyPr>
          <a:lstStyle/>
          <a:p>
            <a:r>
              <a:rPr lang="en-US" sz="1050" dirty="0"/>
              <a:t>If any of these contracts are found to be false at runtime, abandonment occurs.</a:t>
            </a:r>
          </a:p>
        </p:txBody>
      </p:sp>
      <p:sp>
        <p:nvSpPr>
          <p:cNvPr id="10" name="TextBox 9">
            <a:extLst>
              <a:ext uri="{FF2B5EF4-FFF2-40B4-BE49-F238E27FC236}">
                <a16:creationId xmlns:a16="http://schemas.microsoft.com/office/drawing/2014/main" id="{A172F168-603A-4670-986E-5F87AFAB83FD}"/>
              </a:ext>
            </a:extLst>
          </p:cNvPr>
          <p:cNvSpPr txBox="1"/>
          <p:nvPr/>
        </p:nvSpPr>
        <p:spPr>
          <a:xfrm>
            <a:off x="7880869" y="-509462"/>
            <a:ext cx="6095222" cy="2677656"/>
          </a:xfrm>
          <a:prstGeom prst="rect">
            <a:avLst/>
          </a:prstGeom>
          <a:noFill/>
        </p:spPr>
        <p:txBody>
          <a:bodyPr wrap="square">
            <a:spAutoFit/>
          </a:bodyPr>
          <a:lstStyle/>
          <a:p>
            <a:r>
              <a:rPr lang="en-US" sz="1050" dirty="0"/>
              <a:t>old-</a:t>
            </a:r>
            <a:r>
              <a:rPr lang="en-US" sz="1050" dirty="0" err="1"/>
              <a:t>skool</a:t>
            </a:r>
            <a:r>
              <a:rPr lang="en-US" sz="1050" dirty="0"/>
              <a:t> way - This is broken for a number of reasons. It’s laboriously verbose, of course. :</a:t>
            </a:r>
          </a:p>
          <a:p>
            <a:r>
              <a:rPr lang="en-US" sz="1050" dirty="0"/>
              <a:t>public virtual int Read(char[] buffer, int index, int count) {</a:t>
            </a:r>
          </a:p>
          <a:p>
            <a:r>
              <a:rPr lang="en-US" sz="1050" dirty="0"/>
              <a:t>    if (buffer == null) {</a:t>
            </a:r>
          </a:p>
          <a:p>
            <a:r>
              <a:rPr lang="en-US" sz="1050" dirty="0"/>
              <a:t>        throw new </a:t>
            </a:r>
            <a:r>
              <a:rPr lang="en-US" sz="1050" dirty="0" err="1"/>
              <a:t>ArgumentNullException</a:t>
            </a:r>
            <a:r>
              <a:rPr lang="en-US" sz="1050" dirty="0"/>
              <a:t>("buffer");</a:t>
            </a:r>
          </a:p>
          <a:p>
            <a:r>
              <a:rPr lang="en-US" sz="1050" dirty="0"/>
              <a:t>    }</a:t>
            </a:r>
          </a:p>
          <a:p>
            <a:r>
              <a:rPr lang="en-US" sz="1050" dirty="0"/>
              <a:t>    if (index &lt; 0) {</a:t>
            </a:r>
          </a:p>
          <a:p>
            <a:r>
              <a:rPr lang="en-US" sz="1050" dirty="0"/>
              <a:t>        throw new </a:t>
            </a:r>
            <a:r>
              <a:rPr lang="en-US" sz="1050" dirty="0" err="1"/>
              <a:t>ArgumentOutOfRangeException</a:t>
            </a:r>
            <a:r>
              <a:rPr lang="en-US" sz="1050" dirty="0"/>
              <a:t>("index");</a:t>
            </a:r>
          </a:p>
          <a:p>
            <a:r>
              <a:rPr lang="en-US" sz="1050" dirty="0"/>
              <a:t>    }</a:t>
            </a:r>
          </a:p>
          <a:p>
            <a:r>
              <a:rPr lang="en-US" sz="1050" dirty="0"/>
              <a:t>    if (count &lt; 0) {</a:t>
            </a:r>
          </a:p>
          <a:p>
            <a:r>
              <a:rPr lang="en-US" sz="1050" dirty="0"/>
              <a:t>        throw new </a:t>
            </a:r>
            <a:r>
              <a:rPr lang="en-US" sz="1050" dirty="0" err="1"/>
              <a:t>ArgumentOutOfRangeException</a:t>
            </a:r>
            <a:r>
              <a:rPr lang="en-US" sz="1050" dirty="0"/>
              <a:t>("count");</a:t>
            </a:r>
          </a:p>
          <a:p>
            <a:r>
              <a:rPr lang="en-US" sz="1050" dirty="0"/>
              <a:t>    }</a:t>
            </a:r>
          </a:p>
          <a:p>
            <a:r>
              <a:rPr lang="en-US" sz="1050" dirty="0"/>
              <a:t>    if (</a:t>
            </a:r>
            <a:r>
              <a:rPr lang="en-US" sz="1050" dirty="0" err="1"/>
              <a:t>buffer.Length</a:t>
            </a:r>
            <a:r>
              <a:rPr lang="en-US" sz="1050" dirty="0"/>
              <a:t> - index &lt; count) {</a:t>
            </a:r>
          </a:p>
          <a:p>
            <a:r>
              <a:rPr lang="en-US" sz="1050" dirty="0"/>
              <a:t>        throw new </a:t>
            </a:r>
            <a:r>
              <a:rPr lang="en-US" sz="1050" dirty="0" err="1"/>
              <a:t>ArgumentException</a:t>
            </a:r>
            <a:r>
              <a:rPr lang="en-US" sz="1050" dirty="0"/>
              <a:t>();</a:t>
            </a:r>
          </a:p>
          <a:p>
            <a:r>
              <a:rPr lang="en-US" sz="1050" dirty="0"/>
              <a:t>    }</a:t>
            </a:r>
          </a:p>
          <a:p>
            <a:r>
              <a:rPr lang="en-US" sz="1050" dirty="0"/>
              <a:t>    ...</a:t>
            </a:r>
          </a:p>
          <a:p>
            <a:r>
              <a:rPr lang="en-US" sz="1050" dirty="0"/>
              <a:t>}</a:t>
            </a:r>
          </a:p>
        </p:txBody>
      </p:sp>
      <p:sp>
        <p:nvSpPr>
          <p:cNvPr id="11" name="TextBox 10">
            <a:extLst>
              <a:ext uri="{FF2B5EF4-FFF2-40B4-BE49-F238E27FC236}">
                <a16:creationId xmlns:a16="http://schemas.microsoft.com/office/drawing/2014/main" id="{3D168EEA-A9B2-4BD7-9407-B44BFAFFA6BB}"/>
              </a:ext>
            </a:extLst>
          </p:cNvPr>
          <p:cNvSpPr txBox="1"/>
          <p:nvPr/>
        </p:nvSpPr>
        <p:spPr>
          <a:xfrm>
            <a:off x="7434166" y="4615663"/>
            <a:ext cx="6988628" cy="2031325"/>
          </a:xfrm>
          <a:prstGeom prst="rect">
            <a:avLst/>
          </a:prstGeom>
          <a:noFill/>
        </p:spPr>
        <p:txBody>
          <a:bodyPr wrap="square">
            <a:spAutoFit/>
          </a:bodyPr>
          <a:lstStyle/>
          <a:p>
            <a:r>
              <a:rPr lang="en-US" sz="1050" dirty="0"/>
              <a:t>If we use Midori-style contracts, on the other hand, this collapses to:</a:t>
            </a:r>
          </a:p>
          <a:p>
            <a:endParaRPr lang="en-US" sz="1050" dirty="0"/>
          </a:p>
          <a:p>
            <a:r>
              <a:rPr lang="en-US" sz="1050" dirty="0"/>
              <a:t>/// &lt;summary&gt;</a:t>
            </a:r>
          </a:p>
          <a:p>
            <a:r>
              <a:rPr lang="en-US" sz="1050" dirty="0"/>
              <a:t>/// ...</a:t>
            </a:r>
          </a:p>
          <a:p>
            <a:r>
              <a:rPr lang="en-US" sz="1050" dirty="0"/>
              <a:t>/// &lt;/summary&gt;</a:t>
            </a:r>
          </a:p>
          <a:p>
            <a:r>
              <a:rPr lang="en-US" sz="1050" dirty="0"/>
              <a:t>public virtual int Read(char[] buffer, int index, int count)</a:t>
            </a:r>
          </a:p>
          <a:p>
            <a:r>
              <a:rPr lang="en-US" sz="1050" dirty="0"/>
              <a:t>    requires buffer != null</a:t>
            </a:r>
          </a:p>
          <a:p>
            <a:r>
              <a:rPr lang="en-US" sz="1050" dirty="0"/>
              <a:t>    requires index &gt;= 0</a:t>
            </a:r>
          </a:p>
          <a:p>
            <a:r>
              <a:rPr lang="en-US" sz="1050" dirty="0"/>
              <a:t>    requires count &gt;= 0</a:t>
            </a:r>
          </a:p>
          <a:p>
            <a:r>
              <a:rPr lang="en-US" sz="1050" dirty="0"/>
              <a:t>    requires </a:t>
            </a:r>
            <a:r>
              <a:rPr lang="en-US" sz="1050" dirty="0" err="1"/>
              <a:t>buffer.Length</a:t>
            </a:r>
            <a:r>
              <a:rPr lang="en-US" sz="1050" dirty="0"/>
              <a:t> - index &gt;= count {</a:t>
            </a:r>
          </a:p>
          <a:p>
            <a:r>
              <a:rPr lang="en-US" sz="1050" dirty="0"/>
              <a:t>    ...</a:t>
            </a:r>
          </a:p>
          <a:p>
            <a:r>
              <a:rPr lang="en-US" sz="1050" dirty="0"/>
              <a:t>}</a:t>
            </a:r>
          </a:p>
        </p:txBody>
      </p:sp>
      <p:sp>
        <p:nvSpPr>
          <p:cNvPr id="13" name="TextBox 12">
            <a:extLst>
              <a:ext uri="{FF2B5EF4-FFF2-40B4-BE49-F238E27FC236}">
                <a16:creationId xmlns:a16="http://schemas.microsoft.com/office/drawing/2014/main" id="{145C52F0-C426-4521-AAE3-A5C8E45D90B0}"/>
              </a:ext>
            </a:extLst>
          </p:cNvPr>
          <p:cNvSpPr txBox="1"/>
          <p:nvPr/>
        </p:nvSpPr>
        <p:spPr>
          <a:xfrm>
            <a:off x="7210232" y="2866315"/>
            <a:ext cx="7212562" cy="1384995"/>
          </a:xfrm>
          <a:prstGeom prst="rect">
            <a:avLst/>
          </a:prstGeom>
          <a:noFill/>
        </p:spPr>
        <p:txBody>
          <a:bodyPr wrap="square">
            <a:spAutoFit/>
          </a:bodyPr>
          <a:lstStyle/>
          <a:p>
            <a:r>
              <a:rPr lang="en-US" sz="1050" dirty="0"/>
              <a:t>Although we landed on the obvious syntax that is very Eiffel- and Spec#-like – coming full circle – as I mentioned earlier, we really didn’t want to change the language at the outset. So we actually began with a simple API approach:</a:t>
            </a:r>
          </a:p>
          <a:p>
            <a:endParaRPr lang="en-US" sz="1050" dirty="0"/>
          </a:p>
          <a:p>
            <a:r>
              <a:rPr lang="en-US" sz="1050" dirty="0"/>
              <a:t>public bool </a:t>
            </a:r>
            <a:r>
              <a:rPr lang="en-US" sz="1050" dirty="0" err="1"/>
              <a:t>PublishPosition</a:t>
            </a:r>
            <a:r>
              <a:rPr lang="en-US" sz="1050" dirty="0"/>
              <a:t>() {</a:t>
            </a:r>
          </a:p>
          <a:p>
            <a:r>
              <a:rPr lang="en-US" sz="1050" dirty="0"/>
              <a:t>    </a:t>
            </a:r>
            <a:r>
              <a:rPr lang="en-US" sz="1050" dirty="0" err="1"/>
              <a:t>Contract.Requires</a:t>
            </a:r>
            <a:r>
              <a:rPr lang="en-US" sz="1050" dirty="0"/>
              <a:t>(</a:t>
            </a:r>
            <a:r>
              <a:rPr lang="en-US" sz="1050" dirty="0" err="1"/>
              <a:t>RemainingSize</a:t>
            </a:r>
            <a:r>
              <a:rPr lang="en-US" sz="1050" dirty="0"/>
              <a:t> == 0);</a:t>
            </a:r>
          </a:p>
          <a:p>
            <a:r>
              <a:rPr lang="en-US" sz="1050" dirty="0"/>
              <a:t>    </a:t>
            </a:r>
            <a:r>
              <a:rPr lang="en-US" sz="1050" dirty="0" err="1"/>
              <a:t>Contract.Ensures</a:t>
            </a:r>
            <a:r>
              <a:rPr lang="en-US" sz="1050" dirty="0"/>
              <a:t>(</a:t>
            </a:r>
            <a:r>
              <a:rPr lang="en-US" sz="1050" dirty="0" err="1"/>
              <a:t>UnpublishedSize</a:t>
            </a:r>
            <a:r>
              <a:rPr lang="en-US" sz="1050" dirty="0"/>
              <a:t> == 0);</a:t>
            </a:r>
          </a:p>
          <a:p>
            <a:r>
              <a:rPr lang="en-US" sz="1050" dirty="0"/>
              <a:t>    ...</a:t>
            </a:r>
          </a:p>
          <a:p>
            <a:r>
              <a:rPr lang="en-US" sz="1050" dirty="0"/>
              <a:t>}</a:t>
            </a:r>
          </a:p>
        </p:txBody>
      </p:sp>
      <p:sp>
        <p:nvSpPr>
          <p:cNvPr id="17" name="TextBox 16">
            <a:extLst>
              <a:ext uri="{FF2B5EF4-FFF2-40B4-BE49-F238E27FC236}">
                <a16:creationId xmlns:a16="http://schemas.microsoft.com/office/drawing/2014/main" id="{43EB45E1-870D-46E9-9EEC-4D58C6BB59A4}"/>
              </a:ext>
            </a:extLst>
          </p:cNvPr>
          <p:cNvSpPr txBox="1"/>
          <p:nvPr/>
        </p:nvSpPr>
        <p:spPr>
          <a:xfrm>
            <a:off x="285750" y="4953862"/>
            <a:ext cx="7212562" cy="2123658"/>
          </a:xfrm>
          <a:prstGeom prst="rect">
            <a:avLst/>
          </a:prstGeom>
          <a:noFill/>
        </p:spPr>
        <p:txBody>
          <a:bodyPr wrap="square">
            <a:spAutoFit/>
          </a:bodyPr>
          <a:lstStyle/>
          <a:p>
            <a:endParaRPr lang="en-US" sz="1200" dirty="0"/>
          </a:p>
          <a:p>
            <a:r>
              <a:rPr lang="en-US" sz="1200" dirty="0"/>
              <a:t>First, contracts written this way are part of the API’s implementation, whereas we want them to be part of the signature. This might seem like a theoretical concern but it is far from being theoretical. We want the resulting program to contain built-in metadata so tools like IDEs and debuggers can display the contracts at </a:t>
            </a:r>
            <a:r>
              <a:rPr lang="en-US" sz="1200" dirty="0" err="1"/>
              <a:t>callsites</a:t>
            </a:r>
            <a:r>
              <a:rPr lang="en-US" sz="1200" dirty="0"/>
              <a:t>. And we want tools to be in a position to auto-generate documentation from the contracts. Burying them in the implementation doesn’t work unless you somehow disassemble the method to extract them later on (which is a hack).</a:t>
            </a:r>
          </a:p>
          <a:p>
            <a:endParaRPr lang="en-US" sz="1200" dirty="0"/>
          </a:p>
          <a:p>
            <a:r>
              <a:rPr lang="en-US" sz="1200" dirty="0"/>
              <a:t>Second, you might have noticed an issue with the call to </a:t>
            </a:r>
            <a:r>
              <a:rPr lang="en-US" sz="1200" dirty="0" err="1"/>
              <a:t>Contract.Ensures</a:t>
            </a:r>
            <a:r>
              <a:rPr lang="en-US" sz="1200" dirty="0"/>
              <a:t>. Since Ensures is meant to hold on all exit paths of the function, how would we implement this purely as an API? The answer is, you can’t. </a:t>
            </a:r>
          </a:p>
          <a:p>
            <a:endParaRPr lang="en-US" sz="1200" dirty="0"/>
          </a:p>
        </p:txBody>
      </p:sp>
    </p:spTree>
    <p:extLst>
      <p:ext uri="{BB962C8B-B14F-4D97-AF65-F5344CB8AC3E}">
        <p14:creationId xmlns:p14="http://schemas.microsoft.com/office/powerpoint/2010/main" val="304641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1030691" y="46892"/>
            <a:ext cx="9926390" cy="646331"/>
          </a:xfrm>
          <a:prstGeom prst="rect">
            <a:avLst/>
          </a:prstGeom>
          <a:noFill/>
        </p:spPr>
        <p:txBody>
          <a:bodyPr wrap="square">
            <a:spAutoFit/>
          </a:bodyPr>
          <a:lstStyle/>
          <a:p>
            <a:pPr algn="ctr"/>
            <a:r>
              <a:rPr lang="en-US" sz="3600" dirty="0"/>
              <a:t>Rolling Your Own: Pros and Cons (backup)</a:t>
            </a:r>
          </a:p>
        </p:txBody>
      </p:sp>
      <p:sp>
        <p:nvSpPr>
          <p:cNvPr id="23" name="Rectangle 22">
            <a:extLst>
              <a:ext uri="{FF2B5EF4-FFF2-40B4-BE49-F238E27FC236}">
                <a16:creationId xmlns:a16="http://schemas.microsoft.com/office/drawing/2014/main" id="{D4D93B12-C9A1-4121-AC72-7DE00680A523}"/>
              </a:ext>
            </a:extLst>
          </p:cNvPr>
          <p:cNvSpPr/>
          <p:nvPr/>
        </p:nvSpPr>
        <p:spPr>
          <a:xfrm>
            <a:off x="387624" y="2814439"/>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No Standardization</a:t>
            </a:r>
          </a:p>
          <a:p>
            <a:pPr algn="ctr"/>
            <a:endParaRPr lang="en-US" sz="2400" dirty="0"/>
          </a:p>
          <a:p>
            <a:pPr algn="ctr"/>
            <a:r>
              <a:rPr lang="en-US" sz="2000" dirty="0"/>
              <a:t>Every program has its own approach to error handling making maintenance difficult!</a:t>
            </a:r>
          </a:p>
        </p:txBody>
      </p:sp>
      <p:sp>
        <p:nvSpPr>
          <p:cNvPr id="27" name="Rectangle 26">
            <a:extLst>
              <a:ext uri="{FF2B5EF4-FFF2-40B4-BE49-F238E27FC236}">
                <a16:creationId xmlns:a16="http://schemas.microsoft.com/office/drawing/2014/main" id="{2DDAA648-47DD-4E62-B80B-828F596615CE}"/>
              </a:ext>
            </a:extLst>
          </p:cNvPr>
          <p:cNvSpPr/>
          <p:nvPr/>
        </p:nvSpPr>
        <p:spPr>
          <a:xfrm>
            <a:off x="8131665" y="2814439"/>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Unhandled Errors</a:t>
            </a:r>
          </a:p>
          <a:p>
            <a:pPr algn="ctr"/>
            <a:endParaRPr lang="en-US" sz="600" dirty="0"/>
          </a:p>
          <a:p>
            <a:pPr algn="ctr"/>
            <a:r>
              <a:rPr lang="en-US" sz="2000" dirty="0"/>
              <a:t>There's nothing that ensures the programmer checks every error result and takes appropriate action!</a:t>
            </a:r>
          </a:p>
        </p:txBody>
      </p:sp>
      <p:sp>
        <p:nvSpPr>
          <p:cNvPr id="28" name="Rectangle 27">
            <a:extLst>
              <a:ext uri="{FF2B5EF4-FFF2-40B4-BE49-F238E27FC236}">
                <a16:creationId xmlns:a16="http://schemas.microsoft.com/office/drawing/2014/main" id="{593C67D7-C3A2-459D-A22E-F1AE47E69D80}"/>
              </a:ext>
            </a:extLst>
          </p:cNvPr>
          <p:cNvSpPr/>
          <p:nvPr/>
        </p:nvSpPr>
        <p:spPr>
          <a:xfrm>
            <a:off x="387624" y="4836781"/>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Confusing Code</a:t>
            </a:r>
          </a:p>
          <a:p>
            <a:pPr algn="ctr"/>
            <a:endParaRPr lang="en-US" sz="600" dirty="0"/>
          </a:p>
          <a:p>
            <a:pPr algn="ctr"/>
            <a:r>
              <a:rPr lang="en-US" sz="2000" dirty="0"/>
              <a:t>The </a:t>
            </a:r>
            <a:r>
              <a:rPr lang="en-US" sz="2000" dirty="0">
                <a:solidFill>
                  <a:srgbClr val="FFCDCD"/>
                </a:solidFill>
              </a:rPr>
              <a:t>error handling code </a:t>
            </a:r>
            <a:r>
              <a:rPr lang="en-US" sz="2000" dirty="0"/>
              <a:t>must be interspersed with the mainline code,  making it difficult to read.</a:t>
            </a:r>
          </a:p>
        </p:txBody>
      </p:sp>
      <p:grpSp>
        <p:nvGrpSpPr>
          <p:cNvPr id="52" name="Group 51">
            <a:extLst>
              <a:ext uri="{FF2B5EF4-FFF2-40B4-BE49-F238E27FC236}">
                <a16:creationId xmlns:a16="http://schemas.microsoft.com/office/drawing/2014/main" id="{05F2F081-A5D5-4C37-9B12-1A037B973648}"/>
              </a:ext>
            </a:extLst>
          </p:cNvPr>
          <p:cNvGrpSpPr/>
          <p:nvPr/>
        </p:nvGrpSpPr>
        <p:grpSpPr>
          <a:xfrm>
            <a:off x="387624" y="1206325"/>
            <a:ext cx="3812043" cy="722091"/>
            <a:chOff x="1290635" y="6017698"/>
            <a:chExt cx="3812043" cy="722091"/>
          </a:xfrm>
        </p:grpSpPr>
        <p:sp>
          <p:nvSpPr>
            <p:cNvPr id="53" name="TextBox 52">
              <a:extLst>
                <a:ext uri="{FF2B5EF4-FFF2-40B4-BE49-F238E27FC236}">
                  <a16:creationId xmlns:a16="http://schemas.microsoft.com/office/drawing/2014/main" id="{4BD819AD-489C-40F4-A236-EBA7CFCAD3D0}"/>
                </a:ext>
              </a:extLst>
            </p:cNvPr>
            <p:cNvSpPr txBox="1"/>
            <p:nvPr/>
          </p:nvSpPr>
          <p:spPr>
            <a:xfrm>
              <a:off x="2137930" y="6031903"/>
              <a:ext cx="29647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54" name="Picture 53" descr="Shape&#10;&#10;Description automatically generated with low confidence">
              <a:extLst>
                <a:ext uri="{FF2B5EF4-FFF2-40B4-BE49-F238E27FC236}">
                  <a16:creationId xmlns:a16="http://schemas.microsoft.com/office/drawing/2014/main" id="{0EC6EE22-9D51-4946-A33B-4A4A2409E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grpSp>
        <p:nvGrpSpPr>
          <p:cNvPr id="68" name="Group 67">
            <a:extLst>
              <a:ext uri="{FF2B5EF4-FFF2-40B4-BE49-F238E27FC236}">
                <a16:creationId xmlns:a16="http://schemas.microsoft.com/office/drawing/2014/main" id="{EDC93A37-A851-4105-8582-366CD7695A4D}"/>
              </a:ext>
            </a:extLst>
          </p:cNvPr>
          <p:cNvGrpSpPr/>
          <p:nvPr/>
        </p:nvGrpSpPr>
        <p:grpSpPr>
          <a:xfrm>
            <a:off x="4308652" y="3422066"/>
            <a:ext cx="3823013" cy="744060"/>
            <a:chOff x="1290635" y="6017698"/>
            <a:chExt cx="3823013" cy="744060"/>
          </a:xfrm>
        </p:grpSpPr>
        <p:sp>
          <p:nvSpPr>
            <p:cNvPr id="69" name="TextBox 68">
              <a:extLst>
                <a:ext uri="{FF2B5EF4-FFF2-40B4-BE49-F238E27FC236}">
                  <a16:creationId xmlns:a16="http://schemas.microsoft.com/office/drawing/2014/main" id="{07B5C0CE-099B-41E5-9C29-A1A0ADC51767}"/>
                </a:ext>
              </a:extLst>
            </p:cNvPr>
            <p:cNvSpPr txBox="1"/>
            <p:nvPr/>
          </p:nvSpPr>
          <p:spPr>
            <a:xfrm>
              <a:off x="1965204" y="6053872"/>
              <a:ext cx="31484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70" name="Picture 69" descr="Shape&#10;&#10;Description automatically generated with low confidence">
              <a:extLst>
                <a:ext uri="{FF2B5EF4-FFF2-40B4-BE49-F238E27FC236}">
                  <a16:creationId xmlns:a16="http://schemas.microsoft.com/office/drawing/2014/main" id="{54EF78A3-7DEA-4B6D-857F-1EFC77D45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71" name="Rectangle 70">
            <a:extLst>
              <a:ext uri="{FF2B5EF4-FFF2-40B4-BE49-F238E27FC236}">
                <a16:creationId xmlns:a16="http://schemas.microsoft.com/office/drawing/2014/main" id="{AC89AC42-0BC1-405C-AA94-725D8068AC62}"/>
              </a:ext>
            </a:extLst>
          </p:cNvPr>
          <p:cNvSpPr/>
          <p:nvPr/>
        </p:nvSpPr>
        <p:spPr>
          <a:xfrm>
            <a:off x="8131665" y="4836781"/>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Manual Error Wrapping</a:t>
            </a:r>
          </a:p>
          <a:p>
            <a:pPr algn="ctr"/>
            <a:endParaRPr lang="en-US" sz="600" dirty="0"/>
          </a:p>
          <a:p>
            <a:pPr algn="ctr"/>
            <a:r>
              <a:rPr lang="en-US" sz="2000" dirty="0"/>
              <a:t>To send a chain of errors up (f() failed because g() had problem X because h() had problem Y) we have to do it all ourself.</a:t>
            </a:r>
          </a:p>
        </p:txBody>
      </p:sp>
      <p:sp>
        <p:nvSpPr>
          <p:cNvPr id="72" name="Rectangle 71">
            <a:extLst>
              <a:ext uri="{FF2B5EF4-FFF2-40B4-BE49-F238E27FC236}">
                <a16:creationId xmlns:a16="http://schemas.microsoft.com/office/drawing/2014/main" id="{74BE25F5-D8CB-4510-B6B4-A03F87282209}"/>
              </a:ext>
            </a:extLst>
          </p:cNvPr>
          <p:cNvSpPr/>
          <p:nvPr/>
        </p:nvSpPr>
        <p:spPr>
          <a:xfrm>
            <a:off x="4285569" y="4836781"/>
            <a:ext cx="371845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Manual Error Propagation</a:t>
            </a:r>
          </a:p>
          <a:p>
            <a:pPr algn="ctr"/>
            <a:endParaRPr lang="en-US" sz="600" dirty="0"/>
          </a:p>
          <a:p>
            <a:pPr algn="ctr"/>
            <a:r>
              <a:rPr lang="en-US" sz="2000" dirty="0"/>
              <a:t>If an error can't be handled in the current function, we have to write our own code to propagate the error up to the calling function.</a:t>
            </a:r>
          </a:p>
        </p:txBody>
      </p:sp>
      <p:grpSp>
        <p:nvGrpSpPr>
          <p:cNvPr id="74" name="Group 73">
            <a:extLst>
              <a:ext uri="{FF2B5EF4-FFF2-40B4-BE49-F238E27FC236}">
                <a16:creationId xmlns:a16="http://schemas.microsoft.com/office/drawing/2014/main" id="{4133259C-9E80-44EF-9A54-9F7566D699A7}"/>
              </a:ext>
            </a:extLst>
          </p:cNvPr>
          <p:cNvGrpSpPr/>
          <p:nvPr/>
        </p:nvGrpSpPr>
        <p:grpSpPr>
          <a:xfrm>
            <a:off x="387624" y="2814165"/>
            <a:ext cx="3717865" cy="1959589"/>
            <a:chOff x="444116" y="1260250"/>
            <a:chExt cx="3717865" cy="1959589"/>
          </a:xfrm>
        </p:grpSpPr>
        <p:sp>
          <p:nvSpPr>
            <p:cNvPr id="75" name="Rectangle 74">
              <a:extLst>
                <a:ext uri="{FF2B5EF4-FFF2-40B4-BE49-F238E27FC236}">
                  <a16:creationId xmlns:a16="http://schemas.microsoft.com/office/drawing/2014/main" id="{C3FECE5A-022E-4223-9535-D98996617E3C}"/>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76" name="Picture 75" descr="A close-up of some jellyfish&#10;&#10;Description automatically generated with medium confidence">
              <a:extLst>
                <a:ext uri="{FF2B5EF4-FFF2-40B4-BE49-F238E27FC236}">
                  <a16:creationId xmlns:a16="http://schemas.microsoft.com/office/drawing/2014/main" id="{C54EBA90-84B9-48F1-BBDD-BB90DB19C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77" name="Group 76">
            <a:extLst>
              <a:ext uri="{FF2B5EF4-FFF2-40B4-BE49-F238E27FC236}">
                <a16:creationId xmlns:a16="http://schemas.microsoft.com/office/drawing/2014/main" id="{639C7BDF-734A-41FD-A20C-9C117386A391}"/>
              </a:ext>
            </a:extLst>
          </p:cNvPr>
          <p:cNvGrpSpPr/>
          <p:nvPr/>
        </p:nvGrpSpPr>
        <p:grpSpPr>
          <a:xfrm>
            <a:off x="8131072" y="2814164"/>
            <a:ext cx="3717865" cy="1959589"/>
            <a:chOff x="444116" y="1260250"/>
            <a:chExt cx="3717865" cy="1959589"/>
          </a:xfrm>
        </p:grpSpPr>
        <p:sp>
          <p:nvSpPr>
            <p:cNvPr id="78" name="Rectangle 77">
              <a:extLst>
                <a:ext uri="{FF2B5EF4-FFF2-40B4-BE49-F238E27FC236}">
                  <a16:creationId xmlns:a16="http://schemas.microsoft.com/office/drawing/2014/main" id="{0196640F-524F-4635-856A-5F3AA0863770}"/>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79" name="Picture 78" descr="A close-up of some jellyfish&#10;&#10;Description automatically generated with medium confidence">
              <a:extLst>
                <a:ext uri="{FF2B5EF4-FFF2-40B4-BE49-F238E27FC236}">
                  <a16:creationId xmlns:a16="http://schemas.microsoft.com/office/drawing/2014/main" id="{C4D6377D-E16A-4267-BD41-D02FE08D1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0" name="Group 79">
            <a:extLst>
              <a:ext uri="{FF2B5EF4-FFF2-40B4-BE49-F238E27FC236}">
                <a16:creationId xmlns:a16="http://schemas.microsoft.com/office/drawing/2014/main" id="{538AA094-AC4A-48B3-BF05-E9A45D6F3F68}"/>
              </a:ext>
            </a:extLst>
          </p:cNvPr>
          <p:cNvGrpSpPr/>
          <p:nvPr/>
        </p:nvGrpSpPr>
        <p:grpSpPr>
          <a:xfrm>
            <a:off x="387623" y="4842342"/>
            <a:ext cx="3717865" cy="1959589"/>
            <a:chOff x="444116" y="1260250"/>
            <a:chExt cx="3717865" cy="1959589"/>
          </a:xfrm>
        </p:grpSpPr>
        <p:sp>
          <p:nvSpPr>
            <p:cNvPr id="81" name="Rectangle 80">
              <a:extLst>
                <a:ext uri="{FF2B5EF4-FFF2-40B4-BE49-F238E27FC236}">
                  <a16:creationId xmlns:a16="http://schemas.microsoft.com/office/drawing/2014/main" id="{77E5EF29-93BB-484C-8F31-6B7AE303BE31}"/>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2" name="Picture 81" descr="A close-up of some jellyfish&#10;&#10;Description automatically generated with medium confidence">
              <a:extLst>
                <a:ext uri="{FF2B5EF4-FFF2-40B4-BE49-F238E27FC236}">
                  <a16:creationId xmlns:a16="http://schemas.microsoft.com/office/drawing/2014/main" id="{3B25F08F-147F-410D-9DE7-CE6921434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3" name="Group 82">
            <a:extLst>
              <a:ext uri="{FF2B5EF4-FFF2-40B4-BE49-F238E27FC236}">
                <a16:creationId xmlns:a16="http://schemas.microsoft.com/office/drawing/2014/main" id="{F0DEC726-70C6-4EBD-AFA8-86A7DDE4C5A6}"/>
              </a:ext>
            </a:extLst>
          </p:cNvPr>
          <p:cNvGrpSpPr/>
          <p:nvPr/>
        </p:nvGrpSpPr>
        <p:grpSpPr>
          <a:xfrm>
            <a:off x="4284975" y="4830643"/>
            <a:ext cx="3717865" cy="1959589"/>
            <a:chOff x="444116" y="1260250"/>
            <a:chExt cx="3717865" cy="1959589"/>
          </a:xfrm>
        </p:grpSpPr>
        <p:sp>
          <p:nvSpPr>
            <p:cNvPr id="84" name="Rectangle 83">
              <a:extLst>
                <a:ext uri="{FF2B5EF4-FFF2-40B4-BE49-F238E27FC236}">
                  <a16:creationId xmlns:a16="http://schemas.microsoft.com/office/drawing/2014/main" id="{C30E3B4E-157A-4890-A036-5C9AED555F6E}"/>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5" name="Picture 84" descr="A close-up of some jellyfish&#10;&#10;Description automatically generated with medium confidence">
              <a:extLst>
                <a:ext uri="{FF2B5EF4-FFF2-40B4-BE49-F238E27FC236}">
                  <a16:creationId xmlns:a16="http://schemas.microsoft.com/office/drawing/2014/main" id="{61FFDEB7-3AD3-4C8B-A0FF-81BA00554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grpSp>
        <p:nvGrpSpPr>
          <p:cNvPr id="86" name="Group 85">
            <a:extLst>
              <a:ext uri="{FF2B5EF4-FFF2-40B4-BE49-F238E27FC236}">
                <a16:creationId xmlns:a16="http://schemas.microsoft.com/office/drawing/2014/main" id="{0A757A3C-EE20-4269-A4EA-AF2E0912300D}"/>
              </a:ext>
            </a:extLst>
          </p:cNvPr>
          <p:cNvGrpSpPr/>
          <p:nvPr/>
        </p:nvGrpSpPr>
        <p:grpSpPr>
          <a:xfrm>
            <a:off x="8130478" y="4842341"/>
            <a:ext cx="3717865" cy="1959589"/>
            <a:chOff x="444116" y="1260250"/>
            <a:chExt cx="3717865" cy="1959589"/>
          </a:xfrm>
        </p:grpSpPr>
        <p:sp>
          <p:nvSpPr>
            <p:cNvPr id="87" name="Rectangle 86">
              <a:extLst>
                <a:ext uri="{FF2B5EF4-FFF2-40B4-BE49-F238E27FC236}">
                  <a16:creationId xmlns:a16="http://schemas.microsoft.com/office/drawing/2014/main" id="{F4073D4A-9321-427D-8BE0-472367FE6E2F}"/>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88" name="Picture 87" descr="A close-up of some jellyfish&#10;&#10;Description automatically generated with medium confidence">
              <a:extLst>
                <a:ext uri="{FF2B5EF4-FFF2-40B4-BE49-F238E27FC236}">
                  <a16:creationId xmlns:a16="http://schemas.microsoft.com/office/drawing/2014/main" id="{4DE76E3E-2024-438E-A58C-14C10824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90" name="Rectangle 89">
            <a:extLst>
              <a:ext uri="{FF2B5EF4-FFF2-40B4-BE49-F238E27FC236}">
                <a16:creationId xmlns:a16="http://schemas.microsoft.com/office/drawing/2014/main" id="{221E373D-D6C7-4665-8A93-E64F424843BD}"/>
              </a:ext>
            </a:extLst>
          </p:cNvPr>
          <p:cNvSpPr/>
          <p:nvPr/>
        </p:nvSpPr>
        <p:spPr>
          <a:xfrm>
            <a:off x="244161" y="2775857"/>
            <a:ext cx="11815655" cy="411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E9EBB5F-BEB5-45D9-84BA-85B0EFD2984A}"/>
              </a:ext>
            </a:extLst>
          </p:cNvPr>
          <p:cNvSpPr/>
          <p:nvPr/>
        </p:nvSpPr>
        <p:spPr>
          <a:xfrm>
            <a:off x="4236771" y="829510"/>
            <a:ext cx="3718457" cy="1959315"/>
          </a:xfrm>
          <a:prstGeom prst="rect">
            <a:avLst/>
          </a:prstGeom>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Clear Control Flow</a:t>
            </a:r>
          </a:p>
          <a:p>
            <a:pPr algn="ctr"/>
            <a:endParaRPr lang="en-US" sz="1050" dirty="0"/>
          </a:p>
          <a:p>
            <a:pPr algn="ctr"/>
            <a:r>
              <a:rPr lang="en-US" sz="2000" dirty="0"/>
              <a:t>The programmer can easily determine the exact sequence of statements that will run under </a:t>
            </a:r>
            <a:r>
              <a:rPr lang="en-US" sz="2000" dirty="0">
                <a:solidFill>
                  <a:schemeClr val="accent6">
                    <a:lumMod val="40000"/>
                    <a:lumOff val="60000"/>
                  </a:schemeClr>
                </a:solidFill>
              </a:rPr>
              <a:t>success</a:t>
            </a:r>
            <a:r>
              <a:rPr lang="en-US" sz="2000" dirty="0"/>
              <a:t> and </a:t>
            </a:r>
            <a:r>
              <a:rPr lang="en-US" sz="2000" dirty="0">
                <a:solidFill>
                  <a:srgbClr val="FFCDCD"/>
                </a:solidFill>
              </a:rPr>
              <a:t>failure</a:t>
            </a:r>
            <a:r>
              <a:rPr lang="en-US" sz="2000" dirty="0"/>
              <a:t> situations</a:t>
            </a:r>
          </a:p>
        </p:txBody>
      </p:sp>
      <p:grpSp>
        <p:nvGrpSpPr>
          <p:cNvPr id="93" name="Group 92">
            <a:extLst>
              <a:ext uri="{FF2B5EF4-FFF2-40B4-BE49-F238E27FC236}">
                <a16:creationId xmlns:a16="http://schemas.microsoft.com/office/drawing/2014/main" id="{7EC87824-768E-485F-97EF-4DDA69CEA440}"/>
              </a:ext>
            </a:extLst>
          </p:cNvPr>
          <p:cNvGrpSpPr/>
          <p:nvPr/>
        </p:nvGrpSpPr>
        <p:grpSpPr>
          <a:xfrm>
            <a:off x="4236771" y="829373"/>
            <a:ext cx="3717865" cy="1959589"/>
            <a:chOff x="444116" y="1260250"/>
            <a:chExt cx="3717865" cy="1959589"/>
          </a:xfrm>
        </p:grpSpPr>
        <p:sp>
          <p:nvSpPr>
            <p:cNvPr id="94" name="Rectangle 93">
              <a:extLst>
                <a:ext uri="{FF2B5EF4-FFF2-40B4-BE49-F238E27FC236}">
                  <a16:creationId xmlns:a16="http://schemas.microsoft.com/office/drawing/2014/main" id="{66636011-18A5-4BE6-A5AB-5243D0BBD26A}"/>
                </a:ext>
              </a:extLst>
            </p:cNvPr>
            <p:cNvSpPr/>
            <p:nvPr/>
          </p:nvSpPr>
          <p:spPr>
            <a:xfrm>
              <a:off x="444116" y="1260250"/>
              <a:ext cx="3717865"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95" name="Picture 94" descr="A close-up of some jellyfish&#10;&#10;Description automatically generated with medium confidence">
              <a:extLst>
                <a:ext uri="{FF2B5EF4-FFF2-40B4-BE49-F238E27FC236}">
                  <a16:creationId xmlns:a16="http://schemas.microsoft.com/office/drawing/2014/main" id="{40D4ECD4-F4BD-4B03-AEC9-748A5BC8D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662" y="1514348"/>
              <a:ext cx="1355344" cy="1355344"/>
            </a:xfrm>
            <a:prstGeom prst="rect">
              <a:avLst/>
            </a:prstGeom>
          </p:spPr>
        </p:pic>
      </p:grpSp>
      <p:sp>
        <p:nvSpPr>
          <p:cNvPr id="67" name="Rectangle 66">
            <a:extLst>
              <a:ext uri="{FF2B5EF4-FFF2-40B4-BE49-F238E27FC236}">
                <a16:creationId xmlns:a16="http://schemas.microsoft.com/office/drawing/2014/main" id="{66399587-CB9E-4398-A2DB-74E16EF83085}"/>
              </a:ext>
            </a:extLst>
          </p:cNvPr>
          <p:cNvSpPr/>
          <p:nvPr/>
        </p:nvSpPr>
        <p:spPr>
          <a:xfrm>
            <a:off x="4199667" y="673715"/>
            <a:ext cx="7992333" cy="2120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DDFF49E-83A1-439B-AD02-CCDB89258838}"/>
              </a:ext>
            </a:extLst>
          </p:cNvPr>
          <p:cNvSpPr/>
          <p:nvPr/>
        </p:nvSpPr>
        <p:spPr>
          <a:xfrm>
            <a:off x="633613" y="657425"/>
            <a:ext cx="7523499" cy="338942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1"/>
                </a:solidFill>
                <a:effectLst/>
                <a:uLnTx/>
                <a:uFillTx/>
                <a:latin typeface="Corbel" panose="020B0503020204020204" pitchFamily="34" charset="0"/>
                <a:ea typeface="+mn-ea"/>
                <a:cs typeface="+mn-cs"/>
              </a:rPr>
              <a:t>WithdrawlStatus</a:t>
            </a:r>
            <a:r>
              <a:rPr kumimoji="0" lang="en-US" sz="2000" b="0" i="0" u="none" strike="noStrike" kern="1200" cap="none" spc="0" normalizeH="0" baseline="0" noProof="0" dirty="0">
                <a:ln>
                  <a:noFill/>
                </a:ln>
                <a:solidFill>
                  <a:schemeClr val="tx1"/>
                </a:solidFill>
                <a:effectLst/>
                <a:uLnTx/>
                <a:uFillTx/>
                <a:latin typeface="Corbel" panose="020B0503020204020204" pitchFamily="34" charset="0"/>
                <a:ea typeface="+mn-ea"/>
                <a:cs typeface="+mn-cs"/>
              </a:rPr>
              <a:t> withdraw(string</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user, double amt) { </a:t>
            </a:r>
            <a:endParaRPr lang="en-US" sz="2000" dirty="0">
              <a:solidFill>
                <a:srgbClr val="FF0000"/>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Balance</a:t>
            </a:r>
            <a:r>
              <a:rPr kumimoji="0" lang="en-US" sz="2000" b="0" i="0" u="none" strike="noStrike" kern="1200" cap="none" spc="0" normalizeH="0" noProof="0" dirty="0">
                <a:ln>
                  <a:noFill/>
                </a:ln>
                <a:solidFill>
                  <a:srgbClr val="FF0000"/>
                </a:solidFill>
                <a:effectLst/>
                <a:uLnTx/>
                <a:uFillTx/>
                <a:latin typeface="Corbel" panose="020B0503020204020204" pitchFamily="34" charset="0"/>
                <a:ea typeface="+mn-ea"/>
                <a:cs typeface="+mn-cs"/>
              </a:rPr>
              <a:t>Status </a:t>
            </a:r>
            <a:r>
              <a:rPr kumimoji="0" lang="en-US" sz="2000" b="0" i="0" u="none" strike="noStrike" kern="1200" cap="none" spc="0" normalizeH="0" noProof="0" dirty="0" err="1">
                <a:ln>
                  <a:noFill/>
                </a:ln>
                <a:solidFill>
                  <a:srgbClr val="FF0000"/>
                </a:solidFill>
                <a:effectLst/>
                <a:uLnTx/>
                <a:uFillTx/>
                <a:latin typeface="Corbel" panose="020B0503020204020204" pitchFamily="34" charset="0"/>
                <a:ea typeface="+mn-ea"/>
                <a:cs typeface="+mn-cs"/>
              </a:rPr>
              <a:t>has_enough</a:t>
            </a:r>
            <a:r>
              <a:rPr kumimoji="0" lang="en-US" sz="2000" b="0" i="0" u="none" strike="noStrike" kern="1200" cap="none" spc="0" normalizeH="0" noProof="0" dirty="0">
                <a:ln>
                  <a:noFill/>
                </a:ln>
                <a:solidFill>
                  <a:srgbClr val="FF0000"/>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r>
              <a:rPr kumimoji="0" lang="en-US" sz="2000" b="0" i="0" u="none" strike="noStrike" kern="1200" cap="none" spc="0" normalizeH="0" noProof="0" dirty="0" err="1">
                <a:ln>
                  <a:noFill/>
                </a:ln>
                <a:solidFill>
                  <a:schemeClr val="tx1"/>
                </a:solidFill>
                <a:effectLst/>
                <a:uLnTx/>
                <a:uFillTx/>
                <a:latin typeface="Corbel" panose="020B0503020204020204" pitchFamily="34" charset="0"/>
                <a:ea typeface="+mn-ea"/>
                <a:cs typeface="+mn-cs"/>
              </a:rPr>
              <a:t>user_balance_at</a:t>
            </a:r>
            <a:r>
              <a:rPr lang="en-US" sz="2000" dirty="0">
                <a:solidFill>
                  <a:schemeClr val="tx1"/>
                </a:solidFill>
                <a:latin typeface="Corbel" panose="020B0503020204020204" pitchFamily="34" charset="0"/>
              </a:rPr>
              <a:t>_least</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(user, amt</a:t>
            </a:r>
            <a:r>
              <a:rPr lang="en-US" sz="2000" dirty="0">
                <a:solidFill>
                  <a:schemeClr val="tx1"/>
                </a:solidFill>
                <a:latin typeface="Corbel" panose="020B0503020204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  Should have code here to check if user has enough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  But programmer forgot to add it!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dirty="0">
              <a:solidFill>
                <a:schemeClr val="tx1"/>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orbel" panose="020B0503020204020204" pitchFamily="34" charset="0"/>
              </a:rPr>
              <a:t>   </a:t>
            </a:r>
            <a:r>
              <a:rPr lang="en-US" sz="2000" dirty="0" err="1">
                <a:solidFill>
                  <a:schemeClr val="tx1"/>
                </a:solidFill>
                <a:latin typeface="Corbel" panose="020B0503020204020204" pitchFamily="34" charset="0"/>
              </a:rPr>
              <a:t>deduct_balance</a:t>
            </a:r>
            <a:r>
              <a:rPr lang="en-US" sz="2000" dirty="0">
                <a:solidFill>
                  <a:schemeClr val="tx1"/>
                </a:solidFill>
                <a:latin typeface="Corbel" panose="020B0503020204020204" pitchFamily="34" charset="0"/>
              </a:rPr>
              <a:t>(user, amt);</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tx1"/>
                </a:solidFill>
                <a:latin typeface="Corbel" panose="020B0503020204020204" pitchFamily="34" charset="0"/>
              </a:rPr>
              <a:t>   return</a:t>
            </a:r>
            <a:r>
              <a:rPr lang="en-US" sz="2000" dirty="0">
                <a:solidFill>
                  <a:schemeClr val="tx1"/>
                </a:solidFill>
                <a:latin typeface="Corbel" panose="020B0503020204020204" pitchFamily="34" charset="0"/>
              </a:rPr>
              <a:t> </a:t>
            </a:r>
            <a:r>
              <a:rPr lang="en-US" sz="2000" dirty="0" err="1">
                <a:solidFill>
                  <a:schemeClr val="tx1"/>
                </a:solidFill>
                <a:latin typeface="Corbel" panose="020B0503020204020204" pitchFamily="34" charset="0"/>
              </a:rPr>
              <a:t>withdraw_OK</a:t>
            </a:r>
            <a:r>
              <a:rPr lang="en-US" sz="2000" dirty="0">
                <a:solidFill>
                  <a:schemeClr val="tx1"/>
                </a:solidFill>
                <a:latin typeface="Corbel" panose="020B0503020204020204" pitchFamily="34" charset="0"/>
              </a:rPr>
              <a:t>;</a:t>
            </a:r>
            <a:endParaRPr lang="en-US" sz="2000" baseline="0" dirty="0">
              <a:solidFill>
                <a:schemeClr val="tx1"/>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orbel" panose="020B0503020204020204" pitchFamily="34" charset="0"/>
              </a:rPr>
              <a:t> </a:t>
            </a:r>
            <a:r>
              <a:rPr lang="en-US" sz="2000" baseline="0" dirty="0">
                <a:solidFill>
                  <a:schemeClr val="tx1"/>
                </a:solidFill>
                <a:latin typeface="Corbel" panose="020B0503020204020204" pitchFamily="34" charset="0"/>
              </a:rPr>
              <a:t>}</a:t>
            </a:r>
            <a:endParaRPr kumimoji="0" lang="en-US" sz="2000" b="0" i="0" u="none" strike="noStrike" kern="1200" cap="none" spc="0" normalizeH="0" baseline="0" noProof="0" dirty="0">
              <a:ln>
                <a:noFill/>
              </a:ln>
              <a:solidFill>
                <a:schemeClr val="tx1"/>
              </a:solidFill>
              <a:effectLst/>
              <a:uLnTx/>
              <a:uFillTx/>
              <a:latin typeface="Corbel" panose="020B0503020204020204" pitchFamily="34" charset="0"/>
            </a:endParaRPr>
          </a:p>
        </p:txBody>
      </p:sp>
      <p:sp>
        <p:nvSpPr>
          <p:cNvPr id="89" name="Rectangle 88">
            <a:extLst>
              <a:ext uri="{FF2B5EF4-FFF2-40B4-BE49-F238E27FC236}">
                <a16:creationId xmlns:a16="http://schemas.microsoft.com/office/drawing/2014/main" id="{0B5E0D39-05CD-4D84-B5BD-30BD52A8F384}"/>
              </a:ext>
            </a:extLst>
          </p:cNvPr>
          <p:cNvSpPr/>
          <p:nvPr/>
        </p:nvSpPr>
        <p:spPr>
          <a:xfrm>
            <a:off x="1866958" y="1540664"/>
            <a:ext cx="6296421" cy="338942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1"/>
                </a:solidFill>
                <a:effectLst/>
                <a:uLnTx/>
                <a:uFillTx/>
                <a:latin typeface="Corbel" panose="020B0503020204020204" pitchFamily="34" charset="0"/>
                <a:ea typeface="+mn-ea"/>
                <a:cs typeface="+mn-cs"/>
              </a:rPr>
              <a:t>WithdrawlStatus</a:t>
            </a:r>
            <a:r>
              <a:rPr kumimoji="0" lang="en-US" sz="2000" b="0" i="0" u="none" strike="noStrike" kern="1200" cap="none" spc="0" normalizeH="0" baseline="0" noProof="0" dirty="0">
                <a:ln>
                  <a:noFill/>
                </a:ln>
                <a:solidFill>
                  <a:schemeClr val="tx1"/>
                </a:solidFill>
                <a:effectLst/>
                <a:uLnTx/>
                <a:uFillTx/>
                <a:latin typeface="Corbel" panose="020B0503020204020204" pitchFamily="34" charset="0"/>
                <a:ea typeface="+mn-ea"/>
                <a:cs typeface="+mn-cs"/>
              </a:rPr>
              <a:t> withdraw(string</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user, double amt)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r>
              <a:rPr kumimoji="0" lang="en-US" sz="2000" b="0" i="0" u="none" strike="noStrike" kern="1200" cap="none" spc="0" normalizeH="0" noProof="0" dirty="0" err="1">
                <a:ln>
                  <a:noFill/>
                </a:ln>
                <a:solidFill>
                  <a:srgbClr val="FF0000"/>
                </a:solidFill>
                <a:effectLst/>
                <a:uLnTx/>
                <a:uFillTx/>
                <a:latin typeface="Corbel" panose="020B0503020204020204" pitchFamily="34" charset="0"/>
                <a:ea typeface="+mn-ea"/>
                <a:cs typeface="+mn-cs"/>
              </a:rPr>
              <a:t>LoginStatus</a:t>
            </a:r>
            <a:r>
              <a:rPr kumimoji="0" lang="en-US" sz="2000" b="0" i="0" u="none" strike="noStrike" kern="1200" cap="none" spc="0" normalizeH="0" noProof="0" dirty="0">
                <a:ln>
                  <a:noFill/>
                </a:ln>
                <a:solidFill>
                  <a:srgbClr val="FF0000"/>
                </a:solidFill>
                <a:effectLst/>
                <a:uLnTx/>
                <a:uFillTx/>
                <a:latin typeface="Corbel" panose="020B0503020204020204" pitchFamily="34" charset="0"/>
                <a:ea typeface="+mn-ea"/>
                <a:cs typeface="+mn-cs"/>
              </a:rPr>
              <a:t> found</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 </a:t>
            </a:r>
            <a:r>
              <a:rPr kumimoji="0" lang="en-US" sz="2000" b="0" i="0" u="none" strike="noStrike" kern="1200" cap="none" spc="0" normalizeH="0" noProof="0" dirty="0" err="1">
                <a:ln>
                  <a:noFill/>
                </a:ln>
                <a:solidFill>
                  <a:schemeClr val="tx1"/>
                </a:solidFill>
                <a:effectLst/>
                <a:uLnTx/>
                <a:uFillTx/>
                <a:latin typeface="Corbel" panose="020B0503020204020204" pitchFamily="34" charset="0"/>
                <a:ea typeface="+mn-ea"/>
                <a:cs typeface="+mn-cs"/>
              </a:rPr>
              <a:t>find_user</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(user);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if (found != </a:t>
            </a:r>
            <a:r>
              <a:rPr lang="en-US" sz="2000" dirty="0" err="1">
                <a:solidFill>
                  <a:srgbClr val="FF0000"/>
                </a:solidFill>
                <a:latin typeface="Corbel" panose="020B0503020204020204" pitchFamily="34" charset="0"/>
              </a:rPr>
              <a:t>user_found</a:t>
            </a:r>
            <a:r>
              <a:rPr lang="en-US" sz="2000" dirty="0">
                <a:solidFill>
                  <a:srgbClr val="FF0000"/>
                </a:solidFill>
                <a:latin typeface="Corbel" panose="020B0503020204020204"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return </a:t>
            </a:r>
            <a:r>
              <a:rPr lang="en-US" sz="2000" dirty="0" err="1">
                <a:solidFill>
                  <a:srgbClr val="FF0000"/>
                </a:solidFill>
                <a:latin typeface="Corbel" panose="020B0503020204020204" pitchFamily="34" charset="0"/>
              </a:rPr>
              <a:t>user_not_found</a:t>
            </a:r>
            <a:r>
              <a:rPr lang="en-US" sz="2000" dirty="0">
                <a:solidFill>
                  <a:srgbClr val="FF0000"/>
                </a:solidFill>
                <a:latin typeface="Corbel" panose="020B0503020204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orbel" panose="020B0503020204020204" pitchFamily="34" charset="0"/>
              </a:rPr>
              <a:t>   double </a:t>
            </a:r>
            <a:r>
              <a:rPr lang="en-US" sz="2000" dirty="0" err="1">
                <a:solidFill>
                  <a:schemeClr val="tx1"/>
                </a:solidFill>
                <a:latin typeface="Corbel" panose="020B0503020204020204" pitchFamily="34" charset="0"/>
              </a:rPr>
              <a:t>bal</a:t>
            </a:r>
            <a:r>
              <a:rPr lang="en-US" sz="2000" dirty="0">
                <a:solidFill>
                  <a:schemeClr val="tx1"/>
                </a:solidFill>
                <a:latin typeface="Corbel" panose="020B0503020204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r>
              <a:rPr lang="en-US" sz="2000" dirty="0">
                <a:solidFill>
                  <a:schemeClr val="tx1"/>
                </a:solidFill>
                <a:latin typeface="Corbel" panose="020B0503020204020204" pitchFamily="34" charset="0"/>
              </a:rPr>
              <a:t> </a:t>
            </a:r>
            <a:r>
              <a:rPr lang="en-US" sz="2000" dirty="0">
                <a:solidFill>
                  <a:srgbClr val="FF0000"/>
                </a:solidFill>
                <a:latin typeface="Corbel" panose="020B0503020204020204" pitchFamily="34" charset="0"/>
              </a:rPr>
              <a:t>Balance</a:t>
            </a:r>
            <a:r>
              <a:rPr kumimoji="0" lang="en-US" sz="2000" b="0" i="0" u="none" strike="noStrike" kern="1200" cap="none" spc="0" normalizeH="0" noProof="0" dirty="0">
                <a:ln>
                  <a:noFill/>
                </a:ln>
                <a:solidFill>
                  <a:srgbClr val="FF0000"/>
                </a:solidFill>
                <a:effectLst/>
                <a:uLnTx/>
                <a:uFillTx/>
                <a:latin typeface="Corbel" panose="020B0503020204020204" pitchFamily="34" charset="0"/>
                <a:ea typeface="+mn-ea"/>
                <a:cs typeface="+mn-cs"/>
              </a:rPr>
              <a:t>Status </a:t>
            </a:r>
            <a:r>
              <a:rPr kumimoji="0" lang="en-US" sz="2000" b="0" i="0" u="none" strike="noStrike" kern="1200" cap="none" spc="0" normalizeH="0" noProof="0" dirty="0" err="1">
                <a:ln>
                  <a:noFill/>
                </a:ln>
                <a:solidFill>
                  <a:srgbClr val="FF0000"/>
                </a:solidFill>
                <a:effectLst/>
                <a:uLnTx/>
                <a:uFillTx/>
                <a:latin typeface="Corbel" panose="020B0503020204020204" pitchFamily="34" charset="0"/>
                <a:ea typeface="+mn-ea"/>
                <a:cs typeface="+mn-cs"/>
              </a:rPr>
              <a:t>got_bal</a:t>
            </a:r>
            <a:r>
              <a:rPr kumimoji="0" lang="en-US" sz="2000" b="0" i="0" u="none" strike="noStrike" kern="1200" cap="none" spc="0" normalizeH="0" noProof="0" dirty="0">
                <a:ln>
                  <a:noFill/>
                </a:ln>
                <a:solidFill>
                  <a:srgbClr val="FF0000"/>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r>
              <a:rPr kumimoji="0" lang="en-US" sz="2000" b="0" i="0" u="none" strike="noStrike" kern="1200" cap="none" spc="0" normalizeH="0" noProof="0" dirty="0" err="1">
                <a:ln>
                  <a:noFill/>
                </a:ln>
                <a:solidFill>
                  <a:schemeClr val="tx1"/>
                </a:solidFill>
                <a:effectLst/>
                <a:uLnTx/>
                <a:uFillTx/>
                <a:latin typeface="Corbel" panose="020B0503020204020204" pitchFamily="34" charset="0"/>
                <a:ea typeface="+mn-ea"/>
                <a:cs typeface="+mn-cs"/>
              </a:rPr>
              <a:t>get_balance</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(user, &amp;</a:t>
            </a:r>
            <a:r>
              <a:rPr kumimoji="0" lang="en-US" sz="2000" b="0" i="0" u="none" strike="noStrike" kern="1200" cap="none" spc="0" normalizeH="0" noProof="0" dirty="0" err="1">
                <a:ln>
                  <a:noFill/>
                </a:ln>
                <a:solidFill>
                  <a:schemeClr val="tx1"/>
                </a:solidFill>
                <a:effectLst/>
                <a:uLnTx/>
                <a:uFillTx/>
                <a:latin typeface="Corbel" panose="020B0503020204020204" pitchFamily="34" charset="0"/>
                <a:ea typeface="+mn-ea"/>
                <a:cs typeface="+mn-cs"/>
              </a:rPr>
              <a:t>bal</a:t>
            </a:r>
            <a:r>
              <a:rPr lang="en-US" sz="2000" dirty="0">
                <a:solidFill>
                  <a:schemeClr val="tx1"/>
                </a:solidFill>
                <a:latin typeface="Corbel" panose="020B0503020204020204" pitchFamily="34" charset="0"/>
              </a:rPr>
              <a:t>);</a:t>
            </a:r>
            <a:r>
              <a:rPr kumimoji="0" lang="en-US" sz="2000" b="0" i="0" u="none" strike="noStrike" kern="1200" cap="none" spc="0" normalizeH="0" noProof="0" dirty="0">
                <a:ln>
                  <a:noFill/>
                </a:ln>
                <a:solidFill>
                  <a:schemeClr val="tx1"/>
                </a:solidFill>
                <a:effectLst/>
                <a:uLnTx/>
                <a:uFillTx/>
                <a:latin typeface="Corbel" panose="020B0503020204020204" pitchFamily="34" charset="0"/>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orbel" panose="020B0503020204020204" pitchFamily="34" charset="0"/>
              </a:rPr>
              <a:t>   </a:t>
            </a:r>
            <a:r>
              <a:rPr lang="en-US" sz="2000" dirty="0">
                <a:solidFill>
                  <a:srgbClr val="FF0000"/>
                </a:solidFill>
                <a:latin typeface="Corbel" panose="020B0503020204020204" pitchFamily="34" charset="0"/>
              </a:rPr>
              <a:t>if (</a:t>
            </a:r>
            <a:r>
              <a:rPr lang="en-US" sz="2000" dirty="0" err="1">
                <a:solidFill>
                  <a:srgbClr val="FF0000"/>
                </a:solidFill>
                <a:latin typeface="Corbel" panose="020B0503020204020204" pitchFamily="34" charset="0"/>
              </a:rPr>
              <a:t>got_bal</a:t>
            </a:r>
            <a:r>
              <a:rPr lang="en-US" sz="2000" dirty="0">
                <a:solidFill>
                  <a:srgbClr val="FF0000"/>
                </a:solidFill>
                <a:latin typeface="Corbel" panose="020B0503020204020204" pitchFamily="34" charset="0"/>
              </a:rPr>
              <a:t> != success) </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latin typeface="Corbel" panose="020B0503020204020204" pitchFamily="34" charset="0"/>
              </a:rPr>
              <a:t>      return </a:t>
            </a:r>
            <a:r>
              <a:rPr lang="en-US" sz="2000" dirty="0" err="1">
                <a:solidFill>
                  <a:srgbClr val="FF0000"/>
                </a:solidFill>
                <a:latin typeface="Corbel" panose="020B0503020204020204" pitchFamily="34" charset="0"/>
              </a:rPr>
              <a:t>unable_to_get_balance</a:t>
            </a:r>
            <a:r>
              <a:rPr lang="en-US" sz="2000" dirty="0">
                <a:solidFill>
                  <a:srgbClr val="FF0000"/>
                </a:solidFill>
                <a:latin typeface="Corbel" panose="020B0503020204020204" pitchFamily="34" charset="0"/>
              </a:rPr>
              <a:t>;</a:t>
            </a:r>
            <a:endParaRPr kumimoji="0" lang="en-US" sz="2000" b="0" i="0" u="none" strike="noStrike" kern="1200" cap="none" spc="0" normalizeH="0" noProof="0" dirty="0">
              <a:ln>
                <a:noFill/>
              </a:ln>
              <a:solidFill>
                <a:srgbClr val="FF0000"/>
              </a:solidFill>
              <a:effectLst/>
              <a:uLnTx/>
              <a:uFillTx/>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tx1"/>
                </a:solidFill>
                <a:latin typeface="Corbel" panose="020B0503020204020204" pitchFamily="34" charset="0"/>
              </a:rPr>
              <a:t>  </a:t>
            </a:r>
            <a:r>
              <a:rPr lang="en-US" sz="2000" dirty="0">
                <a:solidFill>
                  <a:schemeClr val="tx1"/>
                </a:solidFill>
                <a:latin typeface="Corbel" panose="020B0503020204020204" pitchFamily="34" charset="0"/>
              </a:rPr>
              <a:t> ...</a:t>
            </a:r>
            <a:endParaRPr lang="en-US" sz="2000" baseline="0" dirty="0">
              <a:solidFill>
                <a:schemeClr val="tx1"/>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orbel" panose="020B0503020204020204" pitchFamily="34" charset="0"/>
              </a:rPr>
              <a:t> </a:t>
            </a:r>
            <a:r>
              <a:rPr lang="en-US" sz="2000" baseline="0" dirty="0">
                <a:solidFill>
                  <a:schemeClr val="tx1"/>
                </a:solidFill>
                <a:latin typeface="Corbel" panose="020B0503020204020204" pitchFamily="34" charset="0"/>
              </a:rPr>
              <a:t>}</a:t>
            </a:r>
            <a:endParaRPr kumimoji="0" lang="en-US" sz="2000" b="0" i="0" u="none" strike="noStrike" kern="1200" cap="none" spc="0" normalizeH="0" baseline="0" noProof="0" dirty="0">
              <a:ln>
                <a:noFill/>
              </a:ln>
              <a:solidFill>
                <a:schemeClr val="tx1"/>
              </a:solidFill>
              <a:effectLst/>
              <a:uLnTx/>
              <a:uFillTx/>
              <a:latin typeface="Corbel" panose="020B0503020204020204" pitchFamily="34" charset="0"/>
            </a:endParaRPr>
          </a:p>
        </p:txBody>
      </p:sp>
      <p:grpSp>
        <p:nvGrpSpPr>
          <p:cNvPr id="154" name="Group 153">
            <a:extLst>
              <a:ext uri="{FF2B5EF4-FFF2-40B4-BE49-F238E27FC236}">
                <a16:creationId xmlns:a16="http://schemas.microsoft.com/office/drawing/2014/main" id="{1BE5590A-DDEE-45D4-BD14-683460140247}"/>
              </a:ext>
            </a:extLst>
          </p:cNvPr>
          <p:cNvGrpSpPr/>
          <p:nvPr/>
        </p:nvGrpSpPr>
        <p:grpSpPr>
          <a:xfrm>
            <a:off x="7885160" y="947321"/>
            <a:ext cx="3715424" cy="5128122"/>
            <a:chOff x="5788941" y="2129928"/>
            <a:chExt cx="3715424" cy="5128122"/>
          </a:xfrm>
        </p:grpSpPr>
        <p:sp>
          <p:nvSpPr>
            <p:cNvPr id="97" name="Rectangle 96">
              <a:extLst>
                <a:ext uri="{FF2B5EF4-FFF2-40B4-BE49-F238E27FC236}">
                  <a16:creationId xmlns:a16="http://schemas.microsoft.com/office/drawing/2014/main" id="{2EB3194A-A98E-47C5-A521-7E316A5DF9DA}"/>
                </a:ext>
              </a:extLst>
            </p:cNvPr>
            <p:cNvSpPr/>
            <p:nvPr/>
          </p:nvSpPr>
          <p:spPr>
            <a:xfrm>
              <a:off x="5788941" y="2129928"/>
              <a:ext cx="3715424" cy="512812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schemeClr val="tx1"/>
                  </a:solidFill>
                  <a:latin typeface="Corbel" panose="020B0503020204020204" pitchFamily="34" charset="0"/>
                </a:rPr>
                <a:t>Status h() {</a:t>
              </a:r>
            </a:p>
            <a:p>
              <a:pPr lvl="0">
                <a:defRPr/>
              </a:pPr>
              <a:r>
                <a:rPr lang="en-US" dirty="0">
                  <a:solidFill>
                    <a:schemeClr val="tx1"/>
                  </a:solidFill>
                  <a:latin typeface="Corbel" panose="020B0503020204020204" pitchFamily="34" charset="0"/>
                </a:rPr>
                <a:t>  Status  s = </a:t>
              </a:r>
              <a:r>
                <a:rPr lang="en-US" dirty="0" err="1">
                  <a:solidFill>
                    <a:schemeClr val="tx1"/>
                  </a:solidFill>
                  <a:latin typeface="Corbel" panose="020B0503020204020204" pitchFamily="34" charset="0"/>
                </a:rPr>
                <a:t>i</a:t>
              </a:r>
              <a:r>
                <a:rPr lang="en-US" dirty="0">
                  <a:solidFill>
                    <a:schemeClr val="tx1"/>
                  </a:solidFill>
                  <a:latin typeface="Corbel" panose="020B0503020204020204" pitchFamily="34" charset="0"/>
                </a:rPr>
                <a:t>();</a:t>
              </a:r>
            </a:p>
            <a:p>
              <a:pPr lvl="0">
                <a:defRPr/>
              </a:pPr>
              <a:r>
                <a:rPr lang="en-US" dirty="0">
                  <a:solidFill>
                    <a:schemeClr val="tx1"/>
                  </a:solidFill>
                  <a:latin typeface="Corbel" panose="020B0503020204020204" pitchFamily="34" charset="0"/>
                </a:rPr>
                <a:t>  if (s != success)         return failure;</a:t>
              </a:r>
            </a:p>
            <a:p>
              <a:pPr lvl="0">
                <a:defRPr/>
              </a:pP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"h-yay!\n";</a:t>
              </a:r>
            </a:p>
            <a:p>
              <a:pPr lvl="0">
                <a:defRPr/>
              </a:pPr>
              <a:r>
                <a:rPr lang="en-US" dirty="0">
                  <a:solidFill>
                    <a:schemeClr val="tx1"/>
                  </a:solidFill>
                  <a:latin typeface="Corbel" panose="020B0503020204020204" pitchFamily="34" charset="0"/>
                </a:rPr>
                <a:t>  return success;</a:t>
              </a:r>
            </a:p>
            <a:p>
              <a:pPr lvl="0">
                <a:defRPr/>
              </a:pPr>
              <a:r>
                <a:rPr lang="en-US" dirty="0">
                  <a:solidFill>
                    <a:schemeClr val="tx1"/>
                  </a:solidFill>
                  <a:latin typeface="Corbel" panose="020B0503020204020204" pitchFamily="34" charset="0"/>
                </a:rPr>
                <a:t>}</a:t>
              </a:r>
            </a:p>
            <a:p>
              <a:pPr lvl="0">
                <a:defRPr/>
              </a:pPr>
              <a:endParaRPr lang="en-US" sz="1100" dirty="0">
                <a:solidFill>
                  <a:schemeClr val="tx1"/>
                </a:solidFill>
                <a:latin typeface="Corbel" panose="020B0503020204020204" pitchFamily="34" charset="0"/>
              </a:endParaRPr>
            </a:p>
            <a:p>
              <a:pPr lvl="0">
                <a:defRPr/>
              </a:pPr>
              <a:r>
                <a:rPr lang="en-US" dirty="0">
                  <a:solidFill>
                    <a:schemeClr val="tx1"/>
                  </a:solidFill>
                  <a:latin typeface="Corbel" panose="020B0503020204020204" pitchFamily="34" charset="0"/>
                </a:rPr>
                <a:t>Status g() {</a:t>
              </a:r>
            </a:p>
            <a:p>
              <a:pPr lvl="0">
                <a:defRPr/>
              </a:pPr>
              <a:r>
                <a:rPr lang="en-US" dirty="0">
                  <a:solidFill>
                    <a:schemeClr val="tx1"/>
                  </a:solidFill>
                  <a:latin typeface="Corbel" panose="020B0503020204020204" pitchFamily="34" charset="0"/>
                </a:rPr>
                <a:t>  Status  s = h();</a:t>
              </a:r>
            </a:p>
            <a:p>
              <a:pPr lvl="0">
                <a:defRPr/>
              </a:pPr>
              <a:r>
                <a:rPr lang="en-US" dirty="0">
                  <a:solidFill>
                    <a:schemeClr val="tx1"/>
                  </a:solidFill>
                  <a:latin typeface="Corbel" panose="020B0503020204020204" pitchFamily="34" charset="0"/>
                </a:rPr>
                <a:t>  if (s != success)        return failure;</a:t>
              </a:r>
            </a:p>
            <a:p>
              <a:pPr lvl="0">
                <a:defRPr/>
              </a:pP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"g-yay!\n";</a:t>
              </a:r>
            </a:p>
            <a:p>
              <a:pPr lvl="0">
                <a:defRPr/>
              </a:pPr>
              <a:r>
                <a:rPr lang="en-US" dirty="0">
                  <a:solidFill>
                    <a:schemeClr val="tx1"/>
                  </a:solidFill>
                  <a:latin typeface="Corbel" panose="020B0503020204020204" pitchFamily="34" charset="0"/>
                </a:rPr>
                <a:t>  return success;</a:t>
              </a:r>
            </a:p>
            <a:p>
              <a:pPr lvl="0">
                <a:defRPr/>
              </a:pPr>
              <a:r>
                <a:rPr lang="en-US" dirty="0">
                  <a:solidFill>
                    <a:schemeClr val="tx1"/>
                  </a:solidFill>
                  <a:latin typeface="Corbel" panose="020B0503020204020204" pitchFamily="34" charset="0"/>
                </a:rPr>
                <a:t>}</a:t>
              </a:r>
            </a:p>
            <a:p>
              <a:pPr lvl="0">
                <a:defRPr/>
              </a:pPr>
              <a:endParaRPr lang="en-US" sz="1050" dirty="0">
                <a:solidFill>
                  <a:schemeClr val="tx1"/>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rbel" panose="020B0503020204020204" pitchFamily="34" charset="0"/>
                </a:rPr>
                <a:t>void f() {</a:t>
              </a: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pitchFamily="34" charset="0"/>
                </a:rPr>
                <a:t>  Status  s = g();</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rbel" panose="020B0503020204020204" pitchFamily="34" charset="0"/>
                </a:rPr>
                <a:t>  if (s != success)      </a:t>
              </a:r>
              <a:r>
                <a:rPr kumimoji="0" lang="en-US" b="0" i="0" u="none" strike="noStrike" kern="1200" cap="none" spc="0" normalizeH="0" noProof="0" dirty="0" err="1">
                  <a:ln>
                    <a:noFill/>
                  </a:ln>
                  <a:solidFill>
                    <a:schemeClr val="tx1"/>
                  </a:solidFill>
                  <a:effectLst/>
                  <a:uLnTx/>
                  <a:uFillTx/>
                  <a:latin typeface="Corbel" panose="020B0503020204020204" pitchFamily="34" charset="0"/>
                </a:rPr>
                <a:t>cout</a:t>
              </a:r>
              <a:r>
                <a:rPr kumimoji="0" lang="en-US" b="0" i="0" u="none" strike="noStrike" kern="1200" cap="none" spc="0" normalizeH="0" noProof="0" dirty="0">
                  <a:ln>
                    <a:noFill/>
                  </a:ln>
                  <a:solidFill>
                    <a:schemeClr val="tx1"/>
                  </a:solidFill>
                  <a:effectLst/>
                  <a:uLnTx/>
                  <a:uFillTx/>
                  <a:latin typeface="Corbel" panose="020B0503020204020204" pitchFamily="34" charset="0"/>
                </a:rPr>
                <a:t> &lt;&lt; "f-</a:t>
              </a:r>
              <a:r>
                <a:rPr kumimoji="0" lang="en-US" b="0" i="0" u="none" strike="noStrike" kern="1200" cap="none" spc="0" normalizeH="0" noProof="0" dirty="0" err="1">
                  <a:ln>
                    <a:noFill/>
                  </a:ln>
                  <a:solidFill>
                    <a:schemeClr val="tx1"/>
                  </a:solidFill>
                  <a:effectLst/>
                  <a:uLnTx/>
                  <a:uFillTx/>
                  <a:latin typeface="Corbel" panose="020B0503020204020204" pitchFamily="34" charset="0"/>
                </a:rPr>
                <a:t>noooo</a:t>
              </a:r>
              <a:r>
                <a:rPr kumimoji="0" lang="en-US" b="0" i="0" u="none" strike="noStrike" kern="1200" cap="none" spc="0" normalizeH="0" noProof="0" dirty="0">
                  <a:ln>
                    <a:noFill/>
                  </a:ln>
                  <a:solidFill>
                    <a:schemeClr val="tx1"/>
                  </a:solidFill>
                  <a:effectLst/>
                  <a:uLnTx/>
                  <a:uFillTx/>
                  <a:latin typeface="Corbel" panose="020B0503020204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pitchFamily="34" charset="0"/>
                </a:rPr>
                <a:t>              else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"f-yay!\n";</a:t>
              </a:r>
              <a:endParaRPr kumimoji="0" lang="en-US" b="0" i="0" u="none" strike="noStrike" kern="1200" cap="none" spc="0" normalizeH="0" noProof="0" dirty="0">
                <a:ln>
                  <a:noFill/>
                </a:ln>
                <a:solidFill>
                  <a:schemeClr val="tx1"/>
                </a:solidFill>
                <a:effectLst/>
                <a:uLnTx/>
                <a:uFillTx/>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latin typeface="Corbel" panose="020B0503020204020204" pitchFamily="34" charset="0"/>
                </a:rPr>
                <a:t>}</a:t>
              </a:r>
              <a:endParaRPr kumimoji="0" lang="en-US" b="0" i="0" u="none" strike="noStrike" kern="1200" cap="none" spc="0" normalizeH="0" baseline="0" noProof="0" dirty="0">
                <a:ln>
                  <a:noFill/>
                </a:ln>
                <a:solidFill>
                  <a:schemeClr val="tx1"/>
                </a:solidFill>
                <a:effectLst/>
                <a:uLnTx/>
                <a:uFillTx/>
                <a:latin typeface="Corbel" panose="020B0503020204020204" pitchFamily="34" charset="0"/>
              </a:endParaRPr>
            </a:p>
          </p:txBody>
        </p:sp>
        <p:cxnSp>
          <p:nvCxnSpPr>
            <p:cNvPr id="99" name="Straight Arrow Connector 98">
              <a:extLst>
                <a:ext uri="{FF2B5EF4-FFF2-40B4-BE49-F238E27FC236}">
                  <a16:creationId xmlns:a16="http://schemas.microsoft.com/office/drawing/2014/main" id="{D25360BB-2E6C-42D9-B863-8350E133CF37}"/>
                </a:ext>
              </a:extLst>
            </p:cNvPr>
            <p:cNvCxnSpPr>
              <a:cxnSpLocks/>
            </p:cNvCxnSpPr>
            <p:nvPr/>
          </p:nvCxnSpPr>
          <p:spPr>
            <a:xfrm flipH="1">
              <a:off x="6634218" y="3551280"/>
              <a:ext cx="167620" cy="87232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595BE3D-DCC9-4144-BC20-8C49BA2B5772}"/>
                </a:ext>
              </a:extLst>
            </p:cNvPr>
            <p:cNvCxnSpPr>
              <a:cxnSpLocks/>
            </p:cNvCxnSpPr>
            <p:nvPr/>
          </p:nvCxnSpPr>
          <p:spPr>
            <a:xfrm flipH="1">
              <a:off x="6016295" y="4439191"/>
              <a:ext cx="613253" cy="18596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4AC681C-BB26-41E5-ADCF-AF62616C05BA}"/>
                </a:ext>
              </a:extLst>
            </p:cNvPr>
            <p:cNvCxnSpPr>
              <a:cxnSpLocks/>
            </p:cNvCxnSpPr>
            <p:nvPr/>
          </p:nvCxnSpPr>
          <p:spPr>
            <a:xfrm flipH="1">
              <a:off x="6254783" y="4485482"/>
              <a:ext cx="537679" cy="185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F213F8-EC24-4FF4-B84D-5A3C52307FBF}"/>
                </a:ext>
              </a:extLst>
            </p:cNvPr>
            <p:cNvCxnSpPr>
              <a:cxnSpLocks/>
            </p:cNvCxnSpPr>
            <p:nvPr/>
          </p:nvCxnSpPr>
          <p:spPr>
            <a:xfrm flipH="1">
              <a:off x="6634218" y="5348293"/>
              <a:ext cx="365040" cy="83589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3D6DA28-F170-46AA-8BD9-85B10EBDEF67}"/>
                </a:ext>
              </a:extLst>
            </p:cNvPr>
            <p:cNvCxnSpPr>
              <a:cxnSpLocks/>
            </p:cNvCxnSpPr>
            <p:nvPr/>
          </p:nvCxnSpPr>
          <p:spPr>
            <a:xfrm flipH="1">
              <a:off x="6013174" y="6235179"/>
              <a:ext cx="616372" cy="1784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2672B0-8831-43FD-8409-B91AD431E26C}"/>
                </a:ext>
              </a:extLst>
            </p:cNvPr>
            <p:cNvCxnSpPr>
              <a:cxnSpLocks/>
            </p:cNvCxnSpPr>
            <p:nvPr/>
          </p:nvCxnSpPr>
          <p:spPr>
            <a:xfrm flipV="1">
              <a:off x="7348456" y="6504764"/>
              <a:ext cx="282816" cy="121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1E55EA1-7A25-4D29-9E20-09425455EB0F}"/>
                </a:ext>
              </a:extLst>
            </p:cNvPr>
            <p:cNvCxnSpPr>
              <a:cxnSpLocks/>
            </p:cNvCxnSpPr>
            <p:nvPr/>
          </p:nvCxnSpPr>
          <p:spPr>
            <a:xfrm>
              <a:off x="7350349" y="4704622"/>
              <a:ext cx="375123" cy="76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B32C814-F2B3-4F54-AC80-5C91C0766B80}"/>
                </a:ext>
              </a:extLst>
            </p:cNvPr>
            <p:cNvCxnSpPr>
              <a:cxnSpLocks/>
            </p:cNvCxnSpPr>
            <p:nvPr/>
          </p:nvCxnSpPr>
          <p:spPr>
            <a:xfrm flipH="1">
              <a:off x="6254783" y="6314844"/>
              <a:ext cx="482770" cy="1504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EBADDC1-5CC4-473E-9C1A-B2934BC334A6}"/>
                </a:ext>
              </a:extLst>
            </p:cNvPr>
            <p:cNvCxnSpPr>
              <a:cxnSpLocks/>
            </p:cNvCxnSpPr>
            <p:nvPr/>
          </p:nvCxnSpPr>
          <p:spPr>
            <a:xfrm>
              <a:off x="5993886" y="5058591"/>
              <a:ext cx="0" cy="17008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6761302-88EF-49D3-BF6C-BF758FFAFD4C}"/>
                </a:ext>
              </a:extLst>
            </p:cNvPr>
            <p:cNvCxnSpPr>
              <a:cxnSpLocks/>
            </p:cNvCxnSpPr>
            <p:nvPr/>
          </p:nvCxnSpPr>
          <p:spPr>
            <a:xfrm flipH="1">
              <a:off x="5974252" y="4775935"/>
              <a:ext cx="561062" cy="15264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AFBFE70-AABC-413A-AE8E-11110E658881}"/>
                </a:ext>
              </a:extLst>
            </p:cNvPr>
            <p:cNvCxnSpPr>
              <a:cxnSpLocks/>
            </p:cNvCxnSpPr>
            <p:nvPr/>
          </p:nvCxnSpPr>
          <p:spPr>
            <a:xfrm>
              <a:off x="6549176" y="6577699"/>
              <a:ext cx="416504" cy="1597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6152D0A-348F-4041-9A3F-58014DB98F86}"/>
                </a:ext>
              </a:extLst>
            </p:cNvPr>
            <p:cNvCxnSpPr>
              <a:cxnSpLocks/>
            </p:cNvCxnSpPr>
            <p:nvPr/>
          </p:nvCxnSpPr>
          <p:spPr>
            <a:xfrm flipH="1">
              <a:off x="6749667" y="2978669"/>
              <a:ext cx="1576489" cy="14075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3DD1FAA-B611-4495-9E03-12B052C67A62}"/>
                </a:ext>
              </a:extLst>
            </p:cNvPr>
            <p:cNvCxnSpPr>
              <a:cxnSpLocks/>
            </p:cNvCxnSpPr>
            <p:nvPr/>
          </p:nvCxnSpPr>
          <p:spPr>
            <a:xfrm flipH="1">
              <a:off x="6723962" y="4820567"/>
              <a:ext cx="1575501" cy="13451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3BB310C-9B85-42B3-8880-23757626CA7A}"/>
                </a:ext>
              </a:extLst>
            </p:cNvPr>
            <p:cNvCxnSpPr>
              <a:cxnSpLocks/>
            </p:cNvCxnSpPr>
            <p:nvPr/>
          </p:nvCxnSpPr>
          <p:spPr>
            <a:xfrm>
              <a:off x="7365588" y="2887387"/>
              <a:ext cx="375123" cy="76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1BF5F9E-A844-4677-9061-99CC6EF78110}"/>
                </a:ext>
              </a:extLst>
            </p:cNvPr>
            <p:cNvCxnSpPr>
              <a:cxnSpLocks/>
            </p:cNvCxnSpPr>
            <p:nvPr/>
          </p:nvCxnSpPr>
          <p:spPr>
            <a:xfrm flipH="1">
              <a:off x="6040181" y="2999210"/>
              <a:ext cx="144531" cy="12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16F19F35-C6BF-4319-98D9-27E2D3FCBCEB}"/>
                </a:ext>
              </a:extLst>
            </p:cNvPr>
            <p:cNvCxnSpPr>
              <a:cxnSpLocks/>
            </p:cNvCxnSpPr>
            <p:nvPr/>
          </p:nvCxnSpPr>
          <p:spPr>
            <a:xfrm flipH="1">
              <a:off x="6022677" y="3258577"/>
              <a:ext cx="144531" cy="12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19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74"/>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4"/>
                                        </p:tgtEl>
                                      </p:cBhvr>
                                    </p:animEffect>
                                    <p:set>
                                      <p:cBhvr>
                                        <p:cTn id="24" dur="1" fill="hold">
                                          <p:stCondLst>
                                            <p:cond delay="499"/>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25" restart="whenNotActive" fill="hold" evtFilter="cancelBubble" nodeType="interactiveSeq">
                <p:stCondLst>
                  <p:cond evt="onClick" delay="0">
                    <p:tgtEl>
                      <p:spTgt spid="77"/>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7"/>
                                        </p:tgtEl>
                                      </p:cBhvr>
                                    </p:animEffect>
                                    <p:set>
                                      <p:cBhvr>
                                        <p:cTn id="30" dur="1" fill="hold">
                                          <p:stCondLst>
                                            <p:cond delay="499"/>
                                          </p:stCondLst>
                                        </p:cTn>
                                        <p:tgtEl>
                                          <p:spTgt spid="77"/>
                                        </p:tgtEl>
                                        <p:attrNameLst>
                                          <p:attrName>style.visibility</p:attrName>
                                        </p:attrNameLst>
                                      </p:cBhvr>
                                      <p:to>
                                        <p:strVal val="hidden"/>
                                      </p:to>
                                    </p:set>
                                  </p:childTnLst>
                                </p:cTn>
                              </p:par>
                              <p:par>
                                <p:cTn id="31" presetID="22" presetClass="entr" presetSubtype="4"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wipe(down)">
                                      <p:cBhvr>
                                        <p:cTn id="33" dur="500"/>
                                        <p:tgtEl>
                                          <p:spTgt spid="91"/>
                                        </p:tgtEl>
                                      </p:cBhvr>
                                    </p:animEffect>
                                  </p:childTnLst>
                                </p:cTn>
                              </p:par>
                            </p:childTnLst>
                          </p:cTn>
                        </p:par>
                      </p:childTnLst>
                    </p:cTn>
                  </p:par>
                </p:childTnLst>
              </p:cTn>
              <p:nextCondLst>
                <p:cond evt="onClick" delay="0">
                  <p:tgtEl>
                    <p:spTgt spid="77"/>
                  </p:tgtEl>
                </p:cond>
              </p:nextCondLst>
            </p:seq>
            <p:seq concurrent="1" nextAc="seek">
              <p:cTn id="34" restart="whenNotActive" fill="hold" evtFilter="cancelBubble" nodeType="interactiveSeq">
                <p:stCondLst>
                  <p:cond evt="onClick" delay="0">
                    <p:tgtEl>
                      <p:spTgt spid="80"/>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22" presetClass="entr" presetSubtype="4"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wipe(down)">
                                      <p:cBhvr>
                                        <p:cTn id="42" dur="500"/>
                                        <p:tgtEl>
                                          <p:spTgt spid="89"/>
                                        </p:tgtEl>
                                      </p:cBhvr>
                                    </p:animEffect>
                                  </p:childTnLst>
                                </p:cTn>
                              </p:par>
                            </p:childTnLst>
                          </p:cTn>
                        </p:par>
                      </p:childTnLst>
                    </p:cTn>
                  </p:par>
                </p:childTnLst>
              </p:cTn>
              <p:nextCondLst>
                <p:cond evt="onClick" delay="0">
                  <p:tgtEl>
                    <p:spTgt spid="80"/>
                  </p:tgtEl>
                </p:cond>
              </p:nextCondLst>
            </p:seq>
            <p:seq concurrent="1" nextAc="seek">
              <p:cTn id="43" restart="whenNotActive" fill="hold" evtFilter="cancelBubble" nodeType="interactiveSeq">
                <p:stCondLst>
                  <p:cond evt="onClick" delay="0">
                    <p:tgtEl>
                      <p:spTgt spid="83"/>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83"/>
                                        </p:tgtEl>
                                      </p:cBhvr>
                                    </p:animEffect>
                                    <p:set>
                                      <p:cBhvr>
                                        <p:cTn id="48" dur="1" fill="hold">
                                          <p:stCondLst>
                                            <p:cond delay="499"/>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83"/>
                  </p:tgtEl>
                </p:cond>
              </p:nextCondLst>
            </p:seq>
            <p:seq concurrent="1" nextAc="seek">
              <p:cTn id="49" restart="whenNotActive" fill="hold" evtFilter="cancelBubble" nodeType="interactiveSeq">
                <p:stCondLst>
                  <p:cond evt="onClick" delay="0">
                    <p:tgtEl>
                      <p:spTgt spid="86"/>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86"/>
                                        </p:tgtEl>
                                      </p:cBhvr>
                                    </p:animEffect>
                                    <p:set>
                                      <p:cBhvr>
                                        <p:cTn id="54" dur="1" fill="hold">
                                          <p:stCondLst>
                                            <p:cond delay="4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55" restart="whenNotActive" fill="hold" evtFilter="cancelBubble" nodeType="interactiveSeq">
                <p:stCondLst>
                  <p:cond evt="onClick" delay="0">
                    <p:tgtEl>
                      <p:spTgt spid="89"/>
                    </p:tgtEl>
                  </p:cond>
                </p:stCondLst>
                <p:endSync evt="end" delay="0">
                  <p:rtn val="all"/>
                </p:endSync>
                <p:childTnLst>
                  <p:par>
                    <p:cTn id="56" fill="hold">
                      <p:stCondLst>
                        <p:cond delay="0"/>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60" restart="whenNotActive" fill="hold" evtFilter="cancelBubble" nodeType="interactiveSeq">
                <p:stCondLst>
                  <p:cond evt="onClick" delay="0">
                    <p:tgtEl>
                      <p:spTgt spid="91"/>
                    </p:tgtEl>
                  </p:cond>
                </p:stCondLst>
                <p:endSync evt="end" delay="0">
                  <p:rtn val="all"/>
                </p:endSync>
                <p:childTnLst>
                  <p:par>
                    <p:cTn id="61" fill="hold">
                      <p:stCondLst>
                        <p:cond delay="0"/>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65" restart="whenNotActive" fill="hold" evtFilter="cancelBubble" nodeType="interactiveSeq">
                <p:stCondLst>
                  <p:cond evt="onClick" delay="0">
                    <p:tgtEl>
                      <p:spTgt spid="93"/>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54"/>
                                        </p:tgtEl>
                                        <p:attrNameLst>
                                          <p:attrName>style.visibility</p:attrName>
                                        </p:attrNameLst>
                                      </p:cBhvr>
                                      <p:to>
                                        <p:strVal val="visible"/>
                                      </p:to>
                                    </p:set>
                                  </p:childTnLst>
                                </p:cTn>
                              </p:par>
                            </p:childTnLst>
                          </p:cTn>
                        </p:par>
                      </p:childTnLst>
                    </p:cTn>
                  </p:par>
                </p:childTnLst>
              </p:cTn>
              <p:nextCondLst>
                <p:cond evt="onClick" delay="0">
                  <p:tgtEl>
                    <p:spTgt spid="93"/>
                  </p:tgtEl>
                </p:cond>
              </p:nextCondLst>
            </p:seq>
            <p:seq concurrent="1" nextAc="seek">
              <p:cTn id="73" restart="whenNotActive" fill="hold" evtFilter="cancelBubble" nodeType="interactiveSeq">
                <p:stCondLst>
                  <p:cond evt="onClick" delay="0">
                    <p:tgtEl>
                      <p:spTgt spid="154"/>
                    </p:tgtEl>
                  </p:cond>
                </p:stCondLst>
                <p:endSync evt="end" delay="0">
                  <p:rtn val="all"/>
                </p:endSync>
                <p:childTnLst>
                  <p:par>
                    <p:cTn id="74" fill="hold">
                      <p:stCondLst>
                        <p:cond delay="0"/>
                      </p:stCondLst>
                      <p:childTnLst>
                        <p:par>
                          <p:cTn id="75" fill="hold">
                            <p:stCondLst>
                              <p:cond delay="0"/>
                            </p:stCondLst>
                            <p:childTnLst>
                              <p:par>
                                <p:cTn id="76" presetID="1" presetClass="exit" presetSubtype="0" fill="hold" nodeType="withEffect">
                                  <p:stCondLst>
                                    <p:cond delay="0"/>
                                  </p:stCondLst>
                                  <p:childTnLst>
                                    <p:set>
                                      <p:cBhvr>
                                        <p:cTn id="77" dur="1" fill="hold">
                                          <p:stCondLst>
                                            <p:cond delay="0"/>
                                          </p:stCondLst>
                                        </p:cTn>
                                        <p:tgtEl>
                                          <p:spTgt spid="154"/>
                                        </p:tgtEl>
                                        <p:attrNameLst>
                                          <p:attrName>style.visibility</p:attrName>
                                        </p:attrNameLst>
                                      </p:cBhvr>
                                      <p:to>
                                        <p:strVal val="hidden"/>
                                      </p:to>
                                    </p:set>
                                  </p:childTnLst>
                                </p:cTn>
                              </p:par>
                            </p:childTnLst>
                          </p:cTn>
                        </p:par>
                      </p:childTnLst>
                    </p:cTn>
                  </p:par>
                </p:childTnLst>
              </p:cTn>
              <p:nextCondLst>
                <p:cond evt="onClick" delay="0">
                  <p:tgtEl>
                    <p:spTgt spid="154"/>
                  </p:tgtEl>
                </p:cond>
              </p:nextCondLst>
            </p:seq>
          </p:childTnLst>
        </p:cTn>
      </p:par>
    </p:tnLst>
    <p:bldLst>
      <p:bldP spid="90" grpId="0" animBg="1"/>
      <p:bldP spid="67" grpId="0" animBg="1"/>
      <p:bldP spid="91" grpId="0" animBg="1"/>
      <p:bldP spid="91" grpId="1" animBg="1"/>
      <p:bldP spid="89" grpId="0" animBg="1"/>
      <p:bldP spid="8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2817217" y="24670"/>
            <a:ext cx="7188200" cy="895481"/>
          </a:xfrm>
          <a:noFill/>
          <a:ln/>
        </p:spPr>
        <p:txBody>
          <a:bodyPr/>
          <a:lstStyle/>
          <a:p>
            <a:r>
              <a:rPr lang="en-US" dirty="0">
                <a:ea typeface="MS Mincho" pitchFamily="49" charset="-128"/>
              </a:rPr>
              <a:t>Pros and </a:t>
            </a:r>
            <a:r>
              <a:rPr lang="en-US">
                <a:ea typeface="MS Mincho" pitchFamily="49" charset="-128"/>
              </a:rPr>
              <a:t>Cons of Generics</a:t>
            </a:r>
            <a:endParaRPr lang="en-US" dirty="0">
              <a:cs typeface="Courier New" pitchFamily="49" charset="0"/>
            </a:endParaRPr>
          </a:p>
        </p:txBody>
      </p:sp>
      <p:sp>
        <p:nvSpPr>
          <p:cNvPr id="41" name="Rectangle 40">
            <a:extLst>
              <a:ext uri="{FF2B5EF4-FFF2-40B4-BE49-F238E27FC236}">
                <a16:creationId xmlns:a16="http://schemas.microsoft.com/office/drawing/2014/main" id="{A77A267B-749C-4853-8BB7-22C513AA5F4F}"/>
              </a:ext>
            </a:extLst>
          </p:cNvPr>
          <p:cNvSpPr/>
          <p:nvPr/>
        </p:nvSpPr>
        <p:spPr>
          <a:xfrm>
            <a:off x="5844955" y="2822195"/>
            <a:ext cx="2672220"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No Code Bloat</a:t>
            </a:r>
          </a:p>
          <a:p>
            <a:pPr algn="ctr"/>
            <a:endParaRPr lang="en-US" sz="2400" dirty="0"/>
          </a:p>
          <a:p>
            <a:pPr algn="ctr"/>
            <a:r>
              <a:rPr lang="en-US" sz="2000" dirty="0"/>
              <a:t>A single compiled generic class/function can be used for multiple types</a:t>
            </a:r>
          </a:p>
        </p:txBody>
      </p:sp>
      <p:grpSp>
        <p:nvGrpSpPr>
          <p:cNvPr id="42" name="Group 41" hidden="1">
            <a:extLst>
              <a:ext uri="{FF2B5EF4-FFF2-40B4-BE49-F238E27FC236}">
                <a16:creationId xmlns:a16="http://schemas.microsoft.com/office/drawing/2014/main" id="{3DC1B338-8713-4C88-AAAC-4AAF41458778}"/>
              </a:ext>
            </a:extLst>
          </p:cNvPr>
          <p:cNvGrpSpPr/>
          <p:nvPr/>
        </p:nvGrpSpPr>
        <p:grpSpPr>
          <a:xfrm>
            <a:off x="5847763" y="2813874"/>
            <a:ext cx="2676002" cy="1959589"/>
            <a:chOff x="444117" y="1260250"/>
            <a:chExt cx="2676002" cy="1959589"/>
          </a:xfrm>
        </p:grpSpPr>
        <p:sp>
          <p:nvSpPr>
            <p:cNvPr id="43" name="Rectangle 42">
              <a:extLst>
                <a:ext uri="{FF2B5EF4-FFF2-40B4-BE49-F238E27FC236}">
                  <a16:creationId xmlns:a16="http://schemas.microsoft.com/office/drawing/2014/main" id="{7F605FEF-4325-4A50-9F7C-743B166167B5}"/>
                </a:ext>
              </a:extLst>
            </p:cNvPr>
            <p:cNvSpPr/>
            <p:nvPr/>
          </p:nvSpPr>
          <p:spPr>
            <a:xfrm>
              <a:off x="444117" y="1260250"/>
              <a:ext cx="2676002"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4" name="Picture 43" descr="A close-up of some jellyfish&#10;&#10;Description automatically generated with medium confidence">
              <a:extLst>
                <a:ext uri="{FF2B5EF4-FFF2-40B4-BE49-F238E27FC236}">
                  <a16:creationId xmlns:a16="http://schemas.microsoft.com/office/drawing/2014/main" id="{7E5E4188-C1AE-4DF6-8E90-E16743612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91" y="1500351"/>
              <a:ext cx="1355344" cy="1355344"/>
            </a:xfrm>
            <a:prstGeom prst="rect">
              <a:avLst/>
            </a:prstGeom>
          </p:spPr>
        </p:pic>
      </p:grpSp>
      <p:sp>
        <p:nvSpPr>
          <p:cNvPr id="45" name="Rectangle 44">
            <a:extLst>
              <a:ext uri="{FF2B5EF4-FFF2-40B4-BE49-F238E27FC236}">
                <a16:creationId xmlns:a16="http://schemas.microsoft.com/office/drawing/2014/main" id="{C8D01C4D-BD04-41BB-B7D8-FBD504A50D93}"/>
              </a:ext>
            </a:extLst>
          </p:cNvPr>
          <p:cNvSpPr/>
          <p:nvPr/>
        </p:nvSpPr>
        <p:spPr>
          <a:xfrm>
            <a:off x="8561759" y="2822195"/>
            <a:ext cx="2672220"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Meaningful Errors</a:t>
            </a:r>
          </a:p>
          <a:p>
            <a:pPr algn="ctr"/>
            <a:endParaRPr lang="en-US" sz="600" dirty="0"/>
          </a:p>
          <a:p>
            <a:pPr algn="ctr"/>
            <a:r>
              <a:rPr lang="en-US" sz="2000" dirty="0"/>
              <a:t>Errors are reported for the code as-written, making them much more meaningful</a:t>
            </a:r>
          </a:p>
        </p:txBody>
      </p:sp>
      <p:sp>
        <p:nvSpPr>
          <p:cNvPr id="49" name="Rectangle 48">
            <a:extLst>
              <a:ext uri="{FF2B5EF4-FFF2-40B4-BE49-F238E27FC236}">
                <a16:creationId xmlns:a16="http://schemas.microsoft.com/office/drawing/2014/main" id="{A0D6C002-BC26-45BF-B1D2-98AB56CAADE7}"/>
              </a:ext>
            </a:extLst>
          </p:cNvPr>
          <p:cNvSpPr/>
          <p:nvPr/>
        </p:nvSpPr>
        <p:spPr>
          <a:xfrm>
            <a:off x="4732744" y="4874015"/>
            <a:ext cx="4364008"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There aren't many!</a:t>
            </a:r>
          </a:p>
          <a:p>
            <a:pPr algn="ctr"/>
            <a:endParaRPr lang="en-US" sz="2400" dirty="0">
              <a:solidFill>
                <a:schemeClr val="bg1"/>
              </a:solidFill>
            </a:endParaRPr>
          </a:p>
          <a:p>
            <a:pPr algn="ctr"/>
            <a:r>
              <a:rPr lang="en-US" sz="2400" dirty="0">
                <a:solidFill>
                  <a:schemeClr val="bg1"/>
                </a:solidFill>
              </a:rPr>
              <a:t>Other than</a:t>
            </a:r>
            <a:r>
              <a:rPr lang="en-US" sz="2400" dirty="0">
                <a:solidFill>
                  <a:srgbClr val="00FFFF"/>
                </a:solidFill>
              </a:rPr>
              <a:t> complicated syntax, </a:t>
            </a:r>
            <a:r>
              <a:rPr lang="en-US" sz="2400" dirty="0">
                <a:solidFill>
                  <a:schemeClr val="bg1"/>
                </a:solidFill>
              </a:rPr>
              <a:t>there's not much to like!</a:t>
            </a:r>
            <a:endParaRPr lang="en-US" sz="2000" dirty="0">
              <a:solidFill>
                <a:schemeClr val="bg1"/>
              </a:solidFill>
            </a:endParaRPr>
          </a:p>
        </p:txBody>
      </p:sp>
      <p:grpSp>
        <p:nvGrpSpPr>
          <p:cNvPr id="53" name="Group 52" hidden="1">
            <a:extLst>
              <a:ext uri="{FF2B5EF4-FFF2-40B4-BE49-F238E27FC236}">
                <a16:creationId xmlns:a16="http://schemas.microsoft.com/office/drawing/2014/main" id="{6658B421-A6BB-498D-92C3-37FC25DF39A5}"/>
              </a:ext>
            </a:extLst>
          </p:cNvPr>
          <p:cNvGrpSpPr/>
          <p:nvPr/>
        </p:nvGrpSpPr>
        <p:grpSpPr>
          <a:xfrm>
            <a:off x="4727676" y="4873741"/>
            <a:ext cx="4364008" cy="1959589"/>
            <a:chOff x="444117" y="1260250"/>
            <a:chExt cx="4364008" cy="1959589"/>
          </a:xfrm>
        </p:grpSpPr>
        <p:sp>
          <p:nvSpPr>
            <p:cNvPr id="54" name="Rectangle 53">
              <a:extLst>
                <a:ext uri="{FF2B5EF4-FFF2-40B4-BE49-F238E27FC236}">
                  <a16:creationId xmlns:a16="http://schemas.microsoft.com/office/drawing/2014/main" id="{D634BA59-23A7-409E-B136-D4A6A9AC224F}"/>
                </a:ext>
              </a:extLst>
            </p:cNvPr>
            <p:cNvSpPr/>
            <p:nvPr/>
          </p:nvSpPr>
          <p:spPr>
            <a:xfrm>
              <a:off x="444117" y="1260250"/>
              <a:ext cx="4364008"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5" name="Picture 54" descr="A close-up of some jellyfish&#10;&#10;Description automatically generated with medium confidence">
              <a:extLst>
                <a:ext uri="{FF2B5EF4-FFF2-40B4-BE49-F238E27FC236}">
                  <a16:creationId xmlns:a16="http://schemas.microsoft.com/office/drawing/2014/main" id="{06DE0ABC-F58A-47F5-AF28-84E78FB6D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41" y="1532255"/>
              <a:ext cx="1355344" cy="1355344"/>
            </a:xfrm>
            <a:prstGeom prst="rect">
              <a:avLst/>
            </a:prstGeom>
          </p:spPr>
        </p:pic>
      </p:grpSp>
      <p:grpSp>
        <p:nvGrpSpPr>
          <p:cNvPr id="56" name="Group 55" hidden="1">
            <a:extLst>
              <a:ext uri="{FF2B5EF4-FFF2-40B4-BE49-F238E27FC236}">
                <a16:creationId xmlns:a16="http://schemas.microsoft.com/office/drawing/2014/main" id="{8E56BB53-BB5B-47EC-B91F-B7681FD25C5E}"/>
              </a:ext>
            </a:extLst>
          </p:cNvPr>
          <p:cNvGrpSpPr/>
          <p:nvPr/>
        </p:nvGrpSpPr>
        <p:grpSpPr>
          <a:xfrm>
            <a:off x="8570084" y="2816387"/>
            <a:ext cx="2676002" cy="1959589"/>
            <a:chOff x="444117" y="1260250"/>
            <a:chExt cx="2676002" cy="1959589"/>
          </a:xfrm>
        </p:grpSpPr>
        <p:sp>
          <p:nvSpPr>
            <p:cNvPr id="57" name="Rectangle 56">
              <a:extLst>
                <a:ext uri="{FF2B5EF4-FFF2-40B4-BE49-F238E27FC236}">
                  <a16:creationId xmlns:a16="http://schemas.microsoft.com/office/drawing/2014/main" id="{3122F71F-4BA4-4FB1-9C87-E69365714CB2}"/>
                </a:ext>
              </a:extLst>
            </p:cNvPr>
            <p:cNvSpPr/>
            <p:nvPr/>
          </p:nvSpPr>
          <p:spPr>
            <a:xfrm>
              <a:off x="444117" y="1260250"/>
              <a:ext cx="2676002"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8" name="Picture 57" descr="A close-up of some jellyfish&#10;&#10;Description automatically generated with medium confidence">
              <a:extLst>
                <a:ext uri="{FF2B5EF4-FFF2-40B4-BE49-F238E27FC236}">
                  <a16:creationId xmlns:a16="http://schemas.microsoft.com/office/drawing/2014/main" id="{49E9D25C-A94A-413E-B001-31CD67813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91" y="1500351"/>
              <a:ext cx="1355344" cy="1355344"/>
            </a:xfrm>
            <a:prstGeom prst="rect">
              <a:avLst/>
            </a:prstGeom>
          </p:spPr>
        </p:pic>
      </p:grpSp>
      <p:sp>
        <p:nvSpPr>
          <p:cNvPr id="5" name="Rectangle 4" hidden="1">
            <a:extLst>
              <a:ext uri="{FF2B5EF4-FFF2-40B4-BE49-F238E27FC236}">
                <a16:creationId xmlns:a16="http://schemas.microsoft.com/office/drawing/2014/main" id="{F3043C85-DF35-4F17-81A7-BB7B1599C40E}"/>
              </a:ext>
            </a:extLst>
          </p:cNvPr>
          <p:cNvSpPr/>
          <p:nvPr/>
        </p:nvSpPr>
        <p:spPr>
          <a:xfrm>
            <a:off x="1517143" y="4861145"/>
            <a:ext cx="8257371" cy="224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D7071CB-DFA1-42E5-BBDE-8437A1416E74}"/>
              </a:ext>
            </a:extLst>
          </p:cNvPr>
          <p:cNvSpPr/>
          <p:nvPr/>
        </p:nvSpPr>
        <p:spPr>
          <a:xfrm>
            <a:off x="4508845" y="801556"/>
            <a:ext cx="2672220"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Type-safe Code</a:t>
            </a:r>
          </a:p>
          <a:p>
            <a:pPr algn="ctr"/>
            <a:endParaRPr lang="en-US" sz="1050" dirty="0"/>
          </a:p>
          <a:p>
            <a:pPr algn="ctr"/>
            <a:r>
              <a:rPr lang="en-US" sz="2000" dirty="0"/>
              <a:t>The generic code is totally type-safe for all parameterized types</a:t>
            </a:r>
          </a:p>
        </p:txBody>
      </p:sp>
      <p:grpSp>
        <p:nvGrpSpPr>
          <p:cNvPr id="51" name="Group 50" hidden="1">
            <a:extLst>
              <a:ext uri="{FF2B5EF4-FFF2-40B4-BE49-F238E27FC236}">
                <a16:creationId xmlns:a16="http://schemas.microsoft.com/office/drawing/2014/main" id="{9178EEF1-252F-4B48-8A03-F9796C0011CE}"/>
              </a:ext>
            </a:extLst>
          </p:cNvPr>
          <p:cNvGrpSpPr/>
          <p:nvPr/>
        </p:nvGrpSpPr>
        <p:grpSpPr>
          <a:xfrm>
            <a:off x="4505063" y="794481"/>
            <a:ext cx="2676002" cy="1959589"/>
            <a:chOff x="444117" y="1260250"/>
            <a:chExt cx="2676002" cy="1959589"/>
          </a:xfrm>
        </p:grpSpPr>
        <p:sp>
          <p:nvSpPr>
            <p:cNvPr id="52" name="Rectangle 51">
              <a:extLst>
                <a:ext uri="{FF2B5EF4-FFF2-40B4-BE49-F238E27FC236}">
                  <a16:creationId xmlns:a16="http://schemas.microsoft.com/office/drawing/2014/main" id="{FBC5F17C-5B06-4EAE-8FB2-F1F16668AD65}"/>
                </a:ext>
              </a:extLst>
            </p:cNvPr>
            <p:cNvSpPr/>
            <p:nvPr/>
          </p:nvSpPr>
          <p:spPr>
            <a:xfrm>
              <a:off x="444117" y="1260250"/>
              <a:ext cx="2676002"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9" name="Picture 58" descr="A close-up of some jellyfish&#10;&#10;Description automatically generated with medium confidence">
              <a:extLst>
                <a:ext uri="{FF2B5EF4-FFF2-40B4-BE49-F238E27FC236}">
                  <a16:creationId xmlns:a16="http://schemas.microsoft.com/office/drawing/2014/main" id="{3C76E6A3-281D-4BD1-B243-5A9B666F0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91" y="1500351"/>
              <a:ext cx="1355344" cy="1355344"/>
            </a:xfrm>
            <a:prstGeom prst="rect">
              <a:avLst/>
            </a:prstGeom>
          </p:spPr>
        </p:pic>
      </p:grpSp>
      <p:sp>
        <p:nvSpPr>
          <p:cNvPr id="60" name="Rectangle 59">
            <a:extLst>
              <a:ext uri="{FF2B5EF4-FFF2-40B4-BE49-F238E27FC236}">
                <a16:creationId xmlns:a16="http://schemas.microsoft.com/office/drawing/2014/main" id="{83D24320-BB46-42CD-8B4B-A495A37DFB7A}"/>
              </a:ext>
            </a:extLst>
          </p:cNvPr>
          <p:cNvSpPr/>
          <p:nvPr/>
        </p:nvSpPr>
        <p:spPr>
          <a:xfrm>
            <a:off x="7225649" y="801556"/>
            <a:ext cx="2672220"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Duck-like Typing</a:t>
            </a:r>
          </a:p>
          <a:p>
            <a:pPr algn="ctr"/>
            <a:endParaRPr lang="en-US" sz="2400" dirty="0">
              <a:solidFill>
                <a:srgbClr val="00FFFF"/>
              </a:solidFill>
            </a:endParaRPr>
          </a:p>
          <a:p>
            <a:pPr algn="ctr"/>
            <a:endParaRPr lang="en-US" sz="600" dirty="0"/>
          </a:p>
          <a:p>
            <a:pPr algn="ctr"/>
            <a:r>
              <a:rPr lang="en-US" sz="2000" dirty="0"/>
              <a:t>You can simulate duck typing with interfaces</a:t>
            </a:r>
          </a:p>
        </p:txBody>
      </p:sp>
      <p:sp>
        <p:nvSpPr>
          <p:cNvPr id="61" name="Rectangle 60">
            <a:extLst>
              <a:ext uri="{FF2B5EF4-FFF2-40B4-BE49-F238E27FC236}">
                <a16:creationId xmlns:a16="http://schemas.microsoft.com/office/drawing/2014/main" id="{8EB449AA-B8BE-4FCD-AA70-F32A7CAF1F98}"/>
              </a:ext>
            </a:extLst>
          </p:cNvPr>
          <p:cNvSpPr/>
          <p:nvPr/>
        </p:nvSpPr>
        <p:spPr>
          <a:xfrm>
            <a:off x="3109090" y="2822195"/>
            <a:ext cx="2672220" cy="195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Encapsulation</a:t>
            </a:r>
          </a:p>
          <a:p>
            <a:pPr algn="ctr"/>
            <a:endParaRPr lang="en-US" sz="1100" dirty="0"/>
          </a:p>
          <a:p>
            <a:pPr algn="ctr"/>
            <a:r>
              <a:rPr lang="en-US" sz="2000" dirty="0"/>
              <a:t>The generic can be compiled once and used with many different types</a:t>
            </a:r>
          </a:p>
        </p:txBody>
      </p:sp>
      <p:grpSp>
        <p:nvGrpSpPr>
          <p:cNvPr id="62" name="Group 61" hidden="1">
            <a:extLst>
              <a:ext uri="{FF2B5EF4-FFF2-40B4-BE49-F238E27FC236}">
                <a16:creationId xmlns:a16="http://schemas.microsoft.com/office/drawing/2014/main" id="{21EBC67E-2CF6-44E5-91D2-D1600C67F4A0}"/>
              </a:ext>
            </a:extLst>
          </p:cNvPr>
          <p:cNvGrpSpPr/>
          <p:nvPr/>
        </p:nvGrpSpPr>
        <p:grpSpPr>
          <a:xfrm>
            <a:off x="3103168" y="2826409"/>
            <a:ext cx="2676002" cy="1959589"/>
            <a:chOff x="444117" y="1260250"/>
            <a:chExt cx="2676002" cy="1959589"/>
          </a:xfrm>
        </p:grpSpPr>
        <p:sp>
          <p:nvSpPr>
            <p:cNvPr id="65" name="Rectangle 64">
              <a:extLst>
                <a:ext uri="{FF2B5EF4-FFF2-40B4-BE49-F238E27FC236}">
                  <a16:creationId xmlns:a16="http://schemas.microsoft.com/office/drawing/2014/main" id="{FB19885D-6C12-4CB3-B567-F3AAC2A08ADF}"/>
                </a:ext>
              </a:extLst>
            </p:cNvPr>
            <p:cNvSpPr/>
            <p:nvPr/>
          </p:nvSpPr>
          <p:spPr>
            <a:xfrm>
              <a:off x="444117" y="1260250"/>
              <a:ext cx="2676002"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6" name="Picture 65" descr="A close-up of some jellyfish&#10;&#10;Description automatically generated with medium confidence">
              <a:extLst>
                <a:ext uri="{FF2B5EF4-FFF2-40B4-BE49-F238E27FC236}">
                  <a16:creationId xmlns:a16="http://schemas.microsoft.com/office/drawing/2014/main" id="{06A1B80B-4FE8-4A45-9B02-7980FB7F2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91" y="1500351"/>
              <a:ext cx="1355344" cy="1355344"/>
            </a:xfrm>
            <a:prstGeom prst="rect">
              <a:avLst/>
            </a:prstGeom>
          </p:spPr>
        </p:pic>
      </p:grpSp>
      <p:grpSp>
        <p:nvGrpSpPr>
          <p:cNvPr id="67" name="Group 66" hidden="1">
            <a:extLst>
              <a:ext uri="{FF2B5EF4-FFF2-40B4-BE49-F238E27FC236}">
                <a16:creationId xmlns:a16="http://schemas.microsoft.com/office/drawing/2014/main" id="{097DDDE2-D2E4-4C44-AF74-068C81651841}"/>
              </a:ext>
            </a:extLst>
          </p:cNvPr>
          <p:cNvGrpSpPr/>
          <p:nvPr/>
        </p:nvGrpSpPr>
        <p:grpSpPr>
          <a:xfrm>
            <a:off x="7214063" y="798330"/>
            <a:ext cx="2676002" cy="1959589"/>
            <a:chOff x="444117" y="1260250"/>
            <a:chExt cx="2676002" cy="1959589"/>
          </a:xfrm>
        </p:grpSpPr>
        <p:sp>
          <p:nvSpPr>
            <p:cNvPr id="68" name="Rectangle 67">
              <a:extLst>
                <a:ext uri="{FF2B5EF4-FFF2-40B4-BE49-F238E27FC236}">
                  <a16:creationId xmlns:a16="http://schemas.microsoft.com/office/drawing/2014/main" id="{E813F9EF-71EF-4DA2-B24D-88E3B911FBA9}"/>
                </a:ext>
              </a:extLst>
            </p:cNvPr>
            <p:cNvSpPr/>
            <p:nvPr/>
          </p:nvSpPr>
          <p:spPr>
            <a:xfrm>
              <a:off x="444117" y="1260250"/>
              <a:ext cx="2676002" cy="195958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69" name="Picture 68" descr="A close-up of some jellyfish&#10;&#10;Description automatically generated with medium confidence">
              <a:extLst>
                <a:ext uri="{FF2B5EF4-FFF2-40B4-BE49-F238E27FC236}">
                  <a16:creationId xmlns:a16="http://schemas.microsoft.com/office/drawing/2014/main" id="{A600C3CF-C809-4106-94A2-07E220C82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91" y="1500351"/>
              <a:ext cx="1355344" cy="1355344"/>
            </a:xfrm>
            <a:prstGeom prst="rect">
              <a:avLst/>
            </a:prstGeom>
          </p:spPr>
        </p:pic>
      </p:grpSp>
      <p:sp>
        <p:nvSpPr>
          <p:cNvPr id="70" name="Rectangle 69" hidden="1">
            <a:extLst>
              <a:ext uri="{FF2B5EF4-FFF2-40B4-BE49-F238E27FC236}">
                <a16:creationId xmlns:a16="http://schemas.microsoft.com/office/drawing/2014/main" id="{9D3D42B8-5C4A-41AC-83CE-9EA859BBDC13}"/>
              </a:ext>
            </a:extLst>
          </p:cNvPr>
          <p:cNvSpPr/>
          <p:nvPr/>
        </p:nvSpPr>
        <p:spPr>
          <a:xfrm>
            <a:off x="2540666" y="687607"/>
            <a:ext cx="9360972" cy="413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91B5606-20F1-4F53-88EB-D7F2B0CEA774}"/>
              </a:ext>
            </a:extLst>
          </p:cNvPr>
          <p:cNvGrpSpPr/>
          <p:nvPr/>
        </p:nvGrpSpPr>
        <p:grpSpPr>
          <a:xfrm>
            <a:off x="397836" y="5294395"/>
            <a:ext cx="3769502" cy="756789"/>
            <a:chOff x="1290635" y="6017698"/>
            <a:chExt cx="3769502" cy="756789"/>
          </a:xfrm>
        </p:grpSpPr>
        <p:sp>
          <p:nvSpPr>
            <p:cNvPr id="39" name="TextBox 38">
              <a:extLst>
                <a:ext uri="{FF2B5EF4-FFF2-40B4-BE49-F238E27FC236}">
                  <a16:creationId xmlns:a16="http://schemas.microsoft.com/office/drawing/2014/main" id="{BD9E3206-6CBD-4D33-8CEF-04985D7EE94E}"/>
                </a:ext>
              </a:extLst>
            </p:cNvPr>
            <p:cNvSpPr txBox="1"/>
            <p:nvPr/>
          </p:nvSpPr>
          <p:spPr>
            <a:xfrm>
              <a:off x="1806793" y="6066601"/>
              <a:ext cx="3253344"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cons of this approach?</a:t>
              </a:r>
            </a:p>
          </p:txBody>
        </p:sp>
        <p:pic>
          <p:nvPicPr>
            <p:cNvPr id="40" name="Picture 39" descr="Shape&#10;&#10;Description automatically generated with low confidence">
              <a:extLst>
                <a:ext uri="{FF2B5EF4-FFF2-40B4-BE49-F238E27FC236}">
                  <a16:creationId xmlns:a16="http://schemas.microsoft.com/office/drawing/2014/main" id="{49045418-E2A6-4888-B69F-2C63E87BC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grpSp>
        <p:nvGrpSpPr>
          <p:cNvPr id="46" name="Group 45">
            <a:extLst>
              <a:ext uri="{FF2B5EF4-FFF2-40B4-BE49-F238E27FC236}">
                <a16:creationId xmlns:a16="http://schemas.microsoft.com/office/drawing/2014/main" id="{50B4FAB1-21BD-46A3-B1E5-1C1465D776E5}"/>
              </a:ext>
            </a:extLst>
          </p:cNvPr>
          <p:cNvGrpSpPr/>
          <p:nvPr/>
        </p:nvGrpSpPr>
        <p:grpSpPr>
          <a:xfrm>
            <a:off x="531708" y="1398317"/>
            <a:ext cx="3863273" cy="729902"/>
            <a:chOff x="1290635" y="6017698"/>
            <a:chExt cx="3863273" cy="729902"/>
          </a:xfrm>
        </p:grpSpPr>
        <p:sp>
          <p:nvSpPr>
            <p:cNvPr id="47" name="TextBox 46">
              <a:extLst>
                <a:ext uri="{FF2B5EF4-FFF2-40B4-BE49-F238E27FC236}">
                  <a16:creationId xmlns:a16="http://schemas.microsoft.com/office/drawing/2014/main" id="{1E6D2716-12A3-443C-A112-7311500E64A9}"/>
                </a:ext>
              </a:extLst>
            </p:cNvPr>
            <p:cNvSpPr txBox="1"/>
            <p:nvPr/>
          </p:nvSpPr>
          <p:spPr>
            <a:xfrm>
              <a:off x="1988755" y="6039714"/>
              <a:ext cx="3165153"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are the pros of this approach?</a:t>
              </a:r>
            </a:p>
          </p:txBody>
        </p:sp>
        <p:pic>
          <p:nvPicPr>
            <p:cNvPr id="48" name="Picture 47" descr="Shape&#10;&#10;Description automatically generated with low confidence">
              <a:extLst>
                <a:ext uri="{FF2B5EF4-FFF2-40B4-BE49-F238E27FC236}">
                  <a16:creationId xmlns:a16="http://schemas.microsoft.com/office/drawing/2014/main" id="{9FF4585D-9852-4C76-827D-DBAA76160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5079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2"/>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2"/>
                                        </p:tgtEl>
                                      </p:cBhvr>
                                    </p:animEffect>
                                    <p:set>
                                      <p:cBhvr>
                                        <p:cTn id="2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25" restart="whenNotActive" fill="hold" evtFilter="cancelBubble" nodeType="interactiveSeq">
                <p:stCondLst>
                  <p:cond evt="onClick" delay="0">
                    <p:tgtEl>
                      <p:spTgt spid="53"/>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3"/>
                                        </p:tgtEl>
                                      </p:cBhvr>
                                    </p:animEffect>
                                    <p:set>
                                      <p:cBhvr>
                                        <p:cTn id="30"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31" restart="whenNotActive" fill="hold" evtFilter="cancelBubble" nodeType="interactiveSeq">
                <p:stCondLst>
                  <p:cond evt="onClick" delay="0">
                    <p:tgtEl>
                      <p:spTgt spid="56"/>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6"/>
                                        </p:tgtEl>
                                      </p:cBhvr>
                                    </p:animEffect>
                                    <p:set>
                                      <p:cBhvr>
                                        <p:cTn id="36" dur="1" fill="hold">
                                          <p:stCondLst>
                                            <p:cond delay="499"/>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37" restart="whenNotActive" fill="hold" evtFilter="cancelBubble" nodeType="interactiveSeq">
                <p:stCondLst>
                  <p:cond evt="onClick" delay="0">
                    <p:tgtEl>
                      <p:spTgt spid="51"/>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1"/>
                                        </p:tgtEl>
                                      </p:cBhvr>
                                    </p:animEffect>
                                    <p:set>
                                      <p:cBhvr>
                                        <p:cTn id="42" dur="1" fill="hold">
                                          <p:stCondLst>
                                            <p:cond delay="499"/>
                                          </p:stCondLst>
                                        </p:cTn>
                                        <p:tgtEl>
                                          <p:spTgt spid="51"/>
                                        </p:tgtEl>
                                        <p:attrNameLst>
                                          <p:attrName>style.visibility</p:attrName>
                                        </p:attrNameLst>
                                      </p:cBhvr>
                                      <p:to>
                                        <p:strVal val="hidden"/>
                                      </p:to>
                                    </p:set>
                                  </p:childTnLst>
                                </p:cTn>
                              </p:par>
                            </p:childTnLst>
                          </p:cTn>
                        </p:par>
                      </p:childTnLst>
                    </p:cTn>
                  </p:par>
                </p:childTnLst>
              </p:cTn>
              <p:nextCondLst>
                <p:cond evt="onClick" delay="0">
                  <p:tgtEl>
                    <p:spTgt spid="51"/>
                  </p:tgtEl>
                </p:cond>
              </p:nextCondLst>
            </p:seq>
            <p:seq concurrent="1" nextAc="seek">
              <p:cTn id="43" restart="whenNotActive" fill="hold" evtFilter="cancelBubble" nodeType="interactiveSeq">
                <p:stCondLst>
                  <p:cond evt="onClick" delay="0">
                    <p:tgtEl>
                      <p:spTgt spid="62"/>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2"/>
                                        </p:tgtEl>
                                      </p:cBhvr>
                                    </p:animEffect>
                                    <p:set>
                                      <p:cBhvr>
                                        <p:cTn id="48"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49" restart="whenNotActive" fill="hold" evtFilter="cancelBubble" nodeType="interactiveSeq">
                <p:stCondLst>
                  <p:cond evt="onClick" delay="0">
                    <p:tgtEl>
                      <p:spTgt spid="67"/>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67"/>
                                        </p:tgtEl>
                                      </p:cBhvr>
                                    </p:animEffect>
                                    <p:set>
                                      <p:cBhvr>
                                        <p:cTn id="54" dur="1" fill="hold">
                                          <p:stCondLst>
                                            <p:cond delay="499"/>
                                          </p:stCondLst>
                                        </p:cTn>
                                        <p:tgtEl>
                                          <p:spTgt spid="67"/>
                                        </p:tgtEl>
                                        <p:attrNameLst>
                                          <p:attrName>style.visibility</p:attrName>
                                        </p:attrNameLst>
                                      </p:cBhvr>
                                      <p:to>
                                        <p:strVal val="hidden"/>
                                      </p:to>
                                    </p:set>
                                  </p:childTnLst>
                                </p:cTn>
                              </p:par>
                            </p:childTnLst>
                          </p:cTn>
                        </p:par>
                      </p:childTnLst>
                    </p:cTn>
                  </p:par>
                </p:childTnLst>
              </p:cTn>
              <p:nextCondLst>
                <p:cond evt="onClick" delay="0">
                  <p:tgtEl>
                    <p:spTgt spid="67"/>
                  </p:tgtEl>
                </p:cond>
              </p:nextCondLst>
            </p:seq>
          </p:childTnLst>
        </p:cTn>
      </p:par>
    </p:tnLst>
    <p:bldLst>
      <p:bldP spid="5" grpId="0" animBg="1"/>
      <p:bldP spid="7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Exceptions: Propagating Exceptions</a:t>
            </a:r>
          </a:p>
        </p:txBody>
      </p:sp>
      <p:sp>
        <p:nvSpPr>
          <p:cNvPr id="7" name="Rectangle 6">
            <a:extLst>
              <a:ext uri="{FF2B5EF4-FFF2-40B4-BE49-F238E27FC236}">
                <a16:creationId xmlns:a16="http://schemas.microsoft.com/office/drawing/2014/main" id="{D30B3C7A-37A4-4F0F-B262-1F344179E8C2}"/>
              </a:ext>
            </a:extLst>
          </p:cNvPr>
          <p:cNvSpPr/>
          <p:nvPr/>
        </p:nvSpPr>
        <p:spPr>
          <a:xfrm>
            <a:off x="213864" y="911661"/>
            <a:ext cx="6744720" cy="555761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 simple file loader class</a:t>
            </a:r>
          </a:p>
          <a:p>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FileLoader</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public String </a:t>
            </a:r>
            <a:r>
              <a:rPr lang="en-US" dirty="0" err="1">
                <a:solidFill>
                  <a:srgbClr val="0070C0"/>
                </a:solidFill>
                <a:latin typeface="Consolas" panose="020B0609020204030204" pitchFamily="49" charset="0"/>
              </a:rPr>
              <a:t>loadDataFromFile</a:t>
            </a:r>
            <a:r>
              <a:rPr lang="en-US" dirty="0">
                <a:solidFill>
                  <a:srgbClr val="0070C0"/>
                </a:solidFill>
                <a:latin typeface="Consolas" panose="020B0609020204030204" pitchFamily="49" charset="0"/>
              </a:rPr>
              <a:t>(String filename) </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FileReader</a:t>
            </a:r>
            <a:r>
              <a:rPr lang="en-US" dirty="0">
                <a:solidFill>
                  <a:schemeClr val="tx1"/>
                </a:solidFill>
                <a:latin typeface="Consolas" panose="020B0609020204030204" pitchFamily="49" charset="0"/>
              </a:rPr>
              <a:t> reader = null;</a:t>
            </a:r>
          </a:p>
          <a:p>
            <a:r>
              <a:rPr lang="en-US" dirty="0">
                <a:solidFill>
                  <a:schemeClr val="tx1"/>
                </a:solidFill>
                <a:latin typeface="Consolas" panose="020B0609020204030204" pitchFamily="49" charset="0"/>
              </a:rPr>
              <a:t>    </a:t>
            </a:r>
            <a:r>
              <a:rPr lang="en-US" dirty="0">
                <a:solidFill>
                  <a:srgbClr val="C00000"/>
                </a:solidFill>
                <a:latin typeface="Consolas" panose="020B0609020204030204" pitchFamily="49" charset="0"/>
              </a:rPr>
              <a:t>try {</a:t>
            </a:r>
          </a:p>
          <a:p>
            <a:r>
              <a:rPr lang="en-US" dirty="0">
                <a:solidFill>
                  <a:schemeClr val="tx1"/>
                </a:solidFill>
                <a:latin typeface="Consolas" panose="020B0609020204030204" pitchFamily="49" charset="0"/>
              </a:rPr>
              <a:t>      reader = new </a:t>
            </a:r>
            <a:r>
              <a:rPr lang="en-US" dirty="0" err="1">
                <a:solidFill>
                  <a:schemeClr val="tx1"/>
                </a:solidFill>
                <a:latin typeface="Consolas" panose="020B0609020204030204" pitchFamily="49" charset="0"/>
              </a:rPr>
              <a:t>FileReader</a:t>
            </a:r>
            <a:r>
              <a:rPr lang="en-US" dirty="0">
                <a:solidFill>
                  <a:schemeClr val="tx1"/>
                </a:solidFill>
                <a:latin typeface="Consolas" panose="020B0609020204030204" pitchFamily="49" charset="0"/>
              </a:rPr>
              <a:t>(filename);</a:t>
            </a:r>
          </a:p>
          <a:p>
            <a:r>
              <a:rPr lang="en-US" dirty="0">
                <a:solidFill>
                  <a:schemeClr val="tx1"/>
                </a:solidFill>
                <a:latin typeface="Consolas" panose="020B0609020204030204" pitchFamily="49" charset="0"/>
              </a:rPr>
              <a:t>      char [] buffer = new char[256];</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reader.read</a:t>
            </a:r>
            <a:r>
              <a:rPr lang="en-US" dirty="0">
                <a:solidFill>
                  <a:schemeClr val="tx1"/>
                </a:solidFill>
                <a:latin typeface="Consolas" panose="020B0609020204030204" pitchFamily="49" charset="0"/>
              </a:rPr>
              <a:t>(buffer);       // read data</a:t>
            </a:r>
          </a:p>
          <a:p>
            <a:r>
              <a:rPr lang="en-US" dirty="0">
                <a:solidFill>
                  <a:schemeClr val="tx1"/>
                </a:solidFill>
                <a:latin typeface="Consolas" panose="020B0609020204030204" pitchFamily="49" charset="0"/>
              </a:rPr>
              <a:t>      return new String(buffer); // return data</a:t>
            </a:r>
          </a:p>
          <a:p>
            <a:r>
              <a:rPr lang="en-US" dirty="0">
                <a:solidFill>
                  <a:srgbClr val="C0000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catch (Exception e)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return ""; // No data if file was not found</a:t>
            </a:r>
          </a:p>
          <a:p>
            <a:r>
              <a:rPr lang="en-US" dirty="0">
                <a:solidFill>
                  <a:srgbClr val="00B05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finally {</a:t>
            </a:r>
          </a:p>
          <a:p>
            <a:r>
              <a:rPr lang="en-US" dirty="0">
                <a:solidFill>
                  <a:srgbClr val="0070C0"/>
                </a:solidFill>
                <a:latin typeface="Consolas" panose="020B0609020204030204" pitchFamily="49" charset="0"/>
              </a:rPr>
              <a:t>      if (reader != null)</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reader.close</a:t>
            </a:r>
            <a:r>
              <a:rPr lang="en-US" dirty="0">
                <a:solidFill>
                  <a:srgbClr val="0070C0"/>
                </a:solidFill>
                <a:latin typeface="Consolas" panose="020B0609020204030204" pitchFamily="49" charset="0"/>
              </a:rPr>
              <a:t>();</a:t>
            </a:r>
          </a:p>
          <a:p>
            <a:r>
              <a:rPr lang="en-US" dirty="0">
                <a:solidFill>
                  <a:srgbClr val="00B0F0"/>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BDC4017-A698-4A1E-B872-BF7567ADF712}"/>
              </a:ext>
            </a:extLst>
          </p:cNvPr>
          <p:cNvSpPr txBox="1"/>
          <p:nvPr/>
        </p:nvSpPr>
        <p:spPr>
          <a:xfrm>
            <a:off x="7830610" y="911661"/>
            <a:ext cx="3422776" cy="830997"/>
          </a:xfrm>
          <a:prstGeom prst="rect">
            <a:avLst/>
          </a:prstGeom>
          <a:noFill/>
        </p:spPr>
        <p:txBody>
          <a:bodyPr wrap="square">
            <a:spAutoFit/>
          </a:bodyPr>
          <a:lstStyle/>
          <a:p>
            <a:pPr algn="ctr"/>
            <a:r>
              <a:rPr lang="en-US" sz="2400" dirty="0"/>
              <a:t>Let's look at a simple</a:t>
            </a:r>
            <a:r>
              <a:rPr lang="en-US" sz="2400" dirty="0">
                <a:solidFill>
                  <a:srgbClr val="0070C0"/>
                </a:solidFill>
              </a:rPr>
              <a:t> file loader functi0n</a:t>
            </a:r>
            <a:r>
              <a:rPr lang="en-US" sz="2400" dirty="0"/>
              <a:t> in Java.</a:t>
            </a:r>
          </a:p>
        </p:txBody>
      </p:sp>
      <p:sp>
        <p:nvSpPr>
          <p:cNvPr id="10" name="TextBox 9">
            <a:extLst>
              <a:ext uri="{FF2B5EF4-FFF2-40B4-BE49-F238E27FC236}">
                <a16:creationId xmlns:a16="http://schemas.microsoft.com/office/drawing/2014/main" id="{839BDE34-7615-4F46-9560-676E22B8CC89}"/>
              </a:ext>
            </a:extLst>
          </p:cNvPr>
          <p:cNvSpPr txBox="1"/>
          <p:nvPr/>
        </p:nvSpPr>
        <p:spPr>
          <a:xfrm>
            <a:off x="6978878" y="1881790"/>
            <a:ext cx="5126240" cy="1200329"/>
          </a:xfrm>
          <a:prstGeom prst="rect">
            <a:avLst/>
          </a:prstGeom>
          <a:noFill/>
        </p:spPr>
        <p:txBody>
          <a:bodyPr wrap="square">
            <a:spAutoFit/>
          </a:bodyPr>
          <a:lstStyle/>
          <a:p>
            <a:pPr algn="ctr"/>
            <a:r>
              <a:rPr lang="en-US" sz="2400" dirty="0"/>
              <a:t>If this class encounters an error opening/reading the file, it catches the exception and </a:t>
            </a:r>
            <a:r>
              <a:rPr lang="en-US" sz="2400" dirty="0">
                <a:solidFill>
                  <a:srgbClr val="00B050"/>
                </a:solidFill>
              </a:rPr>
              <a:t>returns an empty string</a:t>
            </a:r>
            <a:r>
              <a:rPr lang="en-US" sz="2400" dirty="0"/>
              <a:t>.</a:t>
            </a:r>
          </a:p>
        </p:txBody>
      </p:sp>
      <p:sp>
        <p:nvSpPr>
          <p:cNvPr id="11" name="TextBox 10">
            <a:extLst>
              <a:ext uri="{FF2B5EF4-FFF2-40B4-BE49-F238E27FC236}">
                <a16:creationId xmlns:a16="http://schemas.microsoft.com/office/drawing/2014/main" id="{C79A783B-1F7D-436E-9FB8-B6D83C233626}"/>
              </a:ext>
            </a:extLst>
          </p:cNvPr>
          <p:cNvSpPr txBox="1"/>
          <p:nvPr/>
        </p:nvSpPr>
        <p:spPr>
          <a:xfrm>
            <a:off x="7299502" y="3360383"/>
            <a:ext cx="4678634" cy="1200329"/>
          </a:xfrm>
          <a:prstGeom prst="rect">
            <a:avLst/>
          </a:prstGeom>
          <a:noFill/>
        </p:spPr>
        <p:txBody>
          <a:bodyPr wrap="square">
            <a:spAutoFit/>
          </a:bodyPr>
          <a:lstStyle/>
          <a:p>
            <a:pPr algn="ctr"/>
            <a:r>
              <a:rPr lang="en-US" sz="2400" dirty="0"/>
              <a:t>But what if we don't just want to cover up, but instead inform the calling code of the issue?</a:t>
            </a:r>
          </a:p>
        </p:txBody>
      </p:sp>
      <p:sp>
        <p:nvSpPr>
          <p:cNvPr id="12" name="Speech Bubble: Rectangle with Corners Rounded 11">
            <a:extLst>
              <a:ext uri="{FF2B5EF4-FFF2-40B4-BE49-F238E27FC236}">
                <a16:creationId xmlns:a16="http://schemas.microsoft.com/office/drawing/2014/main" id="{A0E0F3C8-AF23-469B-969D-2B051CBA9513}"/>
              </a:ext>
            </a:extLst>
          </p:cNvPr>
          <p:cNvSpPr/>
          <p:nvPr/>
        </p:nvSpPr>
        <p:spPr>
          <a:xfrm>
            <a:off x="4322025" y="4746010"/>
            <a:ext cx="3508585" cy="1200329"/>
          </a:xfrm>
          <a:prstGeom prst="wedgeRoundRectCallout">
            <a:avLst>
              <a:gd name="adj1" fmla="val -112246"/>
              <a:gd name="adj2" fmla="val -852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covers up for the error and pretends like the file was read and was just empty...</a:t>
            </a:r>
          </a:p>
        </p:txBody>
      </p:sp>
      <p:sp>
        <p:nvSpPr>
          <p:cNvPr id="13" name="TextBox 12">
            <a:extLst>
              <a:ext uri="{FF2B5EF4-FFF2-40B4-BE49-F238E27FC236}">
                <a16:creationId xmlns:a16="http://schemas.microsoft.com/office/drawing/2014/main" id="{FD24C943-BABF-460B-9B4A-96313D16A470}"/>
              </a:ext>
            </a:extLst>
          </p:cNvPr>
          <p:cNvSpPr txBox="1"/>
          <p:nvPr/>
        </p:nvSpPr>
        <p:spPr>
          <a:xfrm>
            <a:off x="7202681" y="4560712"/>
            <a:ext cx="4678634" cy="830997"/>
          </a:xfrm>
          <a:prstGeom prst="rect">
            <a:avLst/>
          </a:prstGeom>
          <a:noFill/>
        </p:spPr>
        <p:txBody>
          <a:bodyPr wrap="square">
            <a:spAutoFit/>
          </a:bodyPr>
          <a:lstStyle/>
          <a:p>
            <a:pPr algn="ctr"/>
            <a:r>
              <a:rPr lang="en-US" sz="2400" dirty="0"/>
              <a:t>We can </a:t>
            </a:r>
            <a:r>
              <a:rPr lang="en-US" sz="2400" dirty="0">
                <a:solidFill>
                  <a:srgbClr val="FF0000"/>
                </a:solidFill>
              </a:rPr>
              <a:t>"propagate the exception" </a:t>
            </a:r>
            <a:r>
              <a:rPr lang="en-US" sz="2400" dirty="0"/>
              <a:t>be re-throwing a new one! </a:t>
            </a:r>
          </a:p>
        </p:txBody>
      </p:sp>
      <p:sp>
        <p:nvSpPr>
          <p:cNvPr id="14" name="Rectangle 13" hidden="1">
            <a:extLst>
              <a:ext uri="{FF2B5EF4-FFF2-40B4-BE49-F238E27FC236}">
                <a16:creationId xmlns:a16="http://schemas.microsoft.com/office/drawing/2014/main" id="{D272A331-9C87-49C8-BB8F-3F581B1E26C5}"/>
              </a:ext>
            </a:extLst>
          </p:cNvPr>
          <p:cNvSpPr/>
          <p:nvPr/>
        </p:nvSpPr>
        <p:spPr>
          <a:xfrm>
            <a:off x="206712" y="633869"/>
            <a:ext cx="6744720" cy="611320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 file loader that propagates errors</a:t>
            </a:r>
          </a:p>
          <a:p>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FileLoader</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public String </a:t>
            </a:r>
            <a:r>
              <a:rPr lang="en-US" dirty="0" err="1">
                <a:solidFill>
                  <a:srgbClr val="0070C0"/>
                </a:solidFill>
                <a:latin typeface="Consolas" panose="020B0609020204030204" pitchFamily="49" charset="0"/>
              </a:rPr>
              <a:t>loadDataFromFile</a:t>
            </a:r>
            <a:r>
              <a:rPr lang="en-US" dirty="0">
                <a:solidFill>
                  <a:srgbClr val="0070C0"/>
                </a:solidFill>
                <a:latin typeface="Consolas" panose="020B0609020204030204" pitchFamily="49" charset="0"/>
              </a:rPr>
              <a:t>(String filename) </a:t>
            </a:r>
            <a:br>
              <a:rPr lang="en-US" dirty="0">
                <a:solidFill>
                  <a:srgbClr val="0070C0"/>
                </a:solidFill>
                <a:latin typeface="Consolas" panose="020B0609020204030204" pitchFamily="49" charset="0"/>
              </a:rPr>
            </a:b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throws </a:t>
            </a:r>
            <a:r>
              <a:rPr lang="en-US" dirty="0" err="1">
                <a:solidFill>
                  <a:srgbClr val="FF0000"/>
                </a:solidFill>
                <a:latin typeface="Consolas" panose="020B0609020204030204" pitchFamily="49" charset="0"/>
              </a:rPr>
              <a:t>RuntimeException</a:t>
            </a:r>
            <a:r>
              <a:rPr lang="en-US" dirty="0">
                <a:solidFill>
                  <a:srgbClr val="0070C0"/>
                </a:solidFill>
                <a:latin typeface="Consolas" panose="020B0609020204030204" pitchFamily="49" charset="0"/>
              </a:rPr>
              <a:t> </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FileReader</a:t>
            </a:r>
            <a:r>
              <a:rPr lang="en-US" dirty="0">
                <a:solidFill>
                  <a:schemeClr val="tx1"/>
                </a:solidFill>
                <a:latin typeface="Consolas" panose="020B0609020204030204" pitchFamily="49" charset="0"/>
              </a:rPr>
              <a:t> reader = null;</a:t>
            </a:r>
          </a:p>
          <a:p>
            <a:r>
              <a:rPr lang="en-US" dirty="0">
                <a:solidFill>
                  <a:schemeClr val="tx1"/>
                </a:solidFill>
                <a:latin typeface="Consolas" panose="020B0609020204030204" pitchFamily="49" charset="0"/>
              </a:rPr>
              <a:t>    </a:t>
            </a:r>
            <a:r>
              <a:rPr lang="en-US" dirty="0">
                <a:solidFill>
                  <a:srgbClr val="C00000"/>
                </a:solidFill>
                <a:latin typeface="Consolas" panose="020B0609020204030204" pitchFamily="49" charset="0"/>
              </a:rPr>
              <a:t>try {</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reader = new </a:t>
            </a:r>
            <a:r>
              <a:rPr lang="en-US" dirty="0" err="1">
                <a:solidFill>
                  <a:schemeClr val="tx1"/>
                </a:solidFill>
                <a:latin typeface="Consolas" panose="020B0609020204030204" pitchFamily="49" charset="0"/>
              </a:rPr>
              <a:t>FileReader</a:t>
            </a:r>
            <a:r>
              <a:rPr lang="en-US" dirty="0">
                <a:solidFill>
                  <a:schemeClr val="tx1"/>
                </a:solidFill>
                <a:latin typeface="Consolas" panose="020B0609020204030204" pitchFamily="49" charset="0"/>
              </a:rPr>
              <a:t>(filename);</a:t>
            </a:r>
          </a:p>
          <a:p>
            <a:r>
              <a:rPr lang="en-US" dirty="0">
                <a:solidFill>
                  <a:schemeClr val="tx1"/>
                </a:solidFill>
                <a:latin typeface="Consolas" panose="020B0609020204030204" pitchFamily="49" charset="0"/>
              </a:rPr>
              <a:t>      char [] buffer = new char[256];</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reader.read</a:t>
            </a:r>
            <a:r>
              <a:rPr lang="en-US" dirty="0">
                <a:solidFill>
                  <a:schemeClr val="tx1"/>
                </a:solidFill>
                <a:latin typeface="Consolas" panose="020B0609020204030204" pitchFamily="49" charset="0"/>
              </a:rPr>
              <a:t>(buffer);       // read data</a:t>
            </a:r>
          </a:p>
          <a:p>
            <a:r>
              <a:rPr lang="en-US" dirty="0">
                <a:solidFill>
                  <a:schemeClr val="tx1"/>
                </a:solidFill>
                <a:latin typeface="Consolas" panose="020B0609020204030204" pitchFamily="49" charset="0"/>
              </a:rPr>
              <a:t>      return new String(buffer); // return data</a:t>
            </a:r>
          </a:p>
          <a:p>
            <a:r>
              <a:rPr lang="en-US" dirty="0">
                <a:solidFill>
                  <a:srgbClr val="C0000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catch (Exception e) {</a:t>
            </a: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throw new </a:t>
            </a:r>
            <a:r>
              <a:rPr lang="en-US" dirty="0" err="1">
                <a:solidFill>
                  <a:srgbClr val="FF0000"/>
                </a:solidFill>
                <a:latin typeface="Consolas" panose="020B0609020204030204" pitchFamily="49" charset="0"/>
              </a:rPr>
              <a:t>RuntimeException</a:t>
            </a:r>
            <a:r>
              <a:rPr lang="en-US" dirty="0">
                <a:solidFill>
                  <a:srgbClr val="FF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"This file should have existed!!", </a:t>
            </a:r>
            <a:r>
              <a:rPr lang="en-US" dirty="0">
                <a:solidFill>
                  <a:srgbClr val="00B050"/>
                </a:solidFill>
                <a:latin typeface="Consolas" panose="020B0609020204030204" pitchFamily="49" charset="0"/>
              </a:rPr>
              <a:t>e</a:t>
            </a:r>
            <a:r>
              <a:rPr lang="en-US" dirty="0">
                <a:solidFill>
                  <a:srgbClr val="FF0000"/>
                </a:solidFill>
                <a:latin typeface="Consolas" panose="020B0609020204030204" pitchFamily="49" charset="0"/>
              </a:rPr>
              <a:t>);</a:t>
            </a:r>
          </a:p>
          <a:p>
            <a:r>
              <a:rPr lang="en-US" dirty="0">
                <a:solidFill>
                  <a:srgbClr val="00B05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finally {</a:t>
            </a:r>
          </a:p>
          <a:p>
            <a:r>
              <a:rPr lang="en-US" dirty="0">
                <a:solidFill>
                  <a:srgbClr val="0070C0"/>
                </a:solidFill>
                <a:latin typeface="Consolas" panose="020B0609020204030204" pitchFamily="49" charset="0"/>
              </a:rPr>
              <a:t>      if (reader != null)</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reader.close</a:t>
            </a:r>
            <a:r>
              <a:rPr lang="en-US" dirty="0">
                <a:solidFill>
                  <a:srgbClr val="0070C0"/>
                </a:solidFill>
                <a:latin typeface="Consolas" panose="020B0609020204030204" pitchFamily="49" charset="0"/>
              </a:rPr>
              <a:t>();</a:t>
            </a:r>
          </a:p>
          <a:p>
            <a:r>
              <a:rPr lang="en-US" dirty="0">
                <a:solidFill>
                  <a:srgbClr val="00B0F0"/>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15" name="TextBox 14">
            <a:extLst>
              <a:ext uri="{FF2B5EF4-FFF2-40B4-BE49-F238E27FC236}">
                <a16:creationId xmlns:a16="http://schemas.microsoft.com/office/drawing/2014/main" id="{6C8D0846-2D63-44FF-805F-2AE168F58029}"/>
              </a:ext>
            </a:extLst>
          </p:cNvPr>
          <p:cNvSpPr txBox="1"/>
          <p:nvPr/>
        </p:nvSpPr>
        <p:spPr>
          <a:xfrm>
            <a:off x="7202681" y="5530840"/>
            <a:ext cx="4678634" cy="830997"/>
          </a:xfrm>
          <a:prstGeom prst="rect">
            <a:avLst/>
          </a:prstGeom>
          <a:noFill/>
        </p:spPr>
        <p:txBody>
          <a:bodyPr wrap="square">
            <a:spAutoFit/>
          </a:bodyPr>
          <a:lstStyle/>
          <a:p>
            <a:pPr algn="ctr"/>
            <a:r>
              <a:rPr lang="en-US" sz="2400" dirty="0"/>
              <a:t>Exception propagation is a </a:t>
            </a:r>
            <a:r>
              <a:rPr lang="en-US" sz="2400" dirty="0">
                <a:solidFill>
                  <a:srgbClr val="FF0000"/>
                </a:solidFill>
              </a:rPr>
              <a:t>best- practice </a:t>
            </a:r>
            <a:r>
              <a:rPr lang="en-US" sz="2400" dirty="0"/>
              <a:t>in most languages.</a:t>
            </a:r>
          </a:p>
        </p:txBody>
      </p:sp>
      <p:sp>
        <p:nvSpPr>
          <p:cNvPr id="16" name="Speech Bubble: Rectangle with Corners Rounded 15">
            <a:extLst>
              <a:ext uri="{FF2B5EF4-FFF2-40B4-BE49-F238E27FC236}">
                <a16:creationId xmlns:a16="http://schemas.microsoft.com/office/drawing/2014/main" id="{05A1A0E0-8529-47DE-813B-1DC2CA9C0D5A}"/>
              </a:ext>
            </a:extLst>
          </p:cNvPr>
          <p:cNvSpPr/>
          <p:nvPr/>
        </p:nvSpPr>
        <p:spPr>
          <a:xfrm>
            <a:off x="4390934" y="5332987"/>
            <a:ext cx="3508585" cy="1200329"/>
          </a:xfrm>
          <a:prstGeom prst="wedgeRoundRectCallout">
            <a:avLst>
              <a:gd name="adj1" fmla="val -102138"/>
              <a:gd name="adj2" fmla="val -1069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can generate a </a:t>
            </a:r>
            <a:r>
              <a:rPr lang="en-US" sz="2000" dirty="0">
                <a:solidFill>
                  <a:srgbClr val="FFD5D5"/>
                </a:solidFill>
              </a:rPr>
              <a:t>new exception</a:t>
            </a:r>
            <a:r>
              <a:rPr lang="en-US" sz="2000" dirty="0"/>
              <a:t> and re-throw it to our callers!</a:t>
            </a:r>
          </a:p>
        </p:txBody>
      </p:sp>
      <p:sp>
        <p:nvSpPr>
          <p:cNvPr id="17" name="Speech Bubble: Rectangle with Corners Rounded 16">
            <a:extLst>
              <a:ext uri="{FF2B5EF4-FFF2-40B4-BE49-F238E27FC236}">
                <a16:creationId xmlns:a16="http://schemas.microsoft.com/office/drawing/2014/main" id="{2512639E-569E-4617-ACAD-5E01EE9D338F}"/>
              </a:ext>
            </a:extLst>
          </p:cNvPr>
          <p:cNvSpPr/>
          <p:nvPr/>
        </p:nvSpPr>
        <p:spPr>
          <a:xfrm>
            <a:off x="3572047" y="2481954"/>
            <a:ext cx="3508585" cy="1200329"/>
          </a:xfrm>
          <a:prstGeom prst="wedgeRoundRectCallout">
            <a:avLst>
              <a:gd name="adj1" fmla="val 23300"/>
              <a:gd name="adj2" fmla="val 1116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can also "wrap" our </a:t>
            </a:r>
            <a:r>
              <a:rPr lang="en-US" sz="2000" dirty="0">
                <a:solidFill>
                  <a:schemeClr val="accent6">
                    <a:lumMod val="40000"/>
                    <a:lumOff val="60000"/>
                  </a:schemeClr>
                </a:solidFill>
              </a:rPr>
              <a:t>original exception </a:t>
            </a:r>
            <a:r>
              <a:rPr lang="en-US" sz="2000" dirty="0"/>
              <a:t>to provide more context to the caller!</a:t>
            </a:r>
          </a:p>
        </p:txBody>
      </p:sp>
      <p:sp>
        <p:nvSpPr>
          <p:cNvPr id="18" name="Speech Bubble: Rectangle with Corners Rounded 17">
            <a:extLst>
              <a:ext uri="{FF2B5EF4-FFF2-40B4-BE49-F238E27FC236}">
                <a16:creationId xmlns:a16="http://schemas.microsoft.com/office/drawing/2014/main" id="{9A989E96-0AD3-4304-9476-AB8670E98D9A}"/>
              </a:ext>
            </a:extLst>
          </p:cNvPr>
          <p:cNvSpPr/>
          <p:nvPr/>
        </p:nvSpPr>
        <p:spPr>
          <a:xfrm>
            <a:off x="3564895" y="79871"/>
            <a:ext cx="3508585" cy="1200329"/>
          </a:xfrm>
          <a:prstGeom prst="wedgeRoundRectCallout">
            <a:avLst>
              <a:gd name="adj1" fmla="val -53424"/>
              <a:gd name="adj2" fmla="val 799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Of course we must update our function to </a:t>
            </a:r>
            <a:r>
              <a:rPr lang="en-US" sz="2000" dirty="0">
                <a:solidFill>
                  <a:srgbClr val="FFD5D5"/>
                </a:solidFill>
              </a:rPr>
              <a:t>indicate that it can now throw exceptions</a:t>
            </a:r>
            <a:r>
              <a:rPr lang="en-US" sz="2000" dirty="0"/>
              <a:t>!</a:t>
            </a:r>
          </a:p>
        </p:txBody>
      </p:sp>
      <p:sp>
        <p:nvSpPr>
          <p:cNvPr id="19" name="TextBox 18">
            <a:extLst>
              <a:ext uri="{FF2B5EF4-FFF2-40B4-BE49-F238E27FC236}">
                <a16:creationId xmlns:a16="http://schemas.microsoft.com/office/drawing/2014/main" id="{F916BEFD-A958-49E5-A93D-5AE708EE14ED}"/>
              </a:ext>
            </a:extLst>
          </p:cNvPr>
          <p:cNvSpPr txBox="1"/>
          <p:nvPr/>
        </p:nvSpPr>
        <p:spPr>
          <a:xfrm>
            <a:off x="8431580" y="-28555"/>
            <a:ext cx="3422776" cy="1569660"/>
          </a:xfrm>
          <a:prstGeom prst="rect">
            <a:avLst/>
          </a:prstGeom>
          <a:noFill/>
        </p:spPr>
        <p:txBody>
          <a:bodyPr wrap="square">
            <a:spAutoFit/>
          </a:bodyPr>
          <a:lstStyle/>
          <a:p>
            <a:pPr algn="ctr"/>
            <a:r>
              <a:rPr lang="en-US" sz="2400" dirty="0">
                <a:solidFill>
                  <a:srgbClr val="FF0000"/>
                </a:solidFill>
              </a:rPr>
              <a:t>THIS SLIDE HAS AN ERROR – FINALLY RETURN OVERRIDES CATCH RETURN</a:t>
            </a:r>
          </a:p>
        </p:txBody>
      </p:sp>
    </p:spTree>
    <p:extLst>
      <p:ext uri="{BB962C8B-B14F-4D97-AF65-F5344CB8AC3E}">
        <p14:creationId xmlns:p14="http://schemas.microsoft.com/office/powerpoint/2010/main" val="24267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wipe(up)">
                                      <p:cBhvr>
                                        <p:cTn id="11" dur="500"/>
                                        <p:tgtEl>
                                          <p:spTgt spid="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up)">
                                      <p:cBhvr>
                                        <p:cTn id="19" dur="500"/>
                                        <p:tgtEl>
                                          <p:spTgt spid="7">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7">
                                            <p:txEl>
                                              <p:pRg st="18" end="18"/>
                                            </p:txEl>
                                          </p:spTgt>
                                        </p:tgtEl>
                                        <p:attrNameLst>
                                          <p:attrName>style.visibility</p:attrName>
                                        </p:attrNameLst>
                                      </p:cBhvr>
                                      <p:to>
                                        <p:strVal val="visible"/>
                                      </p:to>
                                    </p:set>
                                    <p:animEffect transition="in" filter="wipe(up)">
                                      <p:cBhvr>
                                        <p:cTn id="22" dur="500"/>
                                        <p:tgtEl>
                                          <p:spTgt spid="7">
                                            <p:txEl>
                                              <p:pRg st="18" end="1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
                                            <p:txEl>
                                              <p:pRg st="17" end="17"/>
                                            </p:txEl>
                                          </p:spTgt>
                                        </p:tgtEl>
                                        <p:attrNameLst>
                                          <p:attrName>style.visibility</p:attrName>
                                        </p:attrNameLst>
                                      </p:cBhvr>
                                      <p:to>
                                        <p:strVal val="visible"/>
                                      </p:to>
                                    </p:set>
                                    <p:animEffect transition="in" filter="wipe(up)">
                                      <p:cBhvr>
                                        <p:cTn id="30" dur="500"/>
                                        <p:tgtEl>
                                          <p:spTgt spid="7">
                                            <p:txEl>
                                              <p:pRg st="17" end="1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wipe(up)">
                                      <p:cBhvr>
                                        <p:cTn id="35" dur="500"/>
                                        <p:tgtEl>
                                          <p:spTgt spid="7">
                                            <p:txEl>
                                              <p:pRg st="3" end="3"/>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wipe(up)">
                                      <p:cBhvr>
                                        <p:cTn id="38" dur="500"/>
                                        <p:tgtEl>
                                          <p:spTgt spid="7">
                                            <p:txEl>
                                              <p:pRg st="4" end="4"/>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wipe(up)">
                                      <p:cBhvr>
                                        <p:cTn id="41" dur="500"/>
                                        <p:tgtEl>
                                          <p:spTgt spid="7">
                                            <p:txEl>
                                              <p:pRg st="5" end="5"/>
                                            </p:tx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Effect transition="in" filter="wipe(up)">
                                      <p:cBhvr>
                                        <p:cTn id="44" dur="500"/>
                                        <p:tgtEl>
                                          <p:spTgt spid="7">
                                            <p:txEl>
                                              <p:pRg st="6" end="6"/>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Effect transition="in" filter="wipe(up)">
                                      <p:cBhvr>
                                        <p:cTn id="47" dur="500"/>
                                        <p:tgtEl>
                                          <p:spTgt spid="7">
                                            <p:txEl>
                                              <p:pRg st="7" end="7"/>
                                            </p:tx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Effect transition="in" filter="wipe(up)">
                                      <p:cBhvr>
                                        <p:cTn id="50" dur="500"/>
                                        <p:tgtEl>
                                          <p:spTgt spid="7">
                                            <p:txEl>
                                              <p:pRg st="8" end="8"/>
                                            </p:tx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7">
                                            <p:txEl>
                                              <p:pRg st="9" end="9"/>
                                            </p:txEl>
                                          </p:spTgt>
                                        </p:tgtEl>
                                        <p:attrNameLst>
                                          <p:attrName>style.visibility</p:attrName>
                                        </p:attrNameLst>
                                      </p:cBhvr>
                                      <p:to>
                                        <p:strVal val="visible"/>
                                      </p:to>
                                    </p:set>
                                    <p:animEffect transition="in" filter="wipe(up)">
                                      <p:cBhvr>
                                        <p:cTn id="53" dur="500"/>
                                        <p:tgtEl>
                                          <p:spTgt spid="7">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wipe(up)">
                                      <p:cBhvr>
                                        <p:cTn id="58" dur="500"/>
                                        <p:tgtEl>
                                          <p:spTgt spid="7">
                                            <p:txEl>
                                              <p:pRg st="10" end="10"/>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Effect transition="in" filter="wipe(up)">
                                      <p:cBhvr>
                                        <p:cTn id="61" dur="500"/>
                                        <p:tgtEl>
                                          <p:spTgt spid="7">
                                            <p:txEl>
                                              <p:pRg st="11" end="11"/>
                                            </p:txEl>
                                          </p:spTgt>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wipe(up)">
                                      <p:cBhvr>
                                        <p:cTn id="64" dur="500"/>
                                        <p:tgtEl>
                                          <p:spTgt spid="7">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7">
                                            <p:txEl>
                                              <p:pRg st="13" end="13"/>
                                            </p:txEl>
                                          </p:spTgt>
                                        </p:tgtEl>
                                        <p:attrNameLst>
                                          <p:attrName>style.visibility</p:attrName>
                                        </p:attrNameLst>
                                      </p:cBhvr>
                                      <p:to>
                                        <p:strVal val="visible"/>
                                      </p:to>
                                    </p:set>
                                    <p:animEffect transition="in" filter="wipe(up)">
                                      <p:cBhvr>
                                        <p:cTn id="69" dur="500"/>
                                        <p:tgtEl>
                                          <p:spTgt spid="7">
                                            <p:txEl>
                                              <p:pRg st="13" end="13"/>
                                            </p:txEl>
                                          </p:spTgt>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wipe(up)">
                                      <p:cBhvr>
                                        <p:cTn id="72" dur="500"/>
                                        <p:tgtEl>
                                          <p:spTgt spid="7">
                                            <p:txEl>
                                              <p:pRg st="14" end="14"/>
                                            </p:txEl>
                                          </p:spTgt>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7">
                                            <p:txEl>
                                              <p:pRg st="15" end="15"/>
                                            </p:txEl>
                                          </p:spTgt>
                                        </p:tgtEl>
                                        <p:attrNameLst>
                                          <p:attrName>style.visibility</p:attrName>
                                        </p:attrNameLst>
                                      </p:cBhvr>
                                      <p:to>
                                        <p:strVal val="visible"/>
                                      </p:to>
                                    </p:set>
                                    <p:animEffect transition="in" filter="wipe(up)">
                                      <p:cBhvr>
                                        <p:cTn id="75" dur="500"/>
                                        <p:tgtEl>
                                          <p:spTgt spid="7">
                                            <p:txEl>
                                              <p:pRg st="15" end="15"/>
                                            </p:txEl>
                                          </p:spTgt>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7">
                                            <p:txEl>
                                              <p:pRg st="16" end="16"/>
                                            </p:txEl>
                                          </p:spTgt>
                                        </p:tgtEl>
                                        <p:attrNameLst>
                                          <p:attrName>style.visibility</p:attrName>
                                        </p:attrNameLst>
                                      </p:cBhvr>
                                      <p:to>
                                        <p:strVal val="visible"/>
                                      </p:to>
                                    </p:set>
                                    <p:animEffect transition="in" filter="wipe(up)">
                                      <p:cBhvr>
                                        <p:cTn id="78" dur="500"/>
                                        <p:tgtEl>
                                          <p:spTgt spid="7">
                                            <p:txEl>
                                              <p:pRg st="16" end="1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wipe(up)">
                                      <p:cBhvr>
                                        <p:cTn id="104" dur="500"/>
                                        <p:tgtEl>
                                          <p:spTgt spid="1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down)">
                                      <p:cBhvr>
                                        <p:cTn id="109" dur="500"/>
                                        <p:tgtEl>
                                          <p:spTgt spid="1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down)">
                                      <p:cBhvr>
                                        <p:cTn id="114" dur="500"/>
                                        <p:tgtEl>
                                          <p:spTgt spid="17"/>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2" nodeType="clickEffect">
                                  <p:stCondLst>
                                    <p:cond delay="0"/>
                                  </p:stCondLst>
                                  <p:childTnLst>
                                    <p:animMotion origin="layout" path="M 1.04167E-6 4.44444E-6 L -0.25781 -0.07732 " pathEditMode="relative" rAng="0" ptsTypes="AA">
                                      <p:cBhvr>
                                        <p:cTn id="118" dur="2000" fill="hold"/>
                                        <p:tgtEl>
                                          <p:spTgt spid="17"/>
                                        </p:tgtEl>
                                        <p:attrNameLst>
                                          <p:attrName>ppt_x</p:attrName>
                                          <p:attrName>ppt_y</p:attrName>
                                        </p:attrNameLst>
                                      </p:cBhvr>
                                      <p:rCtr x="-12891" y="-3866"/>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wipe(down)">
                                      <p:cBhvr>
                                        <p:cTn id="131" dur="500"/>
                                        <p:tgtEl>
                                          <p:spTgt spid="18"/>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1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5"/>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p:bldP spid="10" grpId="0"/>
      <p:bldP spid="11" grpId="0"/>
      <p:bldP spid="12" grpId="0" animBg="1"/>
      <p:bldP spid="12" grpId="1" animBg="1"/>
      <p:bldP spid="13" grpId="0"/>
      <p:bldP spid="14" grpId="0" uiExpand="1" animBg="1"/>
      <p:bldP spid="15" grpId="0"/>
      <p:bldP spid="16" grpId="0" animBg="1"/>
      <p:bldP spid="16" grpId="1" animBg="1"/>
      <p:bldP spid="17" grpId="0" animBg="1"/>
      <p:bldP spid="17" grpId="1" animBg="1"/>
      <p:bldP spid="17" grpId="2" animBg="1"/>
      <p:bldP spid="18" grpId="0" animBg="1"/>
      <p:bldP spid="18" grpId="1"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Box 26">
            <a:extLst>
              <a:ext uri="{FF2B5EF4-FFF2-40B4-BE49-F238E27FC236}">
                <a16:creationId xmlns:a16="http://schemas.microsoft.com/office/drawing/2014/main" id="{A3FFF78B-B78A-434A-B7D2-6663F5AAFD4A}"/>
              </a:ext>
            </a:extLst>
          </p:cNvPr>
          <p:cNvSpPr txBox="1">
            <a:spLocks noChangeArrowheads="1"/>
          </p:cNvSpPr>
          <p:nvPr/>
        </p:nvSpPr>
        <p:spPr bwMode="auto">
          <a:xfrm>
            <a:off x="5179348" y="5458703"/>
            <a:ext cx="5740870"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Let's see!</a:t>
            </a:r>
          </a:p>
        </p:txBody>
      </p:sp>
      <p:sp>
        <p:nvSpPr>
          <p:cNvPr id="56" name="Rectangle 2">
            <a:extLst>
              <a:ext uri="{FF2B5EF4-FFF2-40B4-BE49-F238E27FC236}">
                <a16:creationId xmlns:a16="http://schemas.microsoft.com/office/drawing/2014/main" id="{E2A3219F-4665-4C15-8BD4-A03375C574FE}"/>
              </a:ext>
            </a:extLst>
          </p:cNvPr>
          <p:cNvSpPr>
            <a:spLocks noGrp="1" noChangeArrowheads="1"/>
          </p:cNvSpPr>
          <p:nvPr>
            <p:ph type="title"/>
          </p:nvPr>
        </p:nvSpPr>
        <p:spPr>
          <a:xfrm>
            <a:off x="252412" y="-152400"/>
            <a:ext cx="11534776" cy="1143000"/>
          </a:xfrm>
        </p:spPr>
        <p:txBody>
          <a:bodyPr>
            <a:normAutofit/>
          </a:bodyPr>
          <a:lstStyle/>
          <a:p>
            <a:r>
              <a:rPr lang="en-US" dirty="0"/>
              <a:t>Pass by Object Reference</a:t>
            </a:r>
          </a:p>
        </p:txBody>
      </p:sp>
      <p:sp>
        <p:nvSpPr>
          <p:cNvPr id="365594" name="Text Box 26"/>
          <p:cNvSpPr txBox="1">
            <a:spLocks noChangeArrowheads="1"/>
          </p:cNvSpPr>
          <p:nvPr/>
        </p:nvSpPr>
        <p:spPr bwMode="auto">
          <a:xfrm>
            <a:off x="845780" y="718994"/>
            <a:ext cx="10340810"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Approach: All </a:t>
            </a:r>
            <a:r>
              <a:rPr lang="en-US" sz="2400" dirty="0">
                <a:solidFill>
                  <a:srgbClr val="FF0000"/>
                </a:solidFill>
              </a:rPr>
              <a:t>values/objects </a:t>
            </a:r>
            <a:r>
              <a:rPr lang="en-US" sz="2400" dirty="0">
                <a:solidFill>
                  <a:prstClr val="black"/>
                </a:solidFill>
              </a:rPr>
              <a:t>are </a:t>
            </a:r>
            <a:r>
              <a:rPr lang="en-US" sz="2400" dirty="0">
                <a:solidFill>
                  <a:srgbClr val="FF0000"/>
                </a:solidFill>
              </a:rPr>
              <a:t>passed by pointer </a:t>
            </a:r>
            <a:r>
              <a:rPr lang="en-US" sz="2400" dirty="0">
                <a:solidFill>
                  <a:prstClr val="black"/>
                </a:solidFill>
              </a:rPr>
              <a:t>to the called function. The called function can use the pointer to </a:t>
            </a:r>
            <a:r>
              <a:rPr lang="en-US" sz="2400" dirty="0">
                <a:solidFill>
                  <a:srgbClr val="FF0000"/>
                </a:solidFill>
              </a:rPr>
              <a:t>read/mutate </a:t>
            </a:r>
            <a:r>
              <a:rPr lang="en-US" sz="2400" dirty="0">
                <a:solidFill>
                  <a:prstClr val="black"/>
                </a:solidFill>
              </a:rPr>
              <a:t>the pointed-to argument.</a:t>
            </a:r>
          </a:p>
        </p:txBody>
      </p:sp>
      <p:sp>
        <p:nvSpPr>
          <p:cNvPr id="43" name="Rectangle 42">
            <a:extLst>
              <a:ext uri="{FF2B5EF4-FFF2-40B4-BE49-F238E27FC236}">
                <a16:creationId xmlns:a16="http://schemas.microsoft.com/office/drawing/2014/main" id="{EE2A4B25-0AA0-4762-804C-91C1BA76A682}"/>
              </a:ext>
            </a:extLst>
          </p:cNvPr>
          <p:cNvSpPr/>
          <p:nvPr/>
        </p:nvSpPr>
        <p:spPr>
          <a:xfrm>
            <a:off x="425144" y="1728585"/>
            <a:ext cx="4289607" cy="5069884"/>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class Nerd:</a:t>
            </a:r>
          </a:p>
          <a:p>
            <a:r>
              <a:rPr lang="en-US" sz="2000" dirty="0">
                <a:solidFill>
                  <a:schemeClr val="tx1"/>
                </a:solidFill>
                <a:latin typeface="Consolas" panose="020B0609020204030204" pitchFamily="49" charset="0"/>
                <a:cs typeface="Courier New" panose="02070309020205020404" pitchFamily="49" charset="0"/>
              </a:rPr>
              <a:t> def __</a:t>
            </a:r>
            <a:r>
              <a:rPr lang="en-US" sz="2000" dirty="0" err="1">
                <a:solidFill>
                  <a:schemeClr val="tx1"/>
                </a:solidFill>
                <a:latin typeface="Consolas" panose="020B0609020204030204" pitchFamily="49" charset="0"/>
                <a:cs typeface="Courier New" panose="02070309020205020404" pitchFamily="49" charset="0"/>
              </a:rPr>
              <a:t>init</a:t>
            </a:r>
            <a:r>
              <a:rPr lang="en-US" sz="2000" dirty="0">
                <a:solidFill>
                  <a:schemeClr val="tx1"/>
                </a:solidFill>
                <a:latin typeface="Consolas" panose="020B0609020204030204" pitchFamily="49" charset="0"/>
                <a:cs typeface="Courier New" panose="02070309020205020404" pitchFamily="49" charset="0"/>
              </a:rPr>
              <a:t>__(</a:t>
            </a:r>
            <a:r>
              <a:rPr lang="en-US" sz="2000" dirty="0" err="1">
                <a:solidFill>
                  <a:schemeClr val="tx1"/>
                </a:solidFill>
                <a:latin typeface="Consolas" panose="020B0609020204030204" pitchFamily="49" charset="0"/>
                <a:cs typeface="Courier New" panose="02070309020205020404" pitchFamily="49" charset="0"/>
              </a:rPr>
              <a:t>self,name,iq</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self.name = name</a:t>
            </a:r>
          </a:p>
          <a:p>
            <a:r>
              <a:rPr lang="en-US" sz="2000" dirty="0">
                <a:solidFill>
                  <a:schemeClr val="tx1"/>
                </a:solidFill>
                <a:latin typeface="Consolas" panose="020B0609020204030204" pitchFamily="49" charset="0"/>
                <a:cs typeface="Courier New" panose="02070309020205020404" pitchFamily="49" charset="0"/>
              </a:rPr>
              <a:t>  self.iq = </a:t>
            </a:r>
            <a:r>
              <a:rPr lang="en-US" sz="2000" dirty="0" err="1">
                <a:solidFill>
                  <a:schemeClr val="tx1"/>
                </a:solidFill>
                <a:latin typeface="Consolas" panose="020B0609020204030204" pitchFamily="49" charset="0"/>
                <a:cs typeface="Courier New" panose="02070309020205020404" pitchFamily="49" charset="0"/>
              </a:rPr>
              <a:t>iq</a:t>
            </a:r>
            <a:endParaRPr lang="en-US" sz="2000" dirty="0">
              <a:solidFill>
                <a:schemeClr val="tx1"/>
              </a:solidFill>
              <a:latin typeface="Consolas" panose="020B0609020204030204" pitchFamily="49" charset="0"/>
              <a:cs typeface="Courier New" panose="02070309020205020404" pitchFamily="49" charset="0"/>
            </a:endParaRP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study(self):</a:t>
            </a:r>
          </a:p>
          <a:p>
            <a:r>
              <a:rPr lang="en-US" sz="2000" dirty="0">
                <a:solidFill>
                  <a:schemeClr val="tx1"/>
                </a:solidFill>
                <a:latin typeface="Consolas" panose="020B0609020204030204" pitchFamily="49" charset="0"/>
                <a:cs typeface="Courier New" panose="02070309020205020404" pitchFamily="49" charset="0"/>
              </a:rPr>
              <a:t>  self.iq = self.iq + 50</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be_a_nerd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n.study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 = Nerd("Alwyn",150)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be_a_nerd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print(a.iq());</a:t>
            </a:r>
          </a:p>
        </p:txBody>
      </p:sp>
      <p:grpSp>
        <p:nvGrpSpPr>
          <p:cNvPr id="45" name="Group 44">
            <a:extLst>
              <a:ext uri="{FF2B5EF4-FFF2-40B4-BE49-F238E27FC236}">
                <a16:creationId xmlns:a16="http://schemas.microsoft.com/office/drawing/2014/main" id="{28B45CC5-D0B3-4502-BE27-0D3D57B4C552}"/>
              </a:ext>
            </a:extLst>
          </p:cNvPr>
          <p:cNvGrpSpPr/>
          <p:nvPr/>
        </p:nvGrpSpPr>
        <p:grpSpPr>
          <a:xfrm>
            <a:off x="8146445" y="4236532"/>
            <a:ext cx="3641554" cy="1938992"/>
            <a:chOff x="4541520" y="3429000"/>
            <a:chExt cx="3641554" cy="1938992"/>
          </a:xfrm>
        </p:grpSpPr>
        <p:sp>
          <p:nvSpPr>
            <p:cNvPr id="46" name="Rectangle: Rounded Corners 45">
              <a:extLst>
                <a:ext uri="{FF2B5EF4-FFF2-40B4-BE49-F238E27FC236}">
                  <a16:creationId xmlns:a16="http://schemas.microsoft.com/office/drawing/2014/main" id="{44BC95B6-630F-41C1-9ECD-CEF1790E6D1A}"/>
                </a:ext>
              </a:extLst>
            </p:cNvPr>
            <p:cNvSpPr/>
            <p:nvPr/>
          </p:nvSpPr>
          <p:spPr>
            <a:xfrm>
              <a:off x="4541520" y="3429000"/>
              <a:ext cx="3641554"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5788C5A-7D59-4304-B80D-691C122EF608}"/>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grpSp>
        <p:nvGrpSpPr>
          <p:cNvPr id="57" name="Group 56">
            <a:extLst>
              <a:ext uri="{FF2B5EF4-FFF2-40B4-BE49-F238E27FC236}">
                <a16:creationId xmlns:a16="http://schemas.microsoft.com/office/drawing/2014/main" id="{9E598F8C-965D-4892-88DE-D327DE057039}"/>
              </a:ext>
            </a:extLst>
          </p:cNvPr>
          <p:cNvGrpSpPr/>
          <p:nvPr/>
        </p:nvGrpSpPr>
        <p:grpSpPr>
          <a:xfrm>
            <a:off x="4828578" y="5272406"/>
            <a:ext cx="3149351" cy="1476458"/>
            <a:chOff x="4541520" y="3429000"/>
            <a:chExt cx="362626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362626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grpSp>
        <p:nvGrpSpPr>
          <p:cNvPr id="71" name="Group 70">
            <a:extLst>
              <a:ext uri="{FF2B5EF4-FFF2-40B4-BE49-F238E27FC236}">
                <a16:creationId xmlns:a16="http://schemas.microsoft.com/office/drawing/2014/main" id="{9ADF6568-383F-4710-8701-5418DD1DF340}"/>
              </a:ext>
            </a:extLst>
          </p:cNvPr>
          <p:cNvGrpSpPr/>
          <p:nvPr/>
        </p:nvGrpSpPr>
        <p:grpSpPr>
          <a:xfrm>
            <a:off x="4828579" y="3511244"/>
            <a:ext cx="3149352" cy="1476458"/>
            <a:chOff x="4541519" y="3429000"/>
            <a:chExt cx="3626261"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19" y="3429000"/>
              <a:ext cx="3626261"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791673"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beANerd</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grpSp>
        <p:nvGrpSpPr>
          <p:cNvPr id="75" name="Group 74">
            <a:extLst>
              <a:ext uri="{FF2B5EF4-FFF2-40B4-BE49-F238E27FC236}">
                <a16:creationId xmlns:a16="http://schemas.microsoft.com/office/drawing/2014/main" id="{612FC04C-AE97-4D5F-B929-3E94B5AD1B8B}"/>
              </a:ext>
            </a:extLst>
          </p:cNvPr>
          <p:cNvGrpSpPr/>
          <p:nvPr/>
        </p:nvGrpSpPr>
        <p:grpSpPr>
          <a:xfrm>
            <a:off x="5038436" y="3968043"/>
            <a:ext cx="955571" cy="412447"/>
            <a:chOff x="8291183" y="-745217"/>
            <a:chExt cx="405116" cy="412447"/>
          </a:xfrm>
        </p:grpSpPr>
        <p:sp>
          <p:nvSpPr>
            <p:cNvPr id="77" name="TextBox 76">
              <a:extLst>
                <a:ext uri="{FF2B5EF4-FFF2-40B4-BE49-F238E27FC236}">
                  <a16:creationId xmlns:a16="http://schemas.microsoft.com/office/drawing/2014/main" id="{27AF5A01-2607-4930-B292-C95AE1D72890}"/>
                </a:ext>
              </a:extLst>
            </p:cNvPr>
            <p:cNvSpPr txBox="1"/>
            <p:nvPr/>
          </p:nvSpPr>
          <p:spPr>
            <a:xfrm>
              <a:off x="8291183" y="-745217"/>
              <a:ext cx="1353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t>
              </a:r>
            </a:p>
          </p:txBody>
        </p:sp>
        <p:sp>
          <p:nvSpPr>
            <p:cNvPr id="78" name="Rectangle 77">
              <a:extLst>
                <a:ext uri="{FF2B5EF4-FFF2-40B4-BE49-F238E27FC236}">
                  <a16:creationId xmlns:a16="http://schemas.microsoft.com/office/drawing/2014/main" id="{CA502A1F-4A29-4F5E-A366-4E23EDBA958E}"/>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7" name="Rectangle 86">
            <a:extLst>
              <a:ext uri="{FF2B5EF4-FFF2-40B4-BE49-F238E27FC236}">
                <a16:creationId xmlns:a16="http://schemas.microsoft.com/office/drawing/2014/main" id="{0910C6C2-D9B7-4B69-B87F-CFB1CAADCE7E}"/>
              </a:ext>
            </a:extLst>
          </p:cNvPr>
          <p:cNvSpPr/>
          <p:nvPr/>
        </p:nvSpPr>
        <p:spPr>
          <a:xfrm>
            <a:off x="8611217" y="4761987"/>
            <a:ext cx="1109720" cy="1103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191576" y="56969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2822098" y="6425573"/>
            <a:ext cx="10310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200</a:t>
            </a:r>
          </a:p>
        </p:txBody>
      </p:sp>
      <p:grpSp>
        <p:nvGrpSpPr>
          <p:cNvPr id="47" name="Group 46">
            <a:extLst>
              <a:ext uri="{FF2B5EF4-FFF2-40B4-BE49-F238E27FC236}">
                <a16:creationId xmlns:a16="http://schemas.microsoft.com/office/drawing/2014/main" id="{2076CECB-9B27-C042-805C-8CF585894008}"/>
              </a:ext>
            </a:extLst>
          </p:cNvPr>
          <p:cNvGrpSpPr/>
          <p:nvPr/>
        </p:nvGrpSpPr>
        <p:grpSpPr>
          <a:xfrm>
            <a:off x="8538531" y="4800505"/>
            <a:ext cx="1126737" cy="445168"/>
            <a:chOff x="8218617" y="-777938"/>
            <a:chExt cx="477682" cy="445168"/>
          </a:xfrm>
        </p:grpSpPr>
        <p:sp>
          <p:nvSpPr>
            <p:cNvPr id="48" name="TextBox 47">
              <a:extLst>
                <a:ext uri="{FF2B5EF4-FFF2-40B4-BE49-F238E27FC236}">
                  <a16:creationId xmlns:a16="http://schemas.microsoft.com/office/drawing/2014/main" id="{D9666232-7BFF-0A44-A47B-D7E24833EE35}"/>
                </a:ext>
              </a:extLst>
            </p:cNvPr>
            <p:cNvSpPr txBox="1"/>
            <p:nvPr/>
          </p:nvSpPr>
          <p:spPr>
            <a:xfrm>
              <a:off x="8218617" y="-777938"/>
              <a:ext cx="3331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name</a:t>
              </a:r>
            </a:p>
          </p:txBody>
        </p:sp>
        <p:sp>
          <p:nvSpPr>
            <p:cNvPr id="49" name="Rectangle 48">
              <a:extLst>
                <a:ext uri="{FF2B5EF4-FFF2-40B4-BE49-F238E27FC236}">
                  <a16:creationId xmlns:a16="http://schemas.microsoft.com/office/drawing/2014/main" id="{564ED5A9-103A-F64F-8928-01E996999FB1}"/>
                </a:ext>
              </a:extLst>
            </p:cNvPr>
            <p:cNvSpPr/>
            <p:nvPr/>
          </p:nvSpPr>
          <p:spPr>
            <a:xfrm>
              <a:off x="8520938" y="-727116"/>
              <a:ext cx="175361"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64" name="Straight Arrow Connector 63">
            <a:extLst>
              <a:ext uri="{FF2B5EF4-FFF2-40B4-BE49-F238E27FC236}">
                <a16:creationId xmlns:a16="http://schemas.microsoft.com/office/drawing/2014/main" id="{966ABFF5-B0DF-4FC6-9353-EA341C5CE960}"/>
              </a:ext>
            </a:extLst>
          </p:cNvPr>
          <p:cNvCxnSpPr>
            <a:cxnSpLocks/>
          </p:cNvCxnSpPr>
          <p:nvPr/>
        </p:nvCxnSpPr>
        <p:spPr>
          <a:xfrm>
            <a:off x="5558109" y="4181857"/>
            <a:ext cx="3045819" cy="8309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5CA7A699-1436-421E-8DB9-4CB45D930F3B}"/>
              </a:ext>
            </a:extLst>
          </p:cNvPr>
          <p:cNvGrpSpPr/>
          <p:nvPr/>
        </p:nvGrpSpPr>
        <p:grpSpPr>
          <a:xfrm>
            <a:off x="5038436" y="5821515"/>
            <a:ext cx="955571" cy="412447"/>
            <a:chOff x="8291183" y="-745217"/>
            <a:chExt cx="405116" cy="412447"/>
          </a:xfrm>
        </p:grpSpPr>
        <p:sp>
          <p:nvSpPr>
            <p:cNvPr id="52" name="TextBox 51">
              <a:extLst>
                <a:ext uri="{FF2B5EF4-FFF2-40B4-BE49-F238E27FC236}">
                  <a16:creationId xmlns:a16="http://schemas.microsoft.com/office/drawing/2014/main" id="{F7934E4D-7592-4DA7-874E-8DBC5782E1A6}"/>
                </a:ext>
              </a:extLst>
            </p:cNvPr>
            <p:cNvSpPr txBox="1"/>
            <p:nvPr/>
          </p:nvSpPr>
          <p:spPr>
            <a:xfrm>
              <a:off x="8291183" y="-745217"/>
              <a:ext cx="1353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a</a:t>
              </a:r>
            </a:p>
          </p:txBody>
        </p:sp>
        <p:sp>
          <p:nvSpPr>
            <p:cNvPr id="53" name="Rectangle 52">
              <a:extLst>
                <a:ext uri="{FF2B5EF4-FFF2-40B4-BE49-F238E27FC236}">
                  <a16:creationId xmlns:a16="http://schemas.microsoft.com/office/drawing/2014/main" id="{2D452489-C2EA-48B7-B451-616DEE424D9B}"/>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grpSp>
        <p:nvGrpSpPr>
          <p:cNvPr id="68" name="Group 67">
            <a:extLst>
              <a:ext uri="{FF2B5EF4-FFF2-40B4-BE49-F238E27FC236}">
                <a16:creationId xmlns:a16="http://schemas.microsoft.com/office/drawing/2014/main" id="{674D415A-C4F5-4989-8DE4-1B06D4335BCD}"/>
              </a:ext>
            </a:extLst>
          </p:cNvPr>
          <p:cNvGrpSpPr/>
          <p:nvPr/>
        </p:nvGrpSpPr>
        <p:grpSpPr>
          <a:xfrm>
            <a:off x="8924940" y="5285996"/>
            <a:ext cx="740276" cy="445168"/>
            <a:chOff x="8382457" y="-777938"/>
            <a:chExt cx="313842" cy="445168"/>
          </a:xfrm>
        </p:grpSpPr>
        <p:sp>
          <p:nvSpPr>
            <p:cNvPr id="69" name="TextBox 68">
              <a:extLst>
                <a:ext uri="{FF2B5EF4-FFF2-40B4-BE49-F238E27FC236}">
                  <a16:creationId xmlns:a16="http://schemas.microsoft.com/office/drawing/2014/main" id="{B21F3A9B-819D-42FF-8CD1-219A00684722}"/>
                </a:ext>
              </a:extLst>
            </p:cNvPr>
            <p:cNvSpPr txBox="1"/>
            <p:nvPr/>
          </p:nvSpPr>
          <p:spPr>
            <a:xfrm>
              <a:off x="8382457" y="-777938"/>
              <a:ext cx="1605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FFFF"/>
                  </a:solidFill>
                  <a:effectLst/>
                  <a:uLnTx/>
                  <a:uFillTx/>
                  <a:latin typeface="Corbel" panose="020B0503020204020204"/>
                  <a:ea typeface="+mn-ea"/>
                  <a:cs typeface="+mn-cs"/>
                </a:rPr>
                <a:t>iq</a:t>
              </a:r>
              <a:endPar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endParaRPr>
            </a:p>
          </p:txBody>
        </p:sp>
        <p:sp>
          <p:nvSpPr>
            <p:cNvPr id="74" name="Rectangle 73">
              <a:extLst>
                <a:ext uri="{FF2B5EF4-FFF2-40B4-BE49-F238E27FC236}">
                  <a16:creationId xmlns:a16="http://schemas.microsoft.com/office/drawing/2014/main" id="{6C25C04D-A1FC-4B7C-A0B6-FD20FA68FEA8}"/>
                </a:ext>
              </a:extLst>
            </p:cNvPr>
            <p:cNvSpPr/>
            <p:nvPr/>
          </p:nvSpPr>
          <p:spPr>
            <a:xfrm>
              <a:off x="8520938" y="-727116"/>
              <a:ext cx="175361"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76" name="Straight Arrow Connector 75">
            <a:extLst>
              <a:ext uri="{FF2B5EF4-FFF2-40B4-BE49-F238E27FC236}">
                <a16:creationId xmlns:a16="http://schemas.microsoft.com/office/drawing/2014/main" id="{B2C06A59-7563-44D8-B67C-E24E204AF626}"/>
              </a:ext>
            </a:extLst>
          </p:cNvPr>
          <p:cNvCxnSpPr>
            <a:cxnSpLocks/>
          </p:cNvCxnSpPr>
          <p:nvPr/>
        </p:nvCxnSpPr>
        <p:spPr>
          <a:xfrm flipV="1">
            <a:off x="9436011" y="5020386"/>
            <a:ext cx="675588" cy="12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E305DC9-D828-41D5-A1E9-5869508866BB}"/>
              </a:ext>
            </a:extLst>
          </p:cNvPr>
          <p:cNvCxnSpPr>
            <a:cxnSpLocks/>
          </p:cNvCxnSpPr>
          <p:nvPr/>
        </p:nvCxnSpPr>
        <p:spPr>
          <a:xfrm flipV="1">
            <a:off x="9436011" y="5504072"/>
            <a:ext cx="675588" cy="12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DB368ED-90AC-44FC-B347-093657314A22}"/>
              </a:ext>
            </a:extLst>
          </p:cNvPr>
          <p:cNvSpPr/>
          <p:nvPr/>
        </p:nvSpPr>
        <p:spPr>
          <a:xfrm>
            <a:off x="10111599" y="4804992"/>
            <a:ext cx="1109720" cy="3956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"Alwyn"</a:t>
            </a:r>
          </a:p>
        </p:txBody>
      </p:sp>
      <p:sp>
        <p:nvSpPr>
          <p:cNvPr id="82" name="Rectangle 81">
            <a:extLst>
              <a:ext uri="{FF2B5EF4-FFF2-40B4-BE49-F238E27FC236}">
                <a16:creationId xmlns:a16="http://schemas.microsoft.com/office/drawing/2014/main" id="{84AE48ED-E14A-4FA5-B4A6-E52BA93E87C2}"/>
              </a:ext>
            </a:extLst>
          </p:cNvPr>
          <p:cNvSpPr/>
          <p:nvPr/>
        </p:nvSpPr>
        <p:spPr>
          <a:xfrm>
            <a:off x="10111599" y="5364580"/>
            <a:ext cx="517072" cy="3956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8" name="TextBox 87">
            <a:extLst>
              <a:ext uri="{FF2B5EF4-FFF2-40B4-BE49-F238E27FC236}">
                <a16:creationId xmlns:a16="http://schemas.microsoft.com/office/drawing/2014/main" id="{4B63D0CD-44D3-45E7-B285-D4322856D971}"/>
              </a:ext>
            </a:extLst>
          </p:cNvPr>
          <p:cNvSpPr txBox="1"/>
          <p:nvPr/>
        </p:nvSpPr>
        <p:spPr>
          <a:xfrm>
            <a:off x="10073828" y="5354428"/>
            <a:ext cx="607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150</a:t>
            </a:r>
          </a:p>
        </p:txBody>
      </p:sp>
      <p:cxnSp>
        <p:nvCxnSpPr>
          <p:cNvPr id="42" name="Straight Arrow Connector 41">
            <a:extLst>
              <a:ext uri="{FF2B5EF4-FFF2-40B4-BE49-F238E27FC236}">
                <a16:creationId xmlns:a16="http://schemas.microsoft.com/office/drawing/2014/main" id="{CEA6D8FE-683E-4B38-8870-148482DCBF90}"/>
              </a:ext>
            </a:extLst>
          </p:cNvPr>
          <p:cNvCxnSpPr>
            <a:cxnSpLocks/>
            <a:endCxn id="87" idx="1"/>
          </p:cNvCxnSpPr>
          <p:nvPr/>
        </p:nvCxnSpPr>
        <p:spPr>
          <a:xfrm flipV="1">
            <a:off x="5610356" y="5313653"/>
            <a:ext cx="3000861" cy="6952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A53A0C0-D414-4FE8-A69B-18FB16E3A97F}"/>
              </a:ext>
            </a:extLst>
          </p:cNvPr>
          <p:cNvCxnSpPr/>
          <p:nvPr/>
        </p:nvCxnSpPr>
        <p:spPr>
          <a:xfrm>
            <a:off x="463719" y="60017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12A42F8-BB8B-4DB0-B23A-B4CEC7BE40CF}"/>
              </a:ext>
            </a:extLst>
          </p:cNvPr>
          <p:cNvCxnSpPr/>
          <p:nvPr/>
        </p:nvCxnSpPr>
        <p:spPr>
          <a:xfrm>
            <a:off x="458276" y="628473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E1608F8-93A1-4F46-9242-39A09EBC5C34}"/>
              </a:ext>
            </a:extLst>
          </p:cNvPr>
          <p:cNvCxnSpPr/>
          <p:nvPr/>
        </p:nvCxnSpPr>
        <p:spPr>
          <a:xfrm>
            <a:off x="207904" y="47716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19962E9-1A5A-413D-AEA8-9E4085034EC0}"/>
              </a:ext>
            </a:extLst>
          </p:cNvPr>
          <p:cNvCxnSpPr/>
          <p:nvPr/>
        </p:nvCxnSpPr>
        <p:spPr>
          <a:xfrm>
            <a:off x="458275" y="509818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830F2F1-1A1E-40A3-9362-1A1D00CF1FD3}"/>
              </a:ext>
            </a:extLst>
          </p:cNvPr>
          <p:cNvGrpSpPr/>
          <p:nvPr/>
        </p:nvGrpSpPr>
        <p:grpSpPr>
          <a:xfrm>
            <a:off x="10977342" y="5528599"/>
            <a:ext cx="607859" cy="400376"/>
            <a:chOff x="10785766" y="5245588"/>
            <a:chExt cx="607859" cy="400376"/>
          </a:xfrm>
        </p:grpSpPr>
        <p:sp>
          <p:nvSpPr>
            <p:cNvPr id="100" name="Rectangle 99">
              <a:extLst>
                <a:ext uri="{FF2B5EF4-FFF2-40B4-BE49-F238E27FC236}">
                  <a16:creationId xmlns:a16="http://schemas.microsoft.com/office/drawing/2014/main" id="{9AB729F9-4966-4D68-B134-7A1555ACF1A8}"/>
                </a:ext>
              </a:extLst>
            </p:cNvPr>
            <p:cNvSpPr/>
            <p:nvPr/>
          </p:nvSpPr>
          <p:spPr>
            <a:xfrm>
              <a:off x="10827757" y="5250341"/>
              <a:ext cx="517072" cy="3956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01" name="TextBox 100">
              <a:extLst>
                <a:ext uri="{FF2B5EF4-FFF2-40B4-BE49-F238E27FC236}">
                  <a16:creationId xmlns:a16="http://schemas.microsoft.com/office/drawing/2014/main" id="{0840F1E9-A18E-4210-BA29-DD2AD8974659}"/>
                </a:ext>
              </a:extLst>
            </p:cNvPr>
            <p:cNvSpPr txBox="1"/>
            <p:nvPr/>
          </p:nvSpPr>
          <p:spPr>
            <a:xfrm>
              <a:off x="10785766" y="5245588"/>
              <a:ext cx="607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nsolas" panose="020B0609020204030204" pitchFamily="49" charset="0"/>
                </a:rPr>
                <a:t>200</a:t>
              </a: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grpSp>
      <p:cxnSp>
        <p:nvCxnSpPr>
          <p:cNvPr id="102" name="Straight Arrow Connector 101">
            <a:extLst>
              <a:ext uri="{FF2B5EF4-FFF2-40B4-BE49-F238E27FC236}">
                <a16:creationId xmlns:a16="http://schemas.microsoft.com/office/drawing/2014/main" id="{1F84C904-C710-4DE8-8F0F-41ED53FCF559}"/>
              </a:ext>
            </a:extLst>
          </p:cNvPr>
          <p:cNvCxnSpPr>
            <a:cxnSpLocks/>
          </p:cNvCxnSpPr>
          <p:nvPr/>
        </p:nvCxnSpPr>
        <p:spPr>
          <a:xfrm>
            <a:off x="9430568" y="5516792"/>
            <a:ext cx="1614065" cy="2199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062417D-CDCE-468D-BFA3-D6AC585EC878}"/>
              </a:ext>
            </a:extLst>
          </p:cNvPr>
          <p:cNvCxnSpPr/>
          <p:nvPr/>
        </p:nvCxnSpPr>
        <p:spPr>
          <a:xfrm>
            <a:off x="458276" y="66058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Speech Bubble: Rectangle with Corners Rounded 59">
            <a:extLst>
              <a:ext uri="{FF2B5EF4-FFF2-40B4-BE49-F238E27FC236}">
                <a16:creationId xmlns:a16="http://schemas.microsoft.com/office/drawing/2014/main" id="{1A1E76A5-3813-4DAA-8EB5-9BAC31810FDE}"/>
              </a:ext>
            </a:extLst>
          </p:cNvPr>
          <p:cNvSpPr/>
          <p:nvPr/>
        </p:nvSpPr>
        <p:spPr>
          <a:xfrm>
            <a:off x="2905605" y="3903393"/>
            <a:ext cx="3113903" cy="1188884"/>
          </a:xfrm>
          <a:prstGeom prst="wedgeRoundRectCallout">
            <a:avLst>
              <a:gd name="adj1" fmla="val -70571"/>
              <a:gd name="adj2" fmla="val 1447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call copies the object reference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into the formal parameter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1" name="Speech Bubble: Rectangle with Corners Rounded 60">
            <a:extLst>
              <a:ext uri="{FF2B5EF4-FFF2-40B4-BE49-F238E27FC236}">
                <a16:creationId xmlns:a16="http://schemas.microsoft.com/office/drawing/2014/main" id="{9C0E3A0F-D89B-4444-AEF0-681EC936821A}"/>
              </a:ext>
            </a:extLst>
          </p:cNvPr>
          <p:cNvSpPr/>
          <p:nvPr/>
        </p:nvSpPr>
        <p:spPr>
          <a:xfrm>
            <a:off x="1950725" y="2315109"/>
            <a:ext cx="2696512" cy="1188884"/>
          </a:xfrm>
          <a:prstGeom prst="wedgeRoundRectCallout">
            <a:avLst>
              <a:gd name="adj1" fmla="val -27747"/>
              <a:gd name="adj2" fmla="val 151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 now the local variable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n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points to our original object.</a:t>
            </a:r>
          </a:p>
        </p:txBody>
      </p:sp>
      <p:sp>
        <p:nvSpPr>
          <p:cNvPr id="62" name="Speech Bubble: Rectangle with Corners Rounded 61">
            <a:extLst>
              <a:ext uri="{FF2B5EF4-FFF2-40B4-BE49-F238E27FC236}">
                <a16:creationId xmlns:a16="http://schemas.microsoft.com/office/drawing/2014/main" id="{3941C4B9-44C4-4378-B925-30BCF6FF3172}"/>
              </a:ext>
            </a:extLst>
          </p:cNvPr>
          <p:cNvSpPr/>
          <p:nvPr/>
        </p:nvSpPr>
        <p:spPr>
          <a:xfrm>
            <a:off x="1568191" y="5626773"/>
            <a:ext cx="3179821" cy="1188884"/>
          </a:xfrm>
          <a:prstGeom prst="wedgeRoundRectCallout">
            <a:avLst>
              <a:gd name="adj1" fmla="val -57155"/>
              <a:gd name="adj2" fmla="val -849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We can now mutate the original variable through our object reference.</a:t>
            </a:r>
          </a:p>
        </p:txBody>
      </p:sp>
      <p:sp>
        <p:nvSpPr>
          <p:cNvPr id="63" name="Text Box 26">
            <a:extLst>
              <a:ext uri="{FF2B5EF4-FFF2-40B4-BE49-F238E27FC236}">
                <a16:creationId xmlns:a16="http://schemas.microsoft.com/office/drawing/2014/main" id="{45E745D4-551D-4C09-8CBC-A1AB3FFFD100}"/>
              </a:ext>
            </a:extLst>
          </p:cNvPr>
          <p:cNvSpPr txBox="1">
            <a:spLocks noChangeArrowheads="1"/>
          </p:cNvSpPr>
          <p:nvPr/>
        </p:nvSpPr>
        <p:spPr bwMode="auto">
          <a:xfrm>
            <a:off x="4864805" y="1921068"/>
            <a:ext cx="6624239"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There's </a:t>
            </a:r>
            <a:r>
              <a:rPr lang="en-US" sz="2400" dirty="0"/>
              <a:t>one thing</a:t>
            </a:r>
            <a:r>
              <a:rPr lang="en-US" sz="2400" dirty="0">
                <a:solidFill>
                  <a:prstClr val="black"/>
                </a:solidFill>
              </a:rPr>
              <a:t> you've got to remember!</a:t>
            </a:r>
          </a:p>
        </p:txBody>
      </p:sp>
      <p:sp>
        <p:nvSpPr>
          <p:cNvPr id="65" name="Text Box 26">
            <a:extLst>
              <a:ext uri="{FF2B5EF4-FFF2-40B4-BE49-F238E27FC236}">
                <a16:creationId xmlns:a16="http://schemas.microsoft.com/office/drawing/2014/main" id="{39BA7B0B-B051-45E6-BB1C-0A006D1A3730}"/>
              </a:ext>
            </a:extLst>
          </p:cNvPr>
          <p:cNvSpPr txBox="1">
            <a:spLocks noChangeArrowheads="1"/>
          </p:cNvSpPr>
          <p:nvPr/>
        </p:nvSpPr>
        <p:spPr bwMode="auto">
          <a:xfrm>
            <a:off x="5353851" y="2551792"/>
            <a:ext cx="5740870" cy="12003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When we </a:t>
            </a:r>
            <a:r>
              <a:rPr lang="en-US" sz="2400" dirty="0">
                <a:solidFill>
                  <a:srgbClr val="FF0000"/>
                </a:solidFill>
              </a:rPr>
              <a:t>pass by object reference</a:t>
            </a:r>
            <a:r>
              <a:rPr lang="en-US" sz="2400" dirty="0">
                <a:solidFill>
                  <a:prstClr val="black"/>
                </a:solidFill>
              </a:rPr>
              <a:t>, </a:t>
            </a:r>
            <a:r>
              <a:rPr lang="en-US" sz="2400" dirty="0">
                <a:solidFill>
                  <a:srgbClr val="FF0000"/>
                </a:solidFill>
              </a:rPr>
              <a:t>we can't use assignment to change the value </a:t>
            </a:r>
            <a:r>
              <a:rPr lang="en-US" sz="2400" dirty="0">
                <a:solidFill>
                  <a:prstClr val="black"/>
                </a:solidFill>
              </a:rPr>
              <a:t>of the original value/object!</a:t>
            </a:r>
          </a:p>
        </p:txBody>
      </p:sp>
      <p:sp>
        <p:nvSpPr>
          <p:cNvPr id="54" name="Text Box 26">
            <a:extLst>
              <a:ext uri="{FF2B5EF4-FFF2-40B4-BE49-F238E27FC236}">
                <a16:creationId xmlns:a16="http://schemas.microsoft.com/office/drawing/2014/main" id="{9F4403C4-7FB0-41F0-9EDA-B31FF5BD3615}"/>
              </a:ext>
            </a:extLst>
          </p:cNvPr>
          <p:cNvSpPr txBox="1">
            <a:spLocks noChangeArrowheads="1"/>
          </p:cNvSpPr>
          <p:nvPr/>
        </p:nvSpPr>
        <p:spPr bwMode="auto">
          <a:xfrm>
            <a:off x="4689520" y="3968043"/>
            <a:ext cx="7077336"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Because of this, the only way to </a:t>
            </a:r>
            <a:r>
              <a:rPr lang="en-US" sz="2400" dirty="0">
                <a:solidFill>
                  <a:srgbClr val="FF0000"/>
                </a:solidFill>
              </a:rPr>
              <a:t>mutate an object </a:t>
            </a:r>
            <a:r>
              <a:rPr lang="en-US" sz="2400" dirty="0">
                <a:solidFill>
                  <a:prstClr val="black"/>
                </a:solidFill>
              </a:rPr>
              <a:t>in another function is </a:t>
            </a:r>
            <a:r>
              <a:rPr lang="en-US" sz="2400" dirty="0">
                <a:solidFill>
                  <a:srgbClr val="FF0000"/>
                </a:solidFill>
              </a:rPr>
              <a:t>by calling its mutator methods</a:t>
            </a:r>
            <a:r>
              <a:rPr lang="en-US" sz="2400" dirty="0">
                <a:solidFill>
                  <a:prstClr val="black"/>
                </a:solidFill>
              </a:rPr>
              <a:t>.</a:t>
            </a:r>
          </a:p>
        </p:txBody>
      </p:sp>
    </p:spTree>
    <p:extLst>
      <p:ext uri="{BB962C8B-B14F-4D97-AF65-F5344CB8AC3E}">
        <p14:creationId xmlns:p14="http://schemas.microsoft.com/office/powerpoint/2010/main" val="236303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9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wipe(left)">
                                      <p:cBhvr>
                                        <p:cTn id="100" dur="500"/>
                                        <p:tgtEl>
                                          <p:spTgt spid="7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8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8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down)">
                                      <p:cBhvr>
                                        <p:cTn id="121" dur="500"/>
                                        <p:tgtEl>
                                          <p:spTgt spid="60"/>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grpId="2" nodeType="clickEffect">
                                  <p:stCondLst>
                                    <p:cond delay="0"/>
                                  </p:stCondLst>
                                  <p:childTnLst>
                                    <p:animMotion origin="layout" path="M 4.375E-6 2.96296E-6 L 0.02174 -0.22037 " pathEditMode="relative" rAng="0" ptsTypes="AA">
                                      <p:cBhvr>
                                        <p:cTn id="125" dur="2000" fill="hold"/>
                                        <p:tgtEl>
                                          <p:spTgt spid="60"/>
                                        </p:tgtEl>
                                        <p:attrNameLst>
                                          <p:attrName>ppt_x</p:attrName>
                                          <p:attrName>ppt_y</p:attrName>
                                        </p:attrNameLst>
                                      </p:cBhvr>
                                      <p:rCtr x="1081" y="-11019"/>
                                    </p:animMotion>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60"/>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85"/>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64"/>
                                        </p:tgtEl>
                                        <p:attrNameLst>
                                          <p:attrName>style.visibility</p:attrName>
                                        </p:attrNameLst>
                                      </p:cBhvr>
                                      <p:to>
                                        <p:strVal val="visible"/>
                                      </p:to>
                                    </p:set>
                                    <p:animEffect transition="in" filter="wipe(left)">
                                      <p:cBhvr>
                                        <p:cTn id="155" dur="500"/>
                                        <p:tgtEl>
                                          <p:spTgt spid="64"/>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85"/>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1" nodeType="clickEffect">
                                  <p:stCondLst>
                                    <p:cond delay="0"/>
                                  </p:stCondLst>
                                  <p:childTnLst>
                                    <p:set>
                                      <p:cBhvr>
                                        <p:cTn id="163" dur="1" fill="hold">
                                          <p:stCondLst>
                                            <p:cond delay="0"/>
                                          </p:stCondLst>
                                        </p:cTn>
                                        <p:tgtEl>
                                          <p:spTgt spid="6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86"/>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wipe(down)">
                                      <p:cBhvr>
                                        <p:cTn id="172" dur="500"/>
                                        <p:tgtEl>
                                          <p:spTgt spid="62"/>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9"/>
                                        </p:tgtEl>
                                        <p:attrNameLst>
                                          <p:attrName>style.visibility</p:attrName>
                                        </p:attrNameLst>
                                      </p:cBhvr>
                                      <p:to>
                                        <p:strVal val="visible"/>
                                      </p:to>
                                    </p:set>
                                  </p:childTnLst>
                                </p:cTn>
                              </p:par>
                            </p:childTnLst>
                          </p:cTn>
                        </p:par>
                        <p:par>
                          <p:cTn id="177" fill="hold">
                            <p:stCondLst>
                              <p:cond delay="0"/>
                            </p:stCondLst>
                            <p:childTnLst>
                              <p:par>
                                <p:cTn id="178" presetID="22" presetClass="exit" presetSubtype="2" fill="hold" nodeType="afterEffect">
                                  <p:stCondLst>
                                    <p:cond delay="0"/>
                                  </p:stCondLst>
                                  <p:childTnLst>
                                    <p:animEffect transition="out" filter="wipe(right)">
                                      <p:cBhvr>
                                        <p:cTn id="179" dur="500"/>
                                        <p:tgtEl>
                                          <p:spTgt spid="79"/>
                                        </p:tgtEl>
                                      </p:cBhvr>
                                    </p:animEffect>
                                    <p:set>
                                      <p:cBhvr>
                                        <p:cTn id="180" dur="1" fill="hold">
                                          <p:stCondLst>
                                            <p:cond delay="499"/>
                                          </p:stCondLst>
                                        </p:cTn>
                                        <p:tgtEl>
                                          <p:spTgt spid="79"/>
                                        </p:tgtEl>
                                        <p:attrNameLst>
                                          <p:attrName>style.visibility</p:attrName>
                                        </p:attrNameLst>
                                      </p:cBhvr>
                                      <p:to>
                                        <p:strVal val="hidden"/>
                                      </p:to>
                                    </p:set>
                                  </p:childTnLst>
                                </p:cTn>
                              </p:par>
                            </p:childTnLst>
                          </p:cTn>
                        </p:par>
                        <p:par>
                          <p:cTn id="181" fill="hold">
                            <p:stCondLst>
                              <p:cond delay="500"/>
                            </p:stCondLst>
                            <p:childTnLst>
                              <p:par>
                                <p:cTn id="182" presetID="22" presetClass="entr" presetSubtype="8" fill="hold" nodeType="afterEffect">
                                  <p:stCondLst>
                                    <p:cond delay="0"/>
                                  </p:stCondLst>
                                  <p:childTnLst>
                                    <p:set>
                                      <p:cBhvr>
                                        <p:cTn id="183" dur="1" fill="hold">
                                          <p:stCondLst>
                                            <p:cond delay="0"/>
                                          </p:stCondLst>
                                        </p:cTn>
                                        <p:tgtEl>
                                          <p:spTgt spid="102"/>
                                        </p:tgtEl>
                                        <p:attrNameLst>
                                          <p:attrName>style.visibility</p:attrName>
                                        </p:attrNameLst>
                                      </p:cBhvr>
                                      <p:to>
                                        <p:strVal val="visible"/>
                                      </p:to>
                                    </p:set>
                                    <p:animEffect transition="in" filter="wipe(left)">
                                      <p:cBhvr>
                                        <p:cTn id="184" dur="500"/>
                                        <p:tgtEl>
                                          <p:spTgt spid="102"/>
                                        </p:tgtEl>
                                      </p:cBhvr>
                                    </p:animEffect>
                                  </p:childTnLst>
                                </p:cTn>
                              </p:par>
                            </p:childTnLst>
                          </p:cTn>
                        </p:par>
                        <p:par>
                          <p:cTn id="185" fill="hold">
                            <p:stCondLst>
                              <p:cond delay="1000"/>
                            </p:stCondLst>
                            <p:childTnLst>
                              <p:par>
                                <p:cTn id="186" presetID="10" presetClass="exit" presetSubtype="0" fill="hold" grpId="1" nodeType="afterEffect">
                                  <p:stCondLst>
                                    <p:cond delay="0"/>
                                  </p:stCondLst>
                                  <p:childTnLst>
                                    <p:animEffect transition="out" filter="fade">
                                      <p:cBhvr>
                                        <p:cTn id="187" dur="500"/>
                                        <p:tgtEl>
                                          <p:spTgt spid="82"/>
                                        </p:tgtEl>
                                      </p:cBhvr>
                                    </p:animEffect>
                                    <p:set>
                                      <p:cBhvr>
                                        <p:cTn id="188" dur="1" fill="hold">
                                          <p:stCondLst>
                                            <p:cond delay="499"/>
                                          </p:stCondLst>
                                        </p:cTn>
                                        <p:tgtEl>
                                          <p:spTgt spid="82"/>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88"/>
                                        </p:tgtEl>
                                      </p:cBhvr>
                                    </p:animEffect>
                                    <p:set>
                                      <p:cBhvr>
                                        <p:cTn id="191" dur="1" fill="hold">
                                          <p:stCondLst>
                                            <p:cond delay="499"/>
                                          </p:stCondLst>
                                        </p:cTn>
                                        <p:tgtEl>
                                          <p:spTgt spid="88"/>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62"/>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86"/>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nodeType="clickEffect">
                                  <p:stCondLst>
                                    <p:cond delay="0"/>
                                  </p:stCondLst>
                                  <p:childTnLst>
                                    <p:animEffect transition="out" filter="fade">
                                      <p:cBhvr>
                                        <p:cTn id="203" dur="500"/>
                                        <p:tgtEl>
                                          <p:spTgt spid="71"/>
                                        </p:tgtEl>
                                      </p:cBhvr>
                                    </p:animEffect>
                                    <p:set>
                                      <p:cBhvr>
                                        <p:cTn id="204" dur="1" fill="hold">
                                          <p:stCondLst>
                                            <p:cond delay="499"/>
                                          </p:stCondLst>
                                        </p:cTn>
                                        <p:tgtEl>
                                          <p:spTgt spid="71"/>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75"/>
                                        </p:tgtEl>
                                      </p:cBhvr>
                                    </p:animEffect>
                                    <p:set>
                                      <p:cBhvr>
                                        <p:cTn id="207" dur="1" fill="hold">
                                          <p:stCondLst>
                                            <p:cond delay="499"/>
                                          </p:stCondLst>
                                        </p:cTn>
                                        <p:tgtEl>
                                          <p:spTgt spid="75"/>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64"/>
                                        </p:tgtEl>
                                      </p:cBhvr>
                                    </p:animEffect>
                                    <p:set>
                                      <p:cBhvr>
                                        <p:cTn id="210" dur="1" fill="hold">
                                          <p:stCondLst>
                                            <p:cond delay="499"/>
                                          </p:stCondLst>
                                        </p:cTn>
                                        <p:tgtEl>
                                          <p:spTgt spid="6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0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28"/>
                                        </p:tgtEl>
                                        <p:attrNameLst>
                                          <p:attrName>style.visibility</p:attrName>
                                        </p:attrNameLst>
                                      </p:cBhvr>
                                      <p:to>
                                        <p:strVal val="visible"/>
                                      </p:to>
                                    </p:set>
                                    <p:animEffect transition="in" filter="wipe(left)">
                                      <p:cBhvr>
                                        <p:cTn id="219" dur="500"/>
                                        <p:tgtEl>
                                          <p:spTgt spid="28"/>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103"/>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71"/>
                                        </p:tgtEl>
                                        <p:attrNameLst>
                                          <p:attrName>style.visibility</p:attrName>
                                        </p:attrNameLst>
                                      </p:cBhvr>
                                      <p:to>
                                        <p:strVal val="visible"/>
                                      </p:to>
                                    </p:set>
                                    <p:animEffect transition="in" filter="fade">
                                      <p:cBhvr>
                                        <p:cTn id="228" dur="500"/>
                                        <p:tgtEl>
                                          <p:spTgt spid="71"/>
                                        </p:tgtEl>
                                      </p:cBhvr>
                                    </p:animEffect>
                                  </p:childTnLst>
                                </p:cTn>
                              </p:par>
                              <p:par>
                                <p:cTn id="229" presetID="10" presetClass="entr" presetSubtype="0" fill="hold" nodeType="withEffect">
                                  <p:stCondLst>
                                    <p:cond delay="0"/>
                                  </p:stCondLst>
                                  <p:childTnLst>
                                    <p:set>
                                      <p:cBhvr>
                                        <p:cTn id="230" dur="1" fill="hold">
                                          <p:stCondLst>
                                            <p:cond delay="0"/>
                                          </p:stCondLst>
                                        </p:cTn>
                                        <p:tgtEl>
                                          <p:spTgt spid="75"/>
                                        </p:tgtEl>
                                        <p:attrNameLst>
                                          <p:attrName>style.visibility</p:attrName>
                                        </p:attrNameLst>
                                      </p:cBhvr>
                                      <p:to>
                                        <p:strVal val="visible"/>
                                      </p:to>
                                    </p:set>
                                    <p:animEffect transition="in" filter="fade">
                                      <p:cBhvr>
                                        <p:cTn id="231" dur="500"/>
                                        <p:tgtEl>
                                          <p:spTgt spid="75"/>
                                        </p:tgtEl>
                                      </p:cBhvr>
                                    </p:animEffect>
                                  </p:childTnLst>
                                </p:cTn>
                              </p:par>
                              <p:par>
                                <p:cTn id="232" presetID="10" presetClass="entr" presetSubtype="0" fill="hold" nodeType="withEffect">
                                  <p:stCondLst>
                                    <p:cond delay="0"/>
                                  </p:stCondLst>
                                  <p:childTnLst>
                                    <p:set>
                                      <p:cBhvr>
                                        <p:cTn id="233" dur="1" fill="hold">
                                          <p:stCondLst>
                                            <p:cond delay="0"/>
                                          </p:stCondLst>
                                        </p:cTn>
                                        <p:tgtEl>
                                          <p:spTgt spid="64"/>
                                        </p:tgtEl>
                                        <p:attrNameLst>
                                          <p:attrName>style.visibility</p:attrName>
                                        </p:attrNameLst>
                                      </p:cBhvr>
                                      <p:to>
                                        <p:strVal val="visible"/>
                                      </p:to>
                                    </p:set>
                                    <p:animEffect transition="in" filter="fade">
                                      <p:cBhvr>
                                        <p:cTn id="234" dur="500"/>
                                        <p:tgtEl>
                                          <p:spTgt spid="64"/>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57"/>
                                        </p:tgtEl>
                                      </p:cBhvr>
                                    </p:animEffect>
                                    <p:set>
                                      <p:cBhvr>
                                        <p:cTn id="239" dur="1" fill="hold">
                                          <p:stCondLst>
                                            <p:cond delay="499"/>
                                          </p:stCondLst>
                                        </p:cTn>
                                        <p:tgtEl>
                                          <p:spTgt spid="57"/>
                                        </p:tgtEl>
                                        <p:attrNameLst>
                                          <p:attrName>style.visibility</p:attrName>
                                        </p:attrNameLst>
                                      </p:cBhvr>
                                      <p:to>
                                        <p:strVal val="hidden"/>
                                      </p:to>
                                    </p:set>
                                  </p:childTnLst>
                                </p:cTn>
                              </p:par>
                              <p:par>
                                <p:cTn id="240" presetID="10" presetClass="exit" presetSubtype="0" fill="hold" nodeType="withEffect">
                                  <p:stCondLst>
                                    <p:cond delay="0"/>
                                  </p:stCondLst>
                                  <p:childTnLst>
                                    <p:animEffect transition="out" filter="fade">
                                      <p:cBhvr>
                                        <p:cTn id="241" dur="500"/>
                                        <p:tgtEl>
                                          <p:spTgt spid="45"/>
                                        </p:tgtEl>
                                      </p:cBhvr>
                                    </p:animEffect>
                                    <p:set>
                                      <p:cBhvr>
                                        <p:cTn id="242" dur="1" fill="hold">
                                          <p:stCondLst>
                                            <p:cond delay="499"/>
                                          </p:stCondLst>
                                        </p:cTn>
                                        <p:tgtEl>
                                          <p:spTgt spid="45"/>
                                        </p:tgtEl>
                                        <p:attrNameLst>
                                          <p:attrName>style.visibility</p:attrName>
                                        </p:attrNameLst>
                                      </p:cBhvr>
                                      <p:to>
                                        <p:strVal val="hidden"/>
                                      </p:to>
                                    </p:set>
                                  </p:childTnLst>
                                </p:cTn>
                              </p:par>
                              <p:par>
                                <p:cTn id="243" presetID="10" presetClass="exit" presetSubtype="0" fill="hold" nodeType="withEffect">
                                  <p:stCondLst>
                                    <p:cond delay="0"/>
                                  </p:stCondLst>
                                  <p:childTnLst>
                                    <p:animEffect transition="out" filter="fade">
                                      <p:cBhvr>
                                        <p:cTn id="244" dur="500"/>
                                        <p:tgtEl>
                                          <p:spTgt spid="51"/>
                                        </p:tgtEl>
                                      </p:cBhvr>
                                    </p:animEffect>
                                    <p:set>
                                      <p:cBhvr>
                                        <p:cTn id="245" dur="1" fill="hold">
                                          <p:stCondLst>
                                            <p:cond delay="499"/>
                                          </p:stCondLst>
                                        </p:cTn>
                                        <p:tgtEl>
                                          <p:spTgt spid="51"/>
                                        </p:tgtEl>
                                        <p:attrNameLst>
                                          <p:attrName>style.visibility</p:attrName>
                                        </p:attrNameLst>
                                      </p:cBhvr>
                                      <p:to>
                                        <p:strVal val="hidden"/>
                                      </p:to>
                                    </p:set>
                                  </p:childTnLst>
                                </p:cTn>
                              </p:par>
                              <p:par>
                                <p:cTn id="246" presetID="10" presetClass="exit" presetSubtype="0" fill="hold" nodeType="withEffect">
                                  <p:stCondLst>
                                    <p:cond delay="0"/>
                                  </p:stCondLst>
                                  <p:childTnLst>
                                    <p:animEffect transition="out" filter="fade">
                                      <p:cBhvr>
                                        <p:cTn id="247" dur="500"/>
                                        <p:tgtEl>
                                          <p:spTgt spid="42"/>
                                        </p:tgtEl>
                                      </p:cBhvr>
                                    </p:animEffect>
                                    <p:set>
                                      <p:cBhvr>
                                        <p:cTn id="248" dur="1" fill="hold">
                                          <p:stCondLst>
                                            <p:cond delay="499"/>
                                          </p:stCondLst>
                                        </p:cTn>
                                        <p:tgtEl>
                                          <p:spTgt spid="42"/>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47"/>
                                        </p:tgtEl>
                                      </p:cBhvr>
                                    </p:animEffect>
                                    <p:set>
                                      <p:cBhvr>
                                        <p:cTn id="251" dur="1" fill="hold">
                                          <p:stCondLst>
                                            <p:cond delay="499"/>
                                          </p:stCondLst>
                                        </p:cTn>
                                        <p:tgtEl>
                                          <p:spTgt spid="47"/>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68"/>
                                        </p:tgtEl>
                                      </p:cBhvr>
                                    </p:animEffect>
                                    <p:set>
                                      <p:cBhvr>
                                        <p:cTn id="254" dur="1" fill="hold">
                                          <p:stCondLst>
                                            <p:cond delay="499"/>
                                          </p:stCondLst>
                                        </p:cTn>
                                        <p:tgtEl>
                                          <p:spTgt spid="68"/>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76"/>
                                        </p:tgtEl>
                                      </p:cBhvr>
                                    </p:animEffect>
                                    <p:set>
                                      <p:cBhvr>
                                        <p:cTn id="257" dur="1" fill="hold">
                                          <p:stCondLst>
                                            <p:cond delay="499"/>
                                          </p:stCondLst>
                                        </p:cTn>
                                        <p:tgtEl>
                                          <p:spTgt spid="76"/>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81"/>
                                        </p:tgtEl>
                                      </p:cBhvr>
                                    </p:animEffect>
                                    <p:set>
                                      <p:cBhvr>
                                        <p:cTn id="260" dur="1" fill="hold">
                                          <p:stCondLst>
                                            <p:cond delay="499"/>
                                          </p:stCondLst>
                                        </p:cTn>
                                        <p:tgtEl>
                                          <p:spTgt spid="81"/>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71"/>
                                        </p:tgtEl>
                                      </p:cBhvr>
                                    </p:animEffect>
                                    <p:set>
                                      <p:cBhvr>
                                        <p:cTn id="263" dur="1" fill="hold">
                                          <p:stCondLst>
                                            <p:cond delay="499"/>
                                          </p:stCondLst>
                                        </p:cTn>
                                        <p:tgtEl>
                                          <p:spTgt spid="71"/>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75"/>
                                        </p:tgtEl>
                                      </p:cBhvr>
                                    </p:animEffect>
                                    <p:set>
                                      <p:cBhvr>
                                        <p:cTn id="266" dur="1" fill="hold">
                                          <p:stCondLst>
                                            <p:cond delay="499"/>
                                          </p:stCondLst>
                                        </p:cTn>
                                        <p:tgtEl>
                                          <p:spTgt spid="75"/>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64"/>
                                        </p:tgtEl>
                                      </p:cBhvr>
                                    </p:animEffect>
                                    <p:set>
                                      <p:cBhvr>
                                        <p:cTn id="269" dur="1" fill="hold">
                                          <p:stCondLst>
                                            <p:cond delay="499"/>
                                          </p:stCondLst>
                                        </p:cTn>
                                        <p:tgtEl>
                                          <p:spTgt spid="64"/>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9"/>
                                        </p:tgtEl>
                                      </p:cBhvr>
                                    </p:animEffect>
                                    <p:set>
                                      <p:cBhvr>
                                        <p:cTn id="272" dur="1" fill="hold">
                                          <p:stCondLst>
                                            <p:cond delay="499"/>
                                          </p:stCondLst>
                                        </p:cTn>
                                        <p:tgtEl>
                                          <p:spTgt spid="9"/>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102"/>
                                        </p:tgtEl>
                                      </p:cBhvr>
                                    </p:animEffect>
                                    <p:set>
                                      <p:cBhvr>
                                        <p:cTn id="275" dur="1" fill="hold">
                                          <p:stCondLst>
                                            <p:cond delay="499"/>
                                          </p:stCondLst>
                                        </p:cTn>
                                        <p:tgtEl>
                                          <p:spTgt spid="102"/>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87"/>
                                        </p:tgtEl>
                                      </p:cBhvr>
                                    </p:animEffect>
                                    <p:set>
                                      <p:cBhvr>
                                        <p:cTn id="278" dur="1" fill="hold">
                                          <p:stCondLst>
                                            <p:cond delay="499"/>
                                          </p:stCondLst>
                                        </p:cTn>
                                        <p:tgtEl>
                                          <p:spTgt spid="87"/>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63"/>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65"/>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5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65594" grpId="0"/>
      <p:bldP spid="43" grpId="0" uiExpand="1" build="p" animBg="1"/>
      <p:bldP spid="87" grpId="0" animBg="1"/>
      <p:bldP spid="87" grpId="1" animBg="1"/>
      <p:bldP spid="28" grpId="0"/>
      <p:bldP spid="81" grpId="0" animBg="1"/>
      <p:bldP spid="81" grpId="1" animBg="1"/>
      <p:bldP spid="82" grpId="0" animBg="1"/>
      <p:bldP spid="82" grpId="1" animBg="1"/>
      <p:bldP spid="88" grpId="0"/>
      <p:bldP spid="88" grpId="1"/>
      <p:bldP spid="60" grpId="0" animBg="1"/>
      <p:bldP spid="60" grpId="1" animBg="1"/>
      <p:bldP spid="60" grpId="2" animBg="1"/>
      <p:bldP spid="61" grpId="0" animBg="1"/>
      <p:bldP spid="61" grpId="1" animBg="1"/>
      <p:bldP spid="62" grpId="0" animBg="1"/>
      <p:bldP spid="62" grpId="1" animBg="1"/>
      <p:bldP spid="63" grpId="0"/>
      <p:bldP spid="65" grpId="0"/>
      <p:bldP spid="54"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Anonymous (Lambda) Functions </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356055" y="1267903"/>
            <a:ext cx="7346185" cy="549384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698400"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580499" y="1289385"/>
            <a:ext cx="7020432" cy="830997"/>
          </a:xfrm>
          <a:prstGeom prst="rect">
            <a:avLst/>
          </a:prstGeom>
          <a:noFill/>
        </p:spPr>
        <p:txBody>
          <a:bodyPr wrap="square">
            <a:spAutoFit/>
          </a:bodyPr>
          <a:lstStyle/>
          <a:p>
            <a:pPr algn="ctr"/>
            <a:r>
              <a:rPr lang="en-US" sz="2400" dirty="0">
                <a:latin typeface="Corbel" panose="020B0503020204020204" pitchFamily="34" charset="0"/>
              </a:rPr>
              <a:t>A </a:t>
            </a:r>
            <a:r>
              <a:rPr lang="en-US" sz="2400" dirty="0">
                <a:solidFill>
                  <a:srgbClr val="00B050"/>
                </a:solidFill>
                <a:latin typeface="Corbel" panose="020B0503020204020204" pitchFamily="34" charset="0"/>
              </a:rPr>
              <a:t>lambda function </a:t>
            </a:r>
            <a:r>
              <a:rPr lang="en-US" sz="2400" dirty="0">
                <a:latin typeface="Corbel" panose="020B0503020204020204" pitchFamily="34" charset="0"/>
              </a:rPr>
              <a:t>is a function that does not have a function name – it's anonymous:</a:t>
            </a:r>
            <a:endParaRPr lang="en-US" sz="2400" dirty="0">
              <a:solidFill>
                <a:srgbClr val="00B0F0"/>
              </a:solidFill>
              <a:latin typeface="Corbel" panose="020B0503020204020204" pitchFamily="34" charset="0"/>
            </a:endParaRPr>
          </a:p>
        </p:txBody>
      </p:sp>
      <p:pic>
        <p:nvPicPr>
          <p:cNvPr id="3" name="Picture 2">
            <a:extLst>
              <a:ext uri="{FF2B5EF4-FFF2-40B4-BE49-F238E27FC236}">
                <a16:creationId xmlns:a16="http://schemas.microsoft.com/office/drawing/2014/main" id="{5DD4EB66-395C-433F-B613-C1D5BB95A310}"/>
              </a:ext>
            </a:extLst>
          </p:cNvPr>
          <p:cNvPicPr>
            <a:picLocks noChangeAspect="1"/>
          </p:cNvPicPr>
          <p:nvPr/>
        </p:nvPicPr>
        <p:blipFill>
          <a:blip r:embed="rId4"/>
          <a:stretch>
            <a:fillRect/>
          </a:stretch>
        </p:blipFill>
        <p:spPr>
          <a:xfrm>
            <a:off x="10041944" y="26713"/>
            <a:ext cx="2125620" cy="1279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TextBox 25">
            <a:extLst>
              <a:ext uri="{FF2B5EF4-FFF2-40B4-BE49-F238E27FC236}">
                <a16:creationId xmlns:a16="http://schemas.microsoft.com/office/drawing/2014/main" id="{488B33A0-537A-48FA-BBC6-EAC83B1B8D1E}"/>
              </a:ext>
            </a:extLst>
          </p:cNvPr>
          <p:cNvSpPr txBox="1"/>
          <p:nvPr/>
        </p:nvSpPr>
        <p:spPr>
          <a:xfrm>
            <a:off x="2580499" y="3310746"/>
            <a:ext cx="7020432" cy="707886"/>
          </a:xfrm>
          <a:prstGeom prst="rect">
            <a:avLst/>
          </a:prstGeom>
          <a:noFill/>
        </p:spPr>
        <p:txBody>
          <a:bodyPr wrap="square">
            <a:spAutoFit/>
          </a:bodyPr>
          <a:lstStyle/>
          <a:p>
            <a:pPr algn="ctr"/>
            <a:r>
              <a:rPr lang="en-US" sz="2000" dirty="0">
                <a:latin typeface="Corbel" panose="020B0503020204020204" pitchFamily="34" charset="0"/>
              </a:rPr>
              <a:t>Typically we pass a lambda function as an </a:t>
            </a:r>
            <a:r>
              <a:rPr lang="en-US" sz="2000" dirty="0">
                <a:solidFill>
                  <a:srgbClr val="C00000"/>
                </a:solidFill>
                <a:latin typeface="Corbel" panose="020B0503020204020204" pitchFamily="34" charset="0"/>
              </a:rPr>
              <a:t>argument</a:t>
            </a:r>
            <a:r>
              <a:rPr lang="en-US" sz="2000" dirty="0">
                <a:latin typeface="Corbel" panose="020B0503020204020204" pitchFamily="34" charset="0"/>
              </a:rPr>
              <a:t> to another </a:t>
            </a:r>
            <a:r>
              <a:rPr lang="en-US" sz="2000" dirty="0">
                <a:solidFill>
                  <a:srgbClr val="7030A0"/>
                </a:solidFill>
                <a:latin typeface="Corbel" panose="020B0503020204020204" pitchFamily="34" charset="0"/>
              </a:rPr>
              <a:t>function </a:t>
            </a:r>
            <a:r>
              <a:rPr lang="en-US" sz="2000" dirty="0">
                <a:latin typeface="Corbel" panose="020B0503020204020204" pitchFamily="34" charset="0"/>
              </a:rPr>
              <a:t>or store </a:t>
            </a:r>
            <a:r>
              <a:rPr lang="en-US" sz="2000" dirty="0">
                <a:solidFill>
                  <a:srgbClr val="00B050"/>
                </a:solidFill>
                <a:latin typeface="Corbel" panose="020B0503020204020204" pitchFamily="34" charset="0"/>
              </a:rPr>
              <a:t>it</a:t>
            </a:r>
            <a:r>
              <a:rPr lang="en-US" sz="2000" dirty="0">
                <a:latin typeface="Corbel" panose="020B0503020204020204" pitchFamily="34" charset="0"/>
              </a:rPr>
              <a:t> in a </a:t>
            </a:r>
            <a:r>
              <a:rPr lang="en-US" sz="2000" dirty="0">
                <a:solidFill>
                  <a:srgbClr val="00B0F0"/>
                </a:solidFill>
                <a:latin typeface="Corbel" panose="020B0503020204020204" pitchFamily="34" charset="0"/>
              </a:rPr>
              <a:t>variable</a:t>
            </a:r>
            <a:r>
              <a:rPr lang="en-US" sz="2000" dirty="0">
                <a:latin typeface="Corbel" panose="020B0503020204020204" pitchFamily="34" charset="0"/>
              </a:rPr>
              <a:t>.</a:t>
            </a:r>
          </a:p>
        </p:txBody>
      </p:sp>
      <p:grpSp>
        <p:nvGrpSpPr>
          <p:cNvPr id="7" name="Group 6">
            <a:extLst>
              <a:ext uri="{FF2B5EF4-FFF2-40B4-BE49-F238E27FC236}">
                <a16:creationId xmlns:a16="http://schemas.microsoft.com/office/drawing/2014/main" id="{9AB346A1-2A6A-4035-92CF-5E3F7361AE7B}"/>
              </a:ext>
            </a:extLst>
          </p:cNvPr>
          <p:cNvGrpSpPr/>
          <p:nvPr/>
        </p:nvGrpSpPr>
        <p:grpSpPr>
          <a:xfrm>
            <a:off x="2759670" y="2287802"/>
            <a:ext cx="1882097" cy="920416"/>
            <a:chOff x="792795" y="2737184"/>
            <a:chExt cx="1882097" cy="920416"/>
          </a:xfrm>
        </p:grpSpPr>
        <p:sp>
          <p:nvSpPr>
            <p:cNvPr id="6" name="Rectangle 5">
              <a:extLst>
                <a:ext uri="{FF2B5EF4-FFF2-40B4-BE49-F238E27FC236}">
                  <a16:creationId xmlns:a16="http://schemas.microsoft.com/office/drawing/2014/main" id="{1B9D87DB-B093-4B1A-A630-CD33EB46A8F0}"/>
                </a:ext>
              </a:extLst>
            </p:cNvPr>
            <p:cNvSpPr/>
            <p:nvPr/>
          </p:nvSpPr>
          <p:spPr>
            <a:xfrm>
              <a:off x="792795" y="2737184"/>
              <a:ext cx="1882097" cy="9204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 Lambda</a:t>
              </a:r>
            </a:p>
            <a:p>
              <a:pPr algn="ctr"/>
              <a:endParaRPr lang="en-US" dirty="0">
                <a:solidFill>
                  <a:schemeClr val="tx1"/>
                </a:solidFill>
              </a:endParaRPr>
            </a:p>
            <a:p>
              <a:pPr algn="ctr"/>
              <a:endParaRPr lang="en-US" dirty="0">
                <a:solidFill>
                  <a:schemeClr val="tx1"/>
                </a:solidFill>
              </a:endParaRPr>
            </a:p>
          </p:txBody>
        </p:sp>
        <p:sp>
          <p:nvSpPr>
            <p:cNvPr id="28" name="TextBox 27">
              <a:extLst>
                <a:ext uri="{FF2B5EF4-FFF2-40B4-BE49-F238E27FC236}">
                  <a16:creationId xmlns:a16="http://schemas.microsoft.com/office/drawing/2014/main" id="{1CE4A9D8-645D-403E-9FB8-77F89210B8E0}"/>
                </a:ext>
              </a:extLst>
            </p:cNvPr>
            <p:cNvSpPr txBox="1"/>
            <p:nvPr/>
          </p:nvSpPr>
          <p:spPr>
            <a:xfrm>
              <a:off x="868649" y="3135382"/>
              <a:ext cx="1703973" cy="369332"/>
            </a:xfrm>
            <a:prstGeom prst="rect">
              <a:avLst/>
            </a:prstGeom>
            <a:noFill/>
          </p:spPr>
          <p:txBody>
            <a:bodyPr wrap="square">
              <a:spAutoFit/>
            </a:bodyPr>
            <a:lstStyle/>
            <a:p>
              <a:pPr algn="ctr"/>
              <a:r>
                <a:rPr lang="en-US" dirty="0">
                  <a:solidFill>
                    <a:srgbClr val="00B050"/>
                  </a:solidFill>
                </a:rPr>
                <a:t>lambda x: 5*x</a:t>
              </a:r>
              <a:endParaRPr lang="en-US" dirty="0"/>
            </a:p>
          </p:txBody>
        </p:sp>
      </p:grpSp>
      <p:grpSp>
        <p:nvGrpSpPr>
          <p:cNvPr id="29" name="Group 28">
            <a:extLst>
              <a:ext uri="{FF2B5EF4-FFF2-40B4-BE49-F238E27FC236}">
                <a16:creationId xmlns:a16="http://schemas.microsoft.com/office/drawing/2014/main" id="{2229982D-3CE6-4AD5-A254-8C260025DB41}"/>
              </a:ext>
            </a:extLst>
          </p:cNvPr>
          <p:cNvGrpSpPr/>
          <p:nvPr/>
        </p:nvGrpSpPr>
        <p:grpSpPr>
          <a:xfrm>
            <a:off x="5085356" y="2287802"/>
            <a:ext cx="1882097" cy="920416"/>
            <a:chOff x="792795" y="2737184"/>
            <a:chExt cx="1882097" cy="920416"/>
          </a:xfrm>
        </p:grpSpPr>
        <p:sp>
          <p:nvSpPr>
            <p:cNvPr id="30" name="Rectangle 29">
              <a:extLst>
                <a:ext uri="{FF2B5EF4-FFF2-40B4-BE49-F238E27FC236}">
                  <a16:creationId xmlns:a16="http://schemas.microsoft.com/office/drawing/2014/main" id="{A5C3228F-09C6-4925-8F19-BE07DD73DD7D}"/>
                </a:ext>
              </a:extLst>
            </p:cNvPr>
            <p:cNvSpPr/>
            <p:nvPr/>
          </p:nvSpPr>
          <p:spPr>
            <a:xfrm>
              <a:off x="792795" y="2737184"/>
              <a:ext cx="1882097" cy="9204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Lambda</a:t>
              </a:r>
            </a:p>
            <a:p>
              <a:pPr algn="ctr"/>
              <a:endParaRPr lang="en-US" dirty="0">
                <a:solidFill>
                  <a:schemeClr val="tx1"/>
                </a:solidFill>
              </a:endParaRPr>
            </a:p>
            <a:p>
              <a:pPr algn="ctr"/>
              <a:endParaRPr lang="en-US" dirty="0">
                <a:solidFill>
                  <a:schemeClr val="tx1"/>
                </a:solidFill>
              </a:endParaRPr>
            </a:p>
          </p:txBody>
        </p:sp>
        <p:sp>
          <p:nvSpPr>
            <p:cNvPr id="31" name="TextBox 30">
              <a:extLst>
                <a:ext uri="{FF2B5EF4-FFF2-40B4-BE49-F238E27FC236}">
                  <a16:creationId xmlns:a16="http://schemas.microsoft.com/office/drawing/2014/main" id="{4BC7CFC5-3414-4708-BEFF-E08A2BDF5EF9}"/>
                </a:ext>
              </a:extLst>
            </p:cNvPr>
            <p:cNvSpPr txBox="1"/>
            <p:nvPr/>
          </p:nvSpPr>
          <p:spPr>
            <a:xfrm>
              <a:off x="879682" y="3011269"/>
              <a:ext cx="1703973" cy="646331"/>
            </a:xfrm>
            <a:prstGeom prst="rect">
              <a:avLst/>
            </a:prstGeom>
            <a:noFill/>
          </p:spPr>
          <p:txBody>
            <a:bodyPr wrap="square">
              <a:spAutoFit/>
            </a:bodyPr>
            <a:lstStyle/>
            <a:p>
              <a:pPr algn="ctr"/>
              <a:r>
                <a:rPr lang="en-US" dirty="0">
                  <a:solidFill>
                    <a:srgbClr val="00B050"/>
                  </a:solidFill>
                </a:rPr>
                <a:t>[](int x) </a:t>
              </a:r>
              <a:br>
                <a:rPr lang="en-US" dirty="0">
                  <a:solidFill>
                    <a:srgbClr val="00B050"/>
                  </a:solidFill>
                </a:rPr>
              </a:br>
              <a:r>
                <a:rPr lang="en-US" dirty="0">
                  <a:solidFill>
                    <a:srgbClr val="00B050"/>
                  </a:solidFill>
                </a:rPr>
                <a:t>{ return 5*x; }</a:t>
              </a:r>
              <a:endParaRPr lang="en-US" dirty="0"/>
            </a:p>
          </p:txBody>
        </p:sp>
      </p:grpSp>
      <p:grpSp>
        <p:nvGrpSpPr>
          <p:cNvPr id="32" name="Group 31">
            <a:extLst>
              <a:ext uri="{FF2B5EF4-FFF2-40B4-BE49-F238E27FC236}">
                <a16:creationId xmlns:a16="http://schemas.microsoft.com/office/drawing/2014/main" id="{A8F363AD-0F9C-4A82-A4D8-E010FFC9F7BA}"/>
              </a:ext>
            </a:extLst>
          </p:cNvPr>
          <p:cNvGrpSpPr/>
          <p:nvPr/>
        </p:nvGrpSpPr>
        <p:grpSpPr>
          <a:xfrm>
            <a:off x="7411043" y="2287802"/>
            <a:ext cx="1882097" cy="920416"/>
            <a:chOff x="792795" y="2737184"/>
            <a:chExt cx="1882097" cy="920416"/>
          </a:xfrm>
        </p:grpSpPr>
        <p:sp>
          <p:nvSpPr>
            <p:cNvPr id="33" name="Rectangle 32">
              <a:extLst>
                <a:ext uri="{FF2B5EF4-FFF2-40B4-BE49-F238E27FC236}">
                  <a16:creationId xmlns:a16="http://schemas.microsoft.com/office/drawing/2014/main" id="{AAB49D24-C90B-45E7-A2A8-E4E7FD254A94}"/>
                </a:ext>
              </a:extLst>
            </p:cNvPr>
            <p:cNvSpPr/>
            <p:nvPr/>
          </p:nvSpPr>
          <p:spPr>
            <a:xfrm>
              <a:off x="792795" y="2737184"/>
              <a:ext cx="1882097" cy="920416"/>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Haskell Lambda</a:t>
              </a:r>
            </a:p>
            <a:p>
              <a:pPr algn="ctr"/>
              <a:endParaRPr lang="en-US" dirty="0">
                <a:solidFill>
                  <a:schemeClr val="tx1"/>
                </a:solidFill>
              </a:endParaRPr>
            </a:p>
            <a:p>
              <a:pPr algn="ctr"/>
              <a:endParaRPr lang="en-US" dirty="0">
                <a:solidFill>
                  <a:schemeClr val="tx1"/>
                </a:solidFill>
              </a:endParaRPr>
            </a:p>
          </p:txBody>
        </p:sp>
        <p:sp>
          <p:nvSpPr>
            <p:cNvPr id="34" name="TextBox 33">
              <a:extLst>
                <a:ext uri="{FF2B5EF4-FFF2-40B4-BE49-F238E27FC236}">
                  <a16:creationId xmlns:a16="http://schemas.microsoft.com/office/drawing/2014/main" id="{888ED088-0DEF-44B4-8D78-DD4253BE5936}"/>
                </a:ext>
              </a:extLst>
            </p:cNvPr>
            <p:cNvSpPr txBox="1"/>
            <p:nvPr/>
          </p:nvSpPr>
          <p:spPr>
            <a:xfrm>
              <a:off x="879682" y="3113541"/>
              <a:ext cx="1703973" cy="369332"/>
            </a:xfrm>
            <a:prstGeom prst="rect">
              <a:avLst/>
            </a:prstGeom>
            <a:noFill/>
          </p:spPr>
          <p:txBody>
            <a:bodyPr wrap="square">
              <a:spAutoFit/>
            </a:bodyPr>
            <a:lstStyle/>
            <a:p>
              <a:pPr algn="ctr"/>
              <a:r>
                <a:rPr lang="en-US" sz="1800" dirty="0">
                  <a:solidFill>
                    <a:srgbClr val="00B050"/>
                  </a:solidFill>
                  <a:latin typeface="Menlo-Regular"/>
                </a:rPr>
                <a:t>\x -&gt; 5*x</a:t>
              </a:r>
              <a:endParaRPr lang="en-US" dirty="0">
                <a:solidFill>
                  <a:srgbClr val="00B050"/>
                </a:solidFill>
              </a:endParaRPr>
            </a:p>
          </p:txBody>
        </p:sp>
      </p:grpSp>
      <p:grpSp>
        <p:nvGrpSpPr>
          <p:cNvPr id="36" name="Group 35">
            <a:extLst>
              <a:ext uri="{FF2B5EF4-FFF2-40B4-BE49-F238E27FC236}">
                <a16:creationId xmlns:a16="http://schemas.microsoft.com/office/drawing/2014/main" id="{69564C3C-C208-4556-B611-3058FE5EEAF3}"/>
              </a:ext>
            </a:extLst>
          </p:cNvPr>
          <p:cNvGrpSpPr/>
          <p:nvPr/>
        </p:nvGrpSpPr>
        <p:grpSpPr>
          <a:xfrm>
            <a:off x="2555670" y="4103109"/>
            <a:ext cx="3328410" cy="1269642"/>
            <a:chOff x="743278" y="2737184"/>
            <a:chExt cx="1931614" cy="1038513"/>
          </a:xfrm>
        </p:grpSpPr>
        <p:sp>
          <p:nvSpPr>
            <p:cNvPr id="37" name="Rectangle 36">
              <a:extLst>
                <a:ext uri="{FF2B5EF4-FFF2-40B4-BE49-F238E27FC236}">
                  <a16:creationId xmlns:a16="http://schemas.microsoft.com/office/drawing/2014/main" id="{E18D8310-3533-4A7C-B984-A626E92670AF}"/>
                </a:ext>
              </a:extLst>
            </p:cNvPr>
            <p:cNvSpPr/>
            <p:nvPr/>
          </p:nvSpPr>
          <p:spPr>
            <a:xfrm>
              <a:off x="792795" y="2737184"/>
              <a:ext cx="1882097" cy="9204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a lambda to a </a:t>
              </a:r>
              <a:r>
                <a:rPr lang="en-US" dirty="0">
                  <a:solidFill>
                    <a:srgbClr val="7030A0"/>
                  </a:solidFill>
                </a:rPr>
                <a:t>function</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38" name="TextBox 37">
              <a:extLst>
                <a:ext uri="{FF2B5EF4-FFF2-40B4-BE49-F238E27FC236}">
                  <a16:creationId xmlns:a16="http://schemas.microsoft.com/office/drawing/2014/main" id="{7931EDB9-3894-4577-83B5-808B48A99EF7}"/>
                </a:ext>
              </a:extLst>
            </p:cNvPr>
            <p:cNvSpPr txBox="1"/>
            <p:nvPr/>
          </p:nvSpPr>
          <p:spPr>
            <a:xfrm>
              <a:off x="743278" y="3129366"/>
              <a:ext cx="1908514" cy="646331"/>
            </a:xfrm>
            <a:prstGeom prst="rect">
              <a:avLst/>
            </a:prstGeom>
            <a:noFill/>
          </p:spPr>
          <p:txBody>
            <a:bodyPr wrap="square">
              <a:spAutoFit/>
            </a:bodyPr>
            <a:lstStyle/>
            <a:p>
              <a:pPr algn="ctr"/>
              <a:r>
                <a:rPr lang="en-US" dirty="0" err="1"/>
                <a:t>new_list</a:t>
              </a:r>
              <a:r>
                <a:rPr lang="en-US" dirty="0"/>
                <a:t> = </a:t>
              </a:r>
              <a:r>
                <a:rPr lang="en-US" dirty="0">
                  <a:solidFill>
                    <a:srgbClr val="7030A0"/>
                  </a:solidFill>
                </a:rPr>
                <a:t>map</a:t>
              </a:r>
              <a:r>
                <a:rPr lang="en-US" dirty="0"/>
                <a:t>(</a:t>
              </a:r>
              <a:r>
                <a:rPr lang="en-US" dirty="0">
                  <a:solidFill>
                    <a:srgbClr val="C00000"/>
                  </a:solidFill>
                </a:rPr>
                <a:t>lambda x: 5*x</a:t>
              </a:r>
              <a:r>
                <a:rPr lang="en-US" dirty="0"/>
                <a:t>, </a:t>
              </a:r>
            </a:p>
            <a:p>
              <a:pPr algn="ctr"/>
              <a:r>
                <a:rPr lang="en-US" dirty="0"/>
                <a:t>                [1,2,3])</a:t>
              </a:r>
              <a:endParaRPr lang="en-US" sz="2000" dirty="0">
                <a:latin typeface="Corbel" panose="020B0503020204020204" pitchFamily="34" charset="0"/>
              </a:endParaRPr>
            </a:p>
          </p:txBody>
        </p:sp>
      </p:grpSp>
      <p:grpSp>
        <p:nvGrpSpPr>
          <p:cNvPr id="39" name="Group 38">
            <a:extLst>
              <a:ext uri="{FF2B5EF4-FFF2-40B4-BE49-F238E27FC236}">
                <a16:creationId xmlns:a16="http://schemas.microsoft.com/office/drawing/2014/main" id="{78A7FEE5-A072-46BC-825F-DB8245788F3C}"/>
              </a:ext>
            </a:extLst>
          </p:cNvPr>
          <p:cNvGrpSpPr/>
          <p:nvPr/>
        </p:nvGrpSpPr>
        <p:grpSpPr>
          <a:xfrm>
            <a:off x="6210326" y="4108475"/>
            <a:ext cx="3288604" cy="1138330"/>
            <a:chOff x="792155" y="2737184"/>
            <a:chExt cx="1908514" cy="931106"/>
          </a:xfrm>
        </p:grpSpPr>
        <p:sp>
          <p:nvSpPr>
            <p:cNvPr id="40" name="Rectangle 39">
              <a:extLst>
                <a:ext uri="{FF2B5EF4-FFF2-40B4-BE49-F238E27FC236}">
                  <a16:creationId xmlns:a16="http://schemas.microsoft.com/office/drawing/2014/main" id="{9B6713A6-BF11-4D87-BA2D-09CF87E63E55}"/>
                </a:ext>
              </a:extLst>
            </p:cNvPr>
            <p:cNvSpPr/>
            <p:nvPr/>
          </p:nvSpPr>
          <p:spPr>
            <a:xfrm>
              <a:off x="792795" y="2737184"/>
              <a:ext cx="1882097" cy="9204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Storing a lambda in a </a:t>
              </a:r>
              <a:r>
                <a:rPr lang="en-US" dirty="0">
                  <a:solidFill>
                    <a:srgbClr val="00B0F0"/>
                  </a:solidFill>
                </a:rPr>
                <a:t>variable</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TextBox 40">
              <a:extLst>
                <a:ext uri="{FF2B5EF4-FFF2-40B4-BE49-F238E27FC236}">
                  <a16:creationId xmlns:a16="http://schemas.microsoft.com/office/drawing/2014/main" id="{87BC80E7-5CB6-4990-8BDF-065103E3AFD4}"/>
                </a:ext>
              </a:extLst>
            </p:cNvPr>
            <p:cNvSpPr txBox="1"/>
            <p:nvPr/>
          </p:nvSpPr>
          <p:spPr>
            <a:xfrm>
              <a:off x="792155" y="3114445"/>
              <a:ext cx="1908514" cy="553845"/>
            </a:xfrm>
            <a:prstGeom prst="rect">
              <a:avLst/>
            </a:prstGeom>
            <a:noFill/>
          </p:spPr>
          <p:txBody>
            <a:bodyPr wrap="square">
              <a:spAutoFit/>
            </a:bodyPr>
            <a:lstStyle/>
            <a:p>
              <a:r>
                <a:rPr lang="en-US" dirty="0">
                  <a:solidFill>
                    <a:srgbClr val="00B0F0"/>
                  </a:solidFill>
                </a:rPr>
                <a:t> times5</a:t>
              </a:r>
              <a:r>
                <a:rPr lang="en-US" dirty="0"/>
                <a:t> = </a:t>
              </a:r>
              <a:r>
                <a:rPr lang="en-US" dirty="0">
                  <a:solidFill>
                    <a:srgbClr val="00B050"/>
                  </a:solidFill>
                </a:rPr>
                <a:t>lambda x: 5*x</a:t>
              </a:r>
            </a:p>
            <a:p>
              <a:r>
                <a:rPr lang="en-US" sz="2000" dirty="0">
                  <a:latin typeface="Corbel" panose="020B0503020204020204" pitchFamily="34" charset="0"/>
                </a:rPr>
                <a:t> result = </a:t>
              </a:r>
              <a:r>
                <a:rPr lang="en-US" sz="2000" dirty="0">
                  <a:solidFill>
                    <a:srgbClr val="00B0F0"/>
                  </a:solidFill>
                </a:rPr>
                <a:t>times5</a:t>
              </a:r>
              <a:r>
                <a:rPr lang="en-US" sz="2000" dirty="0">
                  <a:latin typeface="Corbel" panose="020B0503020204020204" pitchFamily="34" charset="0"/>
                </a:rPr>
                <a:t>(10)  # 50</a:t>
              </a:r>
            </a:p>
          </p:txBody>
        </p:sp>
      </p:grpSp>
      <p:sp>
        <p:nvSpPr>
          <p:cNvPr id="42" name="TextBox 41">
            <a:extLst>
              <a:ext uri="{FF2B5EF4-FFF2-40B4-BE49-F238E27FC236}">
                <a16:creationId xmlns:a16="http://schemas.microsoft.com/office/drawing/2014/main" id="{723301A2-8417-4717-8B84-66D22A0D7B6B}"/>
              </a:ext>
            </a:extLst>
          </p:cNvPr>
          <p:cNvSpPr txBox="1"/>
          <p:nvPr/>
        </p:nvSpPr>
        <p:spPr>
          <a:xfrm>
            <a:off x="2580499" y="5463844"/>
            <a:ext cx="7020432" cy="1015663"/>
          </a:xfrm>
          <a:prstGeom prst="rect">
            <a:avLst/>
          </a:prstGeom>
          <a:noFill/>
        </p:spPr>
        <p:txBody>
          <a:bodyPr wrap="square">
            <a:spAutoFit/>
          </a:bodyPr>
          <a:lstStyle/>
          <a:p>
            <a:pPr algn="ctr"/>
            <a:r>
              <a:rPr lang="en-US" sz="2000" dirty="0">
                <a:latin typeface="Corbel" panose="020B0503020204020204" pitchFamily="34" charset="0"/>
              </a:rPr>
              <a:t>Lambdas are used when a </a:t>
            </a:r>
            <a:r>
              <a:rPr lang="en-US" sz="2000" dirty="0">
                <a:solidFill>
                  <a:srgbClr val="FF0000"/>
                </a:solidFill>
                <a:latin typeface="Corbel" panose="020B0503020204020204" pitchFamily="34" charset="0"/>
              </a:rPr>
              <a:t>short, temporary function </a:t>
            </a:r>
            <a:r>
              <a:rPr lang="en-US" sz="2000" dirty="0">
                <a:latin typeface="Corbel" panose="020B0503020204020204" pitchFamily="34" charset="0"/>
              </a:rPr>
              <a:t>is needed </a:t>
            </a:r>
            <a:r>
              <a:rPr lang="en-US" sz="2000" dirty="0">
                <a:solidFill>
                  <a:srgbClr val="FF0000"/>
                </a:solidFill>
                <a:latin typeface="Corbel" panose="020B0503020204020204" pitchFamily="34" charset="0"/>
              </a:rPr>
              <a:t>just once </a:t>
            </a:r>
            <a:r>
              <a:rPr lang="en-US" sz="2000" dirty="0">
                <a:latin typeface="Corbel" panose="020B0503020204020204" pitchFamily="34" charset="0"/>
              </a:rPr>
              <a:t>in a program, and it doesn't make sense to define a general-purpose named function.</a:t>
            </a:r>
          </a:p>
        </p:txBody>
      </p:sp>
      <p:sp>
        <p:nvSpPr>
          <p:cNvPr id="43" name="TextBox 42">
            <a:extLst>
              <a:ext uri="{FF2B5EF4-FFF2-40B4-BE49-F238E27FC236}">
                <a16:creationId xmlns:a16="http://schemas.microsoft.com/office/drawing/2014/main" id="{8F0A279B-34B0-4339-80EB-DA3EDBA388FF}"/>
              </a:ext>
            </a:extLst>
          </p:cNvPr>
          <p:cNvSpPr txBox="1"/>
          <p:nvPr/>
        </p:nvSpPr>
        <p:spPr>
          <a:xfrm>
            <a:off x="9778094" y="2423117"/>
            <a:ext cx="2378496" cy="2554545"/>
          </a:xfrm>
          <a:prstGeom prst="rect">
            <a:avLst/>
          </a:prstGeom>
          <a:noFill/>
        </p:spPr>
        <p:txBody>
          <a:bodyPr wrap="square">
            <a:spAutoFit/>
          </a:bodyPr>
          <a:lstStyle/>
          <a:p>
            <a:pPr algn="ctr"/>
            <a:r>
              <a:rPr lang="en-US" sz="2000" dirty="0">
                <a:latin typeface="Corbel" panose="020B0503020204020204" pitchFamily="34" charset="0"/>
              </a:rPr>
              <a:t>We've already discussed lambdas in our functional programing segment, so let's briefly look at how they're used in different languages.</a:t>
            </a:r>
          </a:p>
        </p:txBody>
      </p:sp>
    </p:spTree>
    <p:extLst>
      <p:ext uri="{BB962C8B-B14F-4D97-AF65-F5344CB8AC3E}">
        <p14:creationId xmlns:p14="http://schemas.microsoft.com/office/powerpoint/2010/main" val="35526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1+ppt_w/2"/>
                                          </p:val>
                                        </p:tav>
                                      </p:tavLst>
                                    </p:anim>
                                    <p:anim calcmode="lin" valueType="num">
                                      <p:cBhvr additive="base">
                                        <p:cTn id="17" dur="500"/>
                                        <p:tgtEl>
                                          <p:spTgt spid="3"/>
                                        </p:tgtEl>
                                        <p:attrNameLst>
                                          <p:attrName>ppt_y</p:attrName>
                                        </p:attrNameLst>
                                      </p:cBhvr>
                                      <p:tavLst>
                                        <p:tav tm="0">
                                          <p:val>
                                            <p:strVal val="ppt_y"/>
                                          </p:val>
                                        </p:tav>
                                        <p:tav tm="100000">
                                          <p:val>
                                            <p:strVal val="ppt_y"/>
                                          </p:val>
                                        </p:tav>
                                      </p:tavLst>
                                    </p:anim>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42" grpId="0"/>
      <p:bldP spid="43" grpId="0"/>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844A3F4D-BA4F-4538-9779-431049ADC4A0}"/>
              </a:ext>
            </a:extLst>
          </p:cNvPr>
          <p:cNvSpPr txBox="1"/>
          <p:nvPr/>
        </p:nvSpPr>
        <p:spPr>
          <a:xfrm>
            <a:off x="655897" y="906864"/>
            <a:ext cx="10964098" cy="461665"/>
          </a:xfrm>
          <a:prstGeom prst="rect">
            <a:avLst/>
          </a:prstGeom>
          <a:noFill/>
        </p:spPr>
        <p:txBody>
          <a:bodyPr wrap="square">
            <a:spAutoFit/>
          </a:bodyPr>
          <a:lstStyle/>
          <a:p>
            <a:pPr algn="ctr"/>
            <a:r>
              <a:rPr lang="en-US" sz="2400" dirty="0">
                <a:latin typeface="Corbel" panose="020B0503020204020204" pitchFamily="34" charset="0"/>
              </a:rPr>
              <a:t>C++ can also </a:t>
            </a:r>
            <a:r>
              <a:rPr lang="en-US" sz="2400" dirty="0">
                <a:solidFill>
                  <a:srgbClr val="FF0000"/>
                </a:solidFill>
                <a:latin typeface="Corbel" panose="020B0503020204020204" pitchFamily="34" charset="0"/>
              </a:rPr>
              <a:t>capture free variables by reference</a:t>
            </a:r>
            <a:r>
              <a:rPr lang="en-US" sz="2400" dirty="0">
                <a:latin typeface="Corbel" panose="020B0503020204020204" pitchFamily="34" charset="0"/>
              </a:rPr>
              <a:t>. Let's see how!</a:t>
            </a:r>
          </a:p>
        </p:txBody>
      </p:sp>
      <p:grpSp>
        <p:nvGrpSpPr>
          <p:cNvPr id="78" name="Group 77">
            <a:extLst>
              <a:ext uri="{FF2B5EF4-FFF2-40B4-BE49-F238E27FC236}">
                <a16:creationId xmlns:a16="http://schemas.microsoft.com/office/drawing/2014/main" id="{5583F551-B5EC-45DC-B280-09FCC43A6610}"/>
              </a:ext>
            </a:extLst>
          </p:cNvPr>
          <p:cNvGrpSpPr/>
          <p:nvPr/>
        </p:nvGrpSpPr>
        <p:grpSpPr>
          <a:xfrm>
            <a:off x="9663861" y="2334153"/>
            <a:ext cx="2519605" cy="1804737"/>
            <a:chOff x="9667871" y="1622259"/>
            <a:chExt cx="2519605" cy="1804737"/>
          </a:xfrm>
        </p:grpSpPr>
        <p:grpSp>
          <p:nvGrpSpPr>
            <p:cNvPr id="83" name="Group 82">
              <a:extLst>
                <a:ext uri="{FF2B5EF4-FFF2-40B4-BE49-F238E27FC236}">
                  <a16:creationId xmlns:a16="http://schemas.microsoft.com/office/drawing/2014/main" id="{E8C0FC66-8E41-4004-B483-66112F1F2976}"/>
                </a:ext>
              </a:extLst>
            </p:cNvPr>
            <p:cNvGrpSpPr/>
            <p:nvPr/>
          </p:nvGrpSpPr>
          <p:grpSpPr>
            <a:xfrm>
              <a:off x="9667871" y="1622259"/>
              <a:ext cx="2519605" cy="1804737"/>
              <a:chOff x="9667871" y="1622259"/>
              <a:chExt cx="2519605" cy="1804737"/>
            </a:xfrm>
          </p:grpSpPr>
          <p:grpSp>
            <p:nvGrpSpPr>
              <p:cNvPr id="85" name="Group 84">
                <a:extLst>
                  <a:ext uri="{FF2B5EF4-FFF2-40B4-BE49-F238E27FC236}">
                    <a16:creationId xmlns:a16="http://schemas.microsoft.com/office/drawing/2014/main" id="{003FE7DA-A5D1-484E-8B01-28B9C039E4B9}"/>
                  </a:ext>
                </a:extLst>
              </p:cNvPr>
              <p:cNvGrpSpPr/>
              <p:nvPr/>
            </p:nvGrpSpPr>
            <p:grpSpPr>
              <a:xfrm>
                <a:off x="9667871" y="1622259"/>
                <a:ext cx="2519605" cy="1804737"/>
                <a:chOff x="9667871" y="1622259"/>
                <a:chExt cx="2519605" cy="1804737"/>
              </a:xfrm>
            </p:grpSpPr>
            <p:grpSp>
              <p:nvGrpSpPr>
                <p:cNvPr id="87" name="Group 86">
                  <a:extLst>
                    <a:ext uri="{FF2B5EF4-FFF2-40B4-BE49-F238E27FC236}">
                      <a16:creationId xmlns:a16="http://schemas.microsoft.com/office/drawing/2014/main" id="{7C2899F7-92F8-4279-BE57-09AC1C5F4DB1}"/>
                    </a:ext>
                  </a:extLst>
                </p:cNvPr>
                <p:cNvGrpSpPr/>
                <p:nvPr/>
              </p:nvGrpSpPr>
              <p:grpSpPr>
                <a:xfrm>
                  <a:off x="9667871" y="1622259"/>
                  <a:ext cx="2473998" cy="1804737"/>
                  <a:chOff x="9667871" y="1622259"/>
                  <a:chExt cx="2473998" cy="1804737"/>
                </a:xfrm>
              </p:grpSpPr>
              <p:grpSp>
                <p:nvGrpSpPr>
                  <p:cNvPr id="89" name="Group 88">
                    <a:extLst>
                      <a:ext uri="{FF2B5EF4-FFF2-40B4-BE49-F238E27FC236}">
                        <a16:creationId xmlns:a16="http://schemas.microsoft.com/office/drawing/2014/main" id="{455BC6B4-221D-4F84-9860-A28B82D1D985}"/>
                      </a:ext>
                    </a:extLst>
                  </p:cNvPr>
                  <p:cNvGrpSpPr/>
                  <p:nvPr/>
                </p:nvGrpSpPr>
                <p:grpSpPr>
                  <a:xfrm>
                    <a:off x="9667871" y="1622259"/>
                    <a:ext cx="2473998" cy="1804737"/>
                    <a:chOff x="9667871" y="1622259"/>
                    <a:chExt cx="2473998" cy="1804737"/>
                  </a:xfrm>
                </p:grpSpPr>
                <p:sp>
                  <p:nvSpPr>
                    <p:cNvPr id="91" name="Rectangle 90">
                      <a:extLst>
                        <a:ext uri="{FF2B5EF4-FFF2-40B4-BE49-F238E27FC236}">
                          <a16:creationId xmlns:a16="http://schemas.microsoft.com/office/drawing/2014/main" id="{EF847F87-B52F-4FB2-BD20-2A14B384AF76}"/>
                        </a:ext>
                      </a:extLst>
                    </p:cNvPr>
                    <p:cNvSpPr/>
                    <p:nvPr/>
                  </p:nvSpPr>
                  <p:spPr>
                    <a:xfrm>
                      <a:off x="9667871" y="1622259"/>
                      <a:ext cx="2473998" cy="18047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3875CB4F-F42A-4A7B-93AC-15A9D4EB5042}"/>
                        </a:ext>
                      </a:extLst>
                    </p:cNvPr>
                    <p:cNvGrpSpPr/>
                    <p:nvPr/>
                  </p:nvGrpSpPr>
                  <p:grpSpPr>
                    <a:xfrm>
                      <a:off x="10110961" y="1693041"/>
                      <a:ext cx="1154530" cy="425236"/>
                      <a:chOff x="8787565" y="1629306"/>
                      <a:chExt cx="1154530" cy="425236"/>
                    </a:xfrm>
                  </p:grpSpPr>
                  <p:sp>
                    <p:nvSpPr>
                      <p:cNvPr id="94" name="Rectangle 93">
                        <a:extLst>
                          <a:ext uri="{FF2B5EF4-FFF2-40B4-BE49-F238E27FC236}">
                            <a16:creationId xmlns:a16="http://schemas.microsoft.com/office/drawing/2014/main" id="{84BA80BB-251A-4BC1-B0AD-D9618A07ECA7}"/>
                          </a:ext>
                        </a:extLst>
                      </p:cNvPr>
                      <p:cNvSpPr/>
                      <p:nvPr/>
                    </p:nvSpPr>
                    <p:spPr>
                      <a:xfrm>
                        <a:off x="9212429" y="1644405"/>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BD66606C-F45F-446D-A3A8-25EC190BDDED}"/>
                          </a:ext>
                        </a:extLst>
                      </p:cNvPr>
                      <p:cNvSpPr txBox="1"/>
                      <p:nvPr/>
                    </p:nvSpPr>
                    <p:spPr>
                      <a:xfrm>
                        <a:off x="8787565" y="1629306"/>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grpSp>
              <p:sp>
                <p:nvSpPr>
                  <p:cNvPr id="90" name="TextBox 89">
                    <a:extLst>
                      <a:ext uri="{FF2B5EF4-FFF2-40B4-BE49-F238E27FC236}">
                        <a16:creationId xmlns:a16="http://schemas.microsoft.com/office/drawing/2014/main" id="{9469F368-B1FA-47DE-8A66-BB91F336FEC4}"/>
                      </a:ext>
                    </a:extLst>
                  </p:cNvPr>
                  <p:cNvSpPr txBox="1"/>
                  <p:nvPr/>
                </p:nvSpPr>
                <p:spPr>
                  <a:xfrm>
                    <a:off x="10136010" y="2503198"/>
                    <a:ext cx="1697048" cy="369332"/>
                  </a:xfrm>
                  <a:prstGeom prst="rect">
                    <a:avLst/>
                  </a:prstGeom>
                  <a:noFill/>
                </p:spPr>
                <p:txBody>
                  <a:bodyPr wrap="square">
                    <a:spAutoFit/>
                  </a:bodyPr>
                  <a:lstStyle/>
                  <a:p>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a:t>
                    </a:r>
                    <a:endParaRPr lang="en-US" dirty="0"/>
                  </a:p>
                </p:txBody>
              </p:sp>
            </p:grpSp>
            <p:sp>
              <p:nvSpPr>
                <p:cNvPr id="88" name="TextBox 87">
                  <a:extLst>
                    <a:ext uri="{FF2B5EF4-FFF2-40B4-BE49-F238E27FC236}">
                      <a16:creationId xmlns:a16="http://schemas.microsoft.com/office/drawing/2014/main" id="{30E18970-2A55-466A-A164-16FBAF6F0A6E}"/>
                    </a:ext>
                  </a:extLst>
                </p:cNvPr>
                <p:cNvSpPr txBox="1"/>
                <p:nvPr/>
              </p:nvSpPr>
              <p:spPr>
                <a:xfrm>
                  <a:off x="10970782" y="2214168"/>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86" name="TextBox 85">
                <a:extLst>
                  <a:ext uri="{FF2B5EF4-FFF2-40B4-BE49-F238E27FC236}">
                    <a16:creationId xmlns:a16="http://schemas.microsoft.com/office/drawing/2014/main" id="{842B3309-C269-4AD4-86BF-E19787A118C7}"/>
                  </a:ext>
                </a:extLst>
              </p:cNvPr>
              <p:cNvSpPr txBox="1"/>
              <p:nvPr/>
            </p:nvSpPr>
            <p:spPr>
              <a:xfrm>
                <a:off x="9817742" y="221983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void </a:t>
                </a:r>
                <a:endParaRPr lang="en-US" dirty="0">
                  <a:solidFill>
                    <a:srgbClr val="C00000"/>
                  </a:solidFill>
                </a:endParaRPr>
              </a:p>
            </p:txBody>
          </p:sp>
        </p:grpSp>
        <p:sp>
          <p:nvSpPr>
            <p:cNvPr id="84" name="TextBox 83">
              <a:extLst>
                <a:ext uri="{FF2B5EF4-FFF2-40B4-BE49-F238E27FC236}">
                  <a16:creationId xmlns:a16="http://schemas.microsoft.com/office/drawing/2014/main" id="{5A5A5C3E-3A2F-4E52-938F-B1DAFB858DC3}"/>
                </a:ext>
              </a:extLst>
            </p:cNvPr>
            <p:cNvSpPr txBox="1"/>
            <p:nvPr/>
          </p:nvSpPr>
          <p:spPr>
            <a:xfrm>
              <a:off x="10407311" y="221257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sp>
        <p:nvSpPr>
          <p:cNvPr id="16" name="TextBox 15">
            <a:extLst>
              <a:ext uri="{FF2B5EF4-FFF2-40B4-BE49-F238E27FC236}">
                <a16:creationId xmlns:a16="http://schemas.microsoft.com/office/drawing/2014/main" id="{CBF01C70-4743-4DA7-9E68-7B8B05127A40}"/>
              </a:ext>
            </a:extLst>
          </p:cNvPr>
          <p:cNvSpPr txBox="1"/>
          <p:nvPr/>
        </p:nvSpPr>
        <p:spPr>
          <a:xfrm>
            <a:off x="9582692" y="1995560"/>
            <a:ext cx="1043876" cy="400110"/>
          </a:xfrm>
          <a:prstGeom prst="rect">
            <a:avLst/>
          </a:prstGeom>
          <a:noFill/>
        </p:spPr>
        <p:txBody>
          <a:bodyPr wrap="none" rtlCol="0">
            <a:spAutoFit/>
          </a:bodyPr>
          <a:lstStyle/>
          <a:p>
            <a:pPr algn="ctr"/>
            <a:r>
              <a:rPr lang="en-US" sz="2000" dirty="0">
                <a:latin typeface="+mj-lt"/>
                <a:cs typeface="Times New Roman" pitchFamily="18" charset="0"/>
              </a:rPr>
              <a:t>changer</a:t>
            </a:r>
          </a:p>
        </p:txBody>
      </p:sp>
      <p:sp>
        <p:nvSpPr>
          <p:cNvPr id="13323" name="Rectangle 11"/>
          <p:cNvSpPr>
            <a:spLocks noChangeArrowheads="1"/>
          </p:cNvSpPr>
          <p:nvPr/>
        </p:nvSpPr>
        <p:spPr bwMode="auto">
          <a:xfrm>
            <a:off x="1413907" y="-173072"/>
            <a:ext cx="952679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 C++ Capture by Reference</a:t>
            </a:r>
          </a:p>
        </p:txBody>
      </p:sp>
      <p:sp>
        <p:nvSpPr>
          <p:cNvPr id="21" name="TextBox 20">
            <a:extLst>
              <a:ext uri="{FF2B5EF4-FFF2-40B4-BE49-F238E27FC236}">
                <a16:creationId xmlns:a16="http://schemas.microsoft.com/office/drawing/2014/main" id="{3C420865-FA79-4E70-B912-9AE86F59BE14}"/>
              </a:ext>
            </a:extLst>
          </p:cNvPr>
          <p:cNvSpPr txBox="1"/>
          <p:nvPr/>
        </p:nvSpPr>
        <p:spPr>
          <a:xfrm>
            <a:off x="2283626" y="1861580"/>
            <a:ext cx="7050505" cy="360098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lambda function – capture by reference</a:t>
            </a:r>
          </a:p>
          <a:p>
            <a:r>
              <a:rPr lang="en-US" dirty="0">
                <a:latin typeface="Consolas" panose="020B0609020204030204" pitchFamily="49" charset="0"/>
              </a:rPr>
              <a:t>auto </a:t>
            </a:r>
            <a:r>
              <a:rPr lang="en-US" dirty="0" err="1">
                <a:latin typeface="Consolas" panose="020B0609020204030204" pitchFamily="49" charset="0"/>
              </a:rPr>
              <a:t>fun_with_lambdas</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q </a:t>
            </a:r>
            <a:r>
              <a:rPr lang="en-US" dirty="0">
                <a:latin typeface="Consolas" panose="020B0609020204030204" pitchFamily="49" charset="0"/>
              </a:rPr>
              <a:t>= 0;  </a:t>
            </a:r>
          </a:p>
          <a:p>
            <a:r>
              <a:rPr lang="en-US" dirty="0">
                <a:latin typeface="Consolas" panose="020B0609020204030204" pitchFamily="49" charset="0"/>
              </a:rPr>
              <a:t>  auto changer = [</a:t>
            </a:r>
            <a:r>
              <a:rPr lang="en-US" dirty="0">
                <a:solidFill>
                  <a:srgbClr val="FF0000"/>
                </a:solidFill>
                <a:latin typeface="Consolas" panose="020B0609020204030204" pitchFamily="49" charset="0"/>
              </a:rPr>
              <a:t>&amp;</a:t>
            </a:r>
            <a:r>
              <a:rPr lang="en-US" dirty="0">
                <a:solidFill>
                  <a:srgbClr val="00B0F0"/>
                </a:solidFill>
                <a:latin typeface="Consolas" panose="020B0609020204030204" pitchFamily="49" charset="0"/>
              </a:rPr>
              <a:t>q</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changer(5);</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"q is now: " &lt;&lt; q;</a:t>
            </a:r>
          </a:p>
          <a:p>
            <a:r>
              <a:rPr lang="en-US" dirty="0">
                <a:latin typeface="Consolas" panose="020B0609020204030204" pitchFamily="49" charset="0"/>
              </a:rPr>
              <a:t>  return changer;</a:t>
            </a:r>
          </a:p>
          <a:p>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auto f = </a:t>
            </a:r>
            <a:r>
              <a:rPr lang="en-US" dirty="0" err="1">
                <a:latin typeface="Consolas" panose="020B0609020204030204" pitchFamily="49" charset="0"/>
              </a:rPr>
              <a:t>fun_with_lambdas</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t>
            </a:r>
          </a:p>
        </p:txBody>
      </p:sp>
      <p:sp>
        <p:nvSpPr>
          <p:cNvPr id="14" name="Speech Bubble: Rectangle with Corners Rounded 13">
            <a:extLst>
              <a:ext uri="{FF2B5EF4-FFF2-40B4-BE49-F238E27FC236}">
                <a16:creationId xmlns:a16="http://schemas.microsoft.com/office/drawing/2014/main" id="{0210EB0E-D026-498D-89E9-FE6CE22468F9}"/>
              </a:ext>
            </a:extLst>
          </p:cNvPr>
          <p:cNvSpPr/>
          <p:nvPr/>
        </p:nvSpPr>
        <p:spPr>
          <a:xfrm>
            <a:off x="8340122" y="1408205"/>
            <a:ext cx="3801747" cy="1055920"/>
          </a:xfrm>
          <a:prstGeom prst="wedgeRoundRectCallout">
            <a:avLst>
              <a:gd name="adj1" fmla="val -101871"/>
              <a:gd name="adj2" fmla="val 841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captured variable will be a </a:t>
            </a:r>
            <a:r>
              <a:rPr lang="en-US" sz="2000" dirty="0">
                <a:solidFill>
                  <a:srgbClr val="FFC9C9"/>
                </a:solidFill>
                <a:latin typeface="Corbel" panose="020B0503020204020204" pitchFamily="34" charset="0"/>
              </a:rPr>
              <a:t>reference</a:t>
            </a:r>
            <a:r>
              <a:rPr lang="en-US" sz="2000" dirty="0">
                <a:latin typeface="Corbel" panose="020B0503020204020204" pitchFamily="34" charset="0"/>
              </a:rPr>
              <a:t> to the original variable! </a:t>
            </a:r>
          </a:p>
        </p:txBody>
      </p:sp>
      <p:sp>
        <p:nvSpPr>
          <p:cNvPr id="15" name="Speech Bubble: Rectangle with Corners Rounded 14">
            <a:extLst>
              <a:ext uri="{FF2B5EF4-FFF2-40B4-BE49-F238E27FC236}">
                <a16:creationId xmlns:a16="http://schemas.microsoft.com/office/drawing/2014/main" id="{96851177-697C-4F02-8B8E-5E4D18D557F4}"/>
              </a:ext>
            </a:extLst>
          </p:cNvPr>
          <p:cNvSpPr/>
          <p:nvPr/>
        </p:nvSpPr>
        <p:spPr>
          <a:xfrm>
            <a:off x="6843824" y="3264197"/>
            <a:ext cx="3850167" cy="1357031"/>
          </a:xfrm>
          <a:prstGeom prst="wedgeRoundRectCallout">
            <a:avLst>
              <a:gd name="adj1" fmla="val -105477"/>
              <a:gd name="adj2" fmla="val -69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place an </a:t>
            </a:r>
            <a:r>
              <a:rPr lang="en-US" sz="2000" dirty="0">
                <a:solidFill>
                  <a:srgbClr val="FFC9C9"/>
                </a:solidFill>
                <a:latin typeface="Corbel" panose="020B0503020204020204" pitchFamily="34" charset="0"/>
              </a:rPr>
              <a:t>&amp;</a:t>
            </a:r>
            <a:r>
              <a:rPr lang="en-US" sz="2000" dirty="0">
                <a:latin typeface="Corbel" panose="020B0503020204020204" pitchFamily="34" charset="0"/>
              </a:rPr>
              <a:t> in front of a </a:t>
            </a:r>
            <a:r>
              <a:rPr lang="en-US" sz="2000" dirty="0">
                <a:solidFill>
                  <a:srgbClr val="00FFFF"/>
                </a:solidFill>
                <a:latin typeface="Corbel" panose="020B0503020204020204" pitchFamily="34" charset="0"/>
              </a:rPr>
              <a:t>captured variable</a:t>
            </a:r>
            <a:r>
              <a:rPr lang="en-US" sz="2000" dirty="0">
                <a:latin typeface="Corbel" panose="020B0503020204020204" pitchFamily="34" charset="0"/>
              </a:rPr>
              <a:t>, C++ will make it a</a:t>
            </a:r>
            <a:r>
              <a:rPr lang="en-US" sz="2000" dirty="0">
                <a:solidFill>
                  <a:srgbClr val="FFC9C9"/>
                </a:solidFill>
                <a:latin typeface="Corbel" panose="020B0503020204020204" pitchFamily="34" charset="0"/>
              </a:rPr>
              <a:t> "capture by reference"</a:t>
            </a:r>
            <a:r>
              <a:rPr lang="en-US" sz="2000" dirty="0">
                <a:latin typeface="Corbel" panose="020B0503020204020204" pitchFamily="34" charset="0"/>
              </a:rPr>
              <a:t>.</a:t>
            </a:r>
          </a:p>
        </p:txBody>
      </p:sp>
      <p:cxnSp>
        <p:nvCxnSpPr>
          <p:cNvPr id="18" name="Straight Arrow Connector 17">
            <a:extLst>
              <a:ext uri="{FF2B5EF4-FFF2-40B4-BE49-F238E27FC236}">
                <a16:creationId xmlns:a16="http://schemas.microsoft.com/office/drawing/2014/main" id="{8B5AB3C4-23C8-4481-A42B-1795FFB8F310}"/>
              </a:ext>
            </a:extLst>
          </p:cNvPr>
          <p:cNvCxnSpPr>
            <a:cxnSpLocks/>
          </p:cNvCxnSpPr>
          <p:nvPr/>
        </p:nvCxnSpPr>
        <p:spPr>
          <a:xfrm>
            <a:off x="2307162" y="470968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BFCF57-BEF5-49C2-905C-A85E5A220854}"/>
              </a:ext>
            </a:extLst>
          </p:cNvPr>
          <p:cNvCxnSpPr>
            <a:cxnSpLocks/>
          </p:cNvCxnSpPr>
          <p:nvPr/>
        </p:nvCxnSpPr>
        <p:spPr>
          <a:xfrm>
            <a:off x="3585411" y="4397567"/>
            <a:ext cx="185686" cy="19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DC055D-C9A8-4AB1-B2CD-22BD7B492CAD}"/>
              </a:ext>
            </a:extLst>
          </p:cNvPr>
          <p:cNvCxnSpPr>
            <a:cxnSpLocks/>
          </p:cNvCxnSpPr>
          <p:nvPr/>
        </p:nvCxnSpPr>
        <p:spPr>
          <a:xfrm>
            <a:off x="2033047" y="23294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334F8D-0BCD-4795-B0EC-2F6BF3B28B82}"/>
              </a:ext>
            </a:extLst>
          </p:cNvPr>
          <p:cNvCxnSpPr>
            <a:cxnSpLocks/>
          </p:cNvCxnSpPr>
          <p:nvPr/>
        </p:nvCxnSpPr>
        <p:spPr>
          <a:xfrm>
            <a:off x="2293731" y="25901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9A5B618-66CC-413C-9374-CD1406BAF865}"/>
              </a:ext>
            </a:extLst>
          </p:cNvPr>
          <p:cNvGrpSpPr/>
          <p:nvPr/>
        </p:nvGrpSpPr>
        <p:grpSpPr>
          <a:xfrm>
            <a:off x="7822904" y="2326266"/>
            <a:ext cx="1166562" cy="425236"/>
            <a:chOff x="9377112" y="1609164"/>
            <a:chExt cx="1166562" cy="425236"/>
          </a:xfrm>
        </p:grpSpPr>
        <p:sp>
          <p:nvSpPr>
            <p:cNvPr id="25" name="Rectangle 24">
              <a:extLst>
                <a:ext uri="{FF2B5EF4-FFF2-40B4-BE49-F238E27FC236}">
                  <a16:creationId xmlns:a16="http://schemas.microsoft.com/office/drawing/2014/main" id="{E4666A63-E02A-449A-8963-2A6834C99D94}"/>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0</a:t>
              </a:r>
            </a:p>
          </p:txBody>
        </p:sp>
        <p:sp>
          <p:nvSpPr>
            <p:cNvPr id="26" name="TextBox 25">
              <a:extLst>
                <a:ext uri="{FF2B5EF4-FFF2-40B4-BE49-F238E27FC236}">
                  <a16:creationId xmlns:a16="http://schemas.microsoft.com/office/drawing/2014/main" id="{15B9A55F-9525-4832-B51C-FD42DA2830A0}"/>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cxnSp>
        <p:nvCxnSpPr>
          <p:cNvPr id="27" name="Straight Arrow Connector 26">
            <a:extLst>
              <a:ext uri="{FF2B5EF4-FFF2-40B4-BE49-F238E27FC236}">
                <a16:creationId xmlns:a16="http://schemas.microsoft.com/office/drawing/2014/main" id="{127142D5-8A21-4484-8D2E-97C73257BD78}"/>
              </a:ext>
            </a:extLst>
          </p:cNvPr>
          <p:cNvCxnSpPr>
            <a:cxnSpLocks/>
          </p:cNvCxnSpPr>
          <p:nvPr/>
        </p:nvCxnSpPr>
        <p:spPr>
          <a:xfrm>
            <a:off x="2289720" y="288088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F6E718E-C709-4791-9E95-BA839044ED36}"/>
              </a:ext>
            </a:extLst>
          </p:cNvPr>
          <p:cNvGrpSpPr/>
          <p:nvPr/>
        </p:nvGrpSpPr>
        <p:grpSpPr>
          <a:xfrm>
            <a:off x="9667871" y="2332147"/>
            <a:ext cx="2519605" cy="1804737"/>
            <a:chOff x="9667871" y="1622259"/>
            <a:chExt cx="2519605" cy="1804737"/>
          </a:xfrm>
        </p:grpSpPr>
        <p:grpSp>
          <p:nvGrpSpPr>
            <p:cNvPr id="29" name="Group 28">
              <a:extLst>
                <a:ext uri="{FF2B5EF4-FFF2-40B4-BE49-F238E27FC236}">
                  <a16:creationId xmlns:a16="http://schemas.microsoft.com/office/drawing/2014/main" id="{90A90305-ABCC-42E7-B01D-624CD6ABCFDF}"/>
                </a:ext>
              </a:extLst>
            </p:cNvPr>
            <p:cNvGrpSpPr/>
            <p:nvPr/>
          </p:nvGrpSpPr>
          <p:grpSpPr>
            <a:xfrm>
              <a:off x="9667871" y="1622259"/>
              <a:ext cx="2519605" cy="1804737"/>
              <a:chOff x="9667871" y="1622259"/>
              <a:chExt cx="2519605" cy="1804737"/>
            </a:xfrm>
          </p:grpSpPr>
          <p:grpSp>
            <p:nvGrpSpPr>
              <p:cNvPr id="31" name="Group 30">
                <a:extLst>
                  <a:ext uri="{FF2B5EF4-FFF2-40B4-BE49-F238E27FC236}">
                    <a16:creationId xmlns:a16="http://schemas.microsoft.com/office/drawing/2014/main" id="{7856E2AE-F5C2-4A31-A86E-62C9CC95536D}"/>
                  </a:ext>
                </a:extLst>
              </p:cNvPr>
              <p:cNvGrpSpPr/>
              <p:nvPr/>
            </p:nvGrpSpPr>
            <p:grpSpPr>
              <a:xfrm>
                <a:off x="9667871" y="1622259"/>
                <a:ext cx="2519605" cy="1804737"/>
                <a:chOff x="9667871" y="1622259"/>
                <a:chExt cx="2519605" cy="1804737"/>
              </a:xfrm>
            </p:grpSpPr>
            <p:grpSp>
              <p:nvGrpSpPr>
                <p:cNvPr id="33" name="Group 32">
                  <a:extLst>
                    <a:ext uri="{FF2B5EF4-FFF2-40B4-BE49-F238E27FC236}">
                      <a16:creationId xmlns:a16="http://schemas.microsoft.com/office/drawing/2014/main" id="{8B75DEE4-4C29-4A84-AA25-620E2FE6D1F0}"/>
                    </a:ext>
                  </a:extLst>
                </p:cNvPr>
                <p:cNvGrpSpPr/>
                <p:nvPr/>
              </p:nvGrpSpPr>
              <p:grpSpPr>
                <a:xfrm>
                  <a:off x="9667871" y="1622259"/>
                  <a:ext cx="2473998" cy="1804737"/>
                  <a:chOff x="9667871" y="1622259"/>
                  <a:chExt cx="2473998" cy="1804737"/>
                </a:xfrm>
              </p:grpSpPr>
              <p:grpSp>
                <p:nvGrpSpPr>
                  <p:cNvPr id="35" name="Group 34">
                    <a:extLst>
                      <a:ext uri="{FF2B5EF4-FFF2-40B4-BE49-F238E27FC236}">
                        <a16:creationId xmlns:a16="http://schemas.microsoft.com/office/drawing/2014/main" id="{7A11C7BC-BE89-4BF9-855F-66CA6FA54911}"/>
                      </a:ext>
                    </a:extLst>
                  </p:cNvPr>
                  <p:cNvGrpSpPr/>
                  <p:nvPr/>
                </p:nvGrpSpPr>
                <p:grpSpPr>
                  <a:xfrm>
                    <a:off x="9667871" y="1622259"/>
                    <a:ext cx="2473998" cy="1804737"/>
                    <a:chOff x="9667871" y="1622259"/>
                    <a:chExt cx="2473998" cy="1804737"/>
                  </a:xfrm>
                </p:grpSpPr>
                <p:sp>
                  <p:nvSpPr>
                    <p:cNvPr id="37" name="Rectangle 36">
                      <a:extLst>
                        <a:ext uri="{FF2B5EF4-FFF2-40B4-BE49-F238E27FC236}">
                          <a16:creationId xmlns:a16="http://schemas.microsoft.com/office/drawing/2014/main" id="{86A39101-72CA-4B1E-AFA2-5E101D676453}"/>
                        </a:ext>
                      </a:extLst>
                    </p:cNvPr>
                    <p:cNvSpPr/>
                    <p:nvPr/>
                  </p:nvSpPr>
                  <p:spPr>
                    <a:xfrm>
                      <a:off x="9667871" y="1622259"/>
                      <a:ext cx="2473998" cy="18047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572D886E-A097-48ED-9BF3-D36836B896B3}"/>
                        </a:ext>
                      </a:extLst>
                    </p:cNvPr>
                    <p:cNvGrpSpPr/>
                    <p:nvPr/>
                  </p:nvGrpSpPr>
                  <p:grpSpPr>
                    <a:xfrm>
                      <a:off x="10110961" y="1693041"/>
                      <a:ext cx="1154530" cy="425236"/>
                      <a:chOff x="8787565" y="1629306"/>
                      <a:chExt cx="1154530" cy="425236"/>
                    </a:xfrm>
                  </p:grpSpPr>
                  <p:sp>
                    <p:nvSpPr>
                      <p:cNvPr id="40" name="Rectangle 39">
                        <a:extLst>
                          <a:ext uri="{FF2B5EF4-FFF2-40B4-BE49-F238E27FC236}">
                            <a16:creationId xmlns:a16="http://schemas.microsoft.com/office/drawing/2014/main" id="{024B5245-7417-46A2-8EED-9221BCA862FE}"/>
                          </a:ext>
                        </a:extLst>
                      </p:cNvPr>
                      <p:cNvSpPr/>
                      <p:nvPr/>
                    </p:nvSpPr>
                    <p:spPr>
                      <a:xfrm>
                        <a:off x="9212429" y="1644405"/>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28784BCE-7EE2-4CCB-A6F8-7569157B697B}"/>
                          </a:ext>
                        </a:extLst>
                      </p:cNvPr>
                      <p:cNvSpPr txBox="1"/>
                      <p:nvPr/>
                    </p:nvSpPr>
                    <p:spPr>
                      <a:xfrm>
                        <a:off x="8787565" y="1629306"/>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grpSp>
              <p:sp>
                <p:nvSpPr>
                  <p:cNvPr id="36" name="TextBox 35">
                    <a:extLst>
                      <a:ext uri="{FF2B5EF4-FFF2-40B4-BE49-F238E27FC236}">
                        <a16:creationId xmlns:a16="http://schemas.microsoft.com/office/drawing/2014/main" id="{EB624107-4819-4CE3-B9FC-F850D2CB8332}"/>
                      </a:ext>
                    </a:extLst>
                  </p:cNvPr>
                  <p:cNvSpPr txBox="1"/>
                  <p:nvPr/>
                </p:nvSpPr>
                <p:spPr>
                  <a:xfrm>
                    <a:off x="10136010" y="2503198"/>
                    <a:ext cx="1697048" cy="369332"/>
                  </a:xfrm>
                  <a:prstGeom prst="rect">
                    <a:avLst/>
                  </a:prstGeom>
                  <a:noFill/>
                </p:spPr>
                <p:txBody>
                  <a:bodyPr wrap="square">
                    <a:spAutoFit/>
                  </a:bodyPr>
                  <a:lstStyle/>
                  <a:p>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a:t>
                    </a:r>
                    <a:endParaRPr lang="en-US" dirty="0"/>
                  </a:p>
                </p:txBody>
              </p:sp>
            </p:grpSp>
            <p:sp>
              <p:nvSpPr>
                <p:cNvPr id="34" name="TextBox 33">
                  <a:extLst>
                    <a:ext uri="{FF2B5EF4-FFF2-40B4-BE49-F238E27FC236}">
                      <a16:creationId xmlns:a16="http://schemas.microsoft.com/office/drawing/2014/main" id="{B72B0BF8-EB09-41C3-B231-C8268758768E}"/>
                    </a:ext>
                  </a:extLst>
                </p:cNvPr>
                <p:cNvSpPr txBox="1"/>
                <p:nvPr/>
              </p:nvSpPr>
              <p:spPr>
                <a:xfrm>
                  <a:off x="10970782" y="2214168"/>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32" name="TextBox 31">
                <a:extLst>
                  <a:ext uri="{FF2B5EF4-FFF2-40B4-BE49-F238E27FC236}">
                    <a16:creationId xmlns:a16="http://schemas.microsoft.com/office/drawing/2014/main" id="{BA598614-551D-4B72-B83B-DA34374F1E79}"/>
                  </a:ext>
                </a:extLst>
              </p:cNvPr>
              <p:cNvSpPr txBox="1"/>
              <p:nvPr/>
            </p:nvSpPr>
            <p:spPr>
              <a:xfrm>
                <a:off x="9817742" y="221983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void </a:t>
                </a:r>
                <a:endParaRPr lang="en-US" dirty="0">
                  <a:solidFill>
                    <a:srgbClr val="C00000"/>
                  </a:solidFill>
                </a:endParaRPr>
              </a:p>
            </p:txBody>
          </p:sp>
        </p:grpSp>
        <p:sp>
          <p:nvSpPr>
            <p:cNvPr id="30" name="TextBox 29">
              <a:extLst>
                <a:ext uri="{FF2B5EF4-FFF2-40B4-BE49-F238E27FC236}">
                  <a16:creationId xmlns:a16="http://schemas.microsoft.com/office/drawing/2014/main" id="{0E2D15B5-17B5-4769-86F2-72D5D3F3107C}"/>
                </a:ext>
              </a:extLst>
            </p:cNvPr>
            <p:cNvSpPr txBox="1"/>
            <p:nvPr/>
          </p:nvSpPr>
          <p:spPr>
            <a:xfrm>
              <a:off x="10407311" y="221257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sp>
        <p:nvSpPr>
          <p:cNvPr id="4" name="TextBox 3">
            <a:extLst>
              <a:ext uri="{FF2B5EF4-FFF2-40B4-BE49-F238E27FC236}">
                <a16:creationId xmlns:a16="http://schemas.microsoft.com/office/drawing/2014/main" id="{0CDB2107-0758-4CDB-9997-A973979459A6}"/>
              </a:ext>
            </a:extLst>
          </p:cNvPr>
          <p:cNvSpPr txBox="1"/>
          <p:nvPr/>
        </p:nvSpPr>
        <p:spPr>
          <a:xfrm>
            <a:off x="10822722" y="2561750"/>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8" name="Connector: Curved 7">
            <a:extLst>
              <a:ext uri="{FF2B5EF4-FFF2-40B4-BE49-F238E27FC236}">
                <a16:creationId xmlns:a16="http://schemas.microsoft.com/office/drawing/2014/main" id="{A72E6CA8-0C4F-47F3-ACAD-18601AF99CB2}"/>
              </a:ext>
            </a:extLst>
          </p:cNvPr>
          <p:cNvCxnSpPr>
            <a:cxnSpLocks/>
            <a:stCxn id="4" idx="0"/>
            <a:endCxn id="25" idx="0"/>
          </p:cNvCxnSpPr>
          <p:nvPr/>
        </p:nvCxnSpPr>
        <p:spPr>
          <a:xfrm rot="16200000" flipV="1">
            <a:off x="9672477" y="1293522"/>
            <a:ext cx="220385" cy="2316071"/>
          </a:xfrm>
          <a:prstGeom prst="curvedConnector3">
            <a:avLst>
              <a:gd name="adj1" fmla="val 20372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D98C5BF-C9EF-4BA3-8746-05CA721A3F09}"/>
              </a:ext>
            </a:extLst>
          </p:cNvPr>
          <p:cNvCxnSpPr>
            <a:cxnSpLocks/>
          </p:cNvCxnSpPr>
          <p:nvPr/>
        </p:nvCxnSpPr>
        <p:spPr>
          <a:xfrm>
            <a:off x="2289720" y="31415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C6A4A9-B551-4AD2-8FE2-AFAC004AE7FB}"/>
              </a:ext>
            </a:extLst>
          </p:cNvPr>
          <p:cNvSpPr txBox="1"/>
          <p:nvPr/>
        </p:nvSpPr>
        <p:spPr>
          <a:xfrm>
            <a:off x="3530831" y="2943131"/>
            <a:ext cx="325730"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5</a:t>
            </a:r>
          </a:p>
        </p:txBody>
      </p:sp>
      <p:cxnSp>
        <p:nvCxnSpPr>
          <p:cNvPr id="54" name="Straight Arrow Connector 53">
            <a:extLst>
              <a:ext uri="{FF2B5EF4-FFF2-40B4-BE49-F238E27FC236}">
                <a16:creationId xmlns:a16="http://schemas.microsoft.com/office/drawing/2014/main" id="{AC8C5993-8B6D-466C-B1A8-25C98E6AF7C9}"/>
              </a:ext>
            </a:extLst>
          </p:cNvPr>
          <p:cNvCxnSpPr>
            <a:cxnSpLocks/>
          </p:cNvCxnSpPr>
          <p:nvPr/>
        </p:nvCxnSpPr>
        <p:spPr>
          <a:xfrm>
            <a:off x="10136010" y="339775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C213755-3D03-4F66-AF6D-85F9C4B1423F}"/>
              </a:ext>
            </a:extLst>
          </p:cNvPr>
          <p:cNvSpPr/>
          <p:nvPr/>
        </p:nvSpPr>
        <p:spPr>
          <a:xfrm>
            <a:off x="8257847" y="2341828"/>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sp>
        <p:nvSpPr>
          <p:cNvPr id="56" name="TextBox 55">
            <a:extLst>
              <a:ext uri="{FF2B5EF4-FFF2-40B4-BE49-F238E27FC236}">
                <a16:creationId xmlns:a16="http://schemas.microsoft.com/office/drawing/2014/main" id="{132530AE-4A56-4BE7-9A30-00FD4A75896E}"/>
              </a:ext>
            </a:extLst>
          </p:cNvPr>
          <p:cNvSpPr txBox="1"/>
          <p:nvPr/>
        </p:nvSpPr>
        <p:spPr>
          <a:xfrm>
            <a:off x="10883696" y="3213992"/>
            <a:ext cx="325730"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5</a:t>
            </a:r>
          </a:p>
        </p:txBody>
      </p:sp>
      <p:sp>
        <p:nvSpPr>
          <p:cNvPr id="57" name="Speech Bubble: Rectangle with Corners Rounded 56">
            <a:extLst>
              <a:ext uri="{FF2B5EF4-FFF2-40B4-BE49-F238E27FC236}">
                <a16:creationId xmlns:a16="http://schemas.microsoft.com/office/drawing/2014/main" id="{74052687-7D26-424A-977D-E232EF9F7057}"/>
              </a:ext>
            </a:extLst>
          </p:cNvPr>
          <p:cNvSpPr/>
          <p:nvPr/>
        </p:nvSpPr>
        <p:spPr>
          <a:xfrm>
            <a:off x="82548" y="777260"/>
            <a:ext cx="2381071" cy="1357031"/>
          </a:xfrm>
          <a:prstGeom prst="wedgeRoundRectCallout">
            <a:avLst>
              <a:gd name="adj1" fmla="val 78991"/>
              <a:gd name="adj2" fmla="val 79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Allowing you to </a:t>
            </a:r>
            <a:r>
              <a:rPr lang="en-US" sz="2000" dirty="0">
                <a:solidFill>
                  <a:srgbClr val="FFC9C9"/>
                </a:solidFill>
                <a:latin typeface="Corbel" panose="020B0503020204020204" pitchFamily="34" charset="0"/>
              </a:rPr>
              <a:t>change a value </a:t>
            </a:r>
            <a:r>
              <a:rPr lang="en-US" sz="2000" dirty="0">
                <a:latin typeface="Corbel" panose="020B0503020204020204" pitchFamily="34" charset="0"/>
              </a:rPr>
              <a:t>outside the lambda function!</a:t>
            </a:r>
          </a:p>
        </p:txBody>
      </p:sp>
      <p:cxnSp>
        <p:nvCxnSpPr>
          <p:cNvPr id="58" name="Straight Arrow Connector 57">
            <a:extLst>
              <a:ext uri="{FF2B5EF4-FFF2-40B4-BE49-F238E27FC236}">
                <a16:creationId xmlns:a16="http://schemas.microsoft.com/office/drawing/2014/main" id="{60DA06D4-FD50-4BBF-AA5C-C8893F2A1BE1}"/>
              </a:ext>
            </a:extLst>
          </p:cNvPr>
          <p:cNvCxnSpPr>
            <a:cxnSpLocks/>
          </p:cNvCxnSpPr>
          <p:nvPr/>
        </p:nvCxnSpPr>
        <p:spPr>
          <a:xfrm>
            <a:off x="2291725" y="34263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1EA2B83-5E3C-4493-A347-F0A99D8827A3}"/>
              </a:ext>
            </a:extLst>
          </p:cNvPr>
          <p:cNvSpPr txBox="1"/>
          <p:nvPr/>
        </p:nvSpPr>
        <p:spPr>
          <a:xfrm>
            <a:off x="4342949" y="5644330"/>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q's value is now: 5</a:t>
            </a:r>
          </a:p>
        </p:txBody>
      </p:sp>
      <p:cxnSp>
        <p:nvCxnSpPr>
          <p:cNvPr id="60" name="Straight Arrow Connector 59">
            <a:extLst>
              <a:ext uri="{FF2B5EF4-FFF2-40B4-BE49-F238E27FC236}">
                <a16:creationId xmlns:a16="http://schemas.microsoft.com/office/drawing/2014/main" id="{4BC6A6B9-F701-44CC-A19D-A61589E4222C}"/>
              </a:ext>
            </a:extLst>
          </p:cNvPr>
          <p:cNvCxnSpPr>
            <a:cxnSpLocks/>
          </p:cNvCxnSpPr>
          <p:nvPr/>
        </p:nvCxnSpPr>
        <p:spPr>
          <a:xfrm>
            <a:off x="2293730" y="370505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60D3EAE2-C01E-4BF3-B242-5D038BFDCAC3}"/>
              </a:ext>
            </a:extLst>
          </p:cNvPr>
          <p:cNvCxnSpPr>
            <a:cxnSpLocks/>
            <a:endCxn id="55" idx="3"/>
          </p:cNvCxnSpPr>
          <p:nvPr/>
        </p:nvCxnSpPr>
        <p:spPr>
          <a:xfrm rot="16200000" flipV="1">
            <a:off x="8583026" y="2951384"/>
            <a:ext cx="2736394" cy="1927419"/>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38FD8C-6FC7-4D07-8124-3C950256A473}"/>
              </a:ext>
            </a:extLst>
          </p:cNvPr>
          <p:cNvCxnSpPr>
            <a:cxnSpLocks/>
          </p:cNvCxnSpPr>
          <p:nvPr/>
        </p:nvCxnSpPr>
        <p:spPr>
          <a:xfrm>
            <a:off x="2073151" y="39777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BB2FF9E-0D49-4A1A-8FBC-86369BA54758}"/>
              </a:ext>
            </a:extLst>
          </p:cNvPr>
          <p:cNvSpPr txBox="1"/>
          <p:nvPr/>
        </p:nvSpPr>
        <p:spPr>
          <a:xfrm>
            <a:off x="2526631" y="4816693"/>
            <a:ext cx="6100010" cy="369332"/>
          </a:xfrm>
          <a:prstGeom prst="rect">
            <a:avLst/>
          </a:prstGeom>
          <a:noFill/>
        </p:spPr>
        <p:txBody>
          <a:bodyPr wrap="square">
            <a:spAutoFit/>
          </a:bodyPr>
          <a:lstStyle/>
          <a:p>
            <a:r>
              <a:rPr lang="en-US" dirty="0">
                <a:latin typeface="Consolas" panose="020B0609020204030204" pitchFamily="49" charset="0"/>
              </a:rPr>
              <a:t>f(10);  </a:t>
            </a:r>
            <a:r>
              <a:rPr lang="en-US" dirty="0">
                <a:solidFill>
                  <a:srgbClr val="FF0000"/>
                </a:solidFill>
                <a:latin typeface="Consolas" panose="020B0609020204030204" pitchFamily="49" charset="0"/>
              </a:rPr>
              <a:t>// EEEK!</a:t>
            </a:r>
          </a:p>
        </p:txBody>
      </p:sp>
      <p:cxnSp>
        <p:nvCxnSpPr>
          <p:cNvPr id="99" name="Straight Arrow Connector 98">
            <a:extLst>
              <a:ext uri="{FF2B5EF4-FFF2-40B4-BE49-F238E27FC236}">
                <a16:creationId xmlns:a16="http://schemas.microsoft.com/office/drawing/2014/main" id="{52C8C30C-8A26-4490-84B7-FD50210A8212}"/>
              </a:ext>
            </a:extLst>
          </p:cNvPr>
          <p:cNvCxnSpPr>
            <a:cxnSpLocks/>
          </p:cNvCxnSpPr>
          <p:nvPr/>
        </p:nvCxnSpPr>
        <p:spPr>
          <a:xfrm>
            <a:off x="2315183" y="49944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Speech Bubble: Rectangle with Corners Rounded 99">
            <a:extLst>
              <a:ext uri="{FF2B5EF4-FFF2-40B4-BE49-F238E27FC236}">
                <a16:creationId xmlns:a16="http://schemas.microsoft.com/office/drawing/2014/main" id="{1E073A94-3409-4EFB-A05F-BEF23EC2DF5A}"/>
              </a:ext>
            </a:extLst>
          </p:cNvPr>
          <p:cNvSpPr/>
          <p:nvPr/>
        </p:nvSpPr>
        <p:spPr>
          <a:xfrm>
            <a:off x="5145990" y="5390295"/>
            <a:ext cx="3850167" cy="1357031"/>
          </a:xfrm>
          <a:prstGeom prst="wedgeRoundRectCallout">
            <a:avLst>
              <a:gd name="adj1" fmla="val -105477"/>
              <a:gd name="adj2" fmla="val -69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a:t>
            </a:r>
            <a:r>
              <a:rPr lang="en-US" sz="2000" dirty="0">
                <a:solidFill>
                  <a:srgbClr val="FFC9C9"/>
                </a:solidFill>
                <a:latin typeface="Corbel" panose="020B0503020204020204" pitchFamily="34" charset="0"/>
              </a:rPr>
              <a:t>BE CAREFUL</a:t>
            </a:r>
            <a:r>
              <a:rPr lang="en-US" sz="2000" dirty="0">
                <a:latin typeface="Corbel" panose="020B0503020204020204" pitchFamily="34" charset="0"/>
              </a:rPr>
              <a:t>!</a:t>
            </a:r>
          </a:p>
          <a:p>
            <a:pPr algn="ctr"/>
            <a:r>
              <a:rPr lang="en-US" sz="2000" dirty="0">
                <a:latin typeface="Corbel" panose="020B0503020204020204" pitchFamily="34" charset="0"/>
              </a:rPr>
              <a:t>If your lambda function refers to an </a:t>
            </a:r>
            <a:r>
              <a:rPr lang="en-US" sz="2000" dirty="0" err="1">
                <a:solidFill>
                  <a:srgbClr val="FFC9C9"/>
                </a:solidFill>
                <a:latin typeface="Corbel" panose="020B0503020204020204" pitchFamily="34" charset="0"/>
              </a:rPr>
              <a:t>out-of</a:t>
            </a:r>
            <a:r>
              <a:rPr lang="en-US" sz="2000" dirty="0">
                <a:solidFill>
                  <a:srgbClr val="FFC9C9"/>
                </a:solidFill>
                <a:latin typeface="Corbel" panose="020B0503020204020204" pitchFamily="34" charset="0"/>
              </a:rPr>
              <a:t> scope variable</a:t>
            </a:r>
            <a:r>
              <a:rPr lang="en-US" sz="2000" dirty="0">
                <a:solidFill>
                  <a:schemeClr val="bg1"/>
                </a:solidFill>
                <a:latin typeface="Corbel" panose="020B0503020204020204" pitchFamily="34" charset="0"/>
              </a:rPr>
              <a:t>,</a:t>
            </a:r>
            <a:r>
              <a:rPr lang="en-US" sz="2000" dirty="0">
                <a:solidFill>
                  <a:srgbClr val="FFC9C9"/>
                </a:solidFill>
                <a:latin typeface="Corbel" panose="020B0503020204020204" pitchFamily="34" charset="0"/>
              </a:rPr>
              <a:t> </a:t>
            </a:r>
            <a:r>
              <a:rPr lang="en-US" sz="2000" dirty="0">
                <a:latin typeface="Corbel" panose="020B0503020204020204" pitchFamily="34" charset="0"/>
              </a:rPr>
              <a:t>bad things will happen!!!</a:t>
            </a:r>
          </a:p>
        </p:txBody>
      </p:sp>
      <p:cxnSp>
        <p:nvCxnSpPr>
          <p:cNvPr id="101" name="Straight Arrow Connector 100">
            <a:extLst>
              <a:ext uri="{FF2B5EF4-FFF2-40B4-BE49-F238E27FC236}">
                <a16:creationId xmlns:a16="http://schemas.microsoft.com/office/drawing/2014/main" id="{4AD9E660-D903-4EBE-9630-015A7AD07319}"/>
              </a:ext>
            </a:extLst>
          </p:cNvPr>
          <p:cNvCxnSpPr>
            <a:cxnSpLocks/>
          </p:cNvCxnSpPr>
          <p:nvPr/>
        </p:nvCxnSpPr>
        <p:spPr>
          <a:xfrm>
            <a:off x="10102585" y="61149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4292CC5-81F6-4D44-94D9-ED56F03387BE}"/>
              </a:ext>
            </a:extLst>
          </p:cNvPr>
          <p:cNvSpPr txBox="1"/>
          <p:nvPr/>
        </p:nvSpPr>
        <p:spPr>
          <a:xfrm>
            <a:off x="2764549" y="4794891"/>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sp>
        <p:nvSpPr>
          <p:cNvPr id="48" name="TextBox 47">
            <a:extLst>
              <a:ext uri="{FF2B5EF4-FFF2-40B4-BE49-F238E27FC236}">
                <a16:creationId xmlns:a16="http://schemas.microsoft.com/office/drawing/2014/main" id="{F1AA1BEF-97E6-40A9-8B7D-37C89E715C14}"/>
              </a:ext>
            </a:extLst>
          </p:cNvPr>
          <p:cNvSpPr txBox="1"/>
          <p:nvPr/>
        </p:nvSpPr>
        <p:spPr>
          <a:xfrm>
            <a:off x="9365786" y="4994946"/>
            <a:ext cx="266420" cy="400110"/>
          </a:xfrm>
          <a:prstGeom prst="rect">
            <a:avLst/>
          </a:prstGeom>
          <a:noFill/>
        </p:spPr>
        <p:txBody>
          <a:bodyPr wrap="none" rtlCol="0">
            <a:spAutoFit/>
          </a:bodyPr>
          <a:lstStyle/>
          <a:p>
            <a:pPr algn="ctr"/>
            <a:r>
              <a:rPr lang="en-US" sz="2000" dirty="0">
                <a:latin typeface="+mj-lt"/>
                <a:cs typeface="Times New Roman" pitchFamily="18" charset="0"/>
              </a:rPr>
              <a:t>f</a:t>
            </a:r>
          </a:p>
        </p:txBody>
      </p:sp>
      <p:sp>
        <p:nvSpPr>
          <p:cNvPr id="104" name="Speech Bubble: Rectangle with Corners Rounded 103">
            <a:extLst>
              <a:ext uri="{FF2B5EF4-FFF2-40B4-BE49-F238E27FC236}">
                <a16:creationId xmlns:a16="http://schemas.microsoft.com/office/drawing/2014/main" id="{1990FD5D-C22B-474A-A718-7726C9896433}"/>
              </a:ext>
            </a:extLst>
          </p:cNvPr>
          <p:cNvSpPr/>
          <p:nvPr/>
        </p:nvSpPr>
        <p:spPr>
          <a:xfrm>
            <a:off x="2718071" y="854266"/>
            <a:ext cx="3801747" cy="847351"/>
          </a:xfrm>
          <a:prstGeom prst="wedgeRoundRectCallout">
            <a:avLst>
              <a:gd name="adj1" fmla="val 97666"/>
              <a:gd name="adj2" fmla="val 1328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Utoh</a:t>
            </a:r>
            <a:r>
              <a:rPr lang="en-US" sz="2000" dirty="0">
                <a:latin typeface="Corbel" panose="020B0503020204020204" pitchFamily="34" charset="0"/>
              </a:rPr>
              <a:t>! When our function returns, </a:t>
            </a:r>
            <a:r>
              <a:rPr lang="en-US" sz="2000" dirty="0">
                <a:solidFill>
                  <a:srgbClr val="00FFFF"/>
                </a:solidFill>
                <a:latin typeface="Corbel" panose="020B0503020204020204" pitchFamily="34" charset="0"/>
              </a:rPr>
              <a:t>q</a:t>
            </a:r>
            <a:r>
              <a:rPr lang="en-US" sz="2000" dirty="0">
                <a:latin typeface="Corbel" panose="020B0503020204020204" pitchFamily="34" charset="0"/>
              </a:rPr>
              <a:t> </a:t>
            </a:r>
            <a:r>
              <a:rPr lang="en-US" sz="2000" dirty="0">
                <a:solidFill>
                  <a:schemeClr val="bg1"/>
                </a:solidFill>
                <a:latin typeface="Corbel" panose="020B0503020204020204" pitchFamily="34" charset="0"/>
              </a:rPr>
              <a:t>goes </a:t>
            </a:r>
            <a:r>
              <a:rPr lang="en-US" sz="2000" dirty="0">
                <a:solidFill>
                  <a:srgbClr val="FFC9C9"/>
                </a:solidFill>
                <a:latin typeface="Corbel" panose="020B0503020204020204" pitchFamily="34" charset="0"/>
              </a:rPr>
              <a:t>out of scope</a:t>
            </a:r>
            <a:r>
              <a:rPr lang="en-US" sz="2000" dirty="0">
                <a:latin typeface="Corbel" panose="020B0503020204020204" pitchFamily="34" charset="0"/>
              </a:rPr>
              <a:t>!</a:t>
            </a:r>
          </a:p>
        </p:txBody>
      </p:sp>
      <p:sp>
        <p:nvSpPr>
          <p:cNvPr id="106" name="TextBox 105">
            <a:extLst>
              <a:ext uri="{FF2B5EF4-FFF2-40B4-BE49-F238E27FC236}">
                <a16:creationId xmlns:a16="http://schemas.microsoft.com/office/drawing/2014/main" id="{F6CDBFD3-1EC6-497F-9FA0-8C22DC4EC481}"/>
              </a:ext>
            </a:extLst>
          </p:cNvPr>
          <p:cNvSpPr txBox="1"/>
          <p:nvPr/>
        </p:nvSpPr>
        <p:spPr>
          <a:xfrm>
            <a:off x="8130549" y="2316876"/>
            <a:ext cx="1101340" cy="461665"/>
          </a:xfrm>
          <a:prstGeom prst="rect">
            <a:avLst/>
          </a:prstGeom>
          <a:noFill/>
        </p:spPr>
        <p:txBody>
          <a:bodyPr wrap="square">
            <a:spAutoFit/>
          </a:bodyPr>
          <a:lstStyle/>
          <a:p>
            <a:pPr algn="ctr"/>
            <a:r>
              <a:rPr lang="en-US" sz="2400" dirty="0">
                <a:solidFill>
                  <a:srgbClr val="FF0000"/>
                </a:solidFill>
                <a:latin typeface="Corbel" panose="020B0503020204020204" pitchFamily="34" charset="0"/>
              </a:rPr>
              <a:t>????</a:t>
            </a:r>
          </a:p>
        </p:txBody>
      </p:sp>
      <p:sp>
        <p:nvSpPr>
          <p:cNvPr id="107" name="TextBox 106">
            <a:extLst>
              <a:ext uri="{FF2B5EF4-FFF2-40B4-BE49-F238E27FC236}">
                <a16:creationId xmlns:a16="http://schemas.microsoft.com/office/drawing/2014/main" id="{5B1520CE-BFC3-490E-A8DE-A9140DB102D1}"/>
              </a:ext>
            </a:extLst>
          </p:cNvPr>
          <p:cNvSpPr txBox="1"/>
          <p:nvPr/>
        </p:nvSpPr>
        <p:spPr>
          <a:xfrm>
            <a:off x="10744924" y="5893909"/>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sp>
        <p:nvSpPr>
          <p:cNvPr id="49" name="Explosion: 8 Points 48">
            <a:extLst>
              <a:ext uri="{FF2B5EF4-FFF2-40B4-BE49-F238E27FC236}">
                <a16:creationId xmlns:a16="http://schemas.microsoft.com/office/drawing/2014/main" id="{88BA341D-50FE-45A9-A6FA-2E5DA56381A0}"/>
              </a:ext>
            </a:extLst>
          </p:cNvPr>
          <p:cNvSpPr/>
          <p:nvPr/>
        </p:nvSpPr>
        <p:spPr>
          <a:xfrm>
            <a:off x="6348977" y="953386"/>
            <a:ext cx="3086552" cy="164832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CORRUPTION!</a:t>
            </a:r>
          </a:p>
        </p:txBody>
      </p:sp>
      <p:sp>
        <p:nvSpPr>
          <p:cNvPr id="109" name="Speech Bubble: Rectangle with Corners Rounded 108">
            <a:extLst>
              <a:ext uri="{FF2B5EF4-FFF2-40B4-BE49-F238E27FC236}">
                <a16:creationId xmlns:a16="http://schemas.microsoft.com/office/drawing/2014/main" id="{3E3BCCB4-F30E-4325-A8A2-2596A3B1CAC3}"/>
              </a:ext>
            </a:extLst>
          </p:cNvPr>
          <p:cNvSpPr/>
          <p:nvPr/>
        </p:nvSpPr>
        <p:spPr>
          <a:xfrm>
            <a:off x="8340122" y="151946"/>
            <a:ext cx="3607656" cy="1106005"/>
          </a:xfrm>
          <a:prstGeom prst="wedgeRoundRectCallout">
            <a:avLst>
              <a:gd name="adj1" fmla="val 26208"/>
              <a:gd name="adj2" fmla="val 1627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our captured variable is a reference to the original variable!</a:t>
            </a:r>
          </a:p>
        </p:txBody>
      </p:sp>
      <p:sp>
        <p:nvSpPr>
          <p:cNvPr id="110" name="Speech Bubble: Rectangle with Corners Rounded 109">
            <a:extLst>
              <a:ext uri="{FF2B5EF4-FFF2-40B4-BE49-F238E27FC236}">
                <a16:creationId xmlns:a16="http://schemas.microsoft.com/office/drawing/2014/main" id="{918DC524-F90C-40ED-85A0-F6DC58816761}"/>
              </a:ext>
            </a:extLst>
          </p:cNvPr>
          <p:cNvSpPr/>
          <p:nvPr/>
        </p:nvSpPr>
        <p:spPr>
          <a:xfrm>
            <a:off x="5145990" y="51978"/>
            <a:ext cx="4038302" cy="1106005"/>
          </a:xfrm>
          <a:prstGeom prst="wedgeRoundRectCallout">
            <a:avLst>
              <a:gd name="adj1" fmla="val 32044"/>
              <a:gd name="adj2" fmla="val 1660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enables the lambda to change variables outside its closure.</a:t>
            </a:r>
          </a:p>
        </p:txBody>
      </p:sp>
    </p:spTree>
    <p:extLst>
      <p:ext uri="{BB962C8B-B14F-4D97-AF65-F5344CB8AC3E}">
        <p14:creationId xmlns:p14="http://schemas.microsoft.com/office/powerpoint/2010/main" val="322311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xEl>
                                              <p:pRg st="9" end="9"/>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xEl>
                                              <p:pRg st="10" end="1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down)">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3"/>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2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09"/>
                                        </p:tgtEl>
                                        <p:attrNameLst>
                                          <p:attrName>style.visibility</p:attrName>
                                        </p:attrNameLst>
                                      </p:cBhvr>
                                      <p:to>
                                        <p:strVal val="visible"/>
                                      </p:to>
                                    </p:set>
                                    <p:animEffect transition="in" filter="wipe(down)">
                                      <p:cBhvr>
                                        <p:cTn id="119" dur="500"/>
                                        <p:tgtEl>
                                          <p:spTgt spid="10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wipe(right)">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09"/>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1" nodeType="clickEffect">
                                  <p:stCondLst>
                                    <p:cond delay="0"/>
                                  </p:stCondLst>
                                  <p:childTnLst>
                                    <p:animMotion origin="layout" path="M -4.58333E-6 -3.33333E-6 L 0.66133 -0.03287 " pathEditMode="relative" rAng="0" ptsTypes="AA">
                                      <p:cBhvr>
                                        <p:cTn id="144" dur="2000" fill="hold"/>
                                        <p:tgtEl>
                                          <p:spTgt spid="13"/>
                                        </p:tgtEl>
                                        <p:attrNameLst>
                                          <p:attrName>ppt_x</p:attrName>
                                          <p:attrName>ppt_y</p:attrName>
                                        </p:attrNameLst>
                                      </p:cBhvr>
                                      <p:rCtr x="33060" y="-1644"/>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5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56"/>
                                        </p:tgtEl>
                                        <p:attrNameLst>
                                          <p:attrName>style.visibility</p:attrName>
                                        </p:attrNameLst>
                                      </p:cBhvr>
                                      <p:to>
                                        <p:strVal val="visible"/>
                                      </p:to>
                                    </p:set>
                                  </p:childTnLst>
                                </p:cTn>
                              </p:par>
                              <p:par>
                                <p:cTn id="160" presetID="42" presetClass="path" presetSubtype="0" accel="50000" decel="50000" fill="hold" grpId="1" nodeType="withEffect">
                                  <p:stCondLst>
                                    <p:cond delay="0"/>
                                  </p:stCondLst>
                                  <p:childTnLst>
                                    <p:animMotion origin="layout" path="M 4.16667E-7 3.33333E-6 L -0.19935 -0.1294 " pathEditMode="relative" rAng="0" ptsTypes="AA">
                                      <p:cBhvr>
                                        <p:cTn id="161" dur="2000" fill="hold"/>
                                        <p:tgtEl>
                                          <p:spTgt spid="56"/>
                                        </p:tgtEl>
                                        <p:attrNameLst>
                                          <p:attrName>ppt_x</p:attrName>
                                          <p:attrName>ppt_y</p:attrName>
                                        </p:attrNameLst>
                                      </p:cBhvr>
                                      <p:rCtr x="-9974" y="-6481"/>
                                    </p:animMotion>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110"/>
                                        </p:tgtEl>
                                        <p:attrNameLst>
                                          <p:attrName>style.visibility</p:attrName>
                                        </p:attrNameLst>
                                      </p:cBhvr>
                                      <p:to>
                                        <p:strVal val="visible"/>
                                      </p:to>
                                    </p:set>
                                    <p:animEffect transition="in" filter="wipe(down)">
                                      <p:cBhvr>
                                        <p:cTn id="166" dur="500"/>
                                        <p:tgtEl>
                                          <p:spTgt spid="110"/>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110"/>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54"/>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13"/>
                                        </p:tgtEl>
                                      </p:cBhvr>
                                    </p:animEffect>
                                    <p:set>
                                      <p:cBhvr>
                                        <p:cTn id="177" dur="1" fill="hold">
                                          <p:stCondLst>
                                            <p:cond delay="499"/>
                                          </p:stCondLst>
                                        </p:cTn>
                                        <p:tgtEl>
                                          <p:spTgt spid="1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58"/>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59"/>
                                        </p:tgtEl>
                                        <p:attrNameLst>
                                          <p:attrName>style.visibility</p:attrName>
                                        </p:attrNameLst>
                                      </p:cBhvr>
                                      <p:to>
                                        <p:strVal val="visible"/>
                                      </p:to>
                                    </p:set>
                                    <p:animEffect transition="in" filter="wipe(left)">
                                      <p:cBhvr>
                                        <p:cTn id="186" dur="500"/>
                                        <p:tgtEl>
                                          <p:spTgt spid="59"/>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5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6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78"/>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nodeType="clickEffect">
                                  <p:stCondLst>
                                    <p:cond delay="0"/>
                                  </p:stCondLst>
                                  <p:childTnLst>
                                    <p:animMotion origin="layout" path="M -3.54167E-6 7.40741E-7 L -0.0039 0.39143 " pathEditMode="relative" rAng="0" ptsTypes="AA">
                                      <p:cBhvr>
                                        <p:cTn id="202" dur="2000" fill="hold"/>
                                        <p:tgtEl>
                                          <p:spTgt spid="78"/>
                                        </p:tgtEl>
                                        <p:attrNameLst>
                                          <p:attrName>ppt_x</p:attrName>
                                          <p:attrName>ppt_y</p:attrName>
                                        </p:attrNameLst>
                                      </p:cBhvr>
                                      <p:rCtr x="-195" y="19560"/>
                                    </p:animMotion>
                                  </p:childTnLst>
                                </p:cTn>
                              </p:par>
                              <p:par>
                                <p:cTn id="203" presetID="10" presetClass="entr" presetSubtype="0" fill="hold" grpId="0" nodeType="withEffect">
                                  <p:stCondLst>
                                    <p:cond delay="0"/>
                                  </p:stCondLst>
                                  <p:childTnLst>
                                    <p:set>
                                      <p:cBhvr>
                                        <p:cTn id="204" dur="1" fill="hold">
                                          <p:stCondLst>
                                            <p:cond delay="0"/>
                                          </p:stCondLst>
                                        </p:cTn>
                                        <p:tgtEl>
                                          <p:spTgt spid="48"/>
                                        </p:tgtEl>
                                        <p:attrNameLst>
                                          <p:attrName>style.visibility</p:attrName>
                                        </p:attrNameLst>
                                      </p:cBhvr>
                                      <p:to>
                                        <p:strVal val="visible"/>
                                      </p:to>
                                    </p:set>
                                    <p:animEffect transition="in" filter="fade">
                                      <p:cBhvr>
                                        <p:cTn id="205" dur="500"/>
                                        <p:tgtEl>
                                          <p:spTgt spid="48"/>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nodeType="clickEffect">
                                  <p:stCondLst>
                                    <p:cond delay="0"/>
                                  </p:stCondLst>
                                  <p:childTnLst>
                                    <p:set>
                                      <p:cBhvr>
                                        <p:cTn id="209" dur="1" fill="hold">
                                          <p:stCondLst>
                                            <p:cond delay="0"/>
                                          </p:stCondLst>
                                        </p:cTn>
                                        <p:tgtEl>
                                          <p:spTgt spid="96"/>
                                        </p:tgtEl>
                                        <p:attrNameLst>
                                          <p:attrName>style.visibility</p:attrName>
                                        </p:attrNameLst>
                                      </p:cBhvr>
                                      <p:to>
                                        <p:strVal val="visible"/>
                                      </p:to>
                                    </p:set>
                                    <p:animEffect transition="in" filter="wipe(right)">
                                      <p:cBhvr>
                                        <p:cTn id="210" dur="500"/>
                                        <p:tgtEl>
                                          <p:spTgt spid="96"/>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60"/>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97"/>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nodeType="clickEffect">
                                  <p:stCondLst>
                                    <p:cond delay="0"/>
                                  </p:stCondLst>
                                  <p:childTnLst>
                                    <p:animEffect transition="out" filter="fade">
                                      <p:cBhvr>
                                        <p:cTn id="222" dur="500"/>
                                        <p:tgtEl>
                                          <p:spTgt spid="8"/>
                                        </p:tgtEl>
                                      </p:cBhvr>
                                    </p:animEffect>
                                    <p:set>
                                      <p:cBhvr>
                                        <p:cTn id="223" dur="1" fill="hold">
                                          <p:stCondLst>
                                            <p:cond delay="499"/>
                                          </p:stCondLst>
                                        </p:cTn>
                                        <p:tgtEl>
                                          <p:spTgt spid="8"/>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28"/>
                                        </p:tgtEl>
                                      </p:cBhvr>
                                    </p:animEffect>
                                    <p:set>
                                      <p:cBhvr>
                                        <p:cTn id="226" dur="1" fill="hold">
                                          <p:stCondLst>
                                            <p:cond delay="499"/>
                                          </p:stCondLst>
                                        </p:cTn>
                                        <p:tgtEl>
                                          <p:spTgt spid="28"/>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16"/>
                                        </p:tgtEl>
                                      </p:cBhvr>
                                    </p:animEffect>
                                    <p:set>
                                      <p:cBhvr>
                                        <p:cTn id="229" dur="1" fill="hold">
                                          <p:stCondLst>
                                            <p:cond delay="499"/>
                                          </p:stCondLst>
                                        </p:cTn>
                                        <p:tgtEl>
                                          <p:spTgt spid="16"/>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grpId="0" nodeType="clickEffect">
                                  <p:stCondLst>
                                    <p:cond delay="0"/>
                                  </p:stCondLst>
                                  <p:childTnLst>
                                    <p:set>
                                      <p:cBhvr>
                                        <p:cTn id="233" dur="1" fill="hold">
                                          <p:stCondLst>
                                            <p:cond delay="0"/>
                                          </p:stCondLst>
                                        </p:cTn>
                                        <p:tgtEl>
                                          <p:spTgt spid="104"/>
                                        </p:tgtEl>
                                        <p:attrNameLst>
                                          <p:attrName>style.visibility</p:attrName>
                                        </p:attrNameLst>
                                      </p:cBhvr>
                                      <p:to>
                                        <p:strVal val="visible"/>
                                      </p:to>
                                    </p:set>
                                    <p:animEffect transition="in" filter="wipe(down)">
                                      <p:cBhvr>
                                        <p:cTn id="234" dur="500"/>
                                        <p:tgtEl>
                                          <p:spTgt spid="104"/>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24"/>
                                        </p:tgtEl>
                                      </p:cBhvr>
                                    </p:animEffect>
                                    <p:set>
                                      <p:cBhvr>
                                        <p:cTn id="239" dur="1" fill="hold">
                                          <p:stCondLst>
                                            <p:cond delay="499"/>
                                          </p:stCondLst>
                                        </p:cTn>
                                        <p:tgtEl>
                                          <p:spTgt spid="24"/>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55"/>
                                        </p:tgtEl>
                                      </p:cBhvr>
                                    </p:animEffect>
                                    <p:set>
                                      <p:cBhvr>
                                        <p:cTn id="242" dur="1" fill="hold">
                                          <p:stCondLst>
                                            <p:cond delay="499"/>
                                          </p:stCondLst>
                                        </p:cTn>
                                        <p:tgtEl>
                                          <p:spTgt spid="55"/>
                                        </p:tgtEl>
                                        <p:attrNameLst>
                                          <p:attrName>style.visibility</p:attrName>
                                        </p:attrNameLst>
                                      </p:cBhvr>
                                      <p:to>
                                        <p:strVal val="hidden"/>
                                      </p:to>
                                    </p:set>
                                  </p:childTnLst>
                                </p:cTn>
                              </p:par>
                              <p:par>
                                <p:cTn id="243" presetID="10" presetClass="exit" presetSubtype="0" fill="hold" grpId="2" nodeType="withEffect">
                                  <p:stCondLst>
                                    <p:cond delay="0"/>
                                  </p:stCondLst>
                                  <p:childTnLst>
                                    <p:animEffect transition="out" filter="fade">
                                      <p:cBhvr>
                                        <p:cTn id="244" dur="500"/>
                                        <p:tgtEl>
                                          <p:spTgt spid="56"/>
                                        </p:tgtEl>
                                      </p:cBhvr>
                                    </p:animEffect>
                                    <p:set>
                                      <p:cBhvr>
                                        <p:cTn id="245" dur="1" fill="hold">
                                          <p:stCondLst>
                                            <p:cond delay="499"/>
                                          </p:stCondLst>
                                        </p:cTn>
                                        <p:tgtEl>
                                          <p:spTgt spid="56"/>
                                        </p:tgtEl>
                                        <p:attrNameLst>
                                          <p:attrName>style.visibility</p:attrName>
                                        </p:attrNameLst>
                                      </p:cBhvr>
                                      <p:to>
                                        <p:strVal val="hidden"/>
                                      </p:to>
                                    </p:set>
                                  </p:childTnLst>
                                </p:cTn>
                              </p:par>
                              <p:par>
                                <p:cTn id="246" presetID="22" presetClass="entr" presetSubtype="8" fill="hold" grpId="0" nodeType="withEffect">
                                  <p:stCondLst>
                                    <p:cond delay="0"/>
                                  </p:stCondLst>
                                  <p:childTnLst>
                                    <p:set>
                                      <p:cBhvr>
                                        <p:cTn id="247" dur="1" fill="hold">
                                          <p:stCondLst>
                                            <p:cond delay="0"/>
                                          </p:stCondLst>
                                        </p:cTn>
                                        <p:tgtEl>
                                          <p:spTgt spid="106"/>
                                        </p:tgtEl>
                                        <p:attrNameLst>
                                          <p:attrName>style.visibility</p:attrName>
                                        </p:attrNameLst>
                                      </p:cBhvr>
                                      <p:to>
                                        <p:strVal val="visible"/>
                                      </p:to>
                                    </p:set>
                                    <p:animEffect transition="in" filter="wipe(left)">
                                      <p:cBhvr>
                                        <p:cTn id="248" dur="500"/>
                                        <p:tgtEl>
                                          <p:spTgt spid="106"/>
                                        </p:tgtEl>
                                      </p:cBhvr>
                                    </p:animEffec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04"/>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nodeType="clickEffect">
                                  <p:stCondLst>
                                    <p:cond delay="0"/>
                                  </p:stCondLst>
                                  <p:childTnLst>
                                    <p:set>
                                      <p:cBhvr>
                                        <p:cTn id="256" dur="1" fill="hold">
                                          <p:stCondLst>
                                            <p:cond delay="0"/>
                                          </p:stCondLst>
                                        </p:cTn>
                                        <p:tgtEl>
                                          <p:spTgt spid="97"/>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nodeType="clickEffect">
                                  <p:stCondLst>
                                    <p:cond delay="0"/>
                                  </p:stCondLst>
                                  <p:childTnLst>
                                    <p:set>
                                      <p:cBhvr>
                                        <p:cTn id="260" dur="1" fill="hold">
                                          <p:stCondLst>
                                            <p:cond delay="0"/>
                                          </p:stCondLst>
                                        </p:cTn>
                                        <p:tgtEl>
                                          <p:spTgt spid="99"/>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grpId="0" nodeType="clickEffect">
                                  <p:stCondLst>
                                    <p:cond delay="0"/>
                                  </p:stCondLst>
                                  <p:childTnLst>
                                    <p:set>
                                      <p:cBhvr>
                                        <p:cTn id="264" dur="1" fill="hold">
                                          <p:stCondLst>
                                            <p:cond delay="0"/>
                                          </p:stCondLst>
                                        </p:cTn>
                                        <p:tgtEl>
                                          <p:spTgt spid="100"/>
                                        </p:tgtEl>
                                        <p:attrNameLst>
                                          <p:attrName>style.visibility</p:attrName>
                                        </p:attrNameLst>
                                      </p:cBhvr>
                                      <p:to>
                                        <p:strVal val="visible"/>
                                      </p:to>
                                    </p:set>
                                    <p:animEffect transition="in" filter="wipe(down)">
                                      <p:cBhvr>
                                        <p:cTn id="265" dur="500"/>
                                        <p:tgtEl>
                                          <p:spTgt spid="100"/>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98"/>
                                        </p:tgtEl>
                                        <p:attrNameLst>
                                          <p:attrName>style.visibility</p:attrName>
                                        </p:attrNameLst>
                                      </p:cBhvr>
                                      <p:to>
                                        <p:strVal val="visible"/>
                                      </p:to>
                                    </p:set>
                                    <p:animEffect transition="in" filter="wipe(left)">
                                      <p:cBhvr>
                                        <p:cTn id="270" dur="500"/>
                                        <p:tgtEl>
                                          <p:spTgt spid="98"/>
                                        </p:tgtEl>
                                      </p:cBhvr>
                                    </p:animEffec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100"/>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03"/>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42" presetClass="path" presetSubtype="0" accel="50000" decel="50000" fill="hold" grpId="1" nodeType="clickEffect">
                                  <p:stCondLst>
                                    <p:cond delay="0"/>
                                  </p:stCondLst>
                                  <p:childTnLst>
                                    <p:animMotion origin="layout" path="M -3.33333E-6 -7.40741E-7 L 0.71485 0.08056 " pathEditMode="relative" rAng="0" ptsTypes="AA">
                                      <p:cBhvr>
                                        <p:cTn id="282" dur="2000" fill="hold"/>
                                        <p:tgtEl>
                                          <p:spTgt spid="103"/>
                                        </p:tgtEl>
                                        <p:attrNameLst>
                                          <p:attrName>ppt_x</p:attrName>
                                          <p:attrName>ppt_y</p:attrName>
                                        </p:attrNameLst>
                                      </p:cBhvr>
                                      <p:rCtr x="35742" y="4028"/>
                                    </p:animMotion>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99"/>
                                        </p:tgtEl>
                                        <p:attrNameLst>
                                          <p:attrName>style.visibility</p:attrName>
                                        </p:attrNameLst>
                                      </p:cBhvr>
                                      <p:to>
                                        <p:strVal val="hidden"/>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101"/>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107"/>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42" presetClass="path" presetSubtype="0" accel="50000" decel="50000" fill="hold" grpId="1" nodeType="clickEffect">
                                  <p:stCondLst>
                                    <p:cond delay="0"/>
                                  </p:stCondLst>
                                  <p:childTnLst>
                                    <p:animMotion origin="layout" path="M -6.25E-7 2.59259E-6 L -0.19271 -0.52037 " pathEditMode="relative" rAng="0" ptsTypes="AA">
                                      <p:cBhvr>
                                        <p:cTn id="298" dur="2000" fill="hold"/>
                                        <p:tgtEl>
                                          <p:spTgt spid="107"/>
                                        </p:tgtEl>
                                        <p:attrNameLst>
                                          <p:attrName>ppt_x</p:attrName>
                                          <p:attrName>ppt_y</p:attrName>
                                        </p:attrNameLst>
                                      </p:cBhvr>
                                      <p:rCtr x="-9635" y="-26019"/>
                                    </p:animMotion>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nodeType="clickEffect">
                                  <p:stCondLst>
                                    <p:cond delay="0"/>
                                  </p:stCondLst>
                                  <p:childTnLst>
                                    <p:set>
                                      <p:cBhvr>
                                        <p:cTn id="306" dur="1" fill="hold">
                                          <p:stCondLst>
                                            <p:cond delay="0"/>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6" grpId="0"/>
      <p:bldP spid="16" grpId="1"/>
      <p:bldP spid="21" grpId="0" uiExpand="1" build="p" animBg="1"/>
      <p:bldP spid="14" grpId="0" animBg="1"/>
      <p:bldP spid="14" grpId="1" animBg="1"/>
      <p:bldP spid="15" grpId="0" animBg="1"/>
      <p:bldP spid="15" grpId="1" animBg="1"/>
      <p:bldP spid="13" grpId="0"/>
      <p:bldP spid="13" grpId="1"/>
      <p:bldP spid="13" grpId="2"/>
      <p:bldP spid="55" grpId="0" animBg="1"/>
      <p:bldP spid="55" grpId="1" animBg="1"/>
      <p:bldP spid="56" grpId="0"/>
      <p:bldP spid="56" grpId="1"/>
      <p:bldP spid="56" grpId="2"/>
      <p:bldP spid="57" grpId="0" animBg="1"/>
      <p:bldP spid="57" grpId="1" animBg="1"/>
      <p:bldP spid="59" grpId="0"/>
      <p:bldP spid="98" grpId="0"/>
      <p:bldP spid="100" grpId="0" animBg="1"/>
      <p:bldP spid="100" grpId="1" animBg="1"/>
      <p:bldP spid="103" grpId="0"/>
      <p:bldP spid="103" grpId="1"/>
      <p:bldP spid="48" grpId="0"/>
      <p:bldP spid="104" grpId="0" animBg="1"/>
      <p:bldP spid="104" grpId="1" animBg="1"/>
      <p:bldP spid="106" grpId="0"/>
      <p:bldP spid="107" grpId="0"/>
      <p:bldP spid="107" grpId="1"/>
      <p:bldP spid="49" grpId="0" animBg="1"/>
      <p:bldP spid="109" grpId="0" animBg="1"/>
      <p:bldP spid="109" grpId="1" animBg="1"/>
      <p:bldP spid="110" grpId="0" animBg="1"/>
      <p:bldP spid="110" grpId="1"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CEA-7EAA-48FB-94CF-ED624E0654DD}"/>
              </a:ext>
            </a:extLst>
          </p:cNvPr>
          <p:cNvSpPr>
            <a:spLocks noGrp="1"/>
          </p:cNvSpPr>
          <p:nvPr>
            <p:ph type="title"/>
          </p:nvPr>
        </p:nvSpPr>
        <p:spPr>
          <a:xfrm>
            <a:off x="914400" y="-59983"/>
            <a:ext cx="10363200" cy="1143000"/>
          </a:xfrm>
        </p:spPr>
        <p:txBody>
          <a:bodyPr>
            <a:normAutofit/>
          </a:bodyPr>
          <a:lstStyle/>
          <a:p>
            <a:r>
              <a:rPr lang="en-US" sz="4800" dirty="0"/>
              <a:t>In Case You Forgot... A Closure Is...</a:t>
            </a:r>
          </a:p>
        </p:txBody>
      </p:sp>
      <p:grpSp>
        <p:nvGrpSpPr>
          <p:cNvPr id="10" name="Group 9">
            <a:extLst>
              <a:ext uri="{FF2B5EF4-FFF2-40B4-BE49-F238E27FC236}">
                <a16:creationId xmlns:a16="http://schemas.microsoft.com/office/drawing/2014/main" id="{17AD0FB2-E990-4882-A30F-825E50C2197E}"/>
              </a:ext>
            </a:extLst>
          </p:cNvPr>
          <p:cNvGrpSpPr/>
          <p:nvPr/>
        </p:nvGrpSpPr>
        <p:grpSpPr>
          <a:xfrm>
            <a:off x="211307" y="1225434"/>
            <a:ext cx="7162815" cy="5337291"/>
            <a:chOff x="237908" y="2039569"/>
            <a:chExt cx="5845606" cy="4498384"/>
          </a:xfrm>
          <a:solidFill>
            <a:schemeClr val="bg1">
              <a:lumMod val="95000"/>
            </a:schemeClr>
          </a:solidFill>
        </p:grpSpPr>
        <p:grpSp>
          <p:nvGrpSpPr>
            <p:cNvPr id="13" name="Group 12">
              <a:extLst>
                <a:ext uri="{FF2B5EF4-FFF2-40B4-BE49-F238E27FC236}">
                  <a16:creationId xmlns:a16="http://schemas.microsoft.com/office/drawing/2014/main" id="{53755577-1E04-47B0-854A-2B4DD4FD5A25}"/>
                </a:ext>
              </a:extLst>
            </p:cNvPr>
            <p:cNvGrpSpPr/>
            <p:nvPr/>
          </p:nvGrpSpPr>
          <p:grpSpPr>
            <a:xfrm>
              <a:off x="237908" y="2039569"/>
              <a:ext cx="5845606" cy="4498384"/>
              <a:chOff x="-66342" y="1066798"/>
              <a:chExt cx="8563581" cy="4910248"/>
            </a:xfrm>
            <a:grpFill/>
          </p:grpSpPr>
          <p:sp>
            <p:nvSpPr>
              <p:cNvPr id="20" name="Rectangle 19">
                <a:extLst>
                  <a:ext uri="{FF2B5EF4-FFF2-40B4-BE49-F238E27FC236}">
                    <a16:creationId xmlns:a16="http://schemas.microsoft.com/office/drawing/2014/main" id="{63D0DFC2-8BDE-4CD0-B051-9C6C311E9B23}"/>
                  </a:ext>
                </a:extLst>
              </p:cNvPr>
              <p:cNvSpPr/>
              <p:nvPr/>
            </p:nvSpPr>
            <p:spPr>
              <a:xfrm>
                <a:off x="255810" y="1066798"/>
                <a:ext cx="8241429" cy="4910248"/>
              </a:xfrm>
              <a:prstGeom prst="rect">
                <a:avLst/>
              </a:prstGeom>
              <a:grpFill/>
              <a:ln w="25400" cap="flat" cmpd="sng" algn="ctr">
                <a:solidFill>
                  <a:srgbClr val="00CC99">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omic Sans MS"/>
                  <a:ea typeface="+mn-ea"/>
                  <a:cs typeface="Times New Roman"/>
                </a:endParaRPr>
              </a:p>
            </p:txBody>
          </p:sp>
          <p:sp>
            <p:nvSpPr>
              <p:cNvPr id="21" name="TextBox 20">
                <a:extLst>
                  <a:ext uri="{FF2B5EF4-FFF2-40B4-BE49-F238E27FC236}">
                    <a16:creationId xmlns:a16="http://schemas.microsoft.com/office/drawing/2014/main" id="{98E4E008-855B-440C-A178-0FD7B0CB2306}"/>
                  </a:ext>
                </a:extLst>
              </p:cNvPr>
              <p:cNvSpPr txBox="1"/>
              <p:nvPr/>
            </p:nvSpPr>
            <p:spPr>
              <a:xfrm>
                <a:off x="-66342" y="2009127"/>
                <a:ext cx="2018840" cy="4183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mic Sans MS"/>
                    <a:ea typeface="+mn-ea"/>
                    <a:cs typeface="Times New Roman"/>
                  </a:rPr>
                  <a:t>Definition</a:t>
                </a:r>
              </a:p>
            </p:txBody>
          </p:sp>
        </p:grpSp>
        <p:grpSp>
          <p:nvGrpSpPr>
            <p:cNvPr id="17" name="Group 16">
              <a:extLst>
                <a:ext uri="{FF2B5EF4-FFF2-40B4-BE49-F238E27FC236}">
                  <a16:creationId xmlns:a16="http://schemas.microsoft.com/office/drawing/2014/main" id="{6A98E843-4D6D-4ADA-A197-FC512B7FFB32}"/>
                </a:ext>
              </a:extLst>
            </p:cNvPr>
            <p:cNvGrpSpPr/>
            <p:nvPr/>
          </p:nvGrpSpPr>
          <p:grpSpPr>
            <a:xfrm>
              <a:off x="652037" y="2094010"/>
              <a:ext cx="3857481" cy="848182"/>
              <a:chOff x="652037" y="2094010"/>
              <a:chExt cx="3857481" cy="848182"/>
            </a:xfrm>
            <a:grpFill/>
          </p:grpSpPr>
          <p:pic>
            <p:nvPicPr>
              <p:cNvPr id="18" name="Picture 17" descr="Background pattern&#10;&#10;Description automatically generated">
                <a:extLst>
                  <a:ext uri="{FF2B5EF4-FFF2-40B4-BE49-F238E27FC236}">
                    <a16:creationId xmlns:a16="http://schemas.microsoft.com/office/drawing/2014/main" id="{134FAD0D-C21F-4575-82A2-1C1BA6B42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7" y="2094010"/>
                <a:ext cx="549828" cy="848182"/>
              </a:xfrm>
              <a:prstGeom prst="rect">
                <a:avLst/>
              </a:prstGeom>
              <a:grpFill/>
            </p:spPr>
          </p:pic>
          <p:sp>
            <p:nvSpPr>
              <p:cNvPr id="19" name="TextBox 18">
                <a:extLst>
                  <a:ext uri="{FF2B5EF4-FFF2-40B4-BE49-F238E27FC236}">
                    <a16:creationId xmlns:a16="http://schemas.microsoft.com/office/drawing/2014/main" id="{82592B35-1F5D-48EF-8BE9-5EE2A4E379CD}"/>
                  </a:ext>
                </a:extLst>
              </p:cNvPr>
              <p:cNvSpPr txBox="1"/>
              <p:nvPr/>
            </p:nvSpPr>
            <p:spPr>
              <a:xfrm>
                <a:off x="1315378" y="2252879"/>
                <a:ext cx="3194140" cy="49286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omic Sans MS"/>
                    <a:ea typeface="+mn-ea"/>
                    <a:cs typeface="Times New Roman"/>
                  </a:rPr>
                  <a:t>Closure</a:t>
                </a:r>
              </a:p>
            </p:txBody>
          </p:sp>
        </p:grpSp>
      </p:grpSp>
      <p:sp>
        <p:nvSpPr>
          <p:cNvPr id="22" name="TextBox 21">
            <a:extLst>
              <a:ext uri="{FF2B5EF4-FFF2-40B4-BE49-F238E27FC236}">
                <a16:creationId xmlns:a16="http://schemas.microsoft.com/office/drawing/2014/main" id="{09296FC3-3034-460B-9AD1-D97991F3DA1B}"/>
              </a:ext>
            </a:extLst>
          </p:cNvPr>
          <p:cNvSpPr txBox="1"/>
          <p:nvPr/>
        </p:nvSpPr>
        <p:spPr>
          <a:xfrm>
            <a:off x="537916" y="2484583"/>
            <a:ext cx="5958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 </a:t>
            </a: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closure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is a combination of two things:</a:t>
            </a:r>
          </a:p>
        </p:txBody>
      </p:sp>
      <p:sp>
        <p:nvSpPr>
          <p:cNvPr id="23" name="TextBox 22">
            <a:extLst>
              <a:ext uri="{FF2B5EF4-FFF2-40B4-BE49-F238E27FC236}">
                <a16:creationId xmlns:a16="http://schemas.microsoft.com/office/drawing/2014/main" id="{C39002E8-DF1E-403C-9C57-9135D56978BB}"/>
              </a:ext>
            </a:extLst>
          </p:cNvPr>
          <p:cNvSpPr txBox="1"/>
          <p:nvPr/>
        </p:nvSpPr>
        <p:spPr>
          <a:xfrm>
            <a:off x="537916" y="5705986"/>
            <a:ext cx="6550849" cy="830997"/>
          </a:xfrm>
          <a:prstGeom prst="rect">
            <a:avLst/>
          </a:prstGeom>
          <a:noFill/>
        </p:spPr>
        <p:txBody>
          <a:bodyPr wrap="square" rtlCol="0">
            <a:spAutoFit/>
          </a:bodyPr>
          <a:lstStyle/>
          <a:p>
            <a:r>
              <a:rPr lang="en-US" sz="2400" dirty="0"/>
              <a:t>When a closure later runs, it uses the values of the free variables captured at the time it was created*. </a:t>
            </a:r>
          </a:p>
        </p:txBody>
      </p:sp>
      <p:sp>
        <p:nvSpPr>
          <p:cNvPr id="24" name="TextBox 23">
            <a:extLst>
              <a:ext uri="{FF2B5EF4-FFF2-40B4-BE49-F238E27FC236}">
                <a16:creationId xmlns:a16="http://schemas.microsoft.com/office/drawing/2014/main" id="{6FB2212F-5A32-48E5-B933-73FCF7B33C2F}"/>
              </a:ext>
            </a:extLst>
          </p:cNvPr>
          <p:cNvSpPr txBox="1"/>
          <p:nvPr/>
        </p:nvSpPr>
        <p:spPr>
          <a:xfrm>
            <a:off x="642690" y="2965689"/>
            <a:ext cx="612634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1. A </a:t>
            </a:r>
            <a:r>
              <a:rPr kumimoji="0" lang="en-US" sz="2400" b="0" i="0" u="none" strike="noStrike" kern="1200" cap="none" spc="0" normalizeH="0" baseline="0" noProof="0" dirty="0">
                <a:ln>
                  <a:noFill/>
                </a:ln>
                <a:solidFill>
                  <a:srgbClr val="7030A0"/>
                </a:solidFill>
                <a:effectLst/>
                <a:uLnTx/>
                <a:uFillTx/>
                <a:latin typeface="Corbel" panose="020B0503020204020204"/>
                <a:ea typeface="+mn-ea"/>
                <a:cs typeface="+mn-cs"/>
              </a:rPr>
              <a:t>function</a:t>
            </a:r>
            <a:r>
              <a:rPr kumimoji="0" lang="en-US" sz="2400" b="0" i="0" u="none" strike="noStrike" kern="1200" cap="none" spc="0" normalizeH="0" baseline="0" noProof="0" dirty="0">
                <a:ln>
                  <a:noFill/>
                </a:ln>
                <a:solidFill>
                  <a:srgbClr val="70AD47"/>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of zero or more </a:t>
            </a:r>
            <a:r>
              <a:rPr kumimoji="0" lang="en-US" sz="2400" b="0" i="0" u="none" strike="noStrike" kern="1200" cap="none" spc="0" normalizeH="0" baseline="0" noProof="0" dirty="0">
                <a:ln>
                  <a:noFill/>
                </a:ln>
                <a:solidFill>
                  <a:srgbClr val="00B050"/>
                </a:solidFill>
                <a:effectLst/>
                <a:uLnTx/>
                <a:uFillTx/>
                <a:latin typeface="Corbel" panose="020B0503020204020204"/>
                <a:ea typeface="+mn-ea"/>
                <a:cs typeface="+mn-cs"/>
              </a:rPr>
              <a:t>arguments</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we wish to run at some point in the future</a:t>
            </a:r>
          </a:p>
        </p:txBody>
      </p:sp>
      <p:sp>
        <p:nvSpPr>
          <p:cNvPr id="25" name="TextBox 24">
            <a:extLst>
              <a:ext uri="{FF2B5EF4-FFF2-40B4-BE49-F238E27FC236}">
                <a16:creationId xmlns:a16="http://schemas.microsoft.com/office/drawing/2014/main" id="{23131011-4813-4D72-8D5D-D5B2163643D8}"/>
              </a:ext>
            </a:extLst>
          </p:cNvPr>
          <p:cNvSpPr txBox="1"/>
          <p:nvPr/>
        </p:nvSpPr>
        <p:spPr>
          <a:xfrm>
            <a:off x="642690" y="3805681"/>
            <a:ext cx="68344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2. A list of </a:t>
            </a:r>
            <a:r>
              <a:rPr kumimoji="0" lang="en-US" sz="2400" b="0" i="0" u="none" strike="noStrike" kern="1200" cap="none" spc="0" normalizeH="0" baseline="0" noProof="0" dirty="0">
                <a:ln>
                  <a:noFill/>
                </a:ln>
                <a:solidFill>
                  <a:srgbClr val="0070C0"/>
                </a:solidFill>
                <a:effectLst/>
                <a:uLnTx/>
                <a:uFillTx/>
                <a:latin typeface="Corbel" panose="020B0503020204020204"/>
                <a:ea typeface="+mn-ea"/>
                <a:cs typeface="+mn-cs"/>
              </a:rPr>
              <a:t>"free" variables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and their </a:t>
            </a:r>
            <a:r>
              <a:rPr kumimoji="0" lang="en-US" sz="2400" b="0" i="0" u="none" strike="noStrike" kern="1200" cap="none" spc="0" normalizeH="0" baseline="0" noProof="0" dirty="0">
                <a:ln>
                  <a:noFill/>
                </a:ln>
                <a:solidFill>
                  <a:srgbClr val="00B0F0"/>
                </a:solidFill>
                <a:effectLst/>
                <a:uLnTx/>
                <a:uFillTx/>
                <a:latin typeface="Corbel" panose="020B0503020204020204"/>
                <a:ea typeface="+mn-ea"/>
                <a:cs typeface="+mn-cs"/>
              </a:rPr>
              <a:t>values</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that were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captured at the time the closure was created</a:t>
            </a:r>
          </a:p>
        </p:txBody>
      </p:sp>
      <p:grpSp>
        <p:nvGrpSpPr>
          <p:cNvPr id="6" name="Group 5">
            <a:extLst>
              <a:ext uri="{FF2B5EF4-FFF2-40B4-BE49-F238E27FC236}">
                <a16:creationId xmlns:a16="http://schemas.microsoft.com/office/drawing/2014/main" id="{CDD9BE9F-4119-4730-9F37-F94B9B0A280D}"/>
              </a:ext>
            </a:extLst>
          </p:cNvPr>
          <p:cNvGrpSpPr/>
          <p:nvPr/>
        </p:nvGrpSpPr>
        <p:grpSpPr>
          <a:xfrm>
            <a:off x="481076" y="4671009"/>
            <a:ext cx="6792748" cy="1094220"/>
            <a:chOff x="605196" y="4644976"/>
            <a:chExt cx="6792748" cy="1094220"/>
          </a:xfrm>
        </p:grpSpPr>
        <p:grpSp>
          <p:nvGrpSpPr>
            <p:cNvPr id="3" name="Group 2">
              <a:extLst>
                <a:ext uri="{FF2B5EF4-FFF2-40B4-BE49-F238E27FC236}">
                  <a16:creationId xmlns:a16="http://schemas.microsoft.com/office/drawing/2014/main" id="{1F5BCDCF-DA29-4ADD-997B-CE672F20558C}"/>
                </a:ext>
              </a:extLst>
            </p:cNvPr>
            <p:cNvGrpSpPr/>
            <p:nvPr/>
          </p:nvGrpSpPr>
          <p:grpSpPr>
            <a:xfrm>
              <a:off x="605196" y="4682206"/>
              <a:ext cx="6792748" cy="1056990"/>
              <a:chOff x="605196" y="4682206"/>
              <a:chExt cx="6792748" cy="1056990"/>
            </a:xfrm>
          </p:grpSpPr>
          <p:grpSp>
            <p:nvGrpSpPr>
              <p:cNvPr id="26" name="Group 25">
                <a:extLst>
                  <a:ext uri="{FF2B5EF4-FFF2-40B4-BE49-F238E27FC236}">
                    <a16:creationId xmlns:a16="http://schemas.microsoft.com/office/drawing/2014/main" id="{D1A03A95-FAE0-4C91-8918-DC573F23E370}"/>
                  </a:ext>
                </a:extLst>
              </p:cNvPr>
              <p:cNvGrpSpPr/>
              <p:nvPr/>
            </p:nvGrpSpPr>
            <p:grpSpPr>
              <a:xfrm>
                <a:off x="605196" y="4682206"/>
                <a:ext cx="6792748" cy="1056990"/>
                <a:chOff x="4686795" y="7158263"/>
                <a:chExt cx="6792748" cy="1056990"/>
              </a:xfrm>
            </p:grpSpPr>
            <p:grpSp>
              <p:nvGrpSpPr>
                <p:cNvPr id="27" name="Group 26">
                  <a:extLst>
                    <a:ext uri="{FF2B5EF4-FFF2-40B4-BE49-F238E27FC236}">
                      <a16:creationId xmlns:a16="http://schemas.microsoft.com/office/drawing/2014/main" id="{B8038D1F-53EE-4909-9137-FE35233B1C92}"/>
                    </a:ext>
                  </a:extLst>
                </p:cNvPr>
                <p:cNvGrpSpPr/>
                <p:nvPr/>
              </p:nvGrpSpPr>
              <p:grpSpPr>
                <a:xfrm>
                  <a:off x="4686795" y="7158263"/>
                  <a:ext cx="6792748" cy="1056990"/>
                  <a:chOff x="6954533" y="4145537"/>
                  <a:chExt cx="6792748" cy="1056990"/>
                </a:xfrm>
              </p:grpSpPr>
              <p:sp>
                <p:nvSpPr>
                  <p:cNvPr id="36" name="Rectangle 35">
                    <a:extLst>
                      <a:ext uri="{FF2B5EF4-FFF2-40B4-BE49-F238E27FC236}">
                        <a16:creationId xmlns:a16="http://schemas.microsoft.com/office/drawing/2014/main" id="{A6299692-DD1E-4366-BE77-D75C4375177E}"/>
                      </a:ext>
                    </a:extLst>
                  </p:cNvPr>
                  <p:cNvSpPr/>
                  <p:nvPr/>
                </p:nvSpPr>
                <p:spPr>
                  <a:xfrm>
                    <a:off x="9042133" y="4198500"/>
                    <a:ext cx="4705148" cy="100402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7" name="TextBox 36">
                    <a:extLst>
                      <a:ext uri="{FF2B5EF4-FFF2-40B4-BE49-F238E27FC236}">
                        <a16:creationId xmlns:a16="http://schemas.microsoft.com/office/drawing/2014/main" id="{46708C86-CD7A-467B-A7FE-58D09C5E486B}"/>
                      </a:ext>
                    </a:extLst>
                  </p:cNvPr>
                  <p:cNvSpPr txBox="1"/>
                  <p:nvPr/>
                </p:nvSpPr>
                <p:spPr>
                  <a:xfrm>
                    <a:off x="6954533" y="4145537"/>
                    <a:ext cx="22317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Corbel" panose="020B0503020204020204"/>
                        <a:ea typeface="+mn-ea"/>
                        <a:cs typeface="+mn-cs"/>
                      </a:rPr>
                      <a:t>slope_intercept</a:t>
                    </a: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 </a:t>
                    </a:r>
                  </a:p>
                </p:txBody>
              </p:sp>
            </p:grpSp>
            <p:grpSp>
              <p:nvGrpSpPr>
                <p:cNvPr id="29" name="Group 28">
                  <a:extLst>
                    <a:ext uri="{FF2B5EF4-FFF2-40B4-BE49-F238E27FC236}">
                      <a16:creationId xmlns:a16="http://schemas.microsoft.com/office/drawing/2014/main" id="{88DEEE41-232D-436C-AEE8-5CE7F0E5F817}"/>
                    </a:ext>
                  </a:extLst>
                </p:cNvPr>
                <p:cNvGrpSpPr/>
                <p:nvPr/>
              </p:nvGrpSpPr>
              <p:grpSpPr>
                <a:xfrm>
                  <a:off x="7032563" y="7160490"/>
                  <a:ext cx="3283298" cy="463210"/>
                  <a:chOff x="8961497" y="4897424"/>
                  <a:chExt cx="3283298" cy="463210"/>
                </a:xfrm>
              </p:grpSpPr>
              <p:grpSp>
                <p:nvGrpSpPr>
                  <p:cNvPr id="30" name="Group 29">
                    <a:extLst>
                      <a:ext uri="{FF2B5EF4-FFF2-40B4-BE49-F238E27FC236}">
                        <a16:creationId xmlns:a16="http://schemas.microsoft.com/office/drawing/2014/main" id="{E5D57C60-D6D2-48B9-8630-F37AA3209FE9}"/>
                      </a:ext>
                    </a:extLst>
                  </p:cNvPr>
                  <p:cNvGrpSpPr/>
                  <p:nvPr/>
                </p:nvGrpSpPr>
                <p:grpSpPr>
                  <a:xfrm>
                    <a:off x="8961497" y="4897424"/>
                    <a:ext cx="1301019" cy="461665"/>
                    <a:chOff x="8582679" y="4032747"/>
                    <a:chExt cx="1301019" cy="461665"/>
                  </a:xfrm>
                </p:grpSpPr>
                <p:sp>
                  <p:nvSpPr>
                    <p:cNvPr id="34" name="Rectangle 33">
                      <a:extLst>
                        <a:ext uri="{FF2B5EF4-FFF2-40B4-BE49-F238E27FC236}">
                          <a16:creationId xmlns:a16="http://schemas.microsoft.com/office/drawing/2014/main" id="{FA67FA33-D5E4-42AF-8C61-42C9E4562497}"/>
                        </a:ext>
                      </a:extLst>
                    </p:cNvPr>
                    <p:cNvSpPr/>
                    <p:nvPr/>
                  </p:nvSpPr>
                  <p:spPr>
                    <a:xfrm>
                      <a:off x="9042133" y="4132293"/>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endParaRPr>
                    </a:p>
                  </p:txBody>
                </p:sp>
                <p:sp>
                  <p:nvSpPr>
                    <p:cNvPr id="35" name="TextBox 34">
                      <a:extLst>
                        <a:ext uri="{FF2B5EF4-FFF2-40B4-BE49-F238E27FC236}">
                          <a16:creationId xmlns:a16="http://schemas.microsoft.com/office/drawing/2014/main" id="{1ACFB67A-76D0-4E0D-9AE6-E429EE51CCDE}"/>
                        </a:ext>
                      </a:extLst>
                    </p:cNvPr>
                    <p:cNvSpPr txBox="1"/>
                    <p:nvPr/>
                  </p:nvSpPr>
                  <p:spPr>
                    <a:xfrm>
                      <a:off x="8582679" y="4032747"/>
                      <a:ext cx="4395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lumMod val="75000"/>
                            </a:srgbClr>
                          </a:solidFill>
                          <a:effectLst/>
                          <a:uLnTx/>
                          <a:uFillTx/>
                          <a:latin typeface="Corbel" panose="020B0503020204020204"/>
                          <a:ea typeface="+mn-ea"/>
                          <a:cs typeface="+mn-cs"/>
                        </a:rPr>
                        <a:t>m</a:t>
                      </a:r>
                    </a:p>
                  </p:txBody>
                </p:sp>
              </p:grpSp>
              <p:grpSp>
                <p:nvGrpSpPr>
                  <p:cNvPr id="31" name="Group 30">
                    <a:extLst>
                      <a:ext uri="{FF2B5EF4-FFF2-40B4-BE49-F238E27FC236}">
                        <a16:creationId xmlns:a16="http://schemas.microsoft.com/office/drawing/2014/main" id="{73492C52-8B77-4AB7-9419-09970EE94EDA}"/>
                      </a:ext>
                    </a:extLst>
                  </p:cNvPr>
                  <p:cNvGrpSpPr/>
                  <p:nvPr/>
                </p:nvGrpSpPr>
                <p:grpSpPr>
                  <a:xfrm>
                    <a:off x="11017546" y="4898969"/>
                    <a:ext cx="1227249" cy="461665"/>
                    <a:chOff x="9027924" y="4032747"/>
                    <a:chExt cx="1227249" cy="461665"/>
                  </a:xfrm>
                </p:grpSpPr>
                <p:sp>
                  <p:nvSpPr>
                    <p:cNvPr id="32" name="Rectangle 31">
                      <a:extLst>
                        <a:ext uri="{FF2B5EF4-FFF2-40B4-BE49-F238E27FC236}">
                          <a16:creationId xmlns:a16="http://schemas.microsoft.com/office/drawing/2014/main" id="{A41D6B74-324E-4C50-B6BE-1DF23359402B}"/>
                        </a:ext>
                      </a:extLst>
                    </p:cNvPr>
                    <p:cNvSpPr/>
                    <p:nvPr/>
                  </p:nvSpPr>
                  <p:spPr>
                    <a:xfrm>
                      <a:off x="9413608" y="4132293"/>
                      <a:ext cx="841565" cy="28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orbel" panose="020B0503020204020204"/>
                        <a:ea typeface="+mn-ea"/>
                        <a:cs typeface="+mn-cs"/>
                      </a:endParaRPr>
                    </a:p>
                  </p:txBody>
                </p:sp>
                <p:sp>
                  <p:nvSpPr>
                    <p:cNvPr id="33" name="TextBox 32">
                      <a:extLst>
                        <a:ext uri="{FF2B5EF4-FFF2-40B4-BE49-F238E27FC236}">
                          <a16:creationId xmlns:a16="http://schemas.microsoft.com/office/drawing/2014/main" id="{6BD226A6-8F77-46CF-866E-7F57DC32C754}"/>
                        </a:ext>
                      </a:extLst>
                    </p:cNvPr>
                    <p:cNvSpPr txBox="1"/>
                    <p:nvPr/>
                  </p:nvSpPr>
                  <p:spPr>
                    <a:xfrm>
                      <a:off x="9027924" y="4032747"/>
                      <a:ext cx="3497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lumMod val="75000"/>
                            </a:srgbClr>
                          </a:solidFill>
                          <a:effectLst/>
                          <a:uLnTx/>
                          <a:uFillTx/>
                          <a:latin typeface="Corbel" panose="020B0503020204020204"/>
                          <a:ea typeface="+mn-ea"/>
                          <a:cs typeface="+mn-cs"/>
                        </a:rPr>
                        <a:t>b</a:t>
                      </a:r>
                    </a:p>
                  </p:txBody>
                </p:sp>
              </p:grpSp>
            </p:grpSp>
          </p:grpSp>
          <p:sp>
            <p:nvSpPr>
              <p:cNvPr id="40" name="Rectangle 39">
                <a:extLst>
                  <a:ext uri="{FF2B5EF4-FFF2-40B4-BE49-F238E27FC236}">
                    <a16:creationId xmlns:a16="http://schemas.microsoft.com/office/drawing/2014/main" id="{6F3CEA3A-031A-4EBB-8B4E-7CD63452A68F}"/>
                  </a:ext>
                </a:extLst>
              </p:cNvPr>
              <p:cNvSpPr/>
              <p:nvPr/>
            </p:nvSpPr>
            <p:spPr>
              <a:xfrm>
                <a:off x="3956494" y="5128554"/>
                <a:ext cx="3329736" cy="5450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9" name="TextBox 38">
                <a:extLst>
                  <a:ext uri="{FF2B5EF4-FFF2-40B4-BE49-F238E27FC236}">
                    <a16:creationId xmlns:a16="http://schemas.microsoft.com/office/drawing/2014/main" id="{D1A9D4DA-2950-4344-9FB4-4001A48937C2}"/>
                  </a:ext>
                </a:extLst>
              </p:cNvPr>
              <p:cNvSpPr txBox="1"/>
              <p:nvPr/>
            </p:nvSpPr>
            <p:spPr>
              <a:xfrm>
                <a:off x="2740076" y="5090769"/>
                <a:ext cx="12426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Corbel" panose="020B0503020204020204"/>
                    <a:ea typeface="+mn-ea"/>
                    <a:cs typeface="+mn-cs"/>
                  </a:rPr>
                  <a:t>function</a:t>
                </a:r>
              </a:p>
            </p:txBody>
          </p:sp>
          <p:sp>
            <p:nvSpPr>
              <p:cNvPr id="41" name="TextBox 40">
                <a:extLst>
                  <a:ext uri="{FF2B5EF4-FFF2-40B4-BE49-F238E27FC236}">
                    <a16:creationId xmlns:a16="http://schemas.microsoft.com/office/drawing/2014/main" id="{FFAA6D57-EEE6-4426-9C17-DB26EEC573D2}"/>
                  </a:ext>
                </a:extLst>
              </p:cNvPr>
              <p:cNvSpPr txBox="1"/>
              <p:nvPr/>
            </p:nvSpPr>
            <p:spPr>
              <a:xfrm>
                <a:off x="4271893" y="5060356"/>
                <a:ext cx="29621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latin typeface="Consolas" panose="020B0609020204030204" pitchFamily="49" charset="0"/>
                  </a:rPr>
                  <a:t>int </a:t>
                </a:r>
                <a:r>
                  <a:rPr lang="en-US" dirty="0">
                    <a:latin typeface="Consolas" panose="020B0609020204030204" pitchFamily="49" charset="0"/>
                  </a:rPr>
                  <a:t>anon</a:t>
                </a:r>
                <a:r>
                  <a:rPr lang="en-US" dirty="0">
                    <a:solidFill>
                      <a:srgbClr val="C00000"/>
                    </a:solidFill>
                    <a:latin typeface="Consolas" panose="020B0609020204030204" pitchFamily="49" charset="0"/>
                  </a:rPr>
                  <a:t> </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a:t>
                </a:r>
                <a:br>
                  <a:rPr lang="en-US" sz="1200" dirty="0">
                    <a:latin typeface="Consolas" panose="020B0609020204030204" pitchFamily="49" charset="0"/>
                  </a:rPr>
                </a:br>
                <a:r>
                  <a:rPr lang="en-US" sz="1200" dirty="0">
                    <a:latin typeface="Consolas" panose="020B0609020204030204" pitchFamily="49" charset="0"/>
                  </a:rPr>
                  <a:t>   </a:t>
                </a:r>
                <a:r>
                  <a:rPr lang="en-US" dirty="0">
                    <a:solidFill>
                      <a:srgbClr val="7030A0"/>
                    </a:solidFill>
                    <a:latin typeface="Consolas" panose="020B0609020204030204" pitchFamily="49" charset="0"/>
                  </a:rPr>
                  <a:t>{</a:t>
                </a:r>
                <a:r>
                  <a:rPr lang="en-US" sz="1200" dirty="0">
                    <a:solidFill>
                      <a:srgbClr val="7030A0"/>
                    </a:solidFill>
                    <a:latin typeface="Consolas" panose="020B0609020204030204" pitchFamily="49" charset="0"/>
                  </a:rPr>
                  <a:t> </a:t>
                </a:r>
                <a:r>
                  <a:rPr lang="en-US" dirty="0">
                    <a:solidFill>
                      <a:srgbClr val="7030A0"/>
                    </a:solidFill>
                    <a:latin typeface="Consolas" panose="020B0609020204030204" pitchFamily="49" charset="0"/>
                  </a:rPr>
                  <a:t>return</a:t>
                </a:r>
                <a:r>
                  <a:rPr lang="en-US" sz="1200"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sz="1200" dirty="0">
                    <a:solidFill>
                      <a:srgbClr val="7030A0"/>
                    </a:solidFill>
                    <a:latin typeface="Consolas" panose="020B0609020204030204" pitchFamily="49" charset="0"/>
                  </a:rPr>
                  <a:t> </a:t>
                </a:r>
                <a:r>
                  <a:rPr lang="en-US" dirty="0">
                    <a:solidFill>
                      <a:srgbClr val="7030A0"/>
                    </a:solidFill>
                    <a:latin typeface="Consolas" panose="020B0609020204030204" pitchFamily="49" charset="0"/>
                  </a:rPr>
                  <a:t>+</a:t>
                </a:r>
                <a:r>
                  <a:rPr lang="en-US" sz="1200"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a:t>
                </a:r>
                <a:r>
                  <a:rPr lang="en-US" sz="1200" dirty="0">
                    <a:solidFill>
                      <a:srgbClr val="7030A0"/>
                    </a:solidFill>
                    <a:latin typeface="Consolas" panose="020B0609020204030204" pitchFamily="49" charset="0"/>
                  </a:rPr>
                  <a:t> </a:t>
                </a:r>
                <a:r>
                  <a:rPr lang="en-US" dirty="0">
                    <a:solidFill>
                      <a:srgbClr val="7030A0"/>
                    </a:solidFill>
                    <a:latin typeface="Consolas" panose="020B0609020204030204" pitchFamily="49" charset="0"/>
                  </a:rPr>
                  <a:t>}</a:t>
                </a:r>
                <a:r>
                  <a:rPr lang="en-US" dirty="0">
                    <a:latin typeface="Consolas" panose="020B0609020204030204" pitchFamily="49" charset="0"/>
                  </a:rPr>
                  <a:t> </a:t>
                </a:r>
                <a:endParaRPr kumimoji="0" lang="en-US"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sp>
          <p:nvSpPr>
            <p:cNvPr id="43" name="TextBox 42">
              <a:extLst>
                <a:ext uri="{FF2B5EF4-FFF2-40B4-BE49-F238E27FC236}">
                  <a16:creationId xmlns:a16="http://schemas.microsoft.com/office/drawing/2014/main" id="{2351EA5D-D2F0-4727-9A9C-A586E63FF9B9}"/>
                </a:ext>
              </a:extLst>
            </p:cNvPr>
            <p:cNvSpPr txBox="1"/>
            <p:nvPr/>
          </p:nvSpPr>
          <p:spPr>
            <a:xfrm>
              <a:off x="5500240" y="4644976"/>
              <a:ext cx="65812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orbel" panose="020B0503020204020204"/>
                  <a:ea typeface="+mn-ea"/>
                  <a:cs typeface="+mn-cs"/>
                </a:rPr>
                <a:t>3</a:t>
              </a:r>
              <a:endParaRPr kumimoji="0" lang="en-US" sz="1600" b="0" i="0" u="none" strike="noStrike" kern="1200" cap="none" spc="0" normalizeH="0" baseline="0" noProof="0" dirty="0">
                <a:ln>
                  <a:noFill/>
                </a:ln>
                <a:solidFill>
                  <a:srgbClr val="00B0F0"/>
                </a:solidFill>
                <a:effectLst/>
                <a:uLnTx/>
                <a:uFillTx/>
                <a:latin typeface="Corbel" panose="020B0503020204020204"/>
                <a:ea typeface="+mn-ea"/>
                <a:cs typeface="+mn-cs"/>
              </a:endParaRPr>
            </a:p>
          </p:txBody>
        </p:sp>
        <p:sp>
          <p:nvSpPr>
            <p:cNvPr id="44" name="TextBox 43">
              <a:extLst>
                <a:ext uri="{FF2B5EF4-FFF2-40B4-BE49-F238E27FC236}">
                  <a16:creationId xmlns:a16="http://schemas.microsoft.com/office/drawing/2014/main" id="{91EA891A-2B5C-4643-9335-416F8865E5CF}"/>
                </a:ext>
              </a:extLst>
            </p:cNvPr>
            <p:cNvSpPr txBox="1"/>
            <p:nvPr/>
          </p:nvSpPr>
          <p:spPr>
            <a:xfrm>
              <a:off x="3490465" y="4644976"/>
              <a:ext cx="65812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orbel" panose="020B0503020204020204"/>
                  <a:ea typeface="+mn-ea"/>
                  <a:cs typeface="+mn-cs"/>
                </a:rPr>
                <a:t>5</a:t>
              </a:r>
              <a:endParaRPr kumimoji="0" lang="en-US" sz="1600" b="0" i="0" u="none" strike="noStrike" kern="1200" cap="none" spc="0" normalizeH="0" baseline="0" noProof="0" dirty="0">
                <a:ln>
                  <a:noFill/>
                </a:ln>
                <a:solidFill>
                  <a:srgbClr val="00B0F0"/>
                </a:solidFill>
                <a:effectLst/>
                <a:uLnTx/>
                <a:uFillTx/>
                <a:latin typeface="Corbel" panose="020B0503020204020204"/>
                <a:ea typeface="+mn-ea"/>
                <a:cs typeface="+mn-cs"/>
              </a:endParaRPr>
            </a:p>
          </p:txBody>
        </p:sp>
      </p:grpSp>
      <p:sp>
        <p:nvSpPr>
          <p:cNvPr id="46" name="Rectangle 45">
            <a:extLst>
              <a:ext uri="{FF2B5EF4-FFF2-40B4-BE49-F238E27FC236}">
                <a16:creationId xmlns:a16="http://schemas.microsoft.com/office/drawing/2014/main" id="{B103FD0F-91FD-4E8B-B141-0795CBF2A433}"/>
              </a:ext>
            </a:extLst>
          </p:cNvPr>
          <p:cNvSpPr/>
          <p:nvPr/>
        </p:nvSpPr>
        <p:spPr>
          <a:xfrm>
            <a:off x="7088765" y="1362750"/>
            <a:ext cx="4966605" cy="2043513"/>
          </a:xfrm>
          <a:prstGeom prst="rect">
            <a:avLst/>
          </a:prstGeom>
          <a:solidFill>
            <a:srgbClr val="FDF1E9"/>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C++ analogy for a Closure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struct Closure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w="12700">
                  <a:noFill/>
                </a:ln>
                <a:solidFill>
                  <a:srgbClr val="7030A0"/>
                </a:solidFill>
                <a:effectLst/>
                <a:uLnTx/>
                <a:uFillTx/>
                <a:latin typeface="Consolas" panose="020B0609020204030204" pitchFamily="49" charset="0"/>
                <a:ea typeface="+mn-ea"/>
                <a:cs typeface="+mn-cs"/>
              </a:rPr>
              <a:t>Function</a:t>
            </a: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list&lt;</a:t>
            </a:r>
            <a:r>
              <a:rPr kumimoji="0" lang="en-US" sz="2000" b="0" i="0" u="none" strike="noStrike" kern="1200" cap="none" spc="0" normalizeH="0" baseline="0" noProof="0" dirty="0">
                <a:ln w="12700">
                  <a:noFill/>
                </a:ln>
                <a:solidFill>
                  <a:srgbClr val="00B050"/>
                </a:solidFill>
                <a:effectLst/>
                <a:uLnTx/>
                <a:uFillTx/>
                <a:latin typeface="Consolas" panose="020B0609020204030204" pitchFamily="49" charset="0"/>
                <a:ea typeface="+mn-ea"/>
                <a:cs typeface="+mn-cs"/>
              </a:rPr>
              <a:t>Parameter</a:t>
            </a: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w="12700">
                  <a:noFill/>
                </a:ln>
                <a:solidFill>
                  <a:prstClr val="black"/>
                </a:solidFill>
                <a:effectLst/>
                <a:uLnTx/>
                <a:uFillTx/>
                <a:latin typeface="Consolas" panose="020B0609020204030204" pitchFamily="49" charset="0"/>
                <a:ea typeface="+mn-ea"/>
                <a:cs typeface="+mn-cs"/>
              </a:rPr>
              <a:t>formal_params</a:t>
            </a: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map&lt;</a:t>
            </a:r>
            <a:r>
              <a:rPr kumimoji="0" lang="en-US" sz="2000" b="0" i="0" u="none" strike="noStrike" kern="1200" cap="none" spc="0" normalizeH="0" baseline="0" noProof="0" dirty="0" err="1">
                <a:ln w="12700">
                  <a:noFill/>
                </a:ln>
                <a:solidFill>
                  <a:srgbClr val="2E75B6"/>
                </a:solidFill>
                <a:effectLst/>
                <a:uLnTx/>
                <a:uFillTx/>
                <a:latin typeface="Consolas" panose="020B0609020204030204" pitchFamily="49" charset="0"/>
                <a:ea typeface="+mn-ea"/>
                <a:cs typeface="+mn-cs"/>
              </a:rPr>
              <a:t>Variable</a:t>
            </a:r>
            <a:r>
              <a:rPr kumimoji="0" lang="en-US" sz="2000" b="0" i="0" u="none" strike="noStrike" kern="1200" cap="none" spc="0" normalizeH="0" baseline="0" noProof="0" dirty="0" err="1">
                <a:ln w="12700">
                  <a:noFill/>
                </a:ln>
                <a:solidFill>
                  <a:prstClr val="black"/>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w="12700">
                  <a:noFill/>
                </a:ln>
                <a:solidFill>
                  <a:srgbClr val="00B0F0"/>
                </a:solidFill>
                <a:effectLst/>
                <a:uLnTx/>
                <a:uFillTx/>
                <a:latin typeface="Consolas" panose="020B0609020204030204" pitchFamily="49" charset="0"/>
                <a:ea typeface="+mn-ea"/>
                <a:cs typeface="+mn-cs"/>
              </a:rPr>
              <a:t>Value</a:t>
            </a: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&gt; </a:t>
            </a:r>
            <a:r>
              <a:rPr kumimoji="0" lang="en-US" sz="2000" b="0" i="0" u="none" strike="noStrike" kern="1200" cap="none" spc="0" normalizeH="0" baseline="0" noProof="0" dirty="0" err="1">
                <a:ln w="12700">
                  <a:noFill/>
                </a:ln>
                <a:solidFill>
                  <a:prstClr val="black"/>
                </a:solidFill>
                <a:effectLst/>
                <a:uLnTx/>
                <a:uFillTx/>
                <a:latin typeface="Consolas" panose="020B0609020204030204" pitchFamily="49" charset="0"/>
                <a:ea typeface="+mn-ea"/>
                <a:cs typeface="+mn-cs"/>
              </a:rPr>
              <a:t>free_vars</a:t>
            </a: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12700">
                  <a:noFill/>
                </a:ln>
                <a:solidFill>
                  <a:prstClr val="black"/>
                </a:solidFill>
                <a:effectLst/>
                <a:uLnTx/>
                <a:uFillTx/>
                <a:latin typeface="Consolas" panose="020B0609020204030204" pitchFamily="49" charset="0"/>
                <a:ea typeface="+mn-ea"/>
                <a:cs typeface="+mn-cs"/>
              </a:rPr>
              <a:t>};</a:t>
            </a:r>
          </a:p>
        </p:txBody>
      </p:sp>
      <p:sp>
        <p:nvSpPr>
          <p:cNvPr id="38" name="TextBox 37">
            <a:extLst>
              <a:ext uri="{FF2B5EF4-FFF2-40B4-BE49-F238E27FC236}">
                <a16:creationId xmlns:a16="http://schemas.microsoft.com/office/drawing/2014/main" id="{0C1AB1E2-AB86-4451-93B7-186F36EF2753}"/>
              </a:ext>
            </a:extLst>
          </p:cNvPr>
          <p:cNvSpPr txBox="1"/>
          <p:nvPr/>
        </p:nvSpPr>
        <p:spPr>
          <a:xfrm>
            <a:off x="7635669" y="3710674"/>
            <a:ext cx="4313593" cy="830997"/>
          </a:xfrm>
          <a:prstGeom prst="rect">
            <a:avLst/>
          </a:prstGeom>
          <a:noFill/>
        </p:spPr>
        <p:txBody>
          <a:bodyPr wrap="square" rtlCol="0">
            <a:spAutoFit/>
          </a:bodyPr>
          <a:lstStyle/>
          <a:p>
            <a:pPr algn="ctr"/>
            <a:r>
              <a:rPr lang="en-US" sz="2400" dirty="0">
                <a:latin typeface="+mj-lt"/>
                <a:cs typeface="Times New Roman" pitchFamily="18" charset="0"/>
              </a:rPr>
              <a:t>Ok, we just saw how C++ can capture free variables by value.</a:t>
            </a:r>
          </a:p>
        </p:txBody>
      </p:sp>
      <p:sp>
        <p:nvSpPr>
          <p:cNvPr id="42" name="TextBox 41">
            <a:extLst>
              <a:ext uri="{FF2B5EF4-FFF2-40B4-BE49-F238E27FC236}">
                <a16:creationId xmlns:a16="http://schemas.microsoft.com/office/drawing/2014/main" id="{DCF9D364-3382-4232-99E2-67008D9346A7}"/>
              </a:ext>
            </a:extLst>
          </p:cNvPr>
          <p:cNvSpPr txBox="1"/>
          <p:nvPr/>
        </p:nvSpPr>
        <p:spPr>
          <a:xfrm>
            <a:off x="7529561" y="4708239"/>
            <a:ext cx="4525810" cy="830997"/>
          </a:xfrm>
          <a:prstGeom prst="rect">
            <a:avLst/>
          </a:prstGeom>
          <a:noFill/>
        </p:spPr>
        <p:txBody>
          <a:bodyPr wrap="square" rtlCol="0">
            <a:spAutoFit/>
          </a:bodyPr>
          <a:lstStyle/>
          <a:p>
            <a:pPr algn="ctr"/>
            <a:r>
              <a:rPr lang="en-US" sz="2400" dirty="0">
                <a:latin typeface="+mj-lt"/>
                <a:cs typeface="Times New Roman" pitchFamily="18" charset="0"/>
              </a:rPr>
              <a:t>Now let's take a quick look at Java, which also captures by value.</a:t>
            </a:r>
          </a:p>
        </p:txBody>
      </p:sp>
      <p:sp>
        <p:nvSpPr>
          <p:cNvPr id="45" name="TextBox 44">
            <a:extLst>
              <a:ext uri="{FF2B5EF4-FFF2-40B4-BE49-F238E27FC236}">
                <a16:creationId xmlns:a16="http://schemas.microsoft.com/office/drawing/2014/main" id="{166F30DB-5D3E-4CFA-88FB-1A1F2E4E8A92}"/>
              </a:ext>
            </a:extLst>
          </p:cNvPr>
          <p:cNvSpPr txBox="1"/>
          <p:nvPr/>
        </p:nvSpPr>
        <p:spPr>
          <a:xfrm>
            <a:off x="7635669" y="6027003"/>
            <a:ext cx="4525810" cy="830997"/>
          </a:xfrm>
          <a:prstGeom prst="rect">
            <a:avLst/>
          </a:prstGeom>
          <a:noFill/>
        </p:spPr>
        <p:txBody>
          <a:bodyPr wrap="square" rtlCol="0">
            <a:spAutoFit/>
          </a:bodyPr>
          <a:lstStyle/>
          <a:p>
            <a:pPr algn="ctr"/>
            <a:r>
              <a:rPr lang="en-US" sz="2400" dirty="0">
                <a:latin typeface="+mj-lt"/>
                <a:cs typeface="Times New Roman" pitchFamily="18" charset="0"/>
              </a:rPr>
              <a:t>* This actually depends, but is the case for </a:t>
            </a:r>
            <a:r>
              <a:rPr lang="en-US" sz="2400" dirty="0">
                <a:solidFill>
                  <a:srgbClr val="FF0000"/>
                </a:solidFill>
                <a:latin typeface="+mj-lt"/>
                <a:cs typeface="Times New Roman" pitchFamily="18" charset="0"/>
              </a:rPr>
              <a:t>capture by value</a:t>
            </a:r>
            <a:r>
              <a:rPr lang="en-US" sz="2400" dirty="0">
                <a:latin typeface="+mj-lt"/>
                <a:cs typeface="Times New Roman" pitchFamily="18" charset="0"/>
              </a:rPr>
              <a:t>.</a:t>
            </a:r>
          </a:p>
        </p:txBody>
      </p:sp>
    </p:spTree>
    <p:extLst>
      <p:ext uri="{BB962C8B-B14F-4D97-AF65-F5344CB8AC3E}">
        <p14:creationId xmlns:p14="http://schemas.microsoft.com/office/powerpoint/2010/main" val="224283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anim calcmode="lin" valueType="num">
                                      <p:cBhvr additive="base">
                                        <p:cTn id="3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37" dur="500"/>
                                        <p:tgtEl>
                                          <p:spTgt spid="45">
                                            <p:txEl>
                                              <p:pRg st="0" end="0"/>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45">
                                            <p:txEl>
                                              <p:pRg st="0" end="0"/>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46"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616428" y="-173072"/>
            <a:ext cx="91217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 Capture by Value in Java </a:t>
            </a:r>
          </a:p>
        </p:txBody>
      </p:sp>
      <p:sp>
        <p:nvSpPr>
          <p:cNvPr id="21" name="TextBox 20">
            <a:extLst>
              <a:ext uri="{FF2B5EF4-FFF2-40B4-BE49-F238E27FC236}">
                <a16:creationId xmlns:a16="http://schemas.microsoft.com/office/drawing/2014/main" id="{3C420865-FA79-4E70-B912-9AE86F59BE14}"/>
              </a:ext>
            </a:extLst>
          </p:cNvPr>
          <p:cNvSpPr txBox="1"/>
          <p:nvPr/>
        </p:nvSpPr>
        <p:spPr>
          <a:xfrm>
            <a:off x="208180" y="724572"/>
            <a:ext cx="6902484" cy="594092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 Java lambda function madness</a:t>
            </a:r>
          </a:p>
          <a:p>
            <a:r>
              <a:rPr lang="en-US" dirty="0">
                <a:latin typeface="Consolas" panose="020B0609020204030204" pitchFamily="49" charset="0"/>
              </a:rPr>
              <a:t>interface </a:t>
            </a:r>
            <a:r>
              <a:rPr lang="en-US" dirty="0" err="1">
                <a:solidFill>
                  <a:srgbClr val="00B0F0"/>
                </a:solidFill>
                <a:latin typeface="Consolas" panose="020B0609020204030204" pitchFamily="49" charset="0"/>
              </a:rPr>
              <a:t>MyFunction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void</a:t>
            </a:r>
            <a:r>
              <a:rPr lang="en-US" dirty="0">
                <a:latin typeface="Consolas" panose="020B0609020204030204" pitchFamily="49" charset="0"/>
              </a:rPr>
              <a:t> </a:t>
            </a:r>
            <a:r>
              <a:rPr lang="en-US" dirty="0">
                <a:solidFill>
                  <a:srgbClr val="C00000"/>
                </a:solidFill>
                <a:latin typeface="Consolas" panose="020B0609020204030204" pitchFamily="49" charset="0"/>
              </a:rPr>
              <a:t>f</a:t>
            </a:r>
            <a:r>
              <a:rPr lang="en-US" dirty="0">
                <a:latin typeface="Consolas" panose="020B0609020204030204" pitchFamily="49" charset="0"/>
              </a:rPr>
              <a:t>(</a:t>
            </a:r>
            <a:r>
              <a:rPr lang="en-US" dirty="0">
                <a:solidFill>
                  <a:srgbClr val="0070C0"/>
                </a:solidFill>
                <a:latin typeface="Consolas" panose="020B0609020204030204" pitchFamily="49" charset="0"/>
              </a:rPr>
              <a:t>double rad</a:t>
            </a:r>
            <a:r>
              <a:rPr lang="en-US" dirty="0">
                <a:latin typeface="Consolas" panose="020B0609020204030204" pitchFamily="49" charset="0"/>
              </a:rPr>
              <a:t>);</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public class </a:t>
            </a:r>
            <a:r>
              <a:rPr lang="en-US" dirty="0" err="1">
                <a:latin typeface="Consolas" panose="020B0609020204030204" pitchFamily="49" charset="0"/>
              </a:rPr>
              <a:t>MyClass</a:t>
            </a:r>
            <a:r>
              <a:rPr lang="en-US" dirty="0">
                <a:latin typeface="Consolas" panose="020B0609020204030204" pitchFamily="49" charset="0"/>
              </a:rPr>
              <a:t> {</a:t>
            </a:r>
          </a:p>
          <a:p>
            <a:r>
              <a:rPr lang="en-US" dirty="0">
                <a:solidFill>
                  <a:schemeClr val="accent4">
                    <a:lumMod val="50000"/>
                  </a:schemeClr>
                </a:solidFill>
                <a:latin typeface="Consolas" panose="020B0609020204030204" pitchFamily="49" charset="0"/>
              </a:rPr>
              <a:t>  public static class Circle {</a:t>
            </a:r>
          </a:p>
          <a:p>
            <a:r>
              <a:rPr lang="en-US" dirty="0">
                <a:solidFill>
                  <a:schemeClr val="accent4">
                    <a:lumMod val="50000"/>
                  </a:schemeClr>
                </a:solidFill>
                <a:latin typeface="Consolas" panose="020B0609020204030204" pitchFamily="49" charset="0"/>
              </a:rPr>
              <a:t>    public Circle(double rad) { rad_ = rad; }</a:t>
            </a:r>
          </a:p>
          <a:p>
            <a:r>
              <a:rPr lang="en-US" dirty="0">
                <a:solidFill>
                  <a:schemeClr val="accent4">
                    <a:lumMod val="50000"/>
                  </a:schemeClr>
                </a:solidFill>
                <a:latin typeface="Consolas" panose="020B0609020204030204" pitchFamily="49" charset="0"/>
              </a:rPr>
              <a:t>    public double </a:t>
            </a:r>
            <a:r>
              <a:rPr lang="en-US" dirty="0" err="1">
                <a:solidFill>
                  <a:schemeClr val="accent4">
                    <a:lumMod val="50000"/>
                  </a:schemeClr>
                </a:solidFill>
                <a:latin typeface="Consolas" panose="020B0609020204030204" pitchFamily="49" charset="0"/>
              </a:rPr>
              <a:t>getRad</a:t>
            </a:r>
            <a:r>
              <a:rPr lang="en-US" dirty="0">
                <a:solidFill>
                  <a:schemeClr val="accent4">
                    <a:lumMod val="50000"/>
                  </a:schemeClr>
                </a:solidFill>
                <a:latin typeface="Consolas" panose="020B0609020204030204" pitchFamily="49" charset="0"/>
              </a:rPr>
              <a:t>() { return rad_; }</a:t>
            </a:r>
          </a:p>
          <a:p>
            <a:r>
              <a:rPr lang="en-US" dirty="0">
                <a:solidFill>
                  <a:schemeClr val="accent4">
                    <a:lumMod val="50000"/>
                  </a:schemeClr>
                </a:solidFill>
                <a:latin typeface="Consolas" panose="020B0609020204030204" pitchFamily="49" charset="0"/>
              </a:rPr>
              <a:t>    public void  </a:t>
            </a:r>
            <a:r>
              <a:rPr lang="en-US" dirty="0" err="1">
                <a:solidFill>
                  <a:schemeClr val="accent4">
                    <a:lumMod val="50000"/>
                  </a:schemeClr>
                </a:solidFill>
                <a:latin typeface="Consolas" panose="020B0609020204030204" pitchFamily="49" charset="0"/>
              </a:rPr>
              <a:t>setRad</a:t>
            </a:r>
            <a:r>
              <a:rPr lang="en-US" dirty="0">
                <a:solidFill>
                  <a:schemeClr val="accent4">
                    <a:lumMod val="50000"/>
                  </a:schemeClr>
                </a:solidFill>
                <a:latin typeface="Consolas" panose="020B0609020204030204" pitchFamily="49" charset="0"/>
              </a:rPr>
              <a:t>(double rad) { rad_ = rad; }</a:t>
            </a:r>
          </a:p>
          <a:p>
            <a:r>
              <a:rPr lang="en-US" sz="1000" dirty="0">
                <a:solidFill>
                  <a:schemeClr val="accent4">
                    <a:lumMod val="50000"/>
                  </a:schemeClr>
                </a:solidFill>
                <a:latin typeface="Consolas" panose="020B0609020204030204" pitchFamily="49" charset="0"/>
              </a:rPr>
              <a:t> </a:t>
            </a:r>
            <a:r>
              <a:rPr lang="en-US" sz="600" dirty="0">
                <a:solidFill>
                  <a:schemeClr val="accent4">
                    <a:lumMod val="50000"/>
                  </a:schemeClr>
                </a:solidFill>
                <a:latin typeface="Consolas" panose="020B0609020204030204" pitchFamily="49" charset="0"/>
              </a:rPr>
              <a:t>  </a:t>
            </a:r>
            <a:endParaRPr lang="en-US" sz="1000" dirty="0">
              <a:solidFill>
                <a:schemeClr val="accent4">
                  <a:lumMod val="50000"/>
                </a:schemeClr>
              </a:solidFill>
              <a:latin typeface="Consolas" panose="020B0609020204030204" pitchFamily="49" charset="0"/>
            </a:endParaRPr>
          </a:p>
          <a:p>
            <a:r>
              <a:rPr lang="en-US" dirty="0">
                <a:solidFill>
                  <a:schemeClr val="accent4">
                    <a:lumMod val="50000"/>
                  </a:schemeClr>
                </a:solidFill>
                <a:latin typeface="Consolas" panose="020B0609020204030204" pitchFamily="49" charset="0"/>
              </a:rPr>
              <a:t>    double rad_;</a:t>
            </a:r>
          </a:p>
          <a:p>
            <a:r>
              <a:rPr lang="en-US" dirty="0">
                <a:solidFill>
                  <a:schemeClr val="accent4">
                    <a:lumMod val="50000"/>
                  </a:schemeClr>
                </a:solidFill>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4">
                    <a:lumMod val="50000"/>
                  </a:schemeClr>
                </a:solidFill>
                <a:latin typeface="Consolas" panose="020B0609020204030204" pitchFamily="49" charset="0"/>
              </a:rPr>
              <a:t>Circle</a:t>
            </a:r>
            <a:r>
              <a:rPr lang="en-US" dirty="0">
                <a:latin typeface="Consolas" panose="020B0609020204030204" pitchFamily="49" charset="0"/>
              </a:rPr>
              <a:t> </a:t>
            </a:r>
            <a:r>
              <a:rPr lang="en-US" dirty="0">
                <a:solidFill>
                  <a:srgbClr val="00B050"/>
                </a:solidFill>
                <a:latin typeface="Consolas" panose="020B0609020204030204" pitchFamily="49" charset="0"/>
              </a:rPr>
              <a:t>c</a:t>
            </a:r>
            <a:r>
              <a:rPr lang="en-US" dirty="0">
                <a:latin typeface="Consolas" panose="020B0609020204030204" pitchFamily="49" charset="0"/>
              </a:rPr>
              <a:t> = new </a:t>
            </a:r>
            <a:r>
              <a:rPr lang="en-US" dirty="0">
                <a:solidFill>
                  <a:schemeClr val="accent4">
                    <a:lumMod val="50000"/>
                  </a:schemeClr>
                </a:solidFill>
                <a:latin typeface="Consolas" panose="020B0609020204030204" pitchFamily="49" charset="0"/>
              </a:rPr>
              <a:t>Circle</a:t>
            </a:r>
            <a:r>
              <a:rPr lang="en-US" dirty="0">
                <a:latin typeface="Consolas" panose="020B0609020204030204" pitchFamily="49" charset="0"/>
              </a:rPr>
              <a:t>(10.0);</a:t>
            </a:r>
          </a:p>
          <a:p>
            <a:r>
              <a:rPr lang="en-US" dirty="0">
                <a:latin typeface="Consolas" panose="020B0609020204030204" pitchFamily="49" charset="0"/>
              </a:rPr>
              <a:t>    </a:t>
            </a:r>
            <a:r>
              <a:rPr lang="en-US" dirty="0" err="1">
                <a:solidFill>
                  <a:srgbClr val="00B0F0"/>
                </a:solidFill>
                <a:latin typeface="Consolas" panose="020B0609020204030204" pitchFamily="49" charset="0"/>
              </a:rPr>
              <a:t>MyFunction</a:t>
            </a:r>
            <a:r>
              <a:rPr lang="en-US" dirty="0">
                <a:latin typeface="Consolas" panose="020B0609020204030204" pitchFamily="49" charset="0"/>
              </a:rPr>
              <a:t> </a:t>
            </a:r>
            <a:r>
              <a:rPr lang="en-US" dirty="0" err="1">
                <a:latin typeface="Consolas" panose="020B0609020204030204" pitchFamily="49" charset="0"/>
              </a:rPr>
              <a:t>lambda_fn</a:t>
            </a:r>
            <a:r>
              <a:rPr lang="en-US" dirty="0">
                <a:latin typeface="Consolas" panose="020B0609020204030204" pitchFamily="49" charset="0"/>
              </a:rPr>
              <a:t> = </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new_rad</a:t>
            </a:r>
            <a:r>
              <a:rPr lang="en-US" dirty="0">
                <a:solidFill>
                  <a:srgbClr val="7030A0"/>
                </a:solidFill>
                <a:latin typeface="Consolas" panose="020B0609020204030204" pitchFamily="49" charset="0"/>
              </a:rPr>
              <a:t>) -&gt; </a:t>
            </a:r>
            <a:br>
              <a:rPr lang="en-US" dirty="0">
                <a:solidFill>
                  <a:srgbClr val="7030A0"/>
                </a:solidFill>
                <a:latin typeface="Consolas" panose="020B0609020204030204" pitchFamily="49" charset="0"/>
              </a:rPr>
            </a:br>
            <a:r>
              <a:rPr lang="en-US" dirty="0">
                <a:solidFill>
                  <a:srgbClr val="7030A0"/>
                </a:solidFill>
                <a:latin typeface="Consolas" panose="020B0609020204030204" pitchFamily="49" charset="0"/>
              </a:rPr>
              <a:t>                             { </a:t>
            </a:r>
            <a:r>
              <a:rPr lang="en-US" dirty="0" err="1">
                <a:solidFill>
                  <a:srgbClr val="00B050"/>
                </a:solidFill>
                <a:latin typeface="Consolas" panose="020B0609020204030204" pitchFamily="49" charset="0"/>
              </a:rPr>
              <a:t>c</a:t>
            </a:r>
            <a:r>
              <a:rPr lang="en-US" dirty="0" err="1">
                <a:solidFill>
                  <a:srgbClr val="7030A0"/>
                </a:solidFill>
                <a:latin typeface="Consolas" panose="020B0609020204030204" pitchFamily="49" charset="0"/>
              </a:rPr>
              <a:t>.setRad</a:t>
            </a:r>
            <a:r>
              <a:rPr lang="en-US" dirty="0">
                <a:solidFill>
                  <a:srgbClr val="7030A0"/>
                </a:solidFill>
                <a:latin typeface="Consolas" panose="020B0609020204030204" pitchFamily="49" charset="0"/>
              </a:rPr>
              <a:t>(</a:t>
            </a:r>
            <a:r>
              <a:rPr lang="en-US" dirty="0" err="1">
                <a:solidFill>
                  <a:srgbClr val="0070C0"/>
                </a:solidFill>
                <a:latin typeface="Consolas" panose="020B0609020204030204" pitchFamily="49" charset="0"/>
              </a:rPr>
              <a:t>new_rad</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lambda_fn.</a:t>
            </a:r>
            <a:r>
              <a:rPr lang="en-US" dirty="0" err="1">
                <a:solidFill>
                  <a:srgbClr val="C00000"/>
                </a:solidFill>
                <a:latin typeface="Consolas" panose="020B0609020204030204" pitchFamily="49" charset="0"/>
              </a:rPr>
              <a:t>f</a:t>
            </a:r>
            <a:r>
              <a:rPr lang="en-US" dirty="0">
                <a:latin typeface="Consolas" panose="020B0609020204030204" pitchFamily="49" charset="0"/>
              </a:rPr>
              <a:t>(42.0);</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("c's radius: "+ </a:t>
            </a:r>
            <a:r>
              <a:rPr lang="en-US" dirty="0" err="1">
                <a:latin typeface="Consolas" panose="020B0609020204030204" pitchFamily="49" charset="0"/>
              </a:rPr>
              <a:t>c.getRad</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104" name="TextBox 103">
            <a:extLst>
              <a:ext uri="{FF2B5EF4-FFF2-40B4-BE49-F238E27FC236}">
                <a16:creationId xmlns:a16="http://schemas.microsoft.com/office/drawing/2014/main" id="{4A22F8F4-FB13-41D2-B7F2-AB35FAA07F7D}"/>
              </a:ext>
            </a:extLst>
          </p:cNvPr>
          <p:cNvSpPr txBox="1"/>
          <p:nvPr/>
        </p:nvSpPr>
        <p:spPr>
          <a:xfrm>
            <a:off x="7578535" y="906355"/>
            <a:ext cx="4048123" cy="707886"/>
          </a:xfrm>
          <a:prstGeom prst="rect">
            <a:avLst/>
          </a:prstGeom>
          <a:noFill/>
        </p:spPr>
        <p:txBody>
          <a:bodyPr wrap="square" rtlCol="0">
            <a:spAutoFit/>
          </a:bodyPr>
          <a:lstStyle/>
          <a:p>
            <a:pPr algn="ctr"/>
            <a:r>
              <a:rPr lang="en-US" sz="2000" dirty="0">
                <a:solidFill>
                  <a:srgbClr val="FF0000"/>
                </a:solidFill>
                <a:latin typeface="+mj-lt"/>
                <a:cs typeface="Times New Roman" pitchFamily="18" charset="0"/>
              </a:rPr>
              <a:t>Java</a:t>
            </a:r>
            <a:r>
              <a:rPr lang="en-US" sz="2000" dirty="0">
                <a:latin typeface="+mj-lt"/>
                <a:cs typeface="Times New Roman" pitchFamily="18" charset="0"/>
              </a:rPr>
              <a:t> lambda functions </a:t>
            </a:r>
            <a:r>
              <a:rPr lang="en-US" sz="2000" dirty="0">
                <a:solidFill>
                  <a:srgbClr val="FF0000"/>
                </a:solidFill>
                <a:latin typeface="+mj-lt"/>
                <a:cs typeface="Times New Roman" pitchFamily="18" charset="0"/>
              </a:rPr>
              <a:t>capture free variables by value</a:t>
            </a:r>
            <a:r>
              <a:rPr lang="en-US" sz="2000" dirty="0">
                <a:latin typeface="+mj-lt"/>
                <a:cs typeface="Times New Roman" pitchFamily="18" charset="0"/>
              </a:rPr>
              <a:t>, just like C++!</a:t>
            </a:r>
          </a:p>
        </p:txBody>
      </p:sp>
      <p:sp>
        <p:nvSpPr>
          <p:cNvPr id="105" name="TextBox 104">
            <a:extLst>
              <a:ext uri="{FF2B5EF4-FFF2-40B4-BE49-F238E27FC236}">
                <a16:creationId xmlns:a16="http://schemas.microsoft.com/office/drawing/2014/main" id="{7DD32165-F4A0-49E5-80BD-AC095C1650E0}"/>
              </a:ext>
            </a:extLst>
          </p:cNvPr>
          <p:cNvSpPr txBox="1"/>
          <p:nvPr/>
        </p:nvSpPr>
        <p:spPr>
          <a:xfrm>
            <a:off x="7811289" y="1817099"/>
            <a:ext cx="3582616" cy="707886"/>
          </a:xfrm>
          <a:prstGeom prst="rect">
            <a:avLst/>
          </a:prstGeom>
          <a:noFill/>
        </p:spPr>
        <p:txBody>
          <a:bodyPr wrap="square" rtlCol="0">
            <a:spAutoFit/>
          </a:bodyPr>
          <a:lstStyle/>
          <a:p>
            <a:pPr algn="ctr"/>
            <a:r>
              <a:rPr lang="en-US" sz="2000" dirty="0">
                <a:latin typeface="+mj-lt"/>
                <a:cs typeface="Times New Roman" pitchFamily="18" charset="0"/>
              </a:rPr>
              <a:t>And as we know, Java uses object references.</a:t>
            </a:r>
          </a:p>
        </p:txBody>
      </p:sp>
      <p:grpSp>
        <p:nvGrpSpPr>
          <p:cNvPr id="106" name="Group 105">
            <a:extLst>
              <a:ext uri="{FF2B5EF4-FFF2-40B4-BE49-F238E27FC236}">
                <a16:creationId xmlns:a16="http://schemas.microsoft.com/office/drawing/2014/main" id="{3116685A-B941-43AD-95CA-43C77B5447D0}"/>
              </a:ext>
            </a:extLst>
          </p:cNvPr>
          <p:cNvGrpSpPr/>
          <p:nvPr/>
        </p:nvGrpSpPr>
        <p:grpSpPr>
          <a:xfrm>
            <a:off x="7514776" y="4606186"/>
            <a:ext cx="4540564" cy="718534"/>
            <a:chOff x="1290635" y="5902313"/>
            <a:chExt cx="4540564" cy="718534"/>
          </a:xfrm>
        </p:grpSpPr>
        <p:sp>
          <p:nvSpPr>
            <p:cNvPr id="107" name="TextBox 106">
              <a:extLst>
                <a:ext uri="{FF2B5EF4-FFF2-40B4-BE49-F238E27FC236}">
                  <a16:creationId xmlns:a16="http://schemas.microsoft.com/office/drawing/2014/main" id="{2B8D4595-08F2-480D-88AB-75BCA8FCE402}"/>
                </a:ext>
              </a:extLst>
            </p:cNvPr>
            <p:cNvSpPr txBox="1"/>
            <p:nvPr/>
          </p:nvSpPr>
          <p:spPr>
            <a:xfrm>
              <a:off x="1893784" y="5902313"/>
              <a:ext cx="3937415"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 will this program print out and why?</a:t>
              </a:r>
            </a:p>
          </p:txBody>
        </p:sp>
        <p:pic>
          <p:nvPicPr>
            <p:cNvPr id="108" name="Picture 107" descr="Shape&#10;&#10;Description automatically generated with low confidence">
              <a:extLst>
                <a:ext uri="{FF2B5EF4-FFF2-40B4-BE49-F238E27FC236}">
                  <a16:creationId xmlns:a16="http://schemas.microsoft.com/office/drawing/2014/main" id="{CB199DC9-0186-4186-AB66-9BE73FAF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111" name="Speech Bubble: Rectangle with Corners Rounded 110">
            <a:extLst>
              <a:ext uri="{FF2B5EF4-FFF2-40B4-BE49-F238E27FC236}">
                <a16:creationId xmlns:a16="http://schemas.microsoft.com/office/drawing/2014/main" id="{87162272-D9A8-4895-95F3-783CFF18E0C3}"/>
              </a:ext>
            </a:extLst>
          </p:cNvPr>
          <p:cNvSpPr/>
          <p:nvPr/>
        </p:nvSpPr>
        <p:spPr>
          <a:xfrm>
            <a:off x="7029458" y="5158747"/>
            <a:ext cx="3329326" cy="1357031"/>
          </a:xfrm>
          <a:prstGeom prst="wedgeRoundRectCallout">
            <a:avLst>
              <a:gd name="adj1" fmla="val -176043"/>
              <a:gd name="adj2" fmla="val -142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how we call our lambda function once we've stored it in a variable.</a:t>
            </a:r>
          </a:p>
        </p:txBody>
      </p:sp>
      <p:sp>
        <p:nvSpPr>
          <p:cNvPr id="112" name="TextBox 111">
            <a:extLst>
              <a:ext uri="{FF2B5EF4-FFF2-40B4-BE49-F238E27FC236}">
                <a16:creationId xmlns:a16="http://schemas.microsoft.com/office/drawing/2014/main" id="{6A6EE9DA-5E3D-432C-BC25-11A13BE08B0D}"/>
              </a:ext>
            </a:extLst>
          </p:cNvPr>
          <p:cNvSpPr txBox="1"/>
          <p:nvPr/>
        </p:nvSpPr>
        <p:spPr>
          <a:xfrm>
            <a:off x="7608252" y="2727842"/>
            <a:ext cx="3988688" cy="1015663"/>
          </a:xfrm>
          <a:prstGeom prst="rect">
            <a:avLst/>
          </a:prstGeom>
          <a:noFill/>
        </p:spPr>
        <p:txBody>
          <a:bodyPr wrap="square" rtlCol="0">
            <a:spAutoFit/>
          </a:bodyPr>
          <a:lstStyle/>
          <a:p>
            <a:pPr algn="ctr"/>
            <a:r>
              <a:rPr lang="en-US" sz="2000" dirty="0">
                <a:latin typeface="+mj-lt"/>
                <a:cs typeface="Times New Roman" pitchFamily="18" charset="0"/>
              </a:rPr>
              <a:t>Let's see how </a:t>
            </a:r>
            <a:r>
              <a:rPr lang="en-US" sz="2000" dirty="0">
                <a:solidFill>
                  <a:srgbClr val="FF0000"/>
                </a:solidFill>
                <a:latin typeface="+mj-lt"/>
                <a:cs typeface="Times New Roman" pitchFamily="18" charset="0"/>
              </a:rPr>
              <a:t>capture-by-value</a:t>
            </a:r>
            <a:r>
              <a:rPr lang="en-US" sz="2000" dirty="0">
                <a:latin typeface="+mj-lt"/>
                <a:cs typeface="Times New Roman" pitchFamily="18" charset="0"/>
              </a:rPr>
              <a:t> and </a:t>
            </a:r>
            <a:r>
              <a:rPr lang="en-US" sz="2000" dirty="0">
                <a:solidFill>
                  <a:srgbClr val="FF0000"/>
                </a:solidFill>
                <a:latin typeface="+mj-lt"/>
                <a:cs typeface="Times New Roman" pitchFamily="18" charset="0"/>
              </a:rPr>
              <a:t>object references </a:t>
            </a:r>
            <a:r>
              <a:rPr lang="en-US" sz="2000" dirty="0">
                <a:latin typeface="+mj-lt"/>
                <a:cs typeface="Times New Roman" pitchFamily="18" charset="0"/>
              </a:rPr>
              <a:t>work together in a simple example.</a:t>
            </a:r>
          </a:p>
        </p:txBody>
      </p:sp>
      <p:sp>
        <p:nvSpPr>
          <p:cNvPr id="113" name="Speech Bubble: Rectangle with Corners Rounded 112">
            <a:extLst>
              <a:ext uri="{FF2B5EF4-FFF2-40B4-BE49-F238E27FC236}">
                <a16:creationId xmlns:a16="http://schemas.microsoft.com/office/drawing/2014/main" id="{9AA4867C-6807-4FD5-B59F-F67656ECB7C2}"/>
              </a:ext>
            </a:extLst>
          </p:cNvPr>
          <p:cNvSpPr/>
          <p:nvPr/>
        </p:nvSpPr>
        <p:spPr>
          <a:xfrm>
            <a:off x="4352227" y="258582"/>
            <a:ext cx="4048123" cy="1378326"/>
          </a:xfrm>
          <a:prstGeom prst="wedgeRoundRectCallout">
            <a:avLst>
              <a:gd name="adj1" fmla="val -86059"/>
              <a:gd name="adj2" fmla="val 186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define a variable that holds a lambda, we must first create an </a:t>
            </a:r>
            <a:r>
              <a:rPr lang="en-US" sz="2000" dirty="0">
                <a:solidFill>
                  <a:srgbClr val="00FFFF"/>
                </a:solidFill>
                <a:latin typeface="Corbel" panose="020B0503020204020204" pitchFamily="34" charset="0"/>
              </a:rPr>
              <a:t>interface</a:t>
            </a:r>
            <a:r>
              <a:rPr lang="en-US" sz="2000" dirty="0">
                <a:latin typeface="Corbel" panose="020B0503020204020204" pitchFamily="34" charset="0"/>
              </a:rPr>
              <a:t> that details the lambda's </a:t>
            </a:r>
            <a:r>
              <a:rPr lang="en-US" sz="2000" dirty="0">
                <a:solidFill>
                  <a:schemeClr val="accent5">
                    <a:lumMod val="20000"/>
                    <a:lumOff val="80000"/>
                  </a:schemeClr>
                </a:solidFill>
                <a:latin typeface="Corbel" panose="020B0503020204020204" pitchFamily="34" charset="0"/>
              </a:rPr>
              <a:t>parameters</a:t>
            </a:r>
            <a:r>
              <a:rPr lang="en-US" sz="2000" dirty="0">
                <a:latin typeface="Corbel" panose="020B0503020204020204" pitchFamily="34" charset="0"/>
              </a:rPr>
              <a:t> and </a:t>
            </a:r>
            <a:r>
              <a:rPr lang="en-US" sz="2000" dirty="0">
                <a:solidFill>
                  <a:srgbClr val="FFC9C9"/>
                </a:solidFill>
                <a:latin typeface="Corbel" panose="020B0503020204020204" pitchFamily="34" charset="0"/>
              </a:rPr>
              <a:t>return type</a:t>
            </a:r>
            <a:r>
              <a:rPr lang="en-US" sz="2000" dirty="0">
                <a:latin typeface="Corbel" panose="020B0503020204020204" pitchFamily="34" charset="0"/>
              </a:rPr>
              <a:t>.</a:t>
            </a:r>
          </a:p>
        </p:txBody>
      </p:sp>
      <p:sp>
        <p:nvSpPr>
          <p:cNvPr id="114" name="Rectangle 113">
            <a:extLst>
              <a:ext uri="{FF2B5EF4-FFF2-40B4-BE49-F238E27FC236}">
                <a16:creationId xmlns:a16="http://schemas.microsoft.com/office/drawing/2014/main" id="{DFF53677-2461-49BB-BE8C-324A2AD91068}"/>
              </a:ext>
            </a:extLst>
          </p:cNvPr>
          <p:cNvSpPr/>
          <p:nvPr/>
        </p:nvSpPr>
        <p:spPr>
          <a:xfrm>
            <a:off x="3631529" y="4900859"/>
            <a:ext cx="3070060" cy="621635"/>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Speech Bubble: Rectangle with Corners Rounded 108">
            <a:extLst>
              <a:ext uri="{FF2B5EF4-FFF2-40B4-BE49-F238E27FC236}">
                <a16:creationId xmlns:a16="http://schemas.microsoft.com/office/drawing/2014/main" id="{BC8A2DB3-39F4-4AEE-B1E3-6297906E866F}"/>
              </a:ext>
            </a:extLst>
          </p:cNvPr>
          <p:cNvSpPr/>
          <p:nvPr/>
        </p:nvSpPr>
        <p:spPr>
          <a:xfrm>
            <a:off x="6685786" y="3401011"/>
            <a:ext cx="4232872" cy="1357031"/>
          </a:xfrm>
          <a:prstGeom prst="wedgeRoundRectCallout">
            <a:avLst>
              <a:gd name="adj1" fmla="val -90937"/>
              <a:gd name="adj2" fmla="val 660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our </a:t>
            </a:r>
            <a:r>
              <a:rPr lang="en-US" sz="2000" dirty="0">
                <a:solidFill>
                  <a:srgbClr val="D5B8EA"/>
                </a:solidFill>
                <a:latin typeface="Corbel" panose="020B0503020204020204" pitchFamily="34" charset="0"/>
              </a:rPr>
              <a:t>lambda function </a:t>
            </a:r>
            <a:r>
              <a:rPr lang="en-US" sz="2000" dirty="0">
                <a:latin typeface="Corbel" panose="020B0503020204020204" pitchFamily="34" charset="0"/>
              </a:rPr>
              <a:t>– it takes one </a:t>
            </a:r>
            <a:r>
              <a:rPr lang="en-US" sz="2000" dirty="0">
                <a:solidFill>
                  <a:srgbClr val="4FD1FF"/>
                </a:solidFill>
                <a:latin typeface="Corbel" panose="020B0503020204020204" pitchFamily="34" charset="0"/>
              </a:rPr>
              <a:t>parameter</a:t>
            </a:r>
            <a:r>
              <a:rPr lang="en-US" sz="2000" dirty="0">
                <a:latin typeface="Corbel" panose="020B0503020204020204" pitchFamily="34" charset="0"/>
              </a:rPr>
              <a:t>, and implicitly captures one </a:t>
            </a:r>
            <a:r>
              <a:rPr lang="en-US" sz="2000" dirty="0">
                <a:solidFill>
                  <a:schemeClr val="accent6">
                    <a:lumMod val="40000"/>
                    <a:lumOff val="60000"/>
                  </a:schemeClr>
                </a:solidFill>
                <a:latin typeface="Corbel" panose="020B0503020204020204" pitchFamily="34" charset="0"/>
              </a:rPr>
              <a:t>free variable: c</a:t>
            </a:r>
            <a:r>
              <a:rPr lang="en-US" sz="2000" dirty="0">
                <a:latin typeface="Corbel" panose="020B0503020204020204" pitchFamily="34" charset="0"/>
              </a:rPr>
              <a:t>. </a:t>
            </a:r>
          </a:p>
        </p:txBody>
      </p:sp>
      <p:sp>
        <p:nvSpPr>
          <p:cNvPr id="115" name="Speech Bubble: Rectangle with Corners Rounded 114">
            <a:extLst>
              <a:ext uri="{FF2B5EF4-FFF2-40B4-BE49-F238E27FC236}">
                <a16:creationId xmlns:a16="http://schemas.microsoft.com/office/drawing/2014/main" id="{7F88C354-161B-47DF-A116-3247E4663560}"/>
              </a:ext>
            </a:extLst>
          </p:cNvPr>
          <p:cNvSpPr/>
          <p:nvPr/>
        </p:nvSpPr>
        <p:spPr>
          <a:xfrm>
            <a:off x="6007504" y="3704393"/>
            <a:ext cx="4730679" cy="1357031"/>
          </a:xfrm>
          <a:prstGeom prst="wedgeRoundRectCallout">
            <a:avLst>
              <a:gd name="adj1" fmla="val -87122"/>
              <a:gd name="adj2" fmla="val 651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40000"/>
                    <a:lumOff val="60000"/>
                  </a:schemeClr>
                </a:solidFill>
                <a:latin typeface="Corbel" panose="020B0503020204020204" pitchFamily="34" charset="0"/>
              </a:rPr>
              <a:t>Free variable c </a:t>
            </a:r>
            <a:r>
              <a:rPr lang="en-US" sz="2000" dirty="0">
                <a:latin typeface="Corbel" panose="020B0503020204020204" pitchFamily="34" charset="0"/>
              </a:rPr>
              <a:t>is captured </a:t>
            </a:r>
            <a:r>
              <a:rPr lang="en-US" sz="2000" dirty="0">
                <a:solidFill>
                  <a:srgbClr val="FFC9C9"/>
                </a:solidFill>
                <a:latin typeface="Corbel" panose="020B0503020204020204" pitchFamily="34" charset="0"/>
              </a:rPr>
              <a:t>by value </a:t>
            </a:r>
            <a:r>
              <a:rPr lang="en-US" sz="2000" dirty="0">
                <a:latin typeface="Corbel" panose="020B0503020204020204" pitchFamily="34" charset="0"/>
              </a:rPr>
              <a:t>from the outer scope – capture is implicit – you just reference the variable to capture it.</a:t>
            </a:r>
          </a:p>
        </p:txBody>
      </p:sp>
      <p:sp>
        <p:nvSpPr>
          <p:cNvPr id="15" name="Rectangle 14">
            <a:extLst>
              <a:ext uri="{FF2B5EF4-FFF2-40B4-BE49-F238E27FC236}">
                <a16:creationId xmlns:a16="http://schemas.microsoft.com/office/drawing/2014/main" id="{25171C92-DBAF-42D7-B3D3-7A020266B1BF}"/>
              </a:ext>
            </a:extLst>
          </p:cNvPr>
          <p:cNvSpPr/>
          <p:nvPr/>
        </p:nvSpPr>
        <p:spPr>
          <a:xfrm>
            <a:off x="7340137" y="6296314"/>
            <a:ext cx="4642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6" name="Rectangle 15">
            <a:extLst>
              <a:ext uri="{FF2B5EF4-FFF2-40B4-BE49-F238E27FC236}">
                <a16:creationId xmlns:a16="http://schemas.microsoft.com/office/drawing/2014/main" id="{76A7D226-370A-4979-B09C-8EA90211319C}"/>
              </a:ext>
            </a:extLst>
          </p:cNvPr>
          <p:cNvSpPr/>
          <p:nvPr/>
        </p:nvSpPr>
        <p:spPr>
          <a:xfrm>
            <a:off x="7339914" y="6302786"/>
            <a:ext cx="464390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04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wipe(down)">
                                      <p:cBhvr>
                                        <p:cTn id="35" dur="500"/>
                                        <p:tgtEl>
                                          <p:spTgt spid="1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1">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1">
                                            <p:txEl>
                                              <p:pRg st="20" end="2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xEl>
                                              <p:pRg st="7" end="7"/>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1">
                                            <p:txEl>
                                              <p:pRg st="8" end="8"/>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1">
                                            <p:txEl>
                                              <p:pRg st="9" end="9"/>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
                                            <p:txEl>
                                              <p:pRg st="10" end="10"/>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1">
                                            <p:txEl>
                                              <p:pRg st="11" end="11"/>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1">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1">
                                            <p:txEl>
                                              <p:pRg st="14" end="14"/>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1">
                                            <p:txEl>
                                              <p:pRg st="19" end="1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1">
                                            <p:txEl>
                                              <p:pRg st="15" end="1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1">
                                            <p:txEl>
                                              <p:pRg st="16" end="16"/>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wipe(down)">
                                      <p:cBhvr>
                                        <p:cTn id="84" dur="500"/>
                                        <p:tgtEl>
                                          <p:spTgt spid="10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animEffect transition="in" filter="wipe(left)">
                                      <p:cBhvr>
                                        <p:cTn id="87" dur="500"/>
                                        <p:tgtEl>
                                          <p:spTgt spid="11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114"/>
                                        </p:tgtEl>
                                      </p:cBhvr>
                                    </p:animEffect>
                                    <p:set>
                                      <p:cBhvr>
                                        <p:cTn id="92" dur="1" fill="hold">
                                          <p:stCondLst>
                                            <p:cond delay="499"/>
                                          </p:stCondLst>
                                        </p:cTn>
                                        <p:tgtEl>
                                          <p:spTgt spid="1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0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15"/>
                                        </p:tgtEl>
                                        <p:attrNameLst>
                                          <p:attrName>style.visibility</p:attrName>
                                        </p:attrNameLst>
                                      </p:cBhvr>
                                      <p:to>
                                        <p:strVal val="visible"/>
                                      </p:to>
                                    </p:set>
                                    <p:animEffect transition="in" filter="wipe(down)">
                                      <p:cBhvr>
                                        <p:cTn id="101" dur="500"/>
                                        <p:tgtEl>
                                          <p:spTgt spid="115"/>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2" nodeType="clickEffect">
                                  <p:stCondLst>
                                    <p:cond delay="0"/>
                                  </p:stCondLst>
                                  <p:childTnLst>
                                    <p:animMotion origin="layout" path="M 1.25E-6 1.11111E-6 L -0.20443 -0.07408 " pathEditMode="relative" rAng="0" ptsTypes="AA">
                                      <p:cBhvr>
                                        <p:cTn id="105" dur="2000" fill="hold"/>
                                        <p:tgtEl>
                                          <p:spTgt spid="115"/>
                                        </p:tgtEl>
                                        <p:attrNameLst>
                                          <p:attrName>ppt_x</p:attrName>
                                          <p:attrName>ppt_y</p:attrName>
                                        </p:attrNameLst>
                                      </p:cBhvr>
                                      <p:rCtr x="-10221" y="-3704"/>
                                    </p:animMotion>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115"/>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1">
                                            <p:txEl>
                                              <p:pRg st="17" end="17"/>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wipe(down)">
                                      <p:cBhvr>
                                        <p:cTn id="118" dur="500"/>
                                        <p:tgtEl>
                                          <p:spTgt spid="111"/>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1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
                                            <p:txEl>
                                              <p:pRg st="18" end="18"/>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childTnLst>
                          </p:cTn>
                        </p:par>
                        <p:par>
                          <p:cTn id="135" fill="hold">
                            <p:stCondLst>
                              <p:cond delay="0"/>
                            </p:stCondLst>
                            <p:childTnLst>
                              <p:par>
                                <p:cTn id="136" presetID="22" presetClass="entr" presetSubtype="8" fill="hold" grpId="0" nodeType="afterEffect">
                                  <p:stCondLst>
                                    <p:cond delay="0"/>
                                  </p:stCondLst>
                                  <p:childTnLst>
                                    <p:set>
                                      <p:cBhvr>
                                        <p:cTn id="137" dur="1" fill="hold">
                                          <p:stCondLst>
                                            <p:cond delay="0"/>
                                          </p:stCondLst>
                                        </p:cTn>
                                        <p:tgtEl>
                                          <p:spTgt spid="16"/>
                                        </p:tgtEl>
                                        <p:attrNameLst>
                                          <p:attrName>style.visibility</p:attrName>
                                        </p:attrNameLst>
                                      </p:cBhvr>
                                      <p:to>
                                        <p:strVal val="visible"/>
                                      </p:to>
                                    </p:set>
                                    <p:animEffect transition="in" filter="wipe(left)">
                                      <p:cBhvr>
                                        <p:cTn id="138" dur="25000"/>
                                        <p:tgtEl>
                                          <p:spTgt spid="16"/>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15"/>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P spid="104" grpId="0"/>
      <p:bldP spid="105" grpId="0"/>
      <p:bldP spid="111" grpId="0" animBg="1"/>
      <p:bldP spid="111" grpId="1" animBg="1"/>
      <p:bldP spid="112" grpId="0"/>
      <p:bldP spid="113" grpId="0" animBg="1"/>
      <p:bldP spid="113" grpId="1" animBg="1"/>
      <p:bldP spid="114" grpId="0" animBg="1"/>
      <p:bldP spid="114" grpId="1" animBg="1"/>
      <p:bldP spid="109" grpId="0" animBg="1"/>
      <p:bldP spid="109" grpId="1" animBg="1"/>
      <p:bldP spid="115" grpId="0" animBg="1"/>
      <p:bldP spid="115" grpId="1" animBg="1"/>
      <p:bldP spid="115" grpId="2" animBg="1"/>
      <p:bldP spid="15" grpId="0" animBg="1"/>
      <p:bldP spid="15" grpId="1" animBg="1"/>
      <p:bldP spid="16" grpId="0" animBg="1"/>
      <p:bldP spid="16" grpId="1"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616428" y="-173072"/>
            <a:ext cx="912175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 Capture by Value in Java </a:t>
            </a:r>
          </a:p>
        </p:txBody>
      </p:sp>
      <p:sp>
        <p:nvSpPr>
          <p:cNvPr id="21" name="TextBox 20">
            <a:extLst>
              <a:ext uri="{FF2B5EF4-FFF2-40B4-BE49-F238E27FC236}">
                <a16:creationId xmlns:a16="http://schemas.microsoft.com/office/drawing/2014/main" id="{3C420865-FA79-4E70-B912-9AE86F59BE14}"/>
              </a:ext>
            </a:extLst>
          </p:cNvPr>
          <p:cNvSpPr txBox="1"/>
          <p:nvPr/>
        </p:nvSpPr>
        <p:spPr>
          <a:xfrm>
            <a:off x="208180" y="724572"/>
            <a:ext cx="6902484" cy="5940924"/>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 Java lambda function madness</a:t>
            </a:r>
          </a:p>
          <a:p>
            <a:r>
              <a:rPr lang="en-US" dirty="0">
                <a:latin typeface="Consolas" panose="020B0609020204030204" pitchFamily="49" charset="0"/>
              </a:rPr>
              <a:t>interface </a:t>
            </a:r>
            <a:r>
              <a:rPr lang="en-US" dirty="0" err="1">
                <a:solidFill>
                  <a:srgbClr val="00B0F0"/>
                </a:solidFill>
                <a:latin typeface="Consolas" panose="020B0609020204030204" pitchFamily="49" charset="0"/>
              </a:rPr>
              <a:t>MyFunction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void</a:t>
            </a:r>
            <a:r>
              <a:rPr lang="en-US" dirty="0">
                <a:latin typeface="Consolas" panose="020B0609020204030204" pitchFamily="49" charset="0"/>
              </a:rPr>
              <a:t> </a:t>
            </a:r>
            <a:r>
              <a:rPr lang="en-US" dirty="0">
                <a:solidFill>
                  <a:srgbClr val="C00000"/>
                </a:solidFill>
                <a:latin typeface="Consolas" panose="020B0609020204030204" pitchFamily="49" charset="0"/>
              </a:rPr>
              <a:t>f</a:t>
            </a:r>
            <a:r>
              <a:rPr lang="en-US" dirty="0">
                <a:latin typeface="Consolas" panose="020B0609020204030204" pitchFamily="49" charset="0"/>
              </a:rPr>
              <a:t>(</a:t>
            </a:r>
            <a:r>
              <a:rPr lang="en-US" dirty="0">
                <a:solidFill>
                  <a:srgbClr val="0070C0"/>
                </a:solidFill>
                <a:latin typeface="Consolas" panose="020B0609020204030204" pitchFamily="49" charset="0"/>
              </a:rPr>
              <a:t>double rad</a:t>
            </a:r>
            <a:r>
              <a:rPr lang="en-US" dirty="0">
                <a:latin typeface="Consolas" panose="020B0609020204030204" pitchFamily="49" charset="0"/>
              </a:rPr>
              <a:t>);</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public class </a:t>
            </a:r>
            <a:r>
              <a:rPr lang="en-US" dirty="0" err="1">
                <a:latin typeface="Consolas" panose="020B0609020204030204" pitchFamily="49" charset="0"/>
              </a:rPr>
              <a:t>MyClass</a:t>
            </a:r>
            <a:r>
              <a:rPr lang="en-US" dirty="0">
                <a:latin typeface="Consolas" panose="020B0609020204030204" pitchFamily="49" charset="0"/>
              </a:rPr>
              <a:t> {</a:t>
            </a:r>
          </a:p>
          <a:p>
            <a:r>
              <a:rPr lang="en-US" dirty="0">
                <a:solidFill>
                  <a:schemeClr val="accent4">
                    <a:lumMod val="50000"/>
                  </a:schemeClr>
                </a:solidFill>
                <a:latin typeface="Consolas" panose="020B0609020204030204" pitchFamily="49" charset="0"/>
              </a:rPr>
              <a:t>  public static class Circle {</a:t>
            </a:r>
          </a:p>
          <a:p>
            <a:r>
              <a:rPr lang="en-US" dirty="0">
                <a:solidFill>
                  <a:schemeClr val="accent4">
                    <a:lumMod val="50000"/>
                  </a:schemeClr>
                </a:solidFill>
                <a:latin typeface="Consolas" panose="020B0609020204030204" pitchFamily="49" charset="0"/>
              </a:rPr>
              <a:t>    public Circle(double rad) { rad_ = rad; }</a:t>
            </a:r>
          </a:p>
          <a:p>
            <a:r>
              <a:rPr lang="en-US" dirty="0">
                <a:solidFill>
                  <a:schemeClr val="accent4">
                    <a:lumMod val="50000"/>
                  </a:schemeClr>
                </a:solidFill>
                <a:latin typeface="Consolas" panose="020B0609020204030204" pitchFamily="49" charset="0"/>
              </a:rPr>
              <a:t>    public double </a:t>
            </a:r>
            <a:r>
              <a:rPr lang="en-US" dirty="0" err="1">
                <a:solidFill>
                  <a:schemeClr val="accent4">
                    <a:lumMod val="50000"/>
                  </a:schemeClr>
                </a:solidFill>
                <a:latin typeface="Consolas" panose="020B0609020204030204" pitchFamily="49" charset="0"/>
              </a:rPr>
              <a:t>getRad</a:t>
            </a:r>
            <a:r>
              <a:rPr lang="en-US" dirty="0">
                <a:solidFill>
                  <a:schemeClr val="accent4">
                    <a:lumMod val="50000"/>
                  </a:schemeClr>
                </a:solidFill>
                <a:latin typeface="Consolas" panose="020B0609020204030204" pitchFamily="49" charset="0"/>
              </a:rPr>
              <a:t>() { return rad_; }</a:t>
            </a:r>
          </a:p>
          <a:p>
            <a:r>
              <a:rPr lang="en-US" dirty="0">
                <a:solidFill>
                  <a:schemeClr val="accent4">
                    <a:lumMod val="50000"/>
                  </a:schemeClr>
                </a:solidFill>
                <a:latin typeface="Consolas" panose="020B0609020204030204" pitchFamily="49" charset="0"/>
              </a:rPr>
              <a:t>    public void  </a:t>
            </a:r>
            <a:r>
              <a:rPr lang="en-US" dirty="0" err="1">
                <a:solidFill>
                  <a:schemeClr val="accent4">
                    <a:lumMod val="50000"/>
                  </a:schemeClr>
                </a:solidFill>
                <a:latin typeface="Consolas" panose="020B0609020204030204" pitchFamily="49" charset="0"/>
              </a:rPr>
              <a:t>setRad</a:t>
            </a:r>
            <a:r>
              <a:rPr lang="en-US" dirty="0">
                <a:solidFill>
                  <a:schemeClr val="accent4">
                    <a:lumMod val="50000"/>
                  </a:schemeClr>
                </a:solidFill>
                <a:latin typeface="Consolas" panose="020B0609020204030204" pitchFamily="49" charset="0"/>
              </a:rPr>
              <a:t>(double rad) { rad_ = rad; }</a:t>
            </a:r>
          </a:p>
          <a:p>
            <a:r>
              <a:rPr lang="en-US" sz="1000" dirty="0">
                <a:solidFill>
                  <a:schemeClr val="accent4">
                    <a:lumMod val="50000"/>
                  </a:schemeClr>
                </a:solidFill>
                <a:latin typeface="Consolas" panose="020B0609020204030204" pitchFamily="49" charset="0"/>
              </a:rPr>
              <a:t> </a:t>
            </a:r>
            <a:r>
              <a:rPr lang="en-US" sz="600" dirty="0">
                <a:solidFill>
                  <a:schemeClr val="accent4">
                    <a:lumMod val="50000"/>
                  </a:schemeClr>
                </a:solidFill>
                <a:latin typeface="Consolas" panose="020B0609020204030204" pitchFamily="49" charset="0"/>
              </a:rPr>
              <a:t>  </a:t>
            </a:r>
            <a:endParaRPr lang="en-US" sz="1000" dirty="0">
              <a:solidFill>
                <a:schemeClr val="accent4">
                  <a:lumMod val="50000"/>
                </a:schemeClr>
              </a:solidFill>
              <a:latin typeface="Consolas" panose="020B0609020204030204" pitchFamily="49" charset="0"/>
            </a:endParaRPr>
          </a:p>
          <a:p>
            <a:r>
              <a:rPr lang="en-US" dirty="0">
                <a:solidFill>
                  <a:schemeClr val="accent4">
                    <a:lumMod val="50000"/>
                  </a:schemeClr>
                </a:solidFill>
                <a:latin typeface="Consolas" panose="020B0609020204030204" pitchFamily="49" charset="0"/>
              </a:rPr>
              <a:t>    double rad_;</a:t>
            </a:r>
          </a:p>
          <a:p>
            <a:r>
              <a:rPr lang="en-US" dirty="0">
                <a:solidFill>
                  <a:schemeClr val="accent4">
                    <a:lumMod val="50000"/>
                  </a:schemeClr>
                </a:solidFill>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4">
                    <a:lumMod val="50000"/>
                  </a:schemeClr>
                </a:solidFill>
                <a:latin typeface="Consolas" panose="020B0609020204030204" pitchFamily="49" charset="0"/>
              </a:rPr>
              <a:t>Circle</a:t>
            </a:r>
            <a:r>
              <a:rPr lang="en-US" dirty="0">
                <a:latin typeface="Consolas" panose="020B0609020204030204" pitchFamily="49" charset="0"/>
              </a:rPr>
              <a:t> </a:t>
            </a:r>
            <a:r>
              <a:rPr lang="en-US" dirty="0">
                <a:solidFill>
                  <a:srgbClr val="00B050"/>
                </a:solidFill>
                <a:latin typeface="Consolas" panose="020B0609020204030204" pitchFamily="49" charset="0"/>
              </a:rPr>
              <a:t>c</a:t>
            </a:r>
            <a:r>
              <a:rPr lang="en-US" dirty="0">
                <a:latin typeface="Consolas" panose="020B0609020204030204" pitchFamily="49" charset="0"/>
              </a:rPr>
              <a:t> = new </a:t>
            </a:r>
            <a:r>
              <a:rPr lang="en-US" dirty="0">
                <a:solidFill>
                  <a:schemeClr val="accent4">
                    <a:lumMod val="50000"/>
                  </a:schemeClr>
                </a:solidFill>
                <a:latin typeface="Consolas" panose="020B0609020204030204" pitchFamily="49" charset="0"/>
              </a:rPr>
              <a:t>Circle</a:t>
            </a:r>
            <a:r>
              <a:rPr lang="en-US" dirty="0">
                <a:latin typeface="Consolas" panose="020B0609020204030204" pitchFamily="49" charset="0"/>
              </a:rPr>
              <a:t>(10.0);</a:t>
            </a:r>
          </a:p>
          <a:p>
            <a:r>
              <a:rPr lang="en-US" dirty="0">
                <a:latin typeface="Consolas" panose="020B0609020204030204" pitchFamily="49" charset="0"/>
              </a:rPr>
              <a:t>    </a:t>
            </a:r>
            <a:r>
              <a:rPr lang="en-US" dirty="0" err="1">
                <a:solidFill>
                  <a:srgbClr val="00B0F0"/>
                </a:solidFill>
                <a:latin typeface="Consolas" panose="020B0609020204030204" pitchFamily="49" charset="0"/>
              </a:rPr>
              <a:t>MyFunction</a:t>
            </a:r>
            <a:r>
              <a:rPr lang="en-US" dirty="0">
                <a:latin typeface="Consolas" panose="020B0609020204030204" pitchFamily="49" charset="0"/>
              </a:rPr>
              <a:t> </a:t>
            </a:r>
            <a:r>
              <a:rPr lang="en-US" dirty="0" err="1">
                <a:latin typeface="Consolas" panose="020B0609020204030204" pitchFamily="49" charset="0"/>
              </a:rPr>
              <a:t>lambda_fn</a:t>
            </a:r>
            <a:r>
              <a:rPr lang="en-US" dirty="0">
                <a:latin typeface="Consolas" panose="020B0609020204030204" pitchFamily="49" charset="0"/>
              </a:rPr>
              <a:t> = </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new_rad</a:t>
            </a:r>
            <a:r>
              <a:rPr lang="en-US" dirty="0">
                <a:solidFill>
                  <a:srgbClr val="7030A0"/>
                </a:solidFill>
                <a:latin typeface="Consolas" panose="020B0609020204030204" pitchFamily="49" charset="0"/>
              </a:rPr>
              <a:t>) -&gt; </a:t>
            </a:r>
            <a:br>
              <a:rPr lang="en-US" dirty="0">
                <a:solidFill>
                  <a:srgbClr val="7030A0"/>
                </a:solidFill>
                <a:latin typeface="Consolas" panose="020B0609020204030204" pitchFamily="49" charset="0"/>
              </a:rPr>
            </a:br>
            <a:r>
              <a:rPr lang="en-US" dirty="0">
                <a:solidFill>
                  <a:srgbClr val="7030A0"/>
                </a:solidFill>
                <a:latin typeface="Consolas" panose="020B0609020204030204" pitchFamily="49" charset="0"/>
              </a:rPr>
              <a:t>                             { </a:t>
            </a:r>
            <a:r>
              <a:rPr lang="en-US" dirty="0" err="1">
                <a:solidFill>
                  <a:srgbClr val="00B050"/>
                </a:solidFill>
                <a:latin typeface="Consolas" panose="020B0609020204030204" pitchFamily="49" charset="0"/>
              </a:rPr>
              <a:t>c</a:t>
            </a:r>
            <a:r>
              <a:rPr lang="en-US" dirty="0" err="1">
                <a:solidFill>
                  <a:srgbClr val="7030A0"/>
                </a:solidFill>
                <a:latin typeface="Consolas" panose="020B0609020204030204" pitchFamily="49" charset="0"/>
              </a:rPr>
              <a:t>.setRad</a:t>
            </a:r>
            <a:r>
              <a:rPr lang="en-US" dirty="0">
                <a:solidFill>
                  <a:srgbClr val="7030A0"/>
                </a:solidFill>
                <a:latin typeface="Consolas" panose="020B0609020204030204" pitchFamily="49" charset="0"/>
              </a:rPr>
              <a:t>(</a:t>
            </a:r>
            <a:r>
              <a:rPr lang="en-US" dirty="0" err="1">
                <a:solidFill>
                  <a:srgbClr val="0070C0"/>
                </a:solidFill>
                <a:latin typeface="Consolas" panose="020B0609020204030204" pitchFamily="49" charset="0"/>
              </a:rPr>
              <a:t>new_rad</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lambda_fn.</a:t>
            </a:r>
            <a:r>
              <a:rPr lang="en-US" dirty="0" err="1">
                <a:solidFill>
                  <a:srgbClr val="C00000"/>
                </a:solidFill>
                <a:latin typeface="Consolas" panose="020B0609020204030204" pitchFamily="49" charset="0"/>
              </a:rPr>
              <a:t>f</a:t>
            </a:r>
            <a:r>
              <a:rPr lang="en-US" dirty="0">
                <a:latin typeface="Consolas" panose="020B0609020204030204" pitchFamily="49" charset="0"/>
              </a:rPr>
              <a:t>(</a:t>
            </a:r>
            <a:r>
              <a:rPr lang="en-US" dirty="0">
                <a:solidFill>
                  <a:srgbClr val="0070C0"/>
                </a:solidFill>
                <a:latin typeface="Consolas" panose="020B0609020204030204" pitchFamily="49" charset="0"/>
              </a:rPr>
              <a:t>42.0</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("c's radius: "+ </a:t>
            </a:r>
            <a:r>
              <a:rPr lang="en-US" dirty="0" err="1">
                <a:latin typeface="Consolas" panose="020B0609020204030204" pitchFamily="49" charset="0"/>
              </a:rPr>
              <a:t>c.getRad</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104" name="TextBox 103">
            <a:extLst>
              <a:ext uri="{FF2B5EF4-FFF2-40B4-BE49-F238E27FC236}">
                <a16:creationId xmlns:a16="http://schemas.microsoft.com/office/drawing/2014/main" id="{4A22F8F4-FB13-41D2-B7F2-AB35FAA07F7D}"/>
              </a:ext>
            </a:extLst>
          </p:cNvPr>
          <p:cNvSpPr txBox="1"/>
          <p:nvPr/>
        </p:nvSpPr>
        <p:spPr>
          <a:xfrm>
            <a:off x="7274343" y="834163"/>
            <a:ext cx="4376702" cy="400110"/>
          </a:xfrm>
          <a:prstGeom prst="rect">
            <a:avLst/>
          </a:prstGeom>
          <a:noFill/>
        </p:spPr>
        <p:txBody>
          <a:bodyPr wrap="square" rtlCol="0">
            <a:spAutoFit/>
          </a:bodyPr>
          <a:lstStyle/>
          <a:p>
            <a:pPr algn="ctr"/>
            <a:r>
              <a:rPr lang="en-US" sz="2000" dirty="0">
                <a:latin typeface="+mj-lt"/>
                <a:cs typeface="Times New Roman" pitchFamily="18" charset="0"/>
              </a:rPr>
              <a:t>Alright let's see it in action and find out!</a:t>
            </a:r>
          </a:p>
        </p:txBody>
      </p:sp>
      <p:cxnSp>
        <p:nvCxnSpPr>
          <p:cNvPr id="15" name="Straight Arrow Connector 14">
            <a:extLst>
              <a:ext uri="{FF2B5EF4-FFF2-40B4-BE49-F238E27FC236}">
                <a16:creationId xmlns:a16="http://schemas.microsoft.com/office/drawing/2014/main" id="{A9578FE4-7637-4790-A358-95EDB9797156}"/>
              </a:ext>
            </a:extLst>
          </p:cNvPr>
          <p:cNvCxnSpPr>
            <a:cxnSpLocks/>
          </p:cNvCxnSpPr>
          <p:nvPr/>
        </p:nvCxnSpPr>
        <p:spPr>
          <a:xfrm>
            <a:off x="466331" y="48019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9F0E8D1-6243-481B-8DAB-E8AF783889D3}"/>
              </a:ext>
            </a:extLst>
          </p:cNvPr>
          <p:cNvGrpSpPr/>
          <p:nvPr/>
        </p:nvGrpSpPr>
        <p:grpSpPr>
          <a:xfrm>
            <a:off x="8400898" y="3332498"/>
            <a:ext cx="3114866" cy="734176"/>
            <a:chOff x="7191720" y="2670758"/>
            <a:chExt cx="3114866" cy="734176"/>
          </a:xfrm>
        </p:grpSpPr>
        <p:grpSp>
          <p:nvGrpSpPr>
            <p:cNvPr id="16" name="Group 15">
              <a:extLst>
                <a:ext uri="{FF2B5EF4-FFF2-40B4-BE49-F238E27FC236}">
                  <a16:creationId xmlns:a16="http://schemas.microsoft.com/office/drawing/2014/main" id="{6507E983-6046-446B-A749-66BF932EE652}"/>
                </a:ext>
              </a:extLst>
            </p:cNvPr>
            <p:cNvGrpSpPr/>
            <p:nvPr/>
          </p:nvGrpSpPr>
          <p:grpSpPr>
            <a:xfrm>
              <a:off x="7191720" y="2835546"/>
              <a:ext cx="1071875" cy="461665"/>
              <a:chOff x="3945695" y="3708284"/>
              <a:chExt cx="1071875" cy="461665"/>
            </a:xfrm>
          </p:grpSpPr>
          <p:sp>
            <p:nvSpPr>
              <p:cNvPr id="17" name="TextBox 16">
                <a:extLst>
                  <a:ext uri="{FF2B5EF4-FFF2-40B4-BE49-F238E27FC236}">
                    <a16:creationId xmlns:a16="http://schemas.microsoft.com/office/drawing/2014/main" id="{25AD4FA4-566A-4139-8184-80F4B5881355}"/>
                  </a:ext>
                </a:extLst>
              </p:cNvPr>
              <p:cNvSpPr txBox="1"/>
              <p:nvPr/>
            </p:nvSpPr>
            <p:spPr>
              <a:xfrm>
                <a:off x="3945695" y="3708284"/>
                <a:ext cx="319318" cy="461665"/>
              </a:xfrm>
              <a:prstGeom prst="rect">
                <a:avLst/>
              </a:prstGeom>
              <a:noFill/>
            </p:spPr>
            <p:txBody>
              <a:bodyPr wrap="none" rtlCol="0">
                <a:spAutoFit/>
              </a:bodyPr>
              <a:lstStyle/>
              <a:p>
                <a:r>
                  <a:rPr lang="en-US" sz="2400" dirty="0">
                    <a:solidFill>
                      <a:srgbClr val="00B050"/>
                    </a:solidFill>
                  </a:rPr>
                  <a:t>c</a:t>
                </a:r>
              </a:p>
            </p:txBody>
          </p:sp>
          <p:sp>
            <p:nvSpPr>
              <p:cNvPr id="18" name="Rectangle 17">
                <a:extLst>
                  <a:ext uri="{FF2B5EF4-FFF2-40B4-BE49-F238E27FC236}">
                    <a16:creationId xmlns:a16="http://schemas.microsoft.com/office/drawing/2014/main" id="{60A1224A-9A80-4B8F-87BB-449CB06C2EA3}"/>
                  </a:ext>
                </a:extLst>
              </p:cNvPr>
              <p:cNvSpPr/>
              <p:nvPr/>
            </p:nvSpPr>
            <p:spPr>
              <a:xfrm>
                <a:off x="4253895" y="3746048"/>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1000</a:t>
                </a:r>
              </a:p>
            </p:txBody>
          </p:sp>
        </p:grpSp>
        <p:grpSp>
          <p:nvGrpSpPr>
            <p:cNvPr id="19" name="Group 18">
              <a:extLst>
                <a:ext uri="{FF2B5EF4-FFF2-40B4-BE49-F238E27FC236}">
                  <a16:creationId xmlns:a16="http://schemas.microsoft.com/office/drawing/2014/main" id="{3E01B4F7-DB15-41BD-AAB8-26ABC23631F0}"/>
                </a:ext>
              </a:extLst>
            </p:cNvPr>
            <p:cNvGrpSpPr/>
            <p:nvPr/>
          </p:nvGrpSpPr>
          <p:grpSpPr>
            <a:xfrm>
              <a:off x="8205203" y="2684213"/>
              <a:ext cx="1979525" cy="720721"/>
              <a:chOff x="4885623" y="3641550"/>
              <a:chExt cx="1463226" cy="603342"/>
            </a:xfrm>
          </p:grpSpPr>
          <p:sp>
            <p:nvSpPr>
              <p:cNvPr id="20" name="Rectangle 19">
                <a:extLst>
                  <a:ext uri="{FF2B5EF4-FFF2-40B4-BE49-F238E27FC236}">
                    <a16:creationId xmlns:a16="http://schemas.microsoft.com/office/drawing/2014/main" id="{125EB26F-86D8-446E-8AD5-64BF286BED89}"/>
                  </a:ext>
                </a:extLst>
              </p:cNvPr>
              <p:cNvSpPr/>
              <p:nvPr/>
            </p:nvSpPr>
            <p:spPr>
              <a:xfrm>
                <a:off x="5585174" y="3641550"/>
                <a:ext cx="763675" cy="603342"/>
              </a:xfrm>
              <a:prstGeom prst="rect">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DEEBF7"/>
                  </a:solidFill>
                </a:endParaRPr>
              </a:p>
            </p:txBody>
          </p:sp>
          <p:cxnSp>
            <p:nvCxnSpPr>
              <p:cNvPr id="22" name="Straight Arrow Connector 21">
                <a:extLst>
                  <a:ext uri="{FF2B5EF4-FFF2-40B4-BE49-F238E27FC236}">
                    <a16:creationId xmlns:a16="http://schemas.microsoft.com/office/drawing/2014/main" id="{414D4F73-1430-4E89-8E88-6869FA260900}"/>
                  </a:ext>
                </a:extLst>
              </p:cNvPr>
              <p:cNvCxnSpPr>
                <a:cxnSpLocks/>
                <a:endCxn id="20" idx="1"/>
              </p:cNvCxnSpPr>
              <p:nvPr/>
            </p:nvCxnSpPr>
            <p:spPr>
              <a:xfrm>
                <a:off x="4885623" y="3943222"/>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EF85A317-FF7A-4E45-8B6E-96124F4EF6E4}"/>
                </a:ext>
              </a:extLst>
            </p:cNvPr>
            <p:cNvSpPr txBox="1"/>
            <p:nvPr/>
          </p:nvSpPr>
          <p:spPr>
            <a:xfrm>
              <a:off x="9053798" y="2670758"/>
              <a:ext cx="1252788" cy="369332"/>
            </a:xfrm>
            <a:prstGeom prst="rect">
              <a:avLst/>
            </a:prstGeom>
            <a:noFill/>
          </p:spPr>
          <p:txBody>
            <a:bodyPr wrap="square">
              <a:spAutoFit/>
            </a:bodyPr>
            <a:lstStyle/>
            <a:p>
              <a:pPr algn="ctr"/>
              <a:r>
                <a:rPr lang="en-US" sz="1800" dirty="0">
                  <a:solidFill>
                    <a:srgbClr val="DEEBF7"/>
                  </a:solidFill>
                </a:rPr>
                <a:t>rad_ </a:t>
              </a:r>
            </a:p>
          </p:txBody>
        </p:sp>
        <p:sp>
          <p:nvSpPr>
            <p:cNvPr id="24" name="Rectangle 23">
              <a:extLst>
                <a:ext uri="{FF2B5EF4-FFF2-40B4-BE49-F238E27FC236}">
                  <a16:creationId xmlns:a16="http://schemas.microsoft.com/office/drawing/2014/main" id="{9DCE8B65-23D6-4DB4-8DAE-8DE465E08875}"/>
                </a:ext>
              </a:extLst>
            </p:cNvPr>
            <p:cNvSpPr/>
            <p:nvPr/>
          </p:nvSpPr>
          <p:spPr>
            <a:xfrm>
              <a:off x="9442775" y="3028083"/>
              <a:ext cx="479426" cy="3174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 name="TextBox 3">
            <a:extLst>
              <a:ext uri="{FF2B5EF4-FFF2-40B4-BE49-F238E27FC236}">
                <a16:creationId xmlns:a16="http://schemas.microsoft.com/office/drawing/2014/main" id="{B8A75B57-5F7A-4214-A5DA-452F62A8248F}"/>
              </a:ext>
            </a:extLst>
          </p:cNvPr>
          <p:cNvSpPr txBox="1"/>
          <p:nvPr/>
        </p:nvSpPr>
        <p:spPr>
          <a:xfrm>
            <a:off x="10653587" y="3639695"/>
            <a:ext cx="466794" cy="400110"/>
          </a:xfrm>
          <a:prstGeom prst="rect">
            <a:avLst/>
          </a:prstGeom>
          <a:noFill/>
        </p:spPr>
        <p:txBody>
          <a:bodyPr wrap="none" rtlCol="0">
            <a:spAutoFit/>
          </a:bodyPr>
          <a:lstStyle/>
          <a:p>
            <a:pPr algn="ctr"/>
            <a:r>
              <a:rPr lang="en-US" sz="2000" dirty="0">
                <a:latin typeface="Consolas" panose="020B0609020204030204" pitchFamily="49" charset="0"/>
                <a:cs typeface="Times New Roman" pitchFamily="18" charset="0"/>
              </a:rPr>
              <a:t>10</a:t>
            </a:r>
          </a:p>
        </p:txBody>
      </p:sp>
      <p:cxnSp>
        <p:nvCxnSpPr>
          <p:cNvPr id="27" name="Straight Arrow Connector 26">
            <a:extLst>
              <a:ext uri="{FF2B5EF4-FFF2-40B4-BE49-F238E27FC236}">
                <a16:creationId xmlns:a16="http://schemas.microsoft.com/office/drawing/2014/main" id="{23D9477A-81DE-425D-A81A-6B0CA8D0F515}"/>
              </a:ext>
            </a:extLst>
          </p:cNvPr>
          <p:cNvCxnSpPr>
            <a:cxnSpLocks/>
          </p:cNvCxnSpPr>
          <p:nvPr/>
        </p:nvCxnSpPr>
        <p:spPr>
          <a:xfrm>
            <a:off x="480368" y="50686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FC2FCD0-2C9C-40E8-86FD-09E49C52972D}"/>
              </a:ext>
            </a:extLst>
          </p:cNvPr>
          <p:cNvGrpSpPr/>
          <p:nvPr/>
        </p:nvGrpSpPr>
        <p:grpSpPr>
          <a:xfrm>
            <a:off x="7210204" y="3996715"/>
            <a:ext cx="2262569" cy="461665"/>
            <a:chOff x="7055928" y="3727888"/>
            <a:chExt cx="2262569" cy="461665"/>
          </a:xfrm>
        </p:grpSpPr>
        <p:sp>
          <p:nvSpPr>
            <p:cNvPr id="28" name="TextBox 27">
              <a:extLst>
                <a:ext uri="{FF2B5EF4-FFF2-40B4-BE49-F238E27FC236}">
                  <a16:creationId xmlns:a16="http://schemas.microsoft.com/office/drawing/2014/main" id="{AC54268E-C11C-4A53-8F63-F1AAD4CA9107}"/>
                </a:ext>
              </a:extLst>
            </p:cNvPr>
            <p:cNvSpPr txBox="1"/>
            <p:nvPr/>
          </p:nvSpPr>
          <p:spPr>
            <a:xfrm>
              <a:off x="7055928" y="3727888"/>
              <a:ext cx="1553630" cy="461665"/>
            </a:xfrm>
            <a:prstGeom prst="rect">
              <a:avLst/>
            </a:prstGeom>
            <a:noFill/>
          </p:spPr>
          <p:txBody>
            <a:bodyPr wrap="none" rtlCol="0">
              <a:spAutoFit/>
            </a:bodyPr>
            <a:lstStyle/>
            <a:p>
              <a:r>
                <a:rPr lang="en-US" sz="2400" dirty="0" err="1"/>
                <a:t>lambda_fn</a:t>
              </a:r>
              <a:endParaRPr lang="en-US" sz="2400" dirty="0"/>
            </a:p>
          </p:txBody>
        </p:sp>
        <p:sp>
          <p:nvSpPr>
            <p:cNvPr id="29" name="Rectangle 28">
              <a:extLst>
                <a:ext uri="{FF2B5EF4-FFF2-40B4-BE49-F238E27FC236}">
                  <a16:creationId xmlns:a16="http://schemas.microsoft.com/office/drawing/2014/main" id="{D3E323A3-10DD-4925-BDCE-5492C848B733}"/>
                </a:ext>
              </a:extLst>
            </p:cNvPr>
            <p:cNvSpPr/>
            <p:nvPr/>
          </p:nvSpPr>
          <p:spPr>
            <a:xfrm>
              <a:off x="8554822" y="376565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 name="Group 30">
            <a:extLst>
              <a:ext uri="{FF2B5EF4-FFF2-40B4-BE49-F238E27FC236}">
                <a16:creationId xmlns:a16="http://schemas.microsoft.com/office/drawing/2014/main" id="{9BEB1846-9762-461F-BACE-C94679B7A202}"/>
              </a:ext>
            </a:extLst>
          </p:cNvPr>
          <p:cNvGrpSpPr/>
          <p:nvPr/>
        </p:nvGrpSpPr>
        <p:grpSpPr>
          <a:xfrm>
            <a:off x="8263704" y="4765138"/>
            <a:ext cx="3900221" cy="1419098"/>
            <a:chOff x="8610980" y="1622260"/>
            <a:chExt cx="3900221" cy="1419098"/>
          </a:xfrm>
        </p:grpSpPr>
        <p:grpSp>
          <p:nvGrpSpPr>
            <p:cNvPr id="32" name="Group 31">
              <a:extLst>
                <a:ext uri="{FF2B5EF4-FFF2-40B4-BE49-F238E27FC236}">
                  <a16:creationId xmlns:a16="http://schemas.microsoft.com/office/drawing/2014/main" id="{6EC56D69-9E43-43F0-93B1-42DAB613955E}"/>
                </a:ext>
              </a:extLst>
            </p:cNvPr>
            <p:cNvGrpSpPr/>
            <p:nvPr/>
          </p:nvGrpSpPr>
          <p:grpSpPr>
            <a:xfrm>
              <a:off x="8610980" y="1622260"/>
              <a:ext cx="3900221" cy="1419098"/>
              <a:chOff x="8610980" y="1622260"/>
              <a:chExt cx="3900221" cy="1419098"/>
            </a:xfrm>
          </p:grpSpPr>
          <p:grpSp>
            <p:nvGrpSpPr>
              <p:cNvPr id="34" name="Group 33">
                <a:extLst>
                  <a:ext uri="{FF2B5EF4-FFF2-40B4-BE49-F238E27FC236}">
                    <a16:creationId xmlns:a16="http://schemas.microsoft.com/office/drawing/2014/main" id="{D7B05C5B-5106-4E0C-9394-60BE4FDD5C82}"/>
                  </a:ext>
                </a:extLst>
              </p:cNvPr>
              <p:cNvGrpSpPr/>
              <p:nvPr/>
            </p:nvGrpSpPr>
            <p:grpSpPr>
              <a:xfrm>
                <a:off x="8610980" y="1622260"/>
                <a:ext cx="3900221" cy="1419098"/>
                <a:chOff x="8610980" y="1622260"/>
                <a:chExt cx="3900221" cy="1419098"/>
              </a:xfrm>
            </p:grpSpPr>
            <p:grpSp>
              <p:nvGrpSpPr>
                <p:cNvPr id="36" name="Group 35">
                  <a:extLst>
                    <a:ext uri="{FF2B5EF4-FFF2-40B4-BE49-F238E27FC236}">
                      <a16:creationId xmlns:a16="http://schemas.microsoft.com/office/drawing/2014/main" id="{8F16DCB0-74F9-4569-B452-DD026809C620}"/>
                    </a:ext>
                  </a:extLst>
                </p:cNvPr>
                <p:cNvGrpSpPr/>
                <p:nvPr/>
              </p:nvGrpSpPr>
              <p:grpSpPr>
                <a:xfrm>
                  <a:off x="8610980" y="1622260"/>
                  <a:ext cx="3530889" cy="1419098"/>
                  <a:chOff x="8610980" y="1622260"/>
                  <a:chExt cx="3530889" cy="1419098"/>
                </a:xfrm>
              </p:grpSpPr>
              <p:sp>
                <p:nvSpPr>
                  <p:cNvPr id="40" name="Rectangle 39">
                    <a:extLst>
                      <a:ext uri="{FF2B5EF4-FFF2-40B4-BE49-F238E27FC236}">
                        <a16:creationId xmlns:a16="http://schemas.microsoft.com/office/drawing/2014/main" id="{E19E9250-30C6-4526-ACD1-C01F4BF1F848}"/>
                      </a:ext>
                    </a:extLst>
                  </p:cNvPr>
                  <p:cNvSpPr/>
                  <p:nvPr/>
                </p:nvSpPr>
                <p:spPr>
                  <a:xfrm>
                    <a:off x="8610980" y="1622260"/>
                    <a:ext cx="3530889" cy="141909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574CA17-D351-483A-A30A-FBEF147283F5}"/>
                      </a:ext>
                    </a:extLst>
                  </p:cNvPr>
                  <p:cNvSpPr txBox="1"/>
                  <p:nvPr/>
                </p:nvSpPr>
                <p:spPr>
                  <a:xfrm>
                    <a:off x="8907745" y="2557719"/>
                    <a:ext cx="3032970" cy="369332"/>
                  </a:xfrm>
                  <a:prstGeom prst="rect">
                    <a:avLst/>
                  </a:prstGeom>
                  <a:noFill/>
                </p:spPr>
                <p:txBody>
                  <a:bodyPr wrap="square">
                    <a:spAutoFit/>
                  </a:bodyPr>
                  <a:lstStyle/>
                  <a:p>
                    <a:r>
                      <a:rPr lang="en-US" dirty="0">
                        <a:solidFill>
                          <a:srgbClr val="7030A0"/>
                        </a:solidFill>
                        <a:latin typeface="Consolas" panose="020B0609020204030204" pitchFamily="49" charset="0"/>
                      </a:rPr>
                      <a:t>{ </a:t>
                    </a:r>
                    <a:r>
                      <a:rPr lang="en-US" dirty="0" err="1">
                        <a:solidFill>
                          <a:srgbClr val="00B050"/>
                        </a:solidFill>
                        <a:latin typeface="Consolas" panose="020B0609020204030204" pitchFamily="49" charset="0"/>
                      </a:rPr>
                      <a:t>c</a:t>
                    </a:r>
                    <a:r>
                      <a:rPr lang="en-US" dirty="0" err="1">
                        <a:solidFill>
                          <a:srgbClr val="7030A0"/>
                        </a:solidFill>
                        <a:latin typeface="Consolas" panose="020B0609020204030204" pitchFamily="49" charset="0"/>
                      </a:rPr>
                      <a:t>.setRad</a:t>
                    </a:r>
                    <a:r>
                      <a:rPr lang="en-US" dirty="0">
                        <a:solidFill>
                          <a:srgbClr val="7030A0"/>
                        </a:solidFill>
                        <a:latin typeface="Consolas" panose="020B0609020204030204" pitchFamily="49" charset="0"/>
                      </a:rPr>
                      <a:t>(</a:t>
                    </a:r>
                    <a:r>
                      <a:rPr lang="en-US" dirty="0" err="1">
                        <a:solidFill>
                          <a:srgbClr val="0070C0"/>
                        </a:solidFill>
                        <a:latin typeface="Consolas" panose="020B0609020204030204" pitchFamily="49" charset="0"/>
                      </a:rPr>
                      <a:t>new_rad</a:t>
                    </a:r>
                    <a:r>
                      <a:rPr lang="en-US" dirty="0">
                        <a:solidFill>
                          <a:srgbClr val="7030A0"/>
                        </a:solidFill>
                        <a:latin typeface="Consolas" panose="020B0609020204030204" pitchFamily="49" charset="0"/>
                      </a:rPr>
                      <a:t>); }</a:t>
                    </a:r>
                    <a:endParaRPr lang="en-US" dirty="0"/>
                  </a:p>
                </p:txBody>
              </p:sp>
            </p:grpSp>
            <p:sp>
              <p:nvSpPr>
                <p:cNvPr id="37" name="TextBox 36">
                  <a:extLst>
                    <a:ext uri="{FF2B5EF4-FFF2-40B4-BE49-F238E27FC236}">
                      <a16:creationId xmlns:a16="http://schemas.microsoft.com/office/drawing/2014/main" id="{1A09CDC5-3A91-4BB0-873D-B38BF828A0A5}"/>
                    </a:ext>
                  </a:extLst>
                </p:cNvPr>
                <p:cNvSpPr txBox="1"/>
                <p:nvPr/>
              </p:nvSpPr>
              <p:spPr>
                <a:xfrm>
                  <a:off x="9854501" y="2215738"/>
                  <a:ext cx="2656700"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70C0"/>
                      </a:solidFill>
                      <a:latin typeface="Consolas" panose="020B0609020204030204" pitchFamily="49" charset="0"/>
                    </a:rPr>
                    <a:t>double </a:t>
                  </a:r>
                  <a:r>
                    <a:rPr lang="en-US" dirty="0" err="1">
                      <a:solidFill>
                        <a:srgbClr val="0070C0"/>
                      </a:solidFill>
                      <a:latin typeface="Consolas" panose="020B0609020204030204" pitchFamily="49" charset="0"/>
                    </a:rPr>
                    <a:t>new_rad</a:t>
                  </a:r>
                  <a:r>
                    <a:rPr lang="en-US" dirty="0">
                      <a:latin typeface="Consolas" panose="020B0609020204030204" pitchFamily="49" charset="0"/>
                    </a:rPr>
                    <a:t>) </a:t>
                  </a:r>
                  <a:endParaRPr lang="en-US" dirty="0"/>
                </a:p>
              </p:txBody>
            </p:sp>
          </p:grpSp>
          <p:sp>
            <p:nvSpPr>
              <p:cNvPr id="35" name="TextBox 34">
                <a:extLst>
                  <a:ext uri="{FF2B5EF4-FFF2-40B4-BE49-F238E27FC236}">
                    <a16:creationId xmlns:a16="http://schemas.microsoft.com/office/drawing/2014/main" id="{112019FD-8ECA-4644-A214-95B1C6B0BA04}"/>
                  </a:ext>
                </a:extLst>
              </p:cNvPr>
              <p:cNvSpPr txBox="1"/>
              <p:nvPr/>
            </p:nvSpPr>
            <p:spPr>
              <a:xfrm>
                <a:off x="8701462" y="222140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void </a:t>
                </a:r>
                <a:endParaRPr lang="en-US" dirty="0">
                  <a:solidFill>
                    <a:srgbClr val="C00000"/>
                  </a:solidFill>
                </a:endParaRPr>
              </a:p>
            </p:txBody>
          </p:sp>
        </p:grpSp>
        <p:sp>
          <p:nvSpPr>
            <p:cNvPr id="33" name="TextBox 32">
              <a:extLst>
                <a:ext uri="{FF2B5EF4-FFF2-40B4-BE49-F238E27FC236}">
                  <a16:creationId xmlns:a16="http://schemas.microsoft.com/office/drawing/2014/main" id="{3EEA719B-32A7-4D04-B1A5-731C2C47278E}"/>
                </a:ext>
              </a:extLst>
            </p:cNvPr>
            <p:cNvSpPr txBox="1"/>
            <p:nvPr/>
          </p:nvSpPr>
          <p:spPr>
            <a:xfrm>
              <a:off x="9291031" y="2214148"/>
              <a:ext cx="776996"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grpSp>
        <p:nvGrpSpPr>
          <p:cNvPr id="6" name="Group 5">
            <a:extLst>
              <a:ext uri="{FF2B5EF4-FFF2-40B4-BE49-F238E27FC236}">
                <a16:creationId xmlns:a16="http://schemas.microsoft.com/office/drawing/2014/main" id="{E117A9A1-1B7B-413F-9151-A465EAD76030}"/>
              </a:ext>
            </a:extLst>
          </p:cNvPr>
          <p:cNvGrpSpPr/>
          <p:nvPr/>
        </p:nvGrpSpPr>
        <p:grpSpPr>
          <a:xfrm>
            <a:off x="8402903" y="3494801"/>
            <a:ext cx="1071875" cy="461665"/>
            <a:chOff x="8553298" y="2987946"/>
            <a:chExt cx="1071875" cy="461665"/>
          </a:xfrm>
        </p:grpSpPr>
        <p:sp>
          <p:nvSpPr>
            <p:cNvPr id="47" name="TextBox 46">
              <a:extLst>
                <a:ext uri="{FF2B5EF4-FFF2-40B4-BE49-F238E27FC236}">
                  <a16:creationId xmlns:a16="http://schemas.microsoft.com/office/drawing/2014/main" id="{F526785A-6331-4340-82CC-C7F8A51599AA}"/>
                </a:ext>
              </a:extLst>
            </p:cNvPr>
            <p:cNvSpPr txBox="1"/>
            <p:nvPr/>
          </p:nvSpPr>
          <p:spPr>
            <a:xfrm>
              <a:off x="8553298" y="2987946"/>
              <a:ext cx="319318" cy="461665"/>
            </a:xfrm>
            <a:prstGeom prst="rect">
              <a:avLst/>
            </a:prstGeom>
            <a:noFill/>
          </p:spPr>
          <p:txBody>
            <a:bodyPr wrap="none" rtlCol="0">
              <a:spAutoFit/>
            </a:bodyPr>
            <a:lstStyle/>
            <a:p>
              <a:r>
                <a:rPr lang="en-US" sz="2400" dirty="0">
                  <a:solidFill>
                    <a:srgbClr val="00B050"/>
                  </a:solidFill>
                </a:rPr>
                <a:t>c</a:t>
              </a:r>
            </a:p>
          </p:txBody>
        </p:sp>
        <p:sp>
          <p:nvSpPr>
            <p:cNvPr id="48" name="Rectangle 47">
              <a:extLst>
                <a:ext uri="{FF2B5EF4-FFF2-40B4-BE49-F238E27FC236}">
                  <a16:creationId xmlns:a16="http://schemas.microsoft.com/office/drawing/2014/main" id="{BF490BF2-C294-4007-ABF9-17099472088B}"/>
                </a:ext>
              </a:extLst>
            </p:cNvPr>
            <p:cNvSpPr/>
            <p:nvPr/>
          </p:nvSpPr>
          <p:spPr>
            <a:xfrm>
              <a:off x="8861498" y="302571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1000</a:t>
              </a:r>
            </a:p>
          </p:txBody>
        </p:sp>
      </p:grpSp>
      <p:cxnSp>
        <p:nvCxnSpPr>
          <p:cNvPr id="52" name="Straight Arrow Connector 51">
            <a:extLst>
              <a:ext uri="{FF2B5EF4-FFF2-40B4-BE49-F238E27FC236}">
                <a16:creationId xmlns:a16="http://schemas.microsoft.com/office/drawing/2014/main" id="{6ADFA6DC-5267-4920-B679-11B65FC34491}"/>
              </a:ext>
            </a:extLst>
          </p:cNvPr>
          <p:cNvCxnSpPr>
            <a:cxnSpLocks/>
          </p:cNvCxnSpPr>
          <p:nvPr/>
        </p:nvCxnSpPr>
        <p:spPr>
          <a:xfrm flipV="1">
            <a:off x="10005934" y="3777919"/>
            <a:ext cx="359271" cy="1157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15B34B-2589-49BD-BFA8-753A13F2732D}"/>
              </a:ext>
            </a:extLst>
          </p:cNvPr>
          <p:cNvCxnSpPr>
            <a:cxnSpLocks/>
          </p:cNvCxnSpPr>
          <p:nvPr/>
        </p:nvCxnSpPr>
        <p:spPr>
          <a:xfrm flipH="1">
            <a:off x="8263704" y="4251748"/>
            <a:ext cx="799757" cy="5109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3B4FDB-9398-430B-94EE-9D207B7F7CF8}"/>
              </a:ext>
            </a:extLst>
          </p:cNvPr>
          <p:cNvCxnSpPr>
            <a:cxnSpLocks/>
          </p:cNvCxnSpPr>
          <p:nvPr/>
        </p:nvCxnSpPr>
        <p:spPr>
          <a:xfrm>
            <a:off x="482373" y="56180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EFF4DF-5F20-40E7-B41C-26F8377F38F3}"/>
              </a:ext>
            </a:extLst>
          </p:cNvPr>
          <p:cNvSpPr txBox="1"/>
          <p:nvPr/>
        </p:nvSpPr>
        <p:spPr>
          <a:xfrm>
            <a:off x="2172422" y="5417994"/>
            <a:ext cx="748923" cy="400110"/>
          </a:xfrm>
          <a:prstGeom prst="rect">
            <a:avLst/>
          </a:prstGeom>
          <a:noFill/>
        </p:spPr>
        <p:txBody>
          <a:bodyPr wrap="none" rtlCol="0">
            <a:spAutoFit/>
          </a:bodyPr>
          <a:lstStyle/>
          <a:p>
            <a:pPr algn="ctr"/>
            <a:r>
              <a:rPr lang="en-US" sz="2000" dirty="0">
                <a:solidFill>
                  <a:srgbClr val="0070C0"/>
                </a:solidFill>
                <a:latin typeface="Consolas" panose="020B0609020204030204" pitchFamily="49" charset="0"/>
                <a:cs typeface="Times New Roman" pitchFamily="18" charset="0"/>
              </a:rPr>
              <a:t>42.0</a:t>
            </a:r>
          </a:p>
        </p:txBody>
      </p:sp>
      <p:cxnSp>
        <p:nvCxnSpPr>
          <p:cNvPr id="59" name="Straight Arrow Connector 58">
            <a:extLst>
              <a:ext uri="{FF2B5EF4-FFF2-40B4-BE49-F238E27FC236}">
                <a16:creationId xmlns:a16="http://schemas.microsoft.com/office/drawing/2014/main" id="{6033C53F-C9E2-4B05-B0A5-98094AD60ADB}"/>
              </a:ext>
            </a:extLst>
          </p:cNvPr>
          <p:cNvCxnSpPr>
            <a:cxnSpLocks/>
          </p:cNvCxnSpPr>
          <p:nvPr/>
        </p:nvCxnSpPr>
        <p:spPr>
          <a:xfrm>
            <a:off x="8581631" y="58967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34743C4-7A0F-43E5-8078-164050060086}"/>
              </a:ext>
            </a:extLst>
          </p:cNvPr>
          <p:cNvSpPr txBox="1"/>
          <p:nvPr/>
        </p:nvSpPr>
        <p:spPr>
          <a:xfrm>
            <a:off x="10661608" y="3635685"/>
            <a:ext cx="466795"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42</a:t>
            </a:r>
          </a:p>
        </p:txBody>
      </p:sp>
      <p:cxnSp>
        <p:nvCxnSpPr>
          <p:cNvPr id="61" name="Straight Arrow Connector 60">
            <a:extLst>
              <a:ext uri="{FF2B5EF4-FFF2-40B4-BE49-F238E27FC236}">
                <a16:creationId xmlns:a16="http://schemas.microsoft.com/office/drawing/2014/main" id="{785618E9-B511-4507-A49A-51B37C7A4DE1}"/>
              </a:ext>
            </a:extLst>
          </p:cNvPr>
          <p:cNvCxnSpPr>
            <a:cxnSpLocks/>
          </p:cNvCxnSpPr>
          <p:nvPr/>
        </p:nvCxnSpPr>
        <p:spPr>
          <a:xfrm>
            <a:off x="490395" y="58967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A67F71D-30E9-457D-816F-9A3BFA91504F}"/>
              </a:ext>
            </a:extLst>
          </p:cNvPr>
          <p:cNvSpPr txBox="1"/>
          <p:nvPr/>
        </p:nvSpPr>
        <p:spPr>
          <a:xfrm>
            <a:off x="7532400" y="6267554"/>
            <a:ext cx="4376702" cy="400110"/>
          </a:xfrm>
          <a:prstGeom prst="rect">
            <a:avLst/>
          </a:prstGeom>
          <a:noFill/>
        </p:spPr>
        <p:txBody>
          <a:bodyPr wrap="square" rtlCol="0">
            <a:spAutoFit/>
          </a:bodyPr>
          <a:lstStyle/>
          <a:p>
            <a:pPr algn="ctr"/>
            <a:r>
              <a:rPr lang="en-US" sz="2000" dirty="0">
                <a:latin typeface="+mj-lt"/>
                <a:cs typeface="Times New Roman" pitchFamily="18" charset="0"/>
              </a:rPr>
              <a:t>c's radius: 42.0</a:t>
            </a:r>
          </a:p>
        </p:txBody>
      </p:sp>
      <p:sp>
        <p:nvSpPr>
          <p:cNvPr id="63" name="Speech Bubble: Rectangle with Corners Rounded 62">
            <a:extLst>
              <a:ext uri="{FF2B5EF4-FFF2-40B4-BE49-F238E27FC236}">
                <a16:creationId xmlns:a16="http://schemas.microsoft.com/office/drawing/2014/main" id="{9E9F6CB8-8961-4883-A39B-1B35AE12D702}"/>
              </a:ext>
            </a:extLst>
          </p:cNvPr>
          <p:cNvSpPr/>
          <p:nvPr/>
        </p:nvSpPr>
        <p:spPr>
          <a:xfrm>
            <a:off x="6759905" y="5424543"/>
            <a:ext cx="3956366" cy="1357031"/>
          </a:xfrm>
          <a:prstGeom prst="wedgeRoundRectCallout">
            <a:avLst>
              <a:gd name="adj1" fmla="val -112667"/>
              <a:gd name="adj2" fmla="val -461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closure automatically captures the value of all </a:t>
            </a:r>
            <a:r>
              <a:rPr lang="en-US" sz="2000" dirty="0">
                <a:solidFill>
                  <a:schemeClr val="accent6">
                    <a:lumMod val="40000"/>
                    <a:lumOff val="60000"/>
                  </a:schemeClr>
                </a:solidFill>
                <a:latin typeface="Corbel" panose="020B0503020204020204" pitchFamily="34" charset="0"/>
              </a:rPr>
              <a:t>free variables </a:t>
            </a:r>
            <a:r>
              <a:rPr lang="en-US" sz="2000" dirty="0">
                <a:solidFill>
                  <a:schemeClr val="bg1"/>
                </a:solidFill>
                <a:latin typeface="Corbel" panose="020B0503020204020204" pitchFamily="34" charset="0"/>
              </a:rPr>
              <a:t>referred to in the body of the lambda.</a:t>
            </a:r>
          </a:p>
        </p:txBody>
      </p:sp>
      <p:sp>
        <p:nvSpPr>
          <p:cNvPr id="65" name="Speech Bubble: Rectangle with Corners Rounded 64">
            <a:extLst>
              <a:ext uri="{FF2B5EF4-FFF2-40B4-BE49-F238E27FC236}">
                <a16:creationId xmlns:a16="http://schemas.microsoft.com/office/drawing/2014/main" id="{F4EEFC93-AEE0-403C-A0B0-FC40C5CD8808}"/>
              </a:ext>
            </a:extLst>
          </p:cNvPr>
          <p:cNvSpPr/>
          <p:nvPr/>
        </p:nvSpPr>
        <p:spPr>
          <a:xfrm>
            <a:off x="5687012" y="2888508"/>
            <a:ext cx="2965458" cy="1153106"/>
          </a:xfrm>
          <a:prstGeom prst="wedgeRoundRectCallout">
            <a:avLst>
              <a:gd name="adj1" fmla="val 60219"/>
              <a:gd name="adj2" fmla="val 2008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it captures the value of the </a:t>
            </a:r>
            <a:r>
              <a:rPr lang="en-US" sz="2000" dirty="0">
                <a:solidFill>
                  <a:schemeClr val="accent6">
                    <a:lumMod val="40000"/>
                    <a:lumOff val="60000"/>
                  </a:schemeClr>
                </a:solidFill>
                <a:latin typeface="Corbel" panose="020B0503020204020204" pitchFamily="34" charset="0"/>
              </a:rPr>
              <a:t>c variable</a:t>
            </a:r>
            <a:r>
              <a:rPr lang="en-US" sz="2000" dirty="0">
                <a:solidFill>
                  <a:schemeClr val="bg1"/>
                </a:solidFill>
                <a:latin typeface="Corbel" panose="020B0503020204020204" pitchFamily="34" charset="0"/>
              </a:rPr>
              <a:t>. </a:t>
            </a:r>
          </a:p>
        </p:txBody>
      </p:sp>
      <p:sp>
        <p:nvSpPr>
          <p:cNvPr id="66" name="Speech Bubble: Rectangle with Corners Rounded 65">
            <a:extLst>
              <a:ext uri="{FF2B5EF4-FFF2-40B4-BE49-F238E27FC236}">
                <a16:creationId xmlns:a16="http://schemas.microsoft.com/office/drawing/2014/main" id="{B7B48435-9458-4A3C-BFA0-02866FBECE07}"/>
              </a:ext>
            </a:extLst>
          </p:cNvPr>
          <p:cNvSpPr/>
          <p:nvPr/>
        </p:nvSpPr>
        <p:spPr>
          <a:xfrm>
            <a:off x="9032418" y="1431459"/>
            <a:ext cx="2656700" cy="1182357"/>
          </a:xfrm>
          <a:prstGeom prst="wedgeRoundRectCallout">
            <a:avLst>
              <a:gd name="adj1" fmla="val 32141"/>
              <a:gd name="adj2" fmla="val 1179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Notice – it is NOT capturing the full </a:t>
            </a:r>
            <a:r>
              <a:rPr lang="en-US" sz="2000" dirty="0">
                <a:solidFill>
                  <a:schemeClr val="accent4">
                    <a:lumMod val="60000"/>
                    <a:lumOff val="40000"/>
                  </a:schemeClr>
                </a:solidFill>
                <a:latin typeface="Corbel" panose="020B0503020204020204" pitchFamily="34" charset="0"/>
              </a:rPr>
              <a:t>Circle object</a:t>
            </a:r>
            <a:r>
              <a:rPr lang="en-US" sz="2000" dirty="0">
                <a:solidFill>
                  <a:schemeClr val="bg1"/>
                </a:solidFill>
                <a:latin typeface="Corbel" panose="020B0503020204020204" pitchFamily="34" charset="0"/>
              </a:rPr>
              <a:t>!</a:t>
            </a:r>
          </a:p>
        </p:txBody>
      </p:sp>
      <p:sp>
        <p:nvSpPr>
          <p:cNvPr id="67" name="Speech Bubble: Rectangle with Corners Rounded 66">
            <a:extLst>
              <a:ext uri="{FF2B5EF4-FFF2-40B4-BE49-F238E27FC236}">
                <a16:creationId xmlns:a16="http://schemas.microsoft.com/office/drawing/2014/main" id="{A10B286B-57F4-49DA-AAFF-A2F3E914240B}"/>
              </a:ext>
            </a:extLst>
          </p:cNvPr>
          <p:cNvSpPr/>
          <p:nvPr/>
        </p:nvSpPr>
        <p:spPr>
          <a:xfrm>
            <a:off x="4433637" y="2035525"/>
            <a:ext cx="3258585" cy="1390256"/>
          </a:xfrm>
          <a:prstGeom prst="wedgeRoundRectCallout">
            <a:avLst>
              <a:gd name="adj1" fmla="val 90131"/>
              <a:gd name="adj2" fmla="val 674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Just the </a:t>
            </a:r>
            <a:r>
              <a:rPr lang="en-US" sz="2000" dirty="0">
                <a:solidFill>
                  <a:srgbClr val="FFC9C9"/>
                </a:solidFill>
                <a:latin typeface="Corbel" panose="020B0503020204020204" pitchFamily="34" charset="0"/>
              </a:rPr>
              <a:t>value</a:t>
            </a:r>
            <a:r>
              <a:rPr lang="en-US" sz="2000" dirty="0">
                <a:solidFill>
                  <a:schemeClr val="bg1"/>
                </a:solidFill>
                <a:latin typeface="Corbel" panose="020B0503020204020204" pitchFamily="34" charset="0"/>
              </a:rPr>
              <a:t> of the </a:t>
            </a:r>
            <a:r>
              <a:rPr lang="en-US" sz="2000" dirty="0">
                <a:solidFill>
                  <a:schemeClr val="accent6">
                    <a:lumMod val="40000"/>
                    <a:lumOff val="60000"/>
                  </a:schemeClr>
                </a:solidFill>
                <a:latin typeface="Corbel" panose="020B0503020204020204" pitchFamily="34" charset="0"/>
              </a:rPr>
              <a:t>object reference</a:t>
            </a:r>
            <a:r>
              <a:rPr lang="en-US" sz="2000" dirty="0">
                <a:solidFill>
                  <a:schemeClr val="bg1"/>
                </a:solidFill>
                <a:latin typeface="Corbel" panose="020B0503020204020204" pitchFamily="34" charset="0"/>
              </a:rPr>
              <a:t> itself (e.g., the pointer to the Circle object)</a:t>
            </a:r>
          </a:p>
        </p:txBody>
      </p:sp>
      <p:sp>
        <p:nvSpPr>
          <p:cNvPr id="68" name="Speech Bubble: Rectangle with Corners Rounded 67">
            <a:extLst>
              <a:ext uri="{FF2B5EF4-FFF2-40B4-BE49-F238E27FC236}">
                <a16:creationId xmlns:a16="http://schemas.microsoft.com/office/drawing/2014/main" id="{2E93F578-428C-4CF6-B8FC-7E3D7A508E0C}"/>
              </a:ext>
            </a:extLst>
          </p:cNvPr>
          <p:cNvSpPr/>
          <p:nvPr/>
        </p:nvSpPr>
        <p:spPr>
          <a:xfrm>
            <a:off x="4148965" y="4085186"/>
            <a:ext cx="2656700" cy="1182357"/>
          </a:xfrm>
          <a:prstGeom prst="wedgeRoundRectCallout">
            <a:avLst>
              <a:gd name="adj1" fmla="val -125687"/>
              <a:gd name="adj2" fmla="val 696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the call to the lambda will change the original </a:t>
            </a:r>
            <a:r>
              <a:rPr lang="en-US" sz="2000" dirty="0">
                <a:solidFill>
                  <a:schemeClr val="accent6">
                    <a:lumMod val="40000"/>
                    <a:lumOff val="60000"/>
                  </a:schemeClr>
                </a:solidFill>
                <a:latin typeface="Corbel" panose="020B0503020204020204" pitchFamily="34" charset="0"/>
              </a:rPr>
              <a:t>c variable</a:t>
            </a:r>
            <a:r>
              <a:rPr lang="en-US" sz="2000" dirty="0">
                <a:solidFill>
                  <a:schemeClr val="bg1"/>
                </a:solidFill>
                <a:latin typeface="Corbel" panose="020B0503020204020204" pitchFamily="34" charset="0"/>
              </a:rPr>
              <a:t>!</a:t>
            </a:r>
          </a:p>
        </p:txBody>
      </p:sp>
      <p:sp>
        <p:nvSpPr>
          <p:cNvPr id="69" name="TextBox 68">
            <a:extLst>
              <a:ext uri="{FF2B5EF4-FFF2-40B4-BE49-F238E27FC236}">
                <a16:creationId xmlns:a16="http://schemas.microsoft.com/office/drawing/2014/main" id="{6EC02378-4D8B-4D08-AB1C-4B6F178A7432}"/>
              </a:ext>
            </a:extLst>
          </p:cNvPr>
          <p:cNvSpPr txBox="1"/>
          <p:nvPr/>
        </p:nvSpPr>
        <p:spPr>
          <a:xfrm>
            <a:off x="7146472" y="1457866"/>
            <a:ext cx="4656508" cy="1846659"/>
          </a:xfrm>
          <a:prstGeom prst="rect">
            <a:avLst/>
          </a:prstGeom>
          <a:noFill/>
        </p:spPr>
        <p:txBody>
          <a:bodyPr wrap="square" rtlCol="0">
            <a:spAutoFit/>
          </a:bodyPr>
          <a:lstStyle/>
          <a:p>
            <a:pPr algn="ctr"/>
            <a:r>
              <a:rPr lang="en-US" sz="2000" dirty="0">
                <a:latin typeface="+mj-lt"/>
                <a:cs typeface="Times New Roman" pitchFamily="18" charset="0"/>
              </a:rPr>
              <a:t>What's the </a:t>
            </a:r>
            <a:r>
              <a:rPr lang="en-US" sz="2000" dirty="0">
                <a:solidFill>
                  <a:srgbClr val="FF0000"/>
                </a:solidFill>
                <a:latin typeface="+mj-lt"/>
                <a:cs typeface="Times New Roman" pitchFamily="18" charset="0"/>
              </a:rPr>
              <a:t>moral of the story</a:t>
            </a:r>
            <a:r>
              <a:rPr lang="en-US" sz="2000" dirty="0">
                <a:latin typeface="+mj-lt"/>
                <a:cs typeface="Times New Roman" pitchFamily="18" charset="0"/>
              </a:rPr>
              <a:t>? </a:t>
            </a:r>
          </a:p>
          <a:p>
            <a:pPr algn="ctr"/>
            <a:endParaRPr lang="en-US" sz="1100" dirty="0">
              <a:latin typeface="+mj-lt"/>
              <a:cs typeface="Times New Roman" pitchFamily="18" charset="0"/>
            </a:endParaRPr>
          </a:p>
          <a:p>
            <a:pPr algn="ctr"/>
            <a:r>
              <a:rPr lang="en-US" sz="2000" dirty="0">
                <a:latin typeface="+mj-lt"/>
                <a:cs typeface="Times New Roman" pitchFamily="18" charset="0"/>
              </a:rPr>
              <a:t>Languages that </a:t>
            </a:r>
            <a:r>
              <a:rPr lang="en-US" sz="2000" dirty="0">
                <a:solidFill>
                  <a:srgbClr val="FF0000"/>
                </a:solidFill>
                <a:latin typeface="+mj-lt"/>
                <a:cs typeface="Times New Roman" pitchFamily="18" charset="0"/>
              </a:rPr>
              <a:t>capture by value </a:t>
            </a:r>
            <a:r>
              <a:rPr lang="en-US" sz="2000" dirty="0">
                <a:latin typeface="+mj-lt"/>
                <a:cs typeface="Times New Roman" pitchFamily="18" charset="0"/>
              </a:rPr>
              <a:t>and use </a:t>
            </a:r>
            <a:r>
              <a:rPr lang="en-US" sz="2000" dirty="0">
                <a:solidFill>
                  <a:srgbClr val="FF0000"/>
                </a:solidFill>
                <a:latin typeface="+mj-lt"/>
                <a:cs typeface="Times New Roman" pitchFamily="18" charset="0"/>
              </a:rPr>
              <a:t>object references </a:t>
            </a:r>
            <a:r>
              <a:rPr lang="en-US" sz="2000" dirty="0">
                <a:latin typeface="+mj-lt"/>
                <a:cs typeface="Times New Roman" pitchFamily="18" charset="0"/>
              </a:rPr>
              <a:t>capture only the object reference's value and not the full pointed-to object in their closure!</a:t>
            </a:r>
          </a:p>
        </p:txBody>
      </p:sp>
      <p:sp>
        <p:nvSpPr>
          <p:cNvPr id="46" name="Speech Bubble: Rectangle with Corners Rounded 45">
            <a:extLst>
              <a:ext uri="{FF2B5EF4-FFF2-40B4-BE49-F238E27FC236}">
                <a16:creationId xmlns:a16="http://schemas.microsoft.com/office/drawing/2014/main" id="{79DAE1B8-6268-4055-9DFD-2DFAF8159B8A}"/>
              </a:ext>
            </a:extLst>
          </p:cNvPr>
          <p:cNvSpPr/>
          <p:nvPr/>
        </p:nvSpPr>
        <p:spPr>
          <a:xfrm>
            <a:off x="4773781" y="4227793"/>
            <a:ext cx="3258585" cy="1390256"/>
          </a:xfrm>
          <a:prstGeom prst="wedgeRoundRectCallout">
            <a:avLst>
              <a:gd name="adj1" fmla="val 98765"/>
              <a:gd name="adj2" fmla="val 117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Only the </a:t>
            </a:r>
            <a:r>
              <a:rPr lang="en-US" sz="2000" dirty="0">
                <a:solidFill>
                  <a:schemeClr val="accent6">
                    <a:lumMod val="40000"/>
                    <a:lumOff val="60000"/>
                  </a:schemeClr>
                </a:solidFill>
                <a:latin typeface="Corbel" panose="020B0503020204020204" pitchFamily="34" charset="0"/>
              </a:rPr>
              <a:t>object reference value</a:t>
            </a:r>
            <a:r>
              <a:rPr lang="en-US" sz="2000" dirty="0">
                <a:solidFill>
                  <a:schemeClr val="bg1"/>
                </a:solidFill>
                <a:latin typeface="Corbel" panose="020B0503020204020204" pitchFamily="34" charset="0"/>
              </a:rPr>
              <a:t> itself is captured...</a:t>
            </a:r>
          </a:p>
        </p:txBody>
      </p:sp>
      <p:sp>
        <p:nvSpPr>
          <p:cNvPr id="49" name="Speech Bubble: Rectangle with Corners Rounded 48">
            <a:extLst>
              <a:ext uri="{FF2B5EF4-FFF2-40B4-BE49-F238E27FC236}">
                <a16:creationId xmlns:a16="http://schemas.microsoft.com/office/drawing/2014/main" id="{B73DCFB6-C5BB-4C51-911F-77E2C18092D0}"/>
              </a:ext>
            </a:extLst>
          </p:cNvPr>
          <p:cNvSpPr/>
          <p:nvPr/>
        </p:nvSpPr>
        <p:spPr>
          <a:xfrm>
            <a:off x="9841286" y="314347"/>
            <a:ext cx="2295721" cy="715084"/>
          </a:xfrm>
          <a:prstGeom prst="wedgeRoundRectCallout">
            <a:avLst>
              <a:gd name="adj1" fmla="val 16331"/>
              <a:gd name="adj2" fmla="val 3901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Not the referenced object!</a:t>
            </a:r>
          </a:p>
        </p:txBody>
      </p:sp>
      <p:sp>
        <p:nvSpPr>
          <p:cNvPr id="50" name="Speech Bubble: Rectangle with Corners Rounded 49">
            <a:extLst>
              <a:ext uri="{FF2B5EF4-FFF2-40B4-BE49-F238E27FC236}">
                <a16:creationId xmlns:a16="http://schemas.microsoft.com/office/drawing/2014/main" id="{BCDDF5B3-EB7A-4230-8A03-DA11B2F9FC72}"/>
              </a:ext>
            </a:extLst>
          </p:cNvPr>
          <p:cNvSpPr/>
          <p:nvPr/>
        </p:nvSpPr>
        <p:spPr>
          <a:xfrm>
            <a:off x="5752351" y="5090129"/>
            <a:ext cx="2295721" cy="715084"/>
          </a:xfrm>
          <a:prstGeom prst="wedgeRoundRectCallout">
            <a:avLst>
              <a:gd name="adj1" fmla="val 110259"/>
              <a:gd name="adj2" fmla="val 520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changes to a captured object...</a:t>
            </a:r>
          </a:p>
        </p:txBody>
      </p:sp>
      <p:sp>
        <p:nvSpPr>
          <p:cNvPr id="51" name="Speech Bubble: Rectangle with Corners Rounded 50">
            <a:extLst>
              <a:ext uri="{FF2B5EF4-FFF2-40B4-BE49-F238E27FC236}">
                <a16:creationId xmlns:a16="http://schemas.microsoft.com/office/drawing/2014/main" id="{85719AC4-0F96-4227-90A5-566E79EDE3C2}"/>
              </a:ext>
            </a:extLst>
          </p:cNvPr>
          <p:cNvSpPr/>
          <p:nvPr/>
        </p:nvSpPr>
        <p:spPr>
          <a:xfrm>
            <a:off x="7241392" y="1041531"/>
            <a:ext cx="3763427" cy="1490985"/>
          </a:xfrm>
          <a:prstGeom prst="wedgeRoundRectCallout">
            <a:avLst>
              <a:gd name="adj1" fmla="val 36784"/>
              <a:gd name="adj2" fmla="val 1134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Impact the </a:t>
            </a:r>
            <a:r>
              <a:rPr lang="en-US" sz="2000" dirty="0">
                <a:solidFill>
                  <a:schemeClr val="accent4">
                    <a:lumMod val="60000"/>
                    <a:lumOff val="40000"/>
                  </a:schemeClr>
                </a:solidFill>
                <a:latin typeface="Corbel" panose="020B0503020204020204" pitchFamily="34" charset="0"/>
              </a:rPr>
              <a:t>original object </a:t>
            </a:r>
            <a:r>
              <a:rPr lang="en-US" sz="2000" dirty="0">
                <a:solidFill>
                  <a:schemeClr val="bg1"/>
                </a:solidFill>
                <a:latin typeface="Corbel" panose="020B0503020204020204" pitchFamily="34" charset="0"/>
              </a:rPr>
              <a:t>outside the closure, not some cloned copy inside the closure!</a:t>
            </a:r>
          </a:p>
        </p:txBody>
      </p:sp>
    </p:spTree>
    <p:extLst>
      <p:ext uri="{BB962C8B-B14F-4D97-AF65-F5344CB8AC3E}">
        <p14:creationId xmlns:p14="http://schemas.microsoft.com/office/powerpoint/2010/main" val="25740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down)">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2" nodeType="clickEffect">
                                  <p:stCondLst>
                                    <p:cond delay="0"/>
                                  </p:stCondLst>
                                  <p:childTnLst>
                                    <p:animMotion origin="layout" path="M -8.33333E-7 -4.07407E-6 L 0.00221 -0.3199 " pathEditMode="relative" rAng="0" ptsTypes="AA">
                                      <p:cBhvr>
                                        <p:cTn id="57" dur="2000" fill="hold"/>
                                        <p:tgtEl>
                                          <p:spTgt spid="65"/>
                                        </p:tgtEl>
                                        <p:attrNameLst>
                                          <p:attrName>ppt_x</p:attrName>
                                          <p:attrName>ppt_y</p:attrName>
                                        </p:attrNameLst>
                                      </p:cBhvr>
                                      <p:rCtr x="104" y="-15995"/>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nodeType="clickEffect">
                                  <p:stCondLst>
                                    <p:cond delay="0"/>
                                  </p:stCondLst>
                                  <p:childTnLst>
                                    <p:animMotion origin="layout" path="M -2.91667E-6 4.44444E-6 L 0.08008 0.19537 " pathEditMode="relative" rAng="0" ptsTypes="AA">
                                      <p:cBhvr>
                                        <p:cTn id="65" dur="2000" fill="hold"/>
                                        <p:tgtEl>
                                          <p:spTgt spid="6"/>
                                        </p:tgtEl>
                                        <p:attrNameLst>
                                          <p:attrName>ppt_x</p:attrName>
                                          <p:attrName>ppt_y</p:attrName>
                                        </p:attrNameLst>
                                      </p:cBhvr>
                                      <p:rCtr x="3997" y="9769"/>
                                    </p:animMotion>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down)">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down)">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6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down)">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6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1" nodeType="clickEffect">
                                  <p:stCondLst>
                                    <p:cond delay="0"/>
                                  </p:stCondLst>
                                  <p:childTnLst>
                                    <p:animMotion origin="layout" path="M -4.16667E-6 -2.96296E-6 L 0.6961 -0.04815 " pathEditMode="relative" rAng="0" ptsTypes="AA">
                                      <p:cBhvr>
                                        <p:cTn id="115" dur="2000" fill="hold"/>
                                        <p:tgtEl>
                                          <p:spTgt spid="58"/>
                                        </p:tgtEl>
                                        <p:attrNameLst>
                                          <p:attrName>ppt_x</p:attrName>
                                          <p:attrName>ppt_y</p:attrName>
                                        </p:attrNameLst>
                                      </p:cBhvr>
                                      <p:rCtr x="34805" y="-2407"/>
                                    </p:animMotion>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57"/>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grpId="1" nodeType="clickEffect">
                                  <p:stCondLst>
                                    <p:cond delay="0"/>
                                  </p:stCondLst>
                                  <p:childTnLst>
                                    <p:animEffect transition="out" filter="fade">
                                      <p:cBhvr>
                                        <p:cTn id="127" dur="500"/>
                                        <p:tgtEl>
                                          <p:spTgt spid="4"/>
                                        </p:tgtEl>
                                      </p:cBhvr>
                                    </p:animEffect>
                                    <p:set>
                                      <p:cBhvr>
                                        <p:cTn id="128" dur="1" fill="hold">
                                          <p:stCondLst>
                                            <p:cond delay="499"/>
                                          </p:stCondLst>
                                        </p:cTn>
                                        <p:tgtEl>
                                          <p:spTgt spid="4"/>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59"/>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58"/>
                                        </p:tgtEl>
                                      </p:cBhvr>
                                    </p:animEffect>
                                    <p:set>
                                      <p:cBhvr>
                                        <p:cTn id="137" dur="1" fill="hold">
                                          <p:stCondLst>
                                            <p:cond delay="499"/>
                                          </p:stCondLst>
                                        </p:cTn>
                                        <p:tgtEl>
                                          <p:spTgt spid="58"/>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61"/>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6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6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6"/>
                                        </p:tgtEl>
                                        <p:attrNameLst>
                                          <p:attrName>style.visibility</p:attrName>
                                        </p:attrNameLst>
                                      </p:cBhvr>
                                      <p:to>
                                        <p:strVal val="visible"/>
                                      </p:to>
                                    </p:set>
                                    <p:animEffect transition="in" filter="wipe(down)">
                                      <p:cBhvr>
                                        <p:cTn id="162" dur="500"/>
                                        <p:tgtEl>
                                          <p:spTgt spid="46"/>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wipe(down)">
                                      <p:cBhvr>
                                        <p:cTn id="167" dur="500"/>
                                        <p:tgtEl>
                                          <p:spTgt spid="49"/>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46"/>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50"/>
                                        </p:tgtEl>
                                        <p:attrNameLst>
                                          <p:attrName>style.visibility</p:attrName>
                                        </p:attrNameLst>
                                      </p:cBhvr>
                                      <p:to>
                                        <p:strVal val="visible"/>
                                      </p:to>
                                    </p:set>
                                    <p:animEffect transition="in" filter="wipe(down)">
                                      <p:cBhvr>
                                        <p:cTn id="178" dur="500"/>
                                        <p:tgtEl>
                                          <p:spTgt spid="5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wipe(down)">
                                      <p:cBhvr>
                                        <p:cTn id="183" dur="500"/>
                                        <p:tgtEl>
                                          <p:spTgt spid="51"/>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50"/>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4" grpId="0"/>
      <p:bldP spid="4" grpId="1"/>
      <p:bldP spid="58" grpId="0"/>
      <p:bldP spid="58" grpId="1"/>
      <p:bldP spid="58" grpId="2"/>
      <p:bldP spid="60" grpId="0"/>
      <p:bldP spid="62" grpId="0"/>
      <p:bldP spid="63" grpId="0" animBg="1"/>
      <p:bldP spid="63" grpId="1" animBg="1"/>
      <p:bldP spid="65" grpId="0" animBg="1"/>
      <p:bldP spid="65" grpId="1" animBg="1"/>
      <p:bldP spid="65" grpId="2" animBg="1"/>
      <p:bldP spid="66" grpId="0" animBg="1"/>
      <p:bldP spid="66" grpId="1" animBg="1"/>
      <p:bldP spid="67" grpId="0" animBg="1"/>
      <p:bldP spid="67" grpId="1" animBg="1"/>
      <p:bldP spid="68" grpId="0" animBg="1"/>
      <p:bldP spid="68" grpId="1" animBg="1"/>
      <p:bldP spid="69" grpId="0" uiExpand="1" build="p"/>
      <p:bldP spid="46" grpId="0" animBg="1"/>
      <p:bldP spid="46" grpId="1" animBg="1"/>
      <p:bldP spid="49" grpId="0" animBg="1"/>
      <p:bldP spid="49" grpId="1" animBg="1"/>
      <p:bldP spid="50" grpId="0" animBg="1"/>
      <p:bldP spid="50" grpId="1" animBg="1"/>
      <p:bldP spid="51" grpId="0" animBg="1"/>
      <p:bldP spid="51" grpId="1"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F145B0CF-DDA0-4DD8-9F89-BB9A36B8BE73}"/>
              </a:ext>
            </a:extLst>
          </p:cNvPr>
          <p:cNvGrpSpPr/>
          <p:nvPr/>
        </p:nvGrpSpPr>
        <p:grpSpPr>
          <a:xfrm>
            <a:off x="1572234" y="0"/>
            <a:ext cx="10220293" cy="1393000"/>
            <a:chOff x="3320944" y="5122126"/>
            <a:chExt cx="10220293" cy="1393000"/>
          </a:xfrm>
        </p:grpSpPr>
        <p:sp>
          <p:nvSpPr>
            <p:cNvPr id="68" name="TextBox 67">
              <a:extLst>
                <a:ext uri="{FF2B5EF4-FFF2-40B4-BE49-F238E27FC236}">
                  <a16:creationId xmlns:a16="http://schemas.microsoft.com/office/drawing/2014/main" id="{6E139E5E-5FA6-47E9-A381-00185A0FCE3D}"/>
                </a:ext>
              </a:extLst>
            </p:cNvPr>
            <p:cNvSpPr txBox="1"/>
            <p:nvPr/>
          </p:nvSpPr>
          <p:spPr>
            <a:xfrm>
              <a:off x="3320944" y="5191687"/>
              <a:ext cx="10220293" cy="1323439"/>
            </a:xfrm>
            <a:prstGeom prst="rect">
              <a:avLst/>
            </a:prstGeom>
            <a:noFill/>
          </p:spPr>
          <p:txBody>
            <a:bodyPr wrap="square" rtlCol="0">
              <a:spAutoFit/>
            </a:bodyPr>
            <a:lstStyle/>
            <a:p>
              <a:pPr lvl="0" algn="ctr">
                <a:defRPr/>
              </a:pPr>
              <a:r>
                <a:rPr lang="en-US" sz="4000" dirty="0">
                  <a:solidFill>
                    <a:srgbClr val="7030A0"/>
                  </a:solidFill>
                  <a:latin typeface="Corbel" panose="020B0503020204020204" pitchFamily="34" charset="0"/>
                  <a:cs typeface="Cordia New" panose="020B0502040204020203" pitchFamily="34" charset="-34"/>
                </a:rPr>
                <a:t>Which Capture Approach Does </a:t>
              </a:r>
              <a:br>
                <a:rPr lang="en-US" sz="4000" dirty="0">
                  <a:solidFill>
                    <a:srgbClr val="7030A0"/>
                  </a:solidFill>
                  <a:latin typeface="Corbel" panose="020B0503020204020204" pitchFamily="34" charset="0"/>
                  <a:cs typeface="Cordia New" panose="020B0502040204020203" pitchFamily="34" charset="-34"/>
                </a:rPr>
              </a:br>
              <a:r>
                <a:rPr lang="en-US" sz="4000" dirty="0">
                  <a:solidFill>
                    <a:srgbClr val="7030A0"/>
                  </a:solidFill>
                  <a:latin typeface="Corbel" panose="020B0503020204020204" pitchFamily="34" charset="0"/>
                  <a:cs typeface="Cordia New" panose="020B0502040204020203" pitchFamily="34" charset="-34"/>
                </a:rPr>
                <a:t>the Following Program Use? Why?</a:t>
              </a:r>
              <a:endParaRPr lang="en-US" sz="4000" dirty="0">
                <a:latin typeface="Corbel" panose="020B0503020204020204" pitchFamily="34" charset="0"/>
                <a:cs typeface="Cordia New" panose="020B0502040204020203" pitchFamily="34" charset="-34"/>
              </a:endParaRPr>
            </a:p>
          </p:txBody>
        </p:sp>
        <p:pic>
          <p:nvPicPr>
            <p:cNvPr id="69" name="Picture 68" descr="Shape&#10;&#10;Description automatically generated with low confidence">
              <a:extLst>
                <a:ext uri="{FF2B5EF4-FFF2-40B4-BE49-F238E27FC236}">
                  <a16:creationId xmlns:a16="http://schemas.microsoft.com/office/drawing/2014/main" id="{DAF6F01B-49C9-47D3-AD07-CB28806AB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944" y="5122126"/>
              <a:ext cx="1174887" cy="1174887"/>
            </a:xfrm>
            <a:prstGeom prst="rect">
              <a:avLst/>
            </a:prstGeom>
            <a:ln>
              <a:noFill/>
            </a:ln>
            <a:effectLst>
              <a:outerShdw blurRad="292100" dist="139700" dir="2700000" algn="tl" rotWithShape="0">
                <a:srgbClr val="333333">
                  <a:alpha val="65000"/>
                </a:srgbClr>
              </a:outerShdw>
            </a:effectLst>
          </p:spPr>
        </p:pic>
      </p:grpSp>
      <p:sp>
        <p:nvSpPr>
          <p:cNvPr id="70" name="TextBox 69">
            <a:extLst>
              <a:ext uri="{FF2B5EF4-FFF2-40B4-BE49-F238E27FC236}">
                <a16:creationId xmlns:a16="http://schemas.microsoft.com/office/drawing/2014/main" id="{28034490-F5A9-4AD0-91B5-E3888A8AF11D}"/>
              </a:ext>
            </a:extLst>
          </p:cNvPr>
          <p:cNvSpPr txBox="1"/>
          <p:nvPr/>
        </p:nvSpPr>
        <p:spPr>
          <a:xfrm>
            <a:off x="3526272" y="2252284"/>
            <a:ext cx="5609091" cy="3774805"/>
          </a:xfrm>
          <a:prstGeom prst="rect">
            <a:avLst/>
          </a:prstGeom>
          <a:solidFill>
            <a:schemeClr val="accent1">
              <a:lumMod val="20000"/>
              <a:lumOff val="80000"/>
            </a:schemeClr>
          </a:solidFill>
          <a:ln>
            <a:solidFill>
              <a:schemeClr val="tx1"/>
            </a:solidFill>
          </a:ln>
        </p:spPr>
        <p:txBody>
          <a:bodyPr wrap="square">
            <a:noAutofit/>
          </a:bodyPr>
          <a:lstStyle/>
          <a:p>
            <a:r>
              <a:rPr lang="en-US" sz="2000" dirty="0">
                <a:solidFill>
                  <a:srgbClr val="00B0F0"/>
                </a:solidFill>
                <a:latin typeface="Consolas" panose="020B0609020204030204" pitchFamily="49" charset="0"/>
              </a:rPr>
              <a:t>y</a:t>
            </a:r>
            <a:r>
              <a:rPr lang="en-US" sz="2000" dirty="0">
                <a:latin typeface="Consolas" panose="020B0609020204030204" pitchFamily="49" charset="0"/>
              </a:rPr>
              <a:t> = 100</a:t>
            </a:r>
          </a:p>
          <a:p>
            <a:r>
              <a:rPr lang="en-US" sz="2000" dirty="0">
                <a:latin typeface="Consolas" panose="020B0609020204030204" pitchFamily="49" charset="0"/>
              </a:rPr>
              <a:t>def </a:t>
            </a:r>
            <a:r>
              <a:rPr lang="en-US" sz="2000" dirty="0" err="1">
                <a:latin typeface="Consolas" panose="020B0609020204030204" pitchFamily="49" charset="0"/>
              </a:rPr>
              <a:t>create_func</a:t>
            </a:r>
            <a:r>
              <a:rPr lang="en-US" sz="2000" dirty="0">
                <a:latin typeface="Consolas" panose="020B0609020204030204" pitchFamily="49" charset="0"/>
              </a:rPr>
              <a:t>(b):</a:t>
            </a:r>
          </a:p>
          <a:p>
            <a:r>
              <a:rPr lang="en-US" sz="2000" dirty="0">
                <a:latin typeface="Consolas" panose="020B0609020204030204" pitchFamily="49" charset="0"/>
              </a:rPr>
              <a:t>  f = lambda </a:t>
            </a:r>
            <a:r>
              <a:rPr lang="en-US" sz="2000" dirty="0">
                <a:solidFill>
                  <a:srgbClr val="00B050"/>
                </a:solidFill>
                <a:latin typeface="Consolas" panose="020B0609020204030204" pitchFamily="49" charset="0"/>
              </a:rPr>
              <a:t>x</a:t>
            </a:r>
            <a:r>
              <a:rPr lang="en-US" sz="2000" dirty="0">
                <a:latin typeface="Consolas" panose="020B0609020204030204" pitchFamily="49" charset="0"/>
              </a:rPr>
              <a:t>: </a:t>
            </a:r>
            <a:r>
              <a:rPr lang="en-US" sz="2000" dirty="0">
                <a:solidFill>
                  <a:srgbClr val="00B050"/>
                </a:solidFill>
                <a:latin typeface="Consolas" panose="020B0609020204030204" pitchFamily="49" charset="0"/>
              </a:rPr>
              <a:t>x</a:t>
            </a:r>
            <a:r>
              <a:rPr lang="en-US" sz="2000" dirty="0">
                <a:latin typeface="Consolas" panose="020B0609020204030204" pitchFamily="49" charset="0"/>
              </a:rPr>
              <a:t>*</a:t>
            </a:r>
            <a:r>
              <a:rPr lang="en-US" sz="2000" dirty="0">
                <a:solidFill>
                  <a:srgbClr val="00B0F0"/>
                </a:solidFill>
                <a:latin typeface="Consolas" panose="020B0609020204030204" pitchFamily="49" charset="0"/>
              </a:rPr>
              <a:t>y</a:t>
            </a:r>
          </a:p>
          <a:p>
            <a:r>
              <a:rPr lang="en-US" sz="2000" dirty="0">
                <a:latin typeface="Consolas" panose="020B0609020204030204" pitchFamily="49" charset="0"/>
              </a:rPr>
              <a:t>  if b:</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y</a:t>
            </a:r>
            <a:r>
              <a:rPr lang="en-US" sz="2000" dirty="0">
                <a:latin typeface="Consolas" panose="020B0609020204030204" pitchFamily="49" charset="0"/>
              </a:rPr>
              <a:t> = 100</a:t>
            </a:r>
          </a:p>
          <a:p>
            <a:r>
              <a:rPr lang="en-US" sz="2000" dirty="0">
                <a:latin typeface="Consolas" panose="020B0609020204030204" pitchFamily="49" charset="0"/>
              </a:rPr>
              <a:t>    return f</a:t>
            </a:r>
          </a:p>
          <a:p>
            <a:r>
              <a:rPr lang="en-US" sz="2000" dirty="0">
                <a:latin typeface="Consolas" panose="020B0609020204030204" pitchFamily="49" charset="0"/>
              </a:rPr>
              <a:t>  else:</a:t>
            </a:r>
          </a:p>
          <a:p>
            <a:r>
              <a:rPr lang="en-US" sz="2000" dirty="0">
                <a:latin typeface="Consolas" panose="020B0609020204030204" pitchFamily="49" charset="0"/>
              </a:rPr>
              <a:t>    return lambda x: x  # identity </a:t>
            </a:r>
            <a:r>
              <a:rPr lang="en-US" sz="2000" dirty="0" err="1">
                <a:latin typeface="Consolas" panose="020B0609020204030204" pitchFamily="49" charset="0"/>
              </a:rPr>
              <a:t>fn</a:t>
            </a:r>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def main():</a:t>
            </a:r>
          </a:p>
          <a:p>
            <a:r>
              <a:rPr lang="en-US" sz="2000" dirty="0">
                <a:latin typeface="Consolas" panose="020B0609020204030204" pitchFamily="49" charset="0"/>
              </a:rPr>
              <a:t>  g = </a:t>
            </a:r>
            <a:r>
              <a:rPr lang="en-US" sz="2000" dirty="0" err="1">
                <a:latin typeface="Consolas" panose="020B0609020204030204" pitchFamily="49" charset="0"/>
              </a:rPr>
              <a:t>create_func</a:t>
            </a:r>
            <a:r>
              <a:rPr lang="en-US" sz="2000" dirty="0">
                <a:latin typeface="Consolas" panose="020B0609020204030204" pitchFamily="49" charset="0"/>
              </a:rPr>
              <a:t>(True)</a:t>
            </a:r>
          </a:p>
          <a:p>
            <a:r>
              <a:rPr lang="en-US" sz="2000" dirty="0">
                <a:latin typeface="Consolas" panose="020B0609020204030204" pitchFamily="49" charset="0"/>
              </a:rPr>
              <a:t>  print(g(5))   # prints 500</a:t>
            </a:r>
          </a:p>
        </p:txBody>
      </p:sp>
      <p:sp>
        <p:nvSpPr>
          <p:cNvPr id="2" name="TextBox 1">
            <a:extLst>
              <a:ext uri="{FF2B5EF4-FFF2-40B4-BE49-F238E27FC236}">
                <a16:creationId xmlns:a16="http://schemas.microsoft.com/office/drawing/2014/main" id="{6C6F0EA2-A579-4D35-BCEE-38356143A88D}"/>
              </a:ext>
            </a:extLst>
          </p:cNvPr>
          <p:cNvSpPr txBox="1"/>
          <p:nvPr/>
        </p:nvSpPr>
        <p:spPr>
          <a:xfrm>
            <a:off x="2993059" y="1561032"/>
            <a:ext cx="2870787" cy="523220"/>
          </a:xfrm>
          <a:prstGeom prst="rect">
            <a:avLst/>
          </a:prstGeom>
          <a:noFill/>
        </p:spPr>
        <p:txBody>
          <a:bodyPr wrap="none" rtlCol="0">
            <a:spAutoFit/>
          </a:bodyPr>
          <a:lstStyle/>
          <a:p>
            <a:pPr algn="ctr"/>
            <a:r>
              <a:rPr lang="en-US" sz="2800" dirty="0">
                <a:solidFill>
                  <a:srgbClr val="00B050"/>
                </a:solidFill>
                <a:latin typeface="+mj-lt"/>
                <a:cs typeface="Times New Roman" pitchFamily="18" charset="0"/>
              </a:rPr>
              <a:t>Capture By Value?</a:t>
            </a:r>
          </a:p>
        </p:txBody>
      </p:sp>
      <p:sp>
        <p:nvSpPr>
          <p:cNvPr id="72" name="TextBox 71">
            <a:extLst>
              <a:ext uri="{FF2B5EF4-FFF2-40B4-BE49-F238E27FC236}">
                <a16:creationId xmlns:a16="http://schemas.microsoft.com/office/drawing/2014/main" id="{9FC0DA61-EF62-4C8A-B449-D59451D991A1}"/>
              </a:ext>
            </a:extLst>
          </p:cNvPr>
          <p:cNvSpPr txBox="1"/>
          <p:nvPr/>
        </p:nvSpPr>
        <p:spPr>
          <a:xfrm>
            <a:off x="6153227" y="1561032"/>
            <a:ext cx="3551999" cy="523220"/>
          </a:xfrm>
          <a:prstGeom prst="rect">
            <a:avLst/>
          </a:prstGeom>
          <a:noFill/>
        </p:spPr>
        <p:txBody>
          <a:bodyPr wrap="none" rtlCol="0">
            <a:spAutoFit/>
          </a:bodyPr>
          <a:lstStyle/>
          <a:p>
            <a:pPr algn="ctr"/>
            <a:r>
              <a:rPr lang="en-US" sz="2800" dirty="0">
                <a:solidFill>
                  <a:srgbClr val="00B0F0"/>
                </a:solidFill>
                <a:latin typeface="+mj-lt"/>
                <a:cs typeface="Times New Roman" pitchFamily="18" charset="0"/>
              </a:rPr>
              <a:t>Capture By Reference?</a:t>
            </a:r>
          </a:p>
        </p:txBody>
      </p:sp>
      <p:sp>
        <p:nvSpPr>
          <p:cNvPr id="73" name="Rectangle 72">
            <a:extLst>
              <a:ext uri="{FF2B5EF4-FFF2-40B4-BE49-F238E27FC236}">
                <a16:creationId xmlns:a16="http://schemas.microsoft.com/office/drawing/2014/main" id="{3794265B-D895-42C0-B5A1-C469BDB2882A}"/>
              </a:ext>
            </a:extLst>
          </p:cNvPr>
          <p:cNvSpPr/>
          <p:nvPr/>
        </p:nvSpPr>
        <p:spPr>
          <a:xfrm>
            <a:off x="3139642" y="6297995"/>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74" name="Rectangle 73">
            <a:extLst>
              <a:ext uri="{FF2B5EF4-FFF2-40B4-BE49-F238E27FC236}">
                <a16:creationId xmlns:a16="http://schemas.microsoft.com/office/drawing/2014/main" id="{196EF639-6BF3-4928-AFEC-CF8B24C8DAE9}"/>
              </a:ext>
            </a:extLst>
          </p:cNvPr>
          <p:cNvSpPr/>
          <p:nvPr/>
        </p:nvSpPr>
        <p:spPr>
          <a:xfrm>
            <a:off x="3141893" y="6304467"/>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Speech Bubble: Rectangle with Corners Rounded 74">
            <a:extLst>
              <a:ext uri="{FF2B5EF4-FFF2-40B4-BE49-F238E27FC236}">
                <a16:creationId xmlns:a16="http://schemas.microsoft.com/office/drawing/2014/main" id="{A8272D9F-A9FD-4CC2-A641-28E70F7DDA4B}"/>
              </a:ext>
            </a:extLst>
          </p:cNvPr>
          <p:cNvSpPr/>
          <p:nvPr/>
        </p:nvSpPr>
        <p:spPr>
          <a:xfrm>
            <a:off x="8908496" y="2669671"/>
            <a:ext cx="3090022" cy="1393446"/>
          </a:xfrm>
          <a:prstGeom prst="wedgeRoundRectCallout">
            <a:avLst>
              <a:gd name="adj1" fmla="val -133583"/>
              <a:gd name="adj2" fmla="val -213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Wait! </a:t>
            </a:r>
            <a:r>
              <a:rPr lang="en-US" sz="2000" dirty="0">
                <a:solidFill>
                  <a:srgbClr val="00FFFF"/>
                </a:solidFill>
                <a:latin typeface="Corbel" panose="020B0503020204020204" pitchFamily="34" charset="0"/>
              </a:rPr>
              <a:t>Variable y</a:t>
            </a:r>
            <a:r>
              <a:rPr lang="en-US" sz="2000" dirty="0">
                <a:solidFill>
                  <a:srgbClr val="FFC9C9"/>
                </a:solidFill>
                <a:latin typeface="Corbel" panose="020B0503020204020204" pitchFamily="34" charset="0"/>
              </a:rPr>
              <a:t> </a:t>
            </a:r>
            <a:r>
              <a:rPr lang="en-US" sz="2000" dirty="0">
                <a:latin typeface="Corbel" panose="020B0503020204020204" pitchFamily="34" charset="0"/>
              </a:rPr>
              <a:t>is not even in scope at the time we create our closure!</a:t>
            </a:r>
          </a:p>
        </p:txBody>
      </p:sp>
      <p:sp>
        <p:nvSpPr>
          <p:cNvPr id="76" name="Speech Bubble: Rectangle with Corners Rounded 75">
            <a:extLst>
              <a:ext uri="{FF2B5EF4-FFF2-40B4-BE49-F238E27FC236}">
                <a16:creationId xmlns:a16="http://schemas.microsoft.com/office/drawing/2014/main" id="{67F5011D-87F5-444C-9E82-08AFB4D15ECE}"/>
              </a:ext>
            </a:extLst>
          </p:cNvPr>
          <p:cNvSpPr/>
          <p:nvPr/>
        </p:nvSpPr>
        <p:spPr>
          <a:xfrm>
            <a:off x="7532578" y="4397161"/>
            <a:ext cx="3090022" cy="1393446"/>
          </a:xfrm>
          <a:prstGeom prst="wedgeRoundRectCallout">
            <a:avLst>
              <a:gd name="adj1" fmla="val -91639"/>
              <a:gd name="adj2" fmla="val -135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how could it possibly be captured </a:t>
            </a:r>
            <a:r>
              <a:rPr lang="en-US" sz="2000" dirty="0">
                <a:solidFill>
                  <a:schemeClr val="accent6">
                    <a:lumMod val="40000"/>
                    <a:lumOff val="60000"/>
                  </a:schemeClr>
                </a:solidFill>
                <a:latin typeface="Corbel" panose="020B0503020204020204" pitchFamily="34" charset="0"/>
              </a:rPr>
              <a:t>by value </a:t>
            </a:r>
            <a:r>
              <a:rPr lang="en-US" sz="2000" dirty="0">
                <a:latin typeface="Corbel" panose="020B0503020204020204" pitchFamily="34" charset="0"/>
              </a:rPr>
              <a:t>or by </a:t>
            </a:r>
            <a:r>
              <a:rPr lang="en-US" sz="2000" dirty="0">
                <a:solidFill>
                  <a:srgbClr val="00FFFF"/>
                </a:solidFill>
                <a:latin typeface="Corbel" panose="020B0503020204020204" pitchFamily="34" charset="0"/>
              </a:rPr>
              <a:t>reference</a:t>
            </a:r>
            <a:r>
              <a:rPr lang="en-US" sz="2000" dirty="0">
                <a:latin typeface="Corbel" panose="020B0503020204020204" pitchFamily="34" charset="0"/>
              </a:rPr>
              <a:t>?!?!?</a:t>
            </a:r>
          </a:p>
        </p:txBody>
      </p:sp>
      <p:sp>
        <p:nvSpPr>
          <p:cNvPr id="77" name="Speech Bubble: Rectangle with Corners Rounded 76">
            <a:extLst>
              <a:ext uri="{FF2B5EF4-FFF2-40B4-BE49-F238E27FC236}">
                <a16:creationId xmlns:a16="http://schemas.microsoft.com/office/drawing/2014/main" id="{7EF0D4BE-1A05-464A-BBDB-AE96101B0FFB}"/>
              </a:ext>
            </a:extLst>
          </p:cNvPr>
          <p:cNvSpPr/>
          <p:nvPr/>
        </p:nvSpPr>
        <p:spPr>
          <a:xfrm>
            <a:off x="49620" y="2480164"/>
            <a:ext cx="3090022" cy="1393446"/>
          </a:xfrm>
          <a:prstGeom prst="wedgeRoundRectCallout">
            <a:avLst>
              <a:gd name="adj1" fmla="val 82825"/>
              <a:gd name="adj2" fmla="val 397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It's only conditionally introduced later in the program!!!</a:t>
            </a:r>
          </a:p>
        </p:txBody>
      </p:sp>
      <p:sp>
        <p:nvSpPr>
          <p:cNvPr id="13" name="TextBox 12">
            <a:extLst>
              <a:ext uri="{FF2B5EF4-FFF2-40B4-BE49-F238E27FC236}">
                <a16:creationId xmlns:a16="http://schemas.microsoft.com/office/drawing/2014/main" id="{D9417F94-35CE-439A-AE9F-7E78843EB6C5}"/>
              </a:ext>
            </a:extLst>
          </p:cNvPr>
          <p:cNvSpPr txBox="1"/>
          <p:nvPr/>
        </p:nvSpPr>
        <p:spPr>
          <a:xfrm>
            <a:off x="164432" y="3095252"/>
            <a:ext cx="3325050" cy="1569660"/>
          </a:xfrm>
          <a:prstGeom prst="rect">
            <a:avLst/>
          </a:prstGeom>
          <a:noFill/>
        </p:spPr>
        <p:txBody>
          <a:bodyPr wrap="square" rtlCol="0">
            <a:spAutoFit/>
          </a:bodyPr>
          <a:lstStyle/>
          <a:p>
            <a:pPr algn="ctr"/>
            <a:r>
              <a:rPr lang="en-US" sz="2400" dirty="0">
                <a:latin typeface="+mj-lt"/>
                <a:cs typeface="Times New Roman" pitchFamily="18" charset="0"/>
              </a:rPr>
              <a:t>Hmmm. Python must use a different approach! </a:t>
            </a:r>
          </a:p>
          <a:p>
            <a:pPr algn="ctr"/>
            <a:endParaRPr lang="en-US" sz="2400" dirty="0">
              <a:latin typeface="+mj-lt"/>
              <a:cs typeface="Times New Roman" pitchFamily="18" charset="0"/>
            </a:endParaRPr>
          </a:p>
          <a:p>
            <a:pPr algn="ctr"/>
            <a:r>
              <a:rPr lang="en-US" sz="2400" dirty="0">
                <a:latin typeface="+mj-lt"/>
                <a:cs typeface="Times New Roman" pitchFamily="18" charset="0"/>
              </a:rPr>
              <a:t>Let's learn it!</a:t>
            </a:r>
          </a:p>
        </p:txBody>
      </p:sp>
      <p:sp>
        <p:nvSpPr>
          <p:cNvPr id="25" name="TextBox 24">
            <a:extLst>
              <a:ext uri="{FF2B5EF4-FFF2-40B4-BE49-F238E27FC236}">
                <a16:creationId xmlns:a16="http://schemas.microsoft.com/office/drawing/2014/main" id="{12E74B8F-D510-4A13-BCFF-DD6B8DBB476A}"/>
              </a:ext>
            </a:extLst>
          </p:cNvPr>
          <p:cNvSpPr txBox="1"/>
          <p:nvPr/>
        </p:nvSpPr>
        <p:spPr>
          <a:xfrm>
            <a:off x="3567807" y="2258727"/>
            <a:ext cx="4159112" cy="341950"/>
          </a:xfrm>
          <a:prstGeom prst="rect">
            <a:avLst/>
          </a:prstGeom>
          <a:solidFill>
            <a:schemeClr val="accent1">
              <a:lumMod val="20000"/>
              <a:lumOff val="80000"/>
            </a:schemeClr>
          </a:solidFill>
          <a:ln>
            <a:noFill/>
          </a:ln>
        </p:spPr>
        <p:txBody>
          <a:bodyPr wrap="square">
            <a:noAutofit/>
          </a:bodyPr>
          <a:lstStyle/>
          <a:p>
            <a:r>
              <a:rPr lang="en-US" sz="2000" dirty="0">
                <a:latin typeface="Consolas" panose="020B0609020204030204" pitchFamily="49" charset="0"/>
              </a:rPr>
              <a:t># Python lambda mystery</a:t>
            </a:r>
          </a:p>
        </p:txBody>
      </p:sp>
      <p:sp>
        <p:nvSpPr>
          <p:cNvPr id="17" name="Rectangle 16">
            <a:extLst>
              <a:ext uri="{FF2B5EF4-FFF2-40B4-BE49-F238E27FC236}">
                <a16:creationId xmlns:a16="http://schemas.microsoft.com/office/drawing/2014/main" id="{E7311EB2-16E7-49EF-8FE3-263591BC24BC}"/>
              </a:ext>
            </a:extLst>
          </p:cNvPr>
          <p:cNvSpPr/>
          <p:nvPr/>
        </p:nvSpPr>
        <p:spPr>
          <a:xfrm>
            <a:off x="4430199" y="2914666"/>
            <a:ext cx="1927518"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peech Bubble: Rectangle with Corners Rounded 17">
            <a:extLst>
              <a:ext uri="{FF2B5EF4-FFF2-40B4-BE49-F238E27FC236}">
                <a16:creationId xmlns:a16="http://schemas.microsoft.com/office/drawing/2014/main" id="{949B7610-ECB2-4BEC-963D-4239538B420C}"/>
              </a:ext>
            </a:extLst>
          </p:cNvPr>
          <p:cNvSpPr/>
          <p:nvPr/>
        </p:nvSpPr>
        <p:spPr>
          <a:xfrm>
            <a:off x="6912043" y="1511080"/>
            <a:ext cx="3336525" cy="1055920"/>
          </a:xfrm>
          <a:prstGeom prst="wedgeRoundRectCallout">
            <a:avLst>
              <a:gd name="adj1" fmla="val -101871"/>
              <a:gd name="adj2" fmla="val 841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how we define a </a:t>
            </a:r>
            <a:r>
              <a:rPr lang="en-US" sz="2000" dirty="0">
                <a:solidFill>
                  <a:srgbClr val="FFC9C9"/>
                </a:solidFill>
                <a:latin typeface="Corbel" panose="020B0503020204020204" pitchFamily="34" charset="0"/>
              </a:rPr>
              <a:t>lambda</a:t>
            </a:r>
            <a:r>
              <a:rPr lang="en-US" sz="2000" dirty="0">
                <a:latin typeface="Corbel" panose="020B0503020204020204" pitchFamily="34" charset="0"/>
              </a:rPr>
              <a:t> in Python.</a:t>
            </a:r>
          </a:p>
        </p:txBody>
      </p:sp>
      <p:sp>
        <p:nvSpPr>
          <p:cNvPr id="19" name="Rectangle 18">
            <a:extLst>
              <a:ext uri="{FF2B5EF4-FFF2-40B4-BE49-F238E27FC236}">
                <a16:creationId xmlns:a16="http://schemas.microsoft.com/office/drawing/2014/main" id="{912D77E3-8CF8-43BB-9E90-D0FB325BC204}"/>
              </a:ext>
            </a:extLst>
          </p:cNvPr>
          <p:cNvSpPr/>
          <p:nvPr/>
        </p:nvSpPr>
        <p:spPr>
          <a:xfrm>
            <a:off x="5395902" y="2922171"/>
            <a:ext cx="210554"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B926D8D-B814-4E71-ACDC-8BF26A8B2C63}"/>
              </a:ext>
            </a:extLst>
          </p:cNvPr>
          <p:cNvSpPr/>
          <p:nvPr/>
        </p:nvSpPr>
        <p:spPr>
          <a:xfrm>
            <a:off x="5722688" y="2918160"/>
            <a:ext cx="654176" cy="294774"/>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peech Bubble: Rectangle with Corners Rounded 20">
            <a:extLst>
              <a:ext uri="{FF2B5EF4-FFF2-40B4-BE49-F238E27FC236}">
                <a16:creationId xmlns:a16="http://schemas.microsoft.com/office/drawing/2014/main" id="{E6559EDC-186E-499A-A939-17EE7507ECAB}"/>
              </a:ext>
            </a:extLst>
          </p:cNvPr>
          <p:cNvSpPr/>
          <p:nvPr/>
        </p:nvSpPr>
        <p:spPr>
          <a:xfrm>
            <a:off x="6622662" y="719098"/>
            <a:ext cx="3545189" cy="1576976"/>
          </a:xfrm>
          <a:prstGeom prst="wedgeRoundRectCallout">
            <a:avLst>
              <a:gd name="adj1" fmla="val -61548"/>
              <a:gd name="adj2" fmla="val 928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you </a:t>
            </a:r>
            <a:r>
              <a:rPr lang="en-US" sz="2000" dirty="0">
                <a:solidFill>
                  <a:srgbClr val="FFC9C9"/>
                </a:solidFill>
                <a:latin typeface="Corbel" panose="020B0503020204020204" pitchFamily="34" charset="0"/>
              </a:rPr>
              <a:t>don't </a:t>
            </a:r>
            <a:r>
              <a:rPr lang="en-US" sz="2000" dirty="0">
                <a:latin typeface="Corbel" panose="020B0503020204020204" pitchFamily="34" charset="0"/>
              </a:rPr>
              <a:t>explicitly list the </a:t>
            </a:r>
            <a:r>
              <a:rPr lang="en-US" sz="2000" dirty="0">
                <a:solidFill>
                  <a:srgbClr val="00FFFF"/>
                </a:solidFill>
                <a:latin typeface="Corbel" panose="020B0503020204020204" pitchFamily="34" charset="0"/>
              </a:rPr>
              <a:t>variables to be captured</a:t>
            </a:r>
            <a:r>
              <a:rPr lang="en-US" sz="2000" dirty="0">
                <a:latin typeface="Corbel" panose="020B0503020204020204" pitchFamily="34" charset="0"/>
              </a:rPr>
              <a:t> like in C++ - you just use them in your lambda!</a:t>
            </a:r>
          </a:p>
        </p:txBody>
      </p:sp>
      <p:sp>
        <p:nvSpPr>
          <p:cNvPr id="22" name="Speech Bubble: Rectangle with Corners Rounded 21">
            <a:extLst>
              <a:ext uri="{FF2B5EF4-FFF2-40B4-BE49-F238E27FC236}">
                <a16:creationId xmlns:a16="http://schemas.microsoft.com/office/drawing/2014/main" id="{DA7A9613-633A-4B9A-B761-7CAB555318E9}"/>
              </a:ext>
            </a:extLst>
          </p:cNvPr>
          <p:cNvSpPr/>
          <p:nvPr/>
        </p:nvSpPr>
        <p:spPr>
          <a:xfrm>
            <a:off x="6918431" y="3557103"/>
            <a:ext cx="3801747" cy="1055920"/>
          </a:xfrm>
          <a:prstGeom prst="wedgeRoundRectCallout">
            <a:avLst>
              <a:gd name="adj1" fmla="val -87630"/>
              <a:gd name="adj2" fmla="val -822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you specify all the </a:t>
            </a:r>
            <a:r>
              <a:rPr lang="en-US" sz="2000" dirty="0">
                <a:solidFill>
                  <a:schemeClr val="accent6">
                    <a:lumMod val="40000"/>
                    <a:lumOff val="60000"/>
                  </a:schemeClr>
                </a:solidFill>
                <a:latin typeface="Corbel" panose="020B0503020204020204" pitchFamily="34" charset="0"/>
              </a:rPr>
              <a:t>parameters</a:t>
            </a:r>
            <a:r>
              <a:rPr lang="en-US" sz="2000" dirty="0">
                <a:latin typeface="Corbel" panose="020B0503020204020204" pitchFamily="34" charset="0"/>
              </a:rPr>
              <a:t> to the lambda function, e.g., </a:t>
            </a:r>
            <a:r>
              <a:rPr lang="en-US" sz="2000" dirty="0" err="1">
                <a:solidFill>
                  <a:schemeClr val="accent6">
                    <a:lumMod val="40000"/>
                    <a:lumOff val="60000"/>
                  </a:schemeClr>
                </a:solidFill>
                <a:latin typeface="Corbel" panose="020B0503020204020204" pitchFamily="34" charset="0"/>
              </a:rPr>
              <a:t>x,y,z</a:t>
            </a:r>
            <a:endParaRPr lang="en-US" sz="2000" dirty="0">
              <a:solidFill>
                <a:schemeClr val="accent6">
                  <a:lumMod val="40000"/>
                  <a:lumOff val="60000"/>
                </a:schemeClr>
              </a:solidFill>
              <a:latin typeface="Corbel" panose="020B0503020204020204" pitchFamily="34" charset="0"/>
            </a:endParaRPr>
          </a:p>
        </p:txBody>
      </p:sp>
      <p:sp>
        <p:nvSpPr>
          <p:cNvPr id="23" name="Speech Bubble: Rectangle with Corners Rounded 22">
            <a:extLst>
              <a:ext uri="{FF2B5EF4-FFF2-40B4-BE49-F238E27FC236}">
                <a16:creationId xmlns:a16="http://schemas.microsoft.com/office/drawing/2014/main" id="{C255C11E-124A-49F9-B111-143D449C076F}"/>
              </a:ext>
            </a:extLst>
          </p:cNvPr>
          <p:cNvSpPr/>
          <p:nvPr/>
        </p:nvSpPr>
        <p:spPr>
          <a:xfrm>
            <a:off x="7636829" y="3672411"/>
            <a:ext cx="4225361" cy="1780670"/>
          </a:xfrm>
          <a:prstGeom prst="wedgeRoundRectCallout">
            <a:avLst>
              <a:gd name="adj1" fmla="val -87857"/>
              <a:gd name="adj2" fmla="val -77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you specify the </a:t>
            </a:r>
            <a:r>
              <a:rPr lang="en-US" sz="2000" dirty="0">
                <a:solidFill>
                  <a:srgbClr val="D5B8EA"/>
                </a:solidFill>
                <a:latin typeface="Corbel" panose="020B0503020204020204" pitchFamily="34" charset="0"/>
              </a:rPr>
              <a:t>body</a:t>
            </a:r>
            <a:r>
              <a:rPr lang="en-US" sz="2000" dirty="0">
                <a:latin typeface="Corbel" panose="020B0503020204020204" pitchFamily="34" charset="0"/>
              </a:rPr>
              <a:t> of the  lambda function. </a:t>
            </a:r>
            <a:br>
              <a:rPr lang="en-US" sz="2000" dirty="0">
                <a:latin typeface="Corbel" panose="020B0503020204020204" pitchFamily="34" charset="0"/>
              </a:rPr>
            </a:br>
            <a:br>
              <a:rPr lang="en-US" sz="900" dirty="0">
                <a:latin typeface="Corbel" panose="020B0503020204020204" pitchFamily="34" charset="0"/>
              </a:rPr>
            </a:br>
            <a:r>
              <a:rPr lang="en-US" sz="2000" dirty="0">
                <a:latin typeface="Corbel" panose="020B0503020204020204" pitchFamily="34" charset="0"/>
              </a:rPr>
              <a:t>There's no need for a </a:t>
            </a:r>
            <a:r>
              <a:rPr lang="en-US" sz="2000" dirty="0">
                <a:solidFill>
                  <a:srgbClr val="FFC9C9"/>
                </a:solidFill>
                <a:latin typeface="Corbel" panose="020B0503020204020204" pitchFamily="34" charset="0"/>
              </a:rPr>
              <a:t>return</a:t>
            </a:r>
            <a:r>
              <a:rPr lang="en-US" sz="2000" dirty="0">
                <a:latin typeface="Corbel" panose="020B0503020204020204" pitchFamily="34" charset="0"/>
              </a:rPr>
              <a:t> statement – the value of the expression is returned.</a:t>
            </a:r>
          </a:p>
        </p:txBody>
      </p:sp>
      <p:sp>
        <p:nvSpPr>
          <p:cNvPr id="24" name="Speech Bubble: Rectangle with Corners Rounded 23">
            <a:extLst>
              <a:ext uri="{FF2B5EF4-FFF2-40B4-BE49-F238E27FC236}">
                <a16:creationId xmlns:a16="http://schemas.microsoft.com/office/drawing/2014/main" id="{65F6C7CD-7040-4651-ADF8-C5F3A153729D}"/>
              </a:ext>
            </a:extLst>
          </p:cNvPr>
          <p:cNvSpPr/>
          <p:nvPr/>
        </p:nvSpPr>
        <p:spPr>
          <a:xfrm>
            <a:off x="399473" y="533168"/>
            <a:ext cx="3126799" cy="1393446"/>
          </a:xfrm>
          <a:prstGeom prst="wedgeRoundRectCallout">
            <a:avLst>
              <a:gd name="adj1" fmla="val 51374"/>
              <a:gd name="adj2" fmla="val 868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Alright, let's do something fun.  Let's </a:t>
            </a:r>
            <a:r>
              <a:rPr lang="en-US" sz="2000" dirty="0">
                <a:solidFill>
                  <a:srgbClr val="FFC9C9"/>
                </a:solidFill>
                <a:latin typeface="Corbel" panose="020B0503020204020204" pitchFamily="34" charset="0"/>
              </a:rPr>
              <a:t>delete</a:t>
            </a:r>
            <a:r>
              <a:rPr lang="en-US" sz="2000" dirty="0">
                <a:latin typeface="Corbel" panose="020B0503020204020204" pitchFamily="34" charset="0"/>
              </a:rPr>
              <a:t> this definition of </a:t>
            </a:r>
            <a:r>
              <a:rPr lang="en-US" sz="2000" dirty="0">
                <a:solidFill>
                  <a:srgbClr val="00FFFF"/>
                </a:solidFill>
                <a:latin typeface="Corbel" panose="020B0503020204020204" pitchFamily="34" charset="0"/>
              </a:rPr>
              <a:t>y</a:t>
            </a:r>
            <a:r>
              <a:rPr lang="en-US" sz="2000" dirty="0">
                <a:latin typeface="Corbel" panose="020B0503020204020204" pitchFamily="34" charset="0"/>
              </a:rPr>
              <a:t>.</a:t>
            </a:r>
          </a:p>
        </p:txBody>
      </p:sp>
      <p:sp>
        <p:nvSpPr>
          <p:cNvPr id="26" name="Speech Bubble: Rectangle with Corners Rounded 25">
            <a:extLst>
              <a:ext uri="{FF2B5EF4-FFF2-40B4-BE49-F238E27FC236}">
                <a16:creationId xmlns:a16="http://schemas.microsoft.com/office/drawing/2014/main" id="{4DA188D8-D5A6-4910-B750-8E54F311204E}"/>
              </a:ext>
            </a:extLst>
          </p:cNvPr>
          <p:cNvSpPr/>
          <p:nvPr/>
        </p:nvSpPr>
        <p:spPr>
          <a:xfrm>
            <a:off x="776474" y="2439775"/>
            <a:ext cx="2538088" cy="777170"/>
          </a:xfrm>
          <a:prstGeom prst="wedgeRoundRectCallout">
            <a:avLst>
              <a:gd name="adj1" fmla="val 83831"/>
              <a:gd name="adj2" fmla="val 1187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introduce </a:t>
            </a:r>
            <a:r>
              <a:rPr lang="en-US" sz="2000" dirty="0">
                <a:solidFill>
                  <a:srgbClr val="00FFFF"/>
                </a:solidFill>
                <a:latin typeface="Corbel" panose="020B0503020204020204" pitchFamily="34" charset="0"/>
              </a:rPr>
              <a:t>y</a:t>
            </a:r>
            <a:r>
              <a:rPr lang="en-US" sz="2000" dirty="0">
                <a:latin typeface="Corbel" panose="020B0503020204020204" pitchFamily="34" charset="0"/>
              </a:rPr>
              <a:t> down below.</a:t>
            </a:r>
          </a:p>
        </p:txBody>
      </p:sp>
    </p:spTree>
    <p:extLst>
      <p:ext uri="{BB962C8B-B14F-4D97-AF65-F5344CB8AC3E}">
        <p14:creationId xmlns:p14="http://schemas.microsoft.com/office/powerpoint/2010/main" val="159437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0">
                                            <p:bg/>
                                          </p:spTgt>
                                        </p:tgtEl>
                                        <p:attrNameLst>
                                          <p:attrName>style.visibility</p:attrName>
                                        </p:attrNameLst>
                                      </p:cBhvr>
                                      <p:to>
                                        <p:strVal val="visible"/>
                                      </p:to>
                                    </p:set>
                                    <p:animEffect transition="in" filter="wipe(up)">
                                      <p:cBhvr>
                                        <p:cTn id="11" dur="500"/>
                                        <p:tgtEl>
                                          <p:spTgt spid="70">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0">
                                            <p:txEl>
                                              <p:pRg st="0" end="0"/>
                                            </p:txEl>
                                          </p:spTgt>
                                        </p:tgtEl>
                                        <p:attrNameLst>
                                          <p:attrName>style.visibility</p:attrName>
                                        </p:attrNameLst>
                                      </p:cBhvr>
                                      <p:to>
                                        <p:strVal val="visible"/>
                                      </p:to>
                                    </p:set>
                                    <p:animEffect transition="in" filter="wipe(up)">
                                      <p:cBhvr>
                                        <p:cTn id="16" dur="500"/>
                                        <p:tgtEl>
                                          <p:spTgt spid="70">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0">
                                            <p:txEl>
                                              <p:pRg st="1" end="1"/>
                                            </p:txEl>
                                          </p:spTgt>
                                        </p:tgtEl>
                                        <p:attrNameLst>
                                          <p:attrName>style.visibility</p:attrName>
                                        </p:attrNameLst>
                                      </p:cBhvr>
                                      <p:to>
                                        <p:strVal val="visible"/>
                                      </p:to>
                                    </p:set>
                                    <p:animEffect transition="in" filter="wipe(up)">
                                      <p:cBhvr>
                                        <p:cTn id="19" dur="500"/>
                                        <p:tgtEl>
                                          <p:spTgt spid="7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0">
                                            <p:txEl>
                                              <p:pRg st="2" end="2"/>
                                            </p:txEl>
                                          </p:spTgt>
                                        </p:tgtEl>
                                        <p:attrNameLst>
                                          <p:attrName>style.visibility</p:attrName>
                                        </p:attrNameLst>
                                      </p:cBhvr>
                                      <p:to>
                                        <p:strVal val="visible"/>
                                      </p:to>
                                    </p:set>
                                    <p:animEffect transition="in" filter="wipe(up)">
                                      <p:cBhvr>
                                        <p:cTn id="24" dur="500"/>
                                        <p:tgtEl>
                                          <p:spTgt spid="7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21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21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2100"/>
                                        <p:tgtEl>
                                          <p:spTgt spid="20"/>
                                        </p:tgtEl>
                                      </p:cBhvr>
                                    </p:animEffec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down)">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1.66667E-6 4.07407E-6 L -0.19883 -0.08357 " pathEditMode="relative" rAng="0" ptsTypes="AA">
                                      <p:cBhvr>
                                        <p:cTn id="78" dur="2000" fill="hold"/>
                                        <p:tgtEl>
                                          <p:spTgt spid="21"/>
                                        </p:tgtEl>
                                        <p:attrNameLst>
                                          <p:attrName>ppt_x</p:attrName>
                                          <p:attrName>ppt_y</p:attrName>
                                        </p:attrNameLst>
                                      </p:cBhvr>
                                      <p:rCtr x="-9948" y="-4190"/>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down)">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down)">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70">
                                            <p:txEl>
                                              <p:pRg st="3" end="3"/>
                                            </p:txEl>
                                          </p:spTgt>
                                        </p:tgtEl>
                                        <p:attrNameLst>
                                          <p:attrName>style.visibility</p:attrName>
                                        </p:attrNameLst>
                                      </p:cBhvr>
                                      <p:to>
                                        <p:strVal val="visible"/>
                                      </p:to>
                                    </p:set>
                                    <p:animEffect transition="in" filter="wipe(up)">
                                      <p:cBhvr>
                                        <p:cTn id="102" dur="500"/>
                                        <p:tgtEl>
                                          <p:spTgt spid="70">
                                            <p:txEl>
                                              <p:pRg st="3" end="3"/>
                                            </p:txEl>
                                          </p:spTgt>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70">
                                            <p:txEl>
                                              <p:pRg st="4" end="4"/>
                                            </p:txEl>
                                          </p:spTgt>
                                        </p:tgtEl>
                                        <p:attrNameLst>
                                          <p:attrName>style.visibility</p:attrName>
                                        </p:attrNameLst>
                                      </p:cBhvr>
                                      <p:to>
                                        <p:strVal val="visible"/>
                                      </p:to>
                                    </p:set>
                                    <p:animEffect transition="in" filter="wipe(up)">
                                      <p:cBhvr>
                                        <p:cTn id="105" dur="500"/>
                                        <p:tgtEl>
                                          <p:spTgt spid="70">
                                            <p:txEl>
                                              <p:pRg st="4" end="4"/>
                                            </p:txEl>
                                          </p:spTgt>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70">
                                            <p:txEl>
                                              <p:pRg st="5" end="5"/>
                                            </p:txEl>
                                          </p:spTgt>
                                        </p:tgtEl>
                                        <p:attrNameLst>
                                          <p:attrName>style.visibility</p:attrName>
                                        </p:attrNameLst>
                                      </p:cBhvr>
                                      <p:to>
                                        <p:strVal val="visible"/>
                                      </p:to>
                                    </p:set>
                                    <p:animEffect transition="in" filter="wipe(up)">
                                      <p:cBhvr>
                                        <p:cTn id="108" dur="500"/>
                                        <p:tgtEl>
                                          <p:spTgt spid="70">
                                            <p:txEl>
                                              <p:pRg st="5" end="5"/>
                                            </p:txEl>
                                          </p:spTgt>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70">
                                            <p:txEl>
                                              <p:pRg st="6" end="6"/>
                                            </p:txEl>
                                          </p:spTgt>
                                        </p:tgtEl>
                                        <p:attrNameLst>
                                          <p:attrName>style.visibility</p:attrName>
                                        </p:attrNameLst>
                                      </p:cBhvr>
                                      <p:to>
                                        <p:strVal val="visible"/>
                                      </p:to>
                                    </p:set>
                                    <p:animEffect transition="in" filter="wipe(up)">
                                      <p:cBhvr>
                                        <p:cTn id="111" dur="500"/>
                                        <p:tgtEl>
                                          <p:spTgt spid="70">
                                            <p:txEl>
                                              <p:pRg st="6" end="6"/>
                                            </p:txEl>
                                          </p:spTgt>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70">
                                            <p:txEl>
                                              <p:pRg st="7" end="7"/>
                                            </p:txEl>
                                          </p:spTgt>
                                        </p:tgtEl>
                                        <p:attrNameLst>
                                          <p:attrName>style.visibility</p:attrName>
                                        </p:attrNameLst>
                                      </p:cBhvr>
                                      <p:to>
                                        <p:strVal val="visible"/>
                                      </p:to>
                                    </p:set>
                                    <p:animEffect transition="in" filter="wipe(up)">
                                      <p:cBhvr>
                                        <p:cTn id="114" dur="500"/>
                                        <p:tgtEl>
                                          <p:spTgt spid="70">
                                            <p:txEl>
                                              <p:pRg st="7" end="7"/>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6"/>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70">
                                            <p:txEl>
                                              <p:pRg st="9" end="9"/>
                                            </p:txEl>
                                          </p:spTgt>
                                        </p:tgtEl>
                                        <p:attrNameLst>
                                          <p:attrName>style.visibility</p:attrName>
                                        </p:attrNameLst>
                                      </p:cBhvr>
                                      <p:to>
                                        <p:strVal val="visible"/>
                                      </p:to>
                                    </p:set>
                                    <p:animEffect transition="in" filter="wipe(up)">
                                      <p:cBhvr>
                                        <p:cTn id="125" dur="500"/>
                                        <p:tgtEl>
                                          <p:spTgt spid="70">
                                            <p:txEl>
                                              <p:pRg st="9" end="9"/>
                                            </p:txEl>
                                          </p:spTgt>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70">
                                            <p:txEl>
                                              <p:pRg st="10" end="10"/>
                                            </p:txEl>
                                          </p:spTgt>
                                        </p:tgtEl>
                                        <p:attrNameLst>
                                          <p:attrName>style.visibility</p:attrName>
                                        </p:attrNameLst>
                                      </p:cBhvr>
                                      <p:to>
                                        <p:strVal val="visible"/>
                                      </p:to>
                                    </p:set>
                                    <p:animEffect transition="in" filter="wipe(up)">
                                      <p:cBhvr>
                                        <p:cTn id="128" dur="500"/>
                                        <p:tgtEl>
                                          <p:spTgt spid="70">
                                            <p:txEl>
                                              <p:pRg st="10" end="10"/>
                                            </p:txEl>
                                          </p:spTgt>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70">
                                            <p:txEl>
                                              <p:pRg st="11" end="11"/>
                                            </p:txEl>
                                          </p:spTgt>
                                        </p:tgtEl>
                                        <p:attrNameLst>
                                          <p:attrName>style.visibility</p:attrName>
                                        </p:attrNameLst>
                                      </p:cBhvr>
                                      <p:to>
                                        <p:strVal val="visible"/>
                                      </p:to>
                                    </p:set>
                                    <p:animEffect transition="in" filter="wipe(up)">
                                      <p:cBhvr>
                                        <p:cTn id="131" dur="500"/>
                                        <p:tgtEl>
                                          <p:spTgt spid="70">
                                            <p:txEl>
                                              <p:pRg st="11" end="11"/>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wipe(left)">
                                      <p:cBhvr>
                                        <p:cTn id="136" dur="2200"/>
                                        <p:tgtEl>
                                          <p:spTgt spid="2"/>
                                        </p:tgtEl>
                                      </p:cBhvr>
                                    </p:animEffect>
                                  </p:childTnLst>
                                </p:cTn>
                              </p:par>
                            </p:childTnLst>
                          </p:cTn>
                        </p:par>
                        <p:par>
                          <p:cTn id="137" fill="hold">
                            <p:stCondLst>
                              <p:cond delay="2200"/>
                            </p:stCondLst>
                            <p:childTnLst>
                              <p:par>
                                <p:cTn id="138" presetID="22" presetClass="entr" presetSubtype="8" fill="hold" grpId="0" nodeType="afterEffect">
                                  <p:stCondLst>
                                    <p:cond delay="0"/>
                                  </p:stCondLst>
                                  <p:childTnLst>
                                    <p:set>
                                      <p:cBhvr>
                                        <p:cTn id="139" dur="1" fill="hold">
                                          <p:stCondLst>
                                            <p:cond delay="0"/>
                                          </p:stCondLst>
                                        </p:cTn>
                                        <p:tgtEl>
                                          <p:spTgt spid="72"/>
                                        </p:tgtEl>
                                        <p:attrNameLst>
                                          <p:attrName>style.visibility</p:attrName>
                                        </p:attrNameLst>
                                      </p:cBhvr>
                                      <p:to>
                                        <p:strVal val="visible"/>
                                      </p:to>
                                    </p:set>
                                    <p:animEffect transition="in" filter="wipe(left)">
                                      <p:cBhvr>
                                        <p:cTn id="140" dur="2800"/>
                                        <p:tgtEl>
                                          <p:spTgt spid="72"/>
                                        </p:tgtEl>
                                      </p:cBhvr>
                                    </p:animEffect>
                                  </p:childTnLst>
                                </p:cTn>
                              </p:par>
                            </p:childTnLst>
                          </p:cTn>
                        </p:par>
                        <p:par>
                          <p:cTn id="141" fill="hold">
                            <p:stCondLst>
                              <p:cond delay="5000"/>
                            </p:stCondLst>
                            <p:childTnLst>
                              <p:par>
                                <p:cTn id="142" presetID="1" presetClass="entr" presetSubtype="0" fill="hold" grpId="0" nodeType="afterEffect">
                                  <p:stCondLst>
                                    <p:cond delay="0"/>
                                  </p:stCondLst>
                                  <p:childTnLst>
                                    <p:set>
                                      <p:cBhvr>
                                        <p:cTn id="143" dur="1" fill="hold">
                                          <p:stCondLst>
                                            <p:cond delay="0"/>
                                          </p:stCondLst>
                                        </p:cTn>
                                        <p:tgtEl>
                                          <p:spTgt spid="73"/>
                                        </p:tgtEl>
                                        <p:attrNameLst>
                                          <p:attrName>style.visibility</p:attrName>
                                        </p:attrNameLst>
                                      </p:cBhvr>
                                      <p:to>
                                        <p:strVal val="visible"/>
                                      </p:to>
                                    </p:set>
                                  </p:childTnLst>
                                </p:cTn>
                              </p:par>
                              <p:par>
                                <p:cTn id="144" presetID="22" presetClass="entr" presetSubtype="8" fill="hold" grpId="0" nodeType="withEffect">
                                  <p:stCondLst>
                                    <p:cond delay="0"/>
                                  </p:stCondLst>
                                  <p:childTnLst>
                                    <p:set>
                                      <p:cBhvr>
                                        <p:cTn id="145" dur="1" fill="hold">
                                          <p:stCondLst>
                                            <p:cond delay="0"/>
                                          </p:stCondLst>
                                        </p:cTn>
                                        <p:tgtEl>
                                          <p:spTgt spid="74"/>
                                        </p:tgtEl>
                                        <p:attrNameLst>
                                          <p:attrName>style.visibility</p:attrName>
                                        </p:attrNameLst>
                                      </p:cBhvr>
                                      <p:to>
                                        <p:strVal val="visible"/>
                                      </p:to>
                                    </p:set>
                                    <p:animEffect transition="in" filter="wipe(left)">
                                      <p:cBhvr>
                                        <p:cTn id="146" dur="59000"/>
                                        <p:tgtEl>
                                          <p:spTgt spid="74"/>
                                        </p:tgtEl>
                                      </p:cBhvr>
                                    </p:animEffect>
                                  </p:childTnLst>
                                </p:cTn>
                              </p:par>
                            </p:childTnLst>
                          </p:cTn>
                        </p:par>
                        <p:par>
                          <p:cTn id="147" fill="hold">
                            <p:stCondLst>
                              <p:cond delay="64000"/>
                            </p:stCondLst>
                            <p:childTnLst>
                              <p:par>
                                <p:cTn id="148" presetID="1" presetClass="exit" presetSubtype="0" fill="hold" grpId="1" nodeType="afterEffect">
                                  <p:stCondLst>
                                    <p:cond delay="0"/>
                                  </p:stCondLst>
                                  <p:childTnLst>
                                    <p:set>
                                      <p:cBhvr>
                                        <p:cTn id="149" dur="1" fill="hold">
                                          <p:stCondLst>
                                            <p:cond delay="0"/>
                                          </p:stCondLst>
                                        </p:cTn>
                                        <p:tgtEl>
                                          <p:spTgt spid="73"/>
                                        </p:tgtEl>
                                        <p:attrNameLst>
                                          <p:attrName>style.visibility</p:attrName>
                                        </p:attrNameLst>
                                      </p:cBhvr>
                                      <p:to>
                                        <p:strVal val="hidden"/>
                                      </p:to>
                                    </p:set>
                                  </p:childTnLst>
                                </p:cTn>
                              </p:par>
                            </p:childTnLst>
                          </p:cTn>
                        </p:par>
                        <p:par>
                          <p:cTn id="150" fill="hold">
                            <p:stCondLst>
                              <p:cond delay="64000"/>
                            </p:stCondLst>
                            <p:childTnLst>
                              <p:par>
                                <p:cTn id="151" presetID="1" presetClass="exit" presetSubtype="0" fill="hold" grpId="1" nodeType="afterEffect">
                                  <p:stCondLst>
                                    <p:cond delay="0"/>
                                  </p:stCondLst>
                                  <p:childTnLst>
                                    <p:set>
                                      <p:cBhvr>
                                        <p:cTn id="152" dur="1" fill="hold">
                                          <p:stCondLst>
                                            <p:cond delay="0"/>
                                          </p:stCondLst>
                                        </p:cTn>
                                        <p:tgtEl>
                                          <p:spTgt spid="7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wipe(down)">
                                      <p:cBhvr>
                                        <p:cTn id="162" dur="500"/>
                                        <p:tgtEl>
                                          <p:spTgt spid="77"/>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wipe(down)">
                                      <p:cBhvr>
                                        <p:cTn id="167" dur="500"/>
                                        <p:tgtEl>
                                          <p:spTgt spid="76"/>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76"/>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77"/>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75"/>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animBg="1"/>
      <p:bldP spid="2" grpId="0"/>
      <p:bldP spid="72" grpId="0"/>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25"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1" grpId="2" animBg="1"/>
      <p:bldP spid="22" grpId="0" animBg="1"/>
      <p:bldP spid="22" grpId="1" animBg="1"/>
      <p:bldP spid="23" grpId="0" animBg="1"/>
      <p:bldP spid="23" grpId="1" animBg="1"/>
      <p:bldP spid="24" grpId="0" animBg="1"/>
      <p:bldP spid="24" grpId="1" animBg="1"/>
      <p:bldP spid="26" grpId="0" animBg="1"/>
      <p:bldP spid="26" grpId="1"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73072"/>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in C++ Capture Summary</a:t>
            </a:r>
          </a:p>
        </p:txBody>
      </p:sp>
      <p:sp>
        <p:nvSpPr>
          <p:cNvPr id="77" name="TextBox 76">
            <a:extLst>
              <a:ext uri="{FF2B5EF4-FFF2-40B4-BE49-F238E27FC236}">
                <a16:creationId xmlns:a16="http://schemas.microsoft.com/office/drawing/2014/main" id="{FAF4EA80-2421-4226-BF45-CB50818A2C34}"/>
              </a:ext>
            </a:extLst>
          </p:cNvPr>
          <p:cNvSpPr txBox="1"/>
          <p:nvPr/>
        </p:nvSpPr>
        <p:spPr>
          <a:xfrm>
            <a:off x="1352394" y="6782996"/>
            <a:ext cx="7529625" cy="2585323"/>
          </a:xfrm>
          <a:prstGeom prst="rect">
            <a:avLst/>
          </a:prstGeom>
          <a:noFill/>
        </p:spPr>
        <p:txBody>
          <a:bodyPr wrap="none" rtlCol="0">
            <a:spAutoFit/>
          </a:bodyPr>
          <a:lstStyle/>
          <a:p>
            <a:r>
              <a:rPr lang="en-US" dirty="0" err="1">
                <a:latin typeface="Consolas" panose="020B0609020204030204" pitchFamily="49" charset="0"/>
              </a:rPr>
              <a:t>create_lambda_function</a:t>
            </a:r>
            <a:r>
              <a:rPr lang="en-US" dirty="0">
                <a:latin typeface="Consolas" panose="020B0609020204030204" pitchFamily="49" charset="0"/>
              </a:rPr>
              <a:t> =</a:t>
            </a:r>
          </a:p>
          <a:p>
            <a:r>
              <a:rPr lang="en-US" dirty="0">
                <a:latin typeface="Consolas" panose="020B0609020204030204" pitchFamily="49" charset="0"/>
              </a:rPr>
              <a:t>  let m = 5</a:t>
            </a:r>
          </a:p>
          <a:p>
            <a:r>
              <a:rPr lang="en-US" dirty="0">
                <a:latin typeface="Consolas" panose="020B0609020204030204" pitchFamily="49" charset="0"/>
              </a:rPr>
              <a:t>      b = 3</a:t>
            </a:r>
          </a:p>
          <a:p>
            <a:r>
              <a:rPr lang="en-US" dirty="0">
                <a:latin typeface="Consolas" panose="020B0609020204030204" pitchFamily="49" charset="0"/>
              </a:rPr>
              <a:t>  in</a:t>
            </a:r>
          </a:p>
          <a:p>
            <a:r>
              <a:rPr lang="en-US" dirty="0">
                <a:latin typeface="Consolas" panose="020B0609020204030204" pitchFamily="49" charset="0"/>
              </a:rPr>
              <a:t>      (\x -&gt; m*x + b)</a:t>
            </a:r>
          </a:p>
          <a:p>
            <a:endParaRPr lang="en-US" dirty="0">
              <a:latin typeface="Consolas" panose="020B0609020204030204" pitchFamily="49" charset="0"/>
            </a:endParaRPr>
          </a:p>
          <a:p>
            <a:r>
              <a:rPr lang="en-US" dirty="0">
                <a:latin typeface="Consolas" panose="020B0609020204030204" pitchFamily="49" charset="0"/>
              </a:rPr>
              <a:t>main = do</a:t>
            </a:r>
          </a:p>
          <a:p>
            <a:r>
              <a:rPr lang="en-US" dirty="0">
                <a:latin typeface="Consolas" panose="020B0609020204030204" pitchFamily="49" charset="0"/>
              </a:rPr>
              <a:t>  let </a:t>
            </a:r>
            <a:r>
              <a:rPr lang="en-US" dirty="0" err="1">
                <a:latin typeface="Consolas" panose="020B0609020204030204" pitchFamily="49" charset="0"/>
              </a:rPr>
              <a:t>slope_intercept</a:t>
            </a:r>
            <a:r>
              <a:rPr lang="en-US" dirty="0">
                <a:latin typeface="Consolas" panose="020B0609020204030204" pitchFamily="49" charset="0"/>
              </a:rPr>
              <a:t> = </a:t>
            </a:r>
            <a:r>
              <a:rPr lang="en-US" dirty="0" err="1">
                <a:latin typeface="Consolas" panose="020B0609020204030204" pitchFamily="49" charset="0"/>
              </a:rPr>
              <a:t>create_lambda_function</a:t>
            </a:r>
            <a:endParaRPr lang="en-US" dirty="0">
              <a:latin typeface="Consolas" panose="020B0609020204030204" pitchFamily="49" charset="0"/>
            </a:endParaRPr>
          </a:p>
          <a:p>
            <a:r>
              <a:rPr lang="en-US" dirty="0">
                <a:latin typeface="Consolas" panose="020B0609020204030204" pitchFamily="49" charset="0"/>
              </a:rPr>
              <a:t>  print ("5*100 + 3 is: " ++ (show (</a:t>
            </a:r>
            <a:r>
              <a:rPr lang="en-US" dirty="0" err="1">
                <a:latin typeface="Consolas" panose="020B0609020204030204" pitchFamily="49" charset="0"/>
              </a:rPr>
              <a:t>slope_intercept</a:t>
            </a:r>
            <a:r>
              <a:rPr lang="en-US" dirty="0">
                <a:latin typeface="Consolas" panose="020B0609020204030204" pitchFamily="49" charset="0"/>
              </a:rPr>
              <a:t> 100)))</a:t>
            </a:r>
          </a:p>
        </p:txBody>
      </p:sp>
      <p:sp>
        <p:nvSpPr>
          <p:cNvPr id="65" name="TextBox 64">
            <a:extLst>
              <a:ext uri="{FF2B5EF4-FFF2-40B4-BE49-F238E27FC236}">
                <a16:creationId xmlns:a16="http://schemas.microsoft.com/office/drawing/2014/main" id="{B43BB7DC-D95C-4C4D-94C5-6170FF0413D7}"/>
              </a:ext>
            </a:extLst>
          </p:cNvPr>
          <p:cNvSpPr txBox="1"/>
          <p:nvPr/>
        </p:nvSpPr>
        <p:spPr>
          <a:xfrm>
            <a:off x="927653" y="677964"/>
            <a:ext cx="10857229" cy="461665"/>
          </a:xfrm>
          <a:prstGeom prst="rect">
            <a:avLst/>
          </a:prstGeom>
          <a:noFill/>
        </p:spPr>
        <p:txBody>
          <a:bodyPr wrap="square" rtlCol="0">
            <a:spAutoFit/>
          </a:bodyPr>
          <a:lstStyle/>
          <a:p>
            <a:r>
              <a:rPr lang="en-US" sz="2400" dirty="0">
                <a:latin typeface="+mj-lt"/>
                <a:cs typeface="Times New Roman" pitchFamily="18" charset="0"/>
              </a:rPr>
              <a:t>So far, we've seen two variable capture approaches...</a:t>
            </a:r>
          </a:p>
        </p:txBody>
      </p:sp>
      <p:sp>
        <p:nvSpPr>
          <p:cNvPr id="66" name="Rectangle 65">
            <a:extLst>
              <a:ext uri="{FF2B5EF4-FFF2-40B4-BE49-F238E27FC236}">
                <a16:creationId xmlns:a16="http://schemas.microsoft.com/office/drawing/2014/main" id="{97B0744B-AD1E-435C-B44A-7EBEB3D2FEDA}"/>
              </a:ext>
            </a:extLst>
          </p:cNvPr>
          <p:cNvSpPr/>
          <p:nvPr/>
        </p:nvSpPr>
        <p:spPr>
          <a:xfrm>
            <a:off x="179861"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Value</a:t>
            </a:r>
          </a:p>
          <a:p>
            <a:pPr algn="ctr"/>
            <a:endParaRPr lang="en-US" sz="1050" dirty="0"/>
          </a:p>
          <a:p>
            <a:pPr algn="ctr"/>
            <a:endParaRPr lang="en-US" sz="1600" dirty="0"/>
          </a:p>
          <a:p>
            <a:pPr algn="ctr"/>
            <a:endParaRPr lang="en-US" sz="1050" dirty="0"/>
          </a:p>
          <a:p>
            <a:pPr algn="ctr"/>
            <a:endParaRPr lang="en-US" sz="200" dirty="0"/>
          </a:p>
          <a:p>
            <a:pPr algn="ctr"/>
            <a:r>
              <a:rPr lang="en-US" sz="2000" dirty="0"/>
              <a:t>A </a:t>
            </a:r>
            <a:r>
              <a:rPr lang="en-US" sz="2000" dirty="0">
                <a:solidFill>
                  <a:srgbClr val="FFC9C9"/>
                </a:solidFill>
              </a:rPr>
              <a:t>copy</a:t>
            </a:r>
            <a:r>
              <a:rPr lang="en-US" sz="2000" dirty="0"/>
              <a:t> of the </a:t>
            </a:r>
            <a:r>
              <a:rPr lang="en-US" sz="2000" dirty="0">
                <a:solidFill>
                  <a:srgbClr val="97FFFF"/>
                </a:solidFill>
              </a:rPr>
              <a:t>captured variable's </a:t>
            </a:r>
            <a:r>
              <a:rPr lang="en-US" sz="2000" dirty="0">
                <a:solidFill>
                  <a:srgbClr val="FFC9C9"/>
                </a:solidFill>
              </a:rPr>
              <a:t>value</a:t>
            </a:r>
            <a:r>
              <a:rPr lang="en-US" sz="2000" dirty="0">
                <a:solidFill>
                  <a:srgbClr val="00FFFF"/>
                </a:solidFill>
              </a:rPr>
              <a:t> </a:t>
            </a:r>
            <a:r>
              <a:rPr lang="en-US" sz="2000" dirty="0"/>
              <a:t>is frozen and added to the closure.</a:t>
            </a:r>
          </a:p>
          <a:p>
            <a:pPr algn="ctr"/>
            <a:endParaRPr lang="en-US" sz="900" dirty="0"/>
          </a:p>
          <a:p>
            <a:pPr algn="ctr"/>
            <a:endParaRPr lang="en-US" sz="2000" dirty="0"/>
          </a:p>
        </p:txBody>
      </p:sp>
      <p:sp>
        <p:nvSpPr>
          <p:cNvPr id="67" name="TextBox 66">
            <a:extLst>
              <a:ext uri="{FF2B5EF4-FFF2-40B4-BE49-F238E27FC236}">
                <a16:creationId xmlns:a16="http://schemas.microsoft.com/office/drawing/2014/main" id="{FE0AD749-7F8F-4B84-853C-5FEE712BFD4D}"/>
              </a:ext>
            </a:extLst>
          </p:cNvPr>
          <p:cNvSpPr txBox="1"/>
          <p:nvPr/>
        </p:nvSpPr>
        <p:spPr>
          <a:xfrm>
            <a:off x="179862" y="4861262"/>
            <a:ext cx="38868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r>
              <a:rPr lang="en-US" dirty="0">
                <a:solidFill>
                  <a:srgbClr val="0070C0"/>
                </a:solidFill>
                <a:latin typeface="Consolas" panose="020B0609020204030204" pitchFamily="49" charset="0"/>
              </a:rPr>
              <a:t>capture by value</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m </a:t>
            </a:r>
            <a:r>
              <a:rPr lang="en-US" dirty="0">
                <a:latin typeface="Consolas" panose="020B0609020204030204" pitchFamily="49" charset="0"/>
              </a:rPr>
              <a:t>= 5, </a:t>
            </a:r>
            <a:r>
              <a:rPr lang="en-US" dirty="0">
                <a:solidFill>
                  <a:srgbClr val="00B0F0"/>
                </a:solidFill>
                <a:latin typeface="Consolas" panose="020B0609020204030204" pitchFamily="49" charset="0"/>
              </a:rPr>
              <a:t>b </a:t>
            </a:r>
            <a:r>
              <a:rPr lang="en-US" dirty="0">
                <a:latin typeface="Consolas" panose="020B0609020204030204" pitchFamily="49" charset="0"/>
              </a:rPr>
              <a:t>= 3;</a:t>
            </a:r>
          </a:p>
          <a:p>
            <a:r>
              <a:rPr lang="en-US" dirty="0">
                <a:latin typeface="Consolas" panose="020B0609020204030204" pitchFamily="49" charset="0"/>
              </a:rPr>
              <a:t> return [</a:t>
            </a:r>
            <a:r>
              <a:rPr lang="en-US" dirty="0" err="1">
                <a:solidFill>
                  <a:srgbClr val="00B0F0"/>
                </a:solidFill>
                <a:latin typeface="Consolas" panose="020B0609020204030204" pitchFamily="49" charset="0"/>
              </a:rPr>
              <a:t>m</a:t>
            </a:r>
            <a:r>
              <a:rPr lang="en-US" dirty="0" err="1">
                <a:latin typeface="Consolas" panose="020B0609020204030204" pitchFamily="49" charset="0"/>
              </a:rPr>
              <a:t>,</a:t>
            </a:r>
            <a:r>
              <a:rPr lang="en-US" dirty="0" err="1">
                <a:solidFill>
                  <a:srgbClr val="00B0F0"/>
                </a:solidFill>
                <a:latin typeface="Consolas" panose="020B0609020204030204" pitchFamily="49" charset="0"/>
              </a:rPr>
              <a:t>b</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-&gt; </a:t>
            </a:r>
            <a:r>
              <a:rPr lang="en-US" dirty="0">
                <a:solidFill>
                  <a:srgbClr val="C00000"/>
                </a:solidFill>
                <a:latin typeface="Consolas" panose="020B0609020204030204" pitchFamily="49" charset="0"/>
              </a:rPr>
              <a:t>int</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a:t>
            </a:r>
          </a:p>
        </p:txBody>
      </p:sp>
      <p:sp>
        <p:nvSpPr>
          <p:cNvPr id="68" name="Rectangle 67">
            <a:extLst>
              <a:ext uri="{FF2B5EF4-FFF2-40B4-BE49-F238E27FC236}">
                <a16:creationId xmlns:a16="http://schemas.microsoft.com/office/drawing/2014/main" id="{7955D1CF-8B34-47D6-AA98-50DCFCDD6C49}"/>
              </a:ext>
            </a:extLst>
          </p:cNvPr>
          <p:cNvSpPr/>
          <p:nvPr/>
        </p:nvSpPr>
        <p:spPr>
          <a:xfrm>
            <a:off x="4158303"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Reference</a:t>
            </a:r>
          </a:p>
          <a:p>
            <a:pPr algn="ctr"/>
            <a:endParaRPr lang="en-US" sz="1050" dirty="0"/>
          </a:p>
          <a:p>
            <a:pPr algn="ctr"/>
            <a:endParaRPr lang="en-US" dirty="0"/>
          </a:p>
          <a:p>
            <a:pPr algn="ctr"/>
            <a:endParaRPr lang="en-US" sz="1050" dirty="0"/>
          </a:p>
          <a:p>
            <a:pPr algn="ctr"/>
            <a:r>
              <a:rPr lang="en-US" sz="2000" dirty="0"/>
              <a:t>A </a:t>
            </a:r>
            <a:r>
              <a:rPr lang="en-US" sz="2000" dirty="0">
                <a:solidFill>
                  <a:srgbClr val="FFC9C9"/>
                </a:solidFill>
              </a:rPr>
              <a:t>reference</a:t>
            </a:r>
            <a:r>
              <a:rPr lang="en-US" sz="2000" dirty="0"/>
              <a:t> to </a:t>
            </a:r>
            <a:r>
              <a:rPr lang="en-US" sz="2000" dirty="0">
                <a:solidFill>
                  <a:srgbClr val="00FFFF"/>
                </a:solidFill>
              </a:rPr>
              <a:t>the captured variable</a:t>
            </a:r>
            <a:r>
              <a:rPr lang="en-US" sz="2000" dirty="0">
                <a:solidFill>
                  <a:srgbClr val="97FFFF"/>
                </a:solidFill>
              </a:rPr>
              <a:t> </a:t>
            </a:r>
            <a:r>
              <a:rPr lang="en-US" sz="2000" dirty="0"/>
              <a:t>is added to the closure.</a:t>
            </a:r>
          </a:p>
          <a:p>
            <a:pPr algn="ctr"/>
            <a:endParaRPr lang="en-US" sz="2000" dirty="0"/>
          </a:p>
          <a:p>
            <a:pPr algn="ctr"/>
            <a:endParaRPr lang="en-US" sz="2800" dirty="0"/>
          </a:p>
        </p:txBody>
      </p:sp>
      <p:sp>
        <p:nvSpPr>
          <p:cNvPr id="69" name="TextBox 68">
            <a:extLst>
              <a:ext uri="{FF2B5EF4-FFF2-40B4-BE49-F238E27FC236}">
                <a16:creationId xmlns:a16="http://schemas.microsoft.com/office/drawing/2014/main" id="{A2A38C28-B2FA-4966-9021-07D8FE445251}"/>
              </a:ext>
            </a:extLst>
          </p:cNvPr>
          <p:cNvSpPr txBox="1"/>
          <p:nvPr/>
        </p:nvSpPr>
        <p:spPr>
          <a:xfrm>
            <a:off x="4152289" y="4861262"/>
            <a:ext cx="38868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r>
              <a:rPr lang="en-US" dirty="0">
                <a:solidFill>
                  <a:srgbClr val="0070C0"/>
                </a:solidFill>
                <a:latin typeface="Consolas" panose="020B0609020204030204" pitchFamily="49" charset="0"/>
              </a:rPr>
              <a:t>capture by reference</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q </a:t>
            </a:r>
            <a:r>
              <a:rPr lang="en-US" dirty="0">
                <a:latin typeface="Consolas" panose="020B0609020204030204" pitchFamily="49" charset="0"/>
              </a:rPr>
              <a:t>= 5;  </a:t>
            </a:r>
          </a:p>
          <a:p>
            <a:r>
              <a:rPr lang="en-US" dirty="0">
                <a:latin typeface="Consolas" panose="020B0609020204030204" pitchFamily="49" charset="0"/>
              </a:rPr>
              <a:t> return [</a:t>
            </a:r>
            <a:r>
              <a:rPr lang="en-US" dirty="0">
                <a:solidFill>
                  <a:srgbClr val="FF0000"/>
                </a:solidFill>
                <a:latin typeface="Consolas" panose="020B0609020204030204" pitchFamily="49" charset="0"/>
              </a:rPr>
              <a:t>&amp;</a:t>
            </a:r>
            <a:r>
              <a:rPr lang="en-US" dirty="0">
                <a:solidFill>
                  <a:srgbClr val="00B0F0"/>
                </a:solidFill>
                <a:latin typeface="Consolas" panose="020B0609020204030204" pitchFamily="49" charset="0"/>
              </a:rPr>
              <a:t>q</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x; }</a:t>
            </a:r>
            <a:r>
              <a:rPr lang="en-US" dirty="0">
                <a:latin typeface="Consolas" panose="020B0609020204030204" pitchFamily="49" charset="0"/>
              </a:rPr>
              <a:t>;</a:t>
            </a:r>
          </a:p>
          <a:p>
            <a:r>
              <a:rPr lang="en-US" dirty="0">
                <a:latin typeface="Consolas" panose="020B0609020204030204" pitchFamily="49" charset="0"/>
              </a:rPr>
              <a:t>}</a:t>
            </a:r>
          </a:p>
        </p:txBody>
      </p:sp>
      <p:sp>
        <p:nvSpPr>
          <p:cNvPr id="70" name="Rectangle 69">
            <a:extLst>
              <a:ext uri="{FF2B5EF4-FFF2-40B4-BE49-F238E27FC236}">
                <a16:creationId xmlns:a16="http://schemas.microsoft.com/office/drawing/2014/main" id="{A0EC0499-9C74-411F-9CCE-F1830985FF75}"/>
              </a:ext>
            </a:extLst>
          </p:cNvPr>
          <p:cNvSpPr/>
          <p:nvPr/>
        </p:nvSpPr>
        <p:spPr>
          <a:xfrm>
            <a:off x="8136745"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Environment</a:t>
            </a:r>
          </a:p>
          <a:p>
            <a:pPr algn="ctr"/>
            <a:endParaRPr lang="en-US" sz="1050" dirty="0"/>
          </a:p>
          <a:p>
            <a:pPr algn="ctr"/>
            <a:endParaRPr lang="en-US" sz="1050" dirty="0"/>
          </a:p>
          <a:p>
            <a:pPr algn="ctr"/>
            <a:endParaRPr lang="en-US" sz="1050" dirty="0"/>
          </a:p>
          <a:p>
            <a:pPr algn="ctr"/>
            <a:endParaRPr lang="en-US" sz="600" dirty="0"/>
          </a:p>
          <a:p>
            <a:pPr algn="ctr"/>
            <a:r>
              <a:rPr lang="en-US" sz="1900" dirty="0"/>
              <a:t>An object reference to the </a:t>
            </a:r>
            <a:r>
              <a:rPr lang="en-US" sz="1900" dirty="0">
                <a:solidFill>
                  <a:srgbClr val="FFC9C9"/>
                </a:solidFill>
              </a:rPr>
              <a:t>lexical environment </a:t>
            </a:r>
            <a:r>
              <a:rPr lang="en-US" sz="1900" dirty="0">
                <a:solidFill>
                  <a:schemeClr val="bg1"/>
                </a:solidFill>
              </a:rPr>
              <a:t>where the lambda was created is added to the closure. </a:t>
            </a:r>
            <a:endParaRPr lang="en-US" sz="2000" dirty="0">
              <a:solidFill>
                <a:schemeClr val="bg1"/>
              </a:solidFill>
            </a:endParaRPr>
          </a:p>
          <a:p>
            <a:pPr algn="ctr"/>
            <a:endParaRPr lang="en-US" sz="3200" dirty="0">
              <a:solidFill>
                <a:schemeClr val="bg1"/>
              </a:solidFill>
            </a:endParaRPr>
          </a:p>
        </p:txBody>
      </p:sp>
      <p:sp>
        <p:nvSpPr>
          <p:cNvPr id="75" name="TextBox 74">
            <a:extLst>
              <a:ext uri="{FF2B5EF4-FFF2-40B4-BE49-F238E27FC236}">
                <a16:creationId xmlns:a16="http://schemas.microsoft.com/office/drawing/2014/main" id="{094DB989-E377-4B50-8246-FD37A7732F3E}"/>
              </a:ext>
            </a:extLst>
          </p:cNvPr>
          <p:cNvSpPr txBox="1"/>
          <p:nvPr/>
        </p:nvSpPr>
        <p:spPr>
          <a:xfrm>
            <a:off x="8124716" y="4861262"/>
            <a:ext cx="3886812" cy="1754326"/>
          </a:xfrm>
          <a:prstGeom prst="rect">
            <a:avLst/>
          </a:prstGeom>
          <a:solidFill>
            <a:schemeClr val="bg1">
              <a:lumMod val="85000"/>
            </a:schemeClr>
          </a:solidFill>
          <a:ln>
            <a:solidFill>
              <a:schemeClr val="tx1"/>
            </a:solidFill>
          </a:ln>
        </p:spPr>
        <p:txBody>
          <a:bodyPr wrap="square">
            <a:spAutoFit/>
          </a:bodyPr>
          <a:lstStyle/>
          <a:p>
            <a:pPr algn="ctr"/>
            <a:r>
              <a:rPr lang="en-US" sz="3600" dirty="0">
                <a:latin typeface="Consolas" panose="020B0609020204030204" pitchFamily="49" charset="0"/>
              </a:rPr>
              <a:t> </a:t>
            </a:r>
          </a:p>
          <a:p>
            <a:pPr algn="ctr"/>
            <a:r>
              <a:rPr lang="en-US" sz="3600" dirty="0">
                <a:latin typeface="Consolas" panose="020B0609020204030204" pitchFamily="49" charset="0"/>
              </a:rPr>
              <a:t>???</a:t>
            </a:r>
          </a:p>
          <a:p>
            <a:pPr algn="ctr"/>
            <a:endParaRPr lang="en-US" sz="3600" dirty="0">
              <a:latin typeface="Consolas" panose="020B0609020204030204" pitchFamily="49" charset="0"/>
            </a:endParaRPr>
          </a:p>
        </p:txBody>
      </p:sp>
      <p:sp>
        <p:nvSpPr>
          <p:cNvPr id="11" name="TextBox 10">
            <a:extLst>
              <a:ext uri="{FF2B5EF4-FFF2-40B4-BE49-F238E27FC236}">
                <a16:creationId xmlns:a16="http://schemas.microsoft.com/office/drawing/2014/main" id="{9D9A2A3C-6ED5-4EAA-B791-A98811170768}"/>
              </a:ext>
            </a:extLst>
          </p:cNvPr>
          <p:cNvSpPr txBox="1"/>
          <p:nvPr/>
        </p:nvSpPr>
        <p:spPr>
          <a:xfrm>
            <a:off x="7664116" y="677964"/>
            <a:ext cx="4142331" cy="461665"/>
          </a:xfrm>
          <a:prstGeom prst="rect">
            <a:avLst/>
          </a:prstGeom>
          <a:noFill/>
        </p:spPr>
        <p:txBody>
          <a:bodyPr wrap="square" rtlCol="0">
            <a:spAutoFit/>
          </a:bodyPr>
          <a:lstStyle/>
          <a:p>
            <a:r>
              <a:rPr lang="en-US" sz="2400" dirty="0">
                <a:latin typeface="+mj-lt"/>
                <a:cs typeface="Times New Roman" pitchFamily="18" charset="0"/>
              </a:rPr>
              <a:t>Now let's learn one more!</a:t>
            </a:r>
          </a:p>
        </p:txBody>
      </p:sp>
      <p:grpSp>
        <p:nvGrpSpPr>
          <p:cNvPr id="12" name="Group 11">
            <a:extLst>
              <a:ext uri="{FF2B5EF4-FFF2-40B4-BE49-F238E27FC236}">
                <a16:creationId xmlns:a16="http://schemas.microsoft.com/office/drawing/2014/main" id="{E8E5905C-32EA-461D-BF4B-9E80E1A90A9A}"/>
              </a:ext>
            </a:extLst>
          </p:cNvPr>
          <p:cNvGrpSpPr/>
          <p:nvPr/>
        </p:nvGrpSpPr>
        <p:grpSpPr>
          <a:xfrm>
            <a:off x="869008" y="3588373"/>
            <a:ext cx="2742700" cy="1189185"/>
            <a:chOff x="9612634" y="1622259"/>
            <a:chExt cx="2742700" cy="1189185"/>
          </a:xfrm>
        </p:grpSpPr>
        <p:grpSp>
          <p:nvGrpSpPr>
            <p:cNvPr id="13" name="Group 12">
              <a:extLst>
                <a:ext uri="{FF2B5EF4-FFF2-40B4-BE49-F238E27FC236}">
                  <a16:creationId xmlns:a16="http://schemas.microsoft.com/office/drawing/2014/main" id="{D6CD258E-398D-4F37-9130-D3FEE7EA1A02}"/>
                </a:ext>
              </a:extLst>
            </p:cNvPr>
            <p:cNvGrpSpPr/>
            <p:nvPr/>
          </p:nvGrpSpPr>
          <p:grpSpPr>
            <a:xfrm>
              <a:off x="9612634" y="1622259"/>
              <a:ext cx="2742700" cy="1189185"/>
              <a:chOff x="9612634" y="1622259"/>
              <a:chExt cx="2742700" cy="1189185"/>
            </a:xfrm>
          </p:grpSpPr>
          <p:grpSp>
            <p:nvGrpSpPr>
              <p:cNvPr id="15" name="Group 14">
                <a:extLst>
                  <a:ext uri="{FF2B5EF4-FFF2-40B4-BE49-F238E27FC236}">
                    <a16:creationId xmlns:a16="http://schemas.microsoft.com/office/drawing/2014/main" id="{D27D8980-9872-4B09-8E18-9085B9C6E2B9}"/>
                  </a:ext>
                </a:extLst>
              </p:cNvPr>
              <p:cNvGrpSpPr/>
              <p:nvPr/>
            </p:nvGrpSpPr>
            <p:grpSpPr>
              <a:xfrm>
                <a:off x="9612634" y="1622259"/>
                <a:ext cx="2742700" cy="1189185"/>
                <a:chOff x="9612634" y="1622259"/>
                <a:chExt cx="2742700" cy="1189185"/>
              </a:xfrm>
            </p:grpSpPr>
            <p:grpSp>
              <p:nvGrpSpPr>
                <p:cNvPr id="17" name="Group 16">
                  <a:extLst>
                    <a:ext uri="{FF2B5EF4-FFF2-40B4-BE49-F238E27FC236}">
                      <a16:creationId xmlns:a16="http://schemas.microsoft.com/office/drawing/2014/main" id="{E5310105-B868-4897-BE81-BAC4C30B1CDB}"/>
                    </a:ext>
                  </a:extLst>
                </p:cNvPr>
                <p:cNvGrpSpPr/>
                <p:nvPr/>
              </p:nvGrpSpPr>
              <p:grpSpPr>
                <a:xfrm>
                  <a:off x="9612634" y="1622259"/>
                  <a:ext cx="2742700" cy="1189185"/>
                  <a:chOff x="9612634" y="1622259"/>
                  <a:chExt cx="2742700" cy="1189185"/>
                </a:xfrm>
              </p:grpSpPr>
              <p:grpSp>
                <p:nvGrpSpPr>
                  <p:cNvPr id="19" name="Group 18">
                    <a:extLst>
                      <a:ext uri="{FF2B5EF4-FFF2-40B4-BE49-F238E27FC236}">
                        <a16:creationId xmlns:a16="http://schemas.microsoft.com/office/drawing/2014/main" id="{9ED6816A-2560-4C13-884B-E641442329EE}"/>
                      </a:ext>
                    </a:extLst>
                  </p:cNvPr>
                  <p:cNvGrpSpPr/>
                  <p:nvPr/>
                </p:nvGrpSpPr>
                <p:grpSpPr>
                  <a:xfrm>
                    <a:off x="9667871" y="1622259"/>
                    <a:ext cx="2473998" cy="1189185"/>
                    <a:chOff x="9667871" y="1622259"/>
                    <a:chExt cx="2473998" cy="1189185"/>
                  </a:xfrm>
                </p:grpSpPr>
                <p:sp>
                  <p:nvSpPr>
                    <p:cNvPr id="21" name="Rectangle 20">
                      <a:extLst>
                        <a:ext uri="{FF2B5EF4-FFF2-40B4-BE49-F238E27FC236}">
                          <a16:creationId xmlns:a16="http://schemas.microsoft.com/office/drawing/2014/main" id="{C7FA7216-C5B9-4C6E-A1F1-D28701074A69}"/>
                        </a:ext>
                      </a:extLst>
                    </p:cNvPr>
                    <p:cNvSpPr/>
                    <p:nvPr/>
                  </p:nvSpPr>
                  <p:spPr>
                    <a:xfrm>
                      <a:off x="9667871" y="1622259"/>
                      <a:ext cx="2473998" cy="11891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C679DE39-5BFE-45C8-AB1E-1B6B7B98AF85}"/>
                        </a:ext>
                      </a:extLst>
                    </p:cNvPr>
                    <p:cNvGrpSpPr/>
                    <p:nvPr/>
                  </p:nvGrpSpPr>
                  <p:grpSpPr>
                    <a:xfrm>
                      <a:off x="9688170" y="1682739"/>
                      <a:ext cx="1166562" cy="425236"/>
                      <a:chOff x="9377112" y="1609164"/>
                      <a:chExt cx="1166562" cy="425236"/>
                    </a:xfrm>
                  </p:grpSpPr>
                  <p:sp>
                    <p:nvSpPr>
                      <p:cNvPr id="26" name="Rectangle 25">
                        <a:extLst>
                          <a:ext uri="{FF2B5EF4-FFF2-40B4-BE49-F238E27FC236}">
                            <a16:creationId xmlns:a16="http://schemas.microsoft.com/office/drawing/2014/main" id="{C07D758D-2594-4C5D-AFAF-D13EC551BA58}"/>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27" name="TextBox 26">
                        <a:extLst>
                          <a:ext uri="{FF2B5EF4-FFF2-40B4-BE49-F238E27FC236}">
                            <a16:creationId xmlns:a16="http://schemas.microsoft.com/office/drawing/2014/main" id="{297A7937-2F96-4140-948A-E15BA1FF5780}"/>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m</a:t>
                        </a:r>
                      </a:p>
                    </p:txBody>
                  </p:sp>
                </p:grpSp>
                <p:grpSp>
                  <p:nvGrpSpPr>
                    <p:cNvPr id="23" name="Group 22">
                      <a:extLst>
                        <a:ext uri="{FF2B5EF4-FFF2-40B4-BE49-F238E27FC236}">
                          <a16:creationId xmlns:a16="http://schemas.microsoft.com/office/drawing/2014/main" id="{7AC8E3B6-B097-433E-A8A0-6D1C0F66B516}"/>
                        </a:ext>
                      </a:extLst>
                    </p:cNvPr>
                    <p:cNvGrpSpPr/>
                    <p:nvPr/>
                  </p:nvGrpSpPr>
                  <p:grpSpPr>
                    <a:xfrm>
                      <a:off x="10712540" y="1672899"/>
                      <a:ext cx="1154530" cy="425236"/>
                      <a:chOff x="9389144" y="1609164"/>
                      <a:chExt cx="1154530" cy="425236"/>
                    </a:xfrm>
                  </p:grpSpPr>
                  <p:sp>
                    <p:nvSpPr>
                      <p:cNvPr id="24" name="Rectangle 23">
                        <a:extLst>
                          <a:ext uri="{FF2B5EF4-FFF2-40B4-BE49-F238E27FC236}">
                            <a16:creationId xmlns:a16="http://schemas.microsoft.com/office/drawing/2014/main" id="{F32E63D0-25B4-4C87-A00D-E4CBD7010D13}"/>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a:t>
                        </a:r>
                      </a:p>
                    </p:txBody>
                  </p:sp>
                  <p:sp>
                    <p:nvSpPr>
                      <p:cNvPr id="25" name="TextBox 24">
                        <a:extLst>
                          <a:ext uri="{FF2B5EF4-FFF2-40B4-BE49-F238E27FC236}">
                            <a16:creationId xmlns:a16="http://schemas.microsoft.com/office/drawing/2014/main" id="{A0FD1849-3FB9-4752-B6EA-3E836C7E82B2}"/>
                          </a:ext>
                        </a:extLst>
                      </p:cNvPr>
                      <p:cNvSpPr txBox="1"/>
                      <p:nvPr/>
                    </p:nvSpPr>
                    <p:spPr>
                      <a:xfrm>
                        <a:off x="9389144" y="1609164"/>
                        <a:ext cx="601079" cy="400110"/>
                      </a:xfrm>
                      <a:prstGeom prst="rect">
                        <a:avLst/>
                      </a:prstGeom>
                      <a:noFill/>
                    </p:spPr>
                    <p:txBody>
                      <a:bodyPr wrap="square">
                        <a:spAutoFit/>
                      </a:bodyPr>
                      <a:lstStyle/>
                      <a:p>
                        <a:pPr algn="ctr"/>
                        <a:r>
                          <a:rPr lang="en-US" sz="2000" dirty="0">
                            <a:solidFill>
                              <a:srgbClr val="00B0F0"/>
                            </a:solidFill>
                            <a:latin typeface="+mj-lt"/>
                          </a:rPr>
                          <a:t>b</a:t>
                        </a:r>
                      </a:p>
                    </p:txBody>
                  </p:sp>
                </p:grpSp>
              </p:grpSp>
              <p:sp>
                <p:nvSpPr>
                  <p:cNvPr id="20" name="TextBox 19">
                    <a:extLst>
                      <a:ext uri="{FF2B5EF4-FFF2-40B4-BE49-F238E27FC236}">
                        <a16:creationId xmlns:a16="http://schemas.microsoft.com/office/drawing/2014/main" id="{5FED57FB-3840-425D-A345-2D2B54E9B287}"/>
                      </a:ext>
                    </a:extLst>
                  </p:cNvPr>
                  <p:cNvSpPr txBox="1"/>
                  <p:nvPr/>
                </p:nvSpPr>
                <p:spPr>
                  <a:xfrm>
                    <a:off x="9612634" y="2400925"/>
                    <a:ext cx="2742700" cy="369332"/>
                  </a:xfrm>
                  <a:prstGeom prst="rect">
                    <a:avLst/>
                  </a:prstGeom>
                  <a:noFill/>
                </p:spPr>
                <p:txBody>
                  <a:bodyPr wrap="square">
                    <a:spAutoFit/>
                  </a:bodyPr>
                  <a:lstStyle/>
                  <a:p>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endParaRPr lang="en-US" dirty="0"/>
                  </a:p>
                </p:txBody>
              </p:sp>
            </p:grpSp>
            <p:sp>
              <p:nvSpPr>
                <p:cNvPr id="18" name="TextBox 17">
                  <a:extLst>
                    <a:ext uri="{FF2B5EF4-FFF2-40B4-BE49-F238E27FC236}">
                      <a16:creationId xmlns:a16="http://schemas.microsoft.com/office/drawing/2014/main" id="{DA74979D-6EF9-4031-B861-18B99B21B6DC}"/>
                    </a:ext>
                  </a:extLst>
                </p:cNvPr>
                <p:cNvSpPr txBox="1"/>
                <p:nvPr/>
              </p:nvSpPr>
              <p:spPr>
                <a:xfrm>
                  <a:off x="10970782" y="2123932"/>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16" name="TextBox 15">
                <a:extLst>
                  <a:ext uri="{FF2B5EF4-FFF2-40B4-BE49-F238E27FC236}">
                    <a16:creationId xmlns:a16="http://schemas.microsoft.com/office/drawing/2014/main" id="{A4162D32-F35D-4781-9ABB-E586FCBD7701}"/>
                  </a:ext>
                </a:extLst>
              </p:cNvPr>
              <p:cNvSpPr txBox="1"/>
              <p:nvPr/>
            </p:nvSpPr>
            <p:spPr>
              <a:xfrm>
                <a:off x="9817742" y="2129601"/>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int </a:t>
                </a:r>
                <a:endParaRPr lang="en-US" dirty="0">
                  <a:solidFill>
                    <a:srgbClr val="C00000"/>
                  </a:solidFill>
                </a:endParaRPr>
              </a:p>
            </p:txBody>
          </p:sp>
        </p:grpSp>
        <p:sp>
          <p:nvSpPr>
            <p:cNvPr id="14" name="TextBox 13">
              <a:extLst>
                <a:ext uri="{FF2B5EF4-FFF2-40B4-BE49-F238E27FC236}">
                  <a16:creationId xmlns:a16="http://schemas.microsoft.com/office/drawing/2014/main" id="{3BC4A415-F322-465B-93E3-51578C8978C3}"/>
                </a:ext>
              </a:extLst>
            </p:cNvPr>
            <p:cNvSpPr txBox="1"/>
            <p:nvPr/>
          </p:nvSpPr>
          <p:spPr>
            <a:xfrm>
              <a:off x="10407311" y="2122342"/>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grpSp>
        <p:nvGrpSpPr>
          <p:cNvPr id="2" name="Group 1">
            <a:extLst>
              <a:ext uri="{FF2B5EF4-FFF2-40B4-BE49-F238E27FC236}">
                <a16:creationId xmlns:a16="http://schemas.microsoft.com/office/drawing/2014/main" id="{7E3F6D78-6E3C-4C67-9CE1-9D39DF5A90BD}"/>
              </a:ext>
            </a:extLst>
          </p:cNvPr>
          <p:cNvGrpSpPr/>
          <p:nvPr/>
        </p:nvGrpSpPr>
        <p:grpSpPr>
          <a:xfrm>
            <a:off x="4066672" y="3474498"/>
            <a:ext cx="3829165" cy="1303060"/>
            <a:chOff x="7981292" y="7209282"/>
            <a:chExt cx="3829165" cy="1303060"/>
          </a:xfrm>
        </p:grpSpPr>
        <p:grpSp>
          <p:nvGrpSpPr>
            <p:cNvPr id="42" name="Group 41">
              <a:extLst>
                <a:ext uri="{FF2B5EF4-FFF2-40B4-BE49-F238E27FC236}">
                  <a16:creationId xmlns:a16="http://schemas.microsoft.com/office/drawing/2014/main" id="{F4C2B670-273E-4FE8-A83E-707C49E66AB0}"/>
                </a:ext>
              </a:extLst>
            </p:cNvPr>
            <p:cNvGrpSpPr/>
            <p:nvPr/>
          </p:nvGrpSpPr>
          <p:grpSpPr>
            <a:xfrm>
              <a:off x="7981292" y="7209282"/>
              <a:ext cx="1166562" cy="425236"/>
              <a:chOff x="9912519" y="1609164"/>
              <a:chExt cx="1166562" cy="425236"/>
            </a:xfrm>
          </p:grpSpPr>
          <p:sp>
            <p:nvSpPr>
              <p:cNvPr id="43" name="Rectangle 42">
                <a:extLst>
                  <a:ext uri="{FF2B5EF4-FFF2-40B4-BE49-F238E27FC236}">
                    <a16:creationId xmlns:a16="http://schemas.microsoft.com/office/drawing/2014/main" id="{96EEA310-AE55-484F-88DF-05C8F20CA0FF}"/>
                  </a:ext>
                </a:extLst>
              </p:cNvPr>
              <p:cNvSpPr/>
              <p:nvPr/>
            </p:nvSpPr>
            <p:spPr>
              <a:xfrm>
                <a:off x="10349415"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44" name="TextBox 43">
                <a:extLst>
                  <a:ext uri="{FF2B5EF4-FFF2-40B4-BE49-F238E27FC236}">
                    <a16:creationId xmlns:a16="http://schemas.microsoft.com/office/drawing/2014/main" id="{CDE6300E-019F-4DA6-9677-F9168424C2C6}"/>
                  </a:ext>
                </a:extLst>
              </p:cNvPr>
              <p:cNvSpPr txBox="1"/>
              <p:nvPr/>
            </p:nvSpPr>
            <p:spPr>
              <a:xfrm>
                <a:off x="9912519" y="1609164"/>
                <a:ext cx="601079" cy="400110"/>
              </a:xfrm>
              <a:prstGeom prst="rect">
                <a:avLst/>
              </a:prstGeom>
              <a:noFill/>
            </p:spPr>
            <p:txBody>
              <a:bodyPr wrap="square">
                <a:spAutoFit/>
              </a:bodyPr>
              <a:lstStyle/>
              <a:p>
                <a:pPr algn="ctr"/>
                <a:r>
                  <a:rPr lang="en-US" sz="2000" dirty="0">
                    <a:solidFill>
                      <a:srgbClr val="97FFFF"/>
                    </a:solidFill>
                    <a:latin typeface="+mj-lt"/>
                  </a:rPr>
                  <a:t>q</a:t>
                </a:r>
              </a:p>
            </p:txBody>
          </p:sp>
        </p:grpSp>
        <p:grpSp>
          <p:nvGrpSpPr>
            <p:cNvPr id="45" name="Group 44">
              <a:extLst>
                <a:ext uri="{FF2B5EF4-FFF2-40B4-BE49-F238E27FC236}">
                  <a16:creationId xmlns:a16="http://schemas.microsoft.com/office/drawing/2014/main" id="{3929DCBC-AE79-407A-8751-5E013CCF3E93}"/>
                </a:ext>
              </a:extLst>
            </p:cNvPr>
            <p:cNvGrpSpPr/>
            <p:nvPr/>
          </p:nvGrpSpPr>
          <p:grpSpPr>
            <a:xfrm>
              <a:off x="9290852" y="7215163"/>
              <a:ext cx="2519605" cy="1297179"/>
              <a:chOff x="9667871" y="1622259"/>
              <a:chExt cx="2519605" cy="1297179"/>
            </a:xfrm>
          </p:grpSpPr>
          <p:grpSp>
            <p:nvGrpSpPr>
              <p:cNvPr id="46" name="Group 45">
                <a:extLst>
                  <a:ext uri="{FF2B5EF4-FFF2-40B4-BE49-F238E27FC236}">
                    <a16:creationId xmlns:a16="http://schemas.microsoft.com/office/drawing/2014/main" id="{546BC2FD-64FE-453F-950D-1B6082895DFE}"/>
                  </a:ext>
                </a:extLst>
              </p:cNvPr>
              <p:cNvGrpSpPr/>
              <p:nvPr/>
            </p:nvGrpSpPr>
            <p:grpSpPr>
              <a:xfrm>
                <a:off x="9667871" y="1622259"/>
                <a:ext cx="2519605" cy="1297179"/>
                <a:chOff x="9667871" y="1622259"/>
                <a:chExt cx="2519605" cy="1297179"/>
              </a:xfrm>
            </p:grpSpPr>
            <p:grpSp>
              <p:nvGrpSpPr>
                <p:cNvPr id="48" name="Group 47">
                  <a:extLst>
                    <a:ext uri="{FF2B5EF4-FFF2-40B4-BE49-F238E27FC236}">
                      <a16:creationId xmlns:a16="http://schemas.microsoft.com/office/drawing/2014/main" id="{9E28D60B-CA10-4190-A9B8-5EAC943D49B5}"/>
                    </a:ext>
                  </a:extLst>
                </p:cNvPr>
                <p:cNvGrpSpPr/>
                <p:nvPr/>
              </p:nvGrpSpPr>
              <p:grpSpPr>
                <a:xfrm>
                  <a:off x="9667871" y="1622259"/>
                  <a:ext cx="2519605" cy="1297179"/>
                  <a:chOff x="9667871" y="1622259"/>
                  <a:chExt cx="2519605" cy="1297179"/>
                </a:xfrm>
              </p:grpSpPr>
              <p:grpSp>
                <p:nvGrpSpPr>
                  <p:cNvPr id="50" name="Group 49">
                    <a:extLst>
                      <a:ext uri="{FF2B5EF4-FFF2-40B4-BE49-F238E27FC236}">
                        <a16:creationId xmlns:a16="http://schemas.microsoft.com/office/drawing/2014/main" id="{227D8F53-7E28-4B6B-B951-2EFB6FF2F6C1}"/>
                      </a:ext>
                    </a:extLst>
                  </p:cNvPr>
                  <p:cNvGrpSpPr/>
                  <p:nvPr/>
                </p:nvGrpSpPr>
                <p:grpSpPr>
                  <a:xfrm>
                    <a:off x="9667871" y="1622259"/>
                    <a:ext cx="2473998" cy="1297179"/>
                    <a:chOff x="9667871" y="1622259"/>
                    <a:chExt cx="2473998" cy="1297179"/>
                  </a:xfrm>
                </p:grpSpPr>
                <p:grpSp>
                  <p:nvGrpSpPr>
                    <p:cNvPr id="52" name="Group 51">
                      <a:extLst>
                        <a:ext uri="{FF2B5EF4-FFF2-40B4-BE49-F238E27FC236}">
                          <a16:creationId xmlns:a16="http://schemas.microsoft.com/office/drawing/2014/main" id="{F682DA2C-E3D3-4803-B465-787B6FF59373}"/>
                        </a:ext>
                      </a:extLst>
                    </p:cNvPr>
                    <p:cNvGrpSpPr/>
                    <p:nvPr/>
                  </p:nvGrpSpPr>
                  <p:grpSpPr>
                    <a:xfrm>
                      <a:off x="9667871" y="1622259"/>
                      <a:ext cx="2473998" cy="1297179"/>
                      <a:chOff x="9667871" y="1622259"/>
                      <a:chExt cx="2473998" cy="1297179"/>
                    </a:xfrm>
                  </p:grpSpPr>
                  <p:sp>
                    <p:nvSpPr>
                      <p:cNvPr id="54" name="Rectangle 53">
                        <a:extLst>
                          <a:ext uri="{FF2B5EF4-FFF2-40B4-BE49-F238E27FC236}">
                            <a16:creationId xmlns:a16="http://schemas.microsoft.com/office/drawing/2014/main" id="{A0F9B860-037B-43F6-B216-55CA27005771}"/>
                          </a:ext>
                        </a:extLst>
                      </p:cNvPr>
                      <p:cNvSpPr/>
                      <p:nvPr/>
                    </p:nvSpPr>
                    <p:spPr>
                      <a:xfrm>
                        <a:off x="9667871" y="1622259"/>
                        <a:ext cx="2473998" cy="129717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A1DDA557-340A-4BBE-8DC7-89B92DCE39FE}"/>
                          </a:ext>
                        </a:extLst>
                      </p:cNvPr>
                      <p:cNvGrpSpPr/>
                      <p:nvPr/>
                    </p:nvGrpSpPr>
                    <p:grpSpPr>
                      <a:xfrm>
                        <a:off x="10110961" y="1693041"/>
                        <a:ext cx="1154530" cy="425236"/>
                        <a:chOff x="8787565" y="1629306"/>
                        <a:chExt cx="1154530" cy="425236"/>
                      </a:xfrm>
                    </p:grpSpPr>
                    <p:sp>
                      <p:nvSpPr>
                        <p:cNvPr id="56" name="Rectangle 55">
                          <a:extLst>
                            <a:ext uri="{FF2B5EF4-FFF2-40B4-BE49-F238E27FC236}">
                              <a16:creationId xmlns:a16="http://schemas.microsoft.com/office/drawing/2014/main" id="{82A2722B-42FF-4F5B-858D-A143A0AD3896}"/>
                            </a:ext>
                          </a:extLst>
                        </p:cNvPr>
                        <p:cNvSpPr/>
                        <p:nvPr/>
                      </p:nvSpPr>
                      <p:spPr>
                        <a:xfrm>
                          <a:off x="9212429" y="1644405"/>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3BD2DDF1-9410-4A0B-8530-C8CA3A84662C}"/>
                            </a:ext>
                          </a:extLst>
                        </p:cNvPr>
                        <p:cNvSpPr txBox="1"/>
                        <p:nvPr/>
                      </p:nvSpPr>
                      <p:spPr>
                        <a:xfrm>
                          <a:off x="8787565" y="1629306"/>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grpSp>
                <p:sp>
                  <p:nvSpPr>
                    <p:cNvPr id="53" name="TextBox 52">
                      <a:extLst>
                        <a:ext uri="{FF2B5EF4-FFF2-40B4-BE49-F238E27FC236}">
                          <a16:creationId xmlns:a16="http://schemas.microsoft.com/office/drawing/2014/main" id="{2A94B677-BCC3-4749-A942-27DA83C41D4B}"/>
                        </a:ext>
                      </a:extLst>
                    </p:cNvPr>
                    <p:cNvSpPr txBox="1"/>
                    <p:nvPr/>
                  </p:nvSpPr>
                  <p:spPr>
                    <a:xfrm>
                      <a:off x="10136010" y="2503198"/>
                      <a:ext cx="1697048" cy="369332"/>
                    </a:xfrm>
                    <a:prstGeom prst="rect">
                      <a:avLst/>
                    </a:prstGeom>
                    <a:noFill/>
                  </p:spPr>
                  <p:txBody>
                    <a:bodyPr wrap="square">
                      <a:spAutoFit/>
                    </a:bodyPr>
                    <a:lstStyle/>
                    <a:p>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a:t>
                      </a:r>
                      <a:endParaRPr lang="en-US" dirty="0"/>
                    </a:p>
                  </p:txBody>
                </p:sp>
              </p:grpSp>
              <p:sp>
                <p:nvSpPr>
                  <p:cNvPr id="51" name="TextBox 50">
                    <a:extLst>
                      <a:ext uri="{FF2B5EF4-FFF2-40B4-BE49-F238E27FC236}">
                        <a16:creationId xmlns:a16="http://schemas.microsoft.com/office/drawing/2014/main" id="{F6FA1C82-E35F-4F59-B938-29E2E76CB127}"/>
                      </a:ext>
                    </a:extLst>
                  </p:cNvPr>
                  <p:cNvSpPr txBox="1"/>
                  <p:nvPr/>
                </p:nvSpPr>
                <p:spPr>
                  <a:xfrm>
                    <a:off x="10970782" y="2214168"/>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49" name="TextBox 48">
                  <a:extLst>
                    <a:ext uri="{FF2B5EF4-FFF2-40B4-BE49-F238E27FC236}">
                      <a16:creationId xmlns:a16="http://schemas.microsoft.com/office/drawing/2014/main" id="{FC332CD1-D691-4A3B-B21A-FEDBAB628FF8}"/>
                    </a:ext>
                  </a:extLst>
                </p:cNvPr>
                <p:cNvSpPr txBox="1"/>
                <p:nvPr/>
              </p:nvSpPr>
              <p:spPr>
                <a:xfrm>
                  <a:off x="9817742" y="221983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void </a:t>
                  </a:r>
                  <a:endParaRPr lang="en-US" dirty="0">
                    <a:solidFill>
                      <a:srgbClr val="C00000"/>
                    </a:solidFill>
                  </a:endParaRPr>
                </a:p>
              </p:txBody>
            </p:sp>
          </p:grpSp>
          <p:sp>
            <p:nvSpPr>
              <p:cNvPr id="47" name="TextBox 46">
                <a:extLst>
                  <a:ext uri="{FF2B5EF4-FFF2-40B4-BE49-F238E27FC236}">
                    <a16:creationId xmlns:a16="http://schemas.microsoft.com/office/drawing/2014/main" id="{A21B78CE-91DA-4D6F-969A-26D8524D3CC9}"/>
                  </a:ext>
                </a:extLst>
              </p:cNvPr>
              <p:cNvSpPr txBox="1"/>
              <p:nvPr/>
            </p:nvSpPr>
            <p:spPr>
              <a:xfrm>
                <a:off x="10407311" y="221257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sp>
          <p:nvSpPr>
            <p:cNvPr id="58" name="TextBox 57">
              <a:extLst>
                <a:ext uri="{FF2B5EF4-FFF2-40B4-BE49-F238E27FC236}">
                  <a16:creationId xmlns:a16="http://schemas.microsoft.com/office/drawing/2014/main" id="{4D53DB72-D53C-4213-AF92-D6D7BE77E022}"/>
                </a:ext>
              </a:extLst>
            </p:cNvPr>
            <p:cNvSpPr txBox="1"/>
            <p:nvPr/>
          </p:nvSpPr>
          <p:spPr>
            <a:xfrm>
              <a:off x="10445703" y="7444766"/>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59" name="Connector: Curved 58">
              <a:extLst>
                <a:ext uri="{FF2B5EF4-FFF2-40B4-BE49-F238E27FC236}">
                  <a16:creationId xmlns:a16="http://schemas.microsoft.com/office/drawing/2014/main" id="{181C034B-C85A-4691-936A-DC4421A608C8}"/>
                </a:ext>
              </a:extLst>
            </p:cNvPr>
            <p:cNvCxnSpPr>
              <a:cxnSpLocks/>
              <a:stCxn id="58" idx="0"/>
              <a:endCxn id="43" idx="0"/>
            </p:cNvCxnSpPr>
            <p:nvPr/>
          </p:nvCxnSpPr>
          <p:spPr>
            <a:xfrm rot="16200000" flipV="1">
              <a:off x="9563161" y="6444242"/>
              <a:ext cx="220385" cy="1780664"/>
            </a:xfrm>
            <a:prstGeom prst="curvedConnector3">
              <a:avLst>
                <a:gd name="adj1" fmla="val 20372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DC2B8E8-5BFA-4A55-8119-B472F63CE3FE}"/>
              </a:ext>
            </a:extLst>
          </p:cNvPr>
          <p:cNvGrpSpPr/>
          <p:nvPr/>
        </p:nvGrpSpPr>
        <p:grpSpPr>
          <a:xfrm>
            <a:off x="87110" y="19455"/>
            <a:ext cx="4113435" cy="2077717"/>
            <a:chOff x="9223510" y="4771299"/>
            <a:chExt cx="4113435" cy="2077717"/>
          </a:xfrm>
        </p:grpSpPr>
        <p:grpSp>
          <p:nvGrpSpPr>
            <p:cNvPr id="61" name="Group 60">
              <a:extLst>
                <a:ext uri="{FF2B5EF4-FFF2-40B4-BE49-F238E27FC236}">
                  <a16:creationId xmlns:a16="http://schemas.microsoft.com/office/drawing/2014/main" id="{695CB513-9D35-4A1F-8DC4-430BE9C20E9C}"/>
                </a:ext>
              </a:extLst>
            </p:cNvPr>
            <p:cNvGrpSpPr/>
            <p:nvPr/>
          </p:nvGrpSpPr>
          <p:grpSpPr>
            <a:xfrm>
              <a:off x="9223510" y="4771299"/>
              <a:ext cx="4078336" cy="2077717"/>
              <a:chOff x="9462051" y="4393761"/>
              <a:chExt cx="4078336" cy="2077717"/>
            </a:xfrm>
          </p:grpSpPr>
          <p:sp>
            <p:nvSpPr>
              <p:cNvPr id="64" name="Rectangle: Rounded Corners 63">
                <a:extLst>
                  <a:ext uri="{FF2B5EF4-FFF2-40B4-BE49-F238E27FC236}">
                    <a16:creationId xmlns:a16="http://schemas.microsoft.com/office/drawing/2014/main" id="{5256F246-B50B-4463-91DA-43820DE2C1BC}"/>
                  </a:ext>
                </a:extLst>
              </p:cNvPr>
              <p:cNvSpPr/>
              <p:nvPr/>
            </p:nvSpPr>
            <p:spPr>
              <a:xfrm>
                <a:off x="9462051" y="4426226"/>
                <a:ext cx="4078336"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097AA453-79AD-431C-8F4C-E5526688F637}"/>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62" name="Picture 45" descr="spinhead">
              <a:extLst>
                <a:ext uri="{FF2B5EF4-FFF2-40B4-BE49-F238E27FC236}">
                  <a16:creationId xmlns:a16="http://schemas.microsoft.com/office/drawing/2014/main" id="{64E7D540-BC9B-4CEA-AF3E-EC9D8631F1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63" name="TextBox 62">
              <a:extLst>
                <a:ext uri="{FF2B5EF4-FFF2-40B4-BE49-F238E27FC236}">
                  <a16:creationId xmlns:a16="http://schemas.microsoft.com/office/drawing/2014/main" id="{10EF68F3-EC9E-49AD-8450-912E5A2C7F03}"/>
                </a:ext>
              </a:extLst>
            </p:cNvPr>
            <p:cNvSpPr txBox="1"/>
            <p:nvPr/>
          </p:nvSpPr>
          <p:spPr>
            <a:xfrm>
              <a:off x="9970575" y="5201888"/>
              <a:ext cx="3366370" cy="1446550"/>
            </a:xfrm>
            <a:prstGeom prst="rect">
              <a:avLst/>
            </a:prstGeom>
            <a:noFill/>
          </p:spPr>
          <p:txBody>
            <a:bodyPr wrap="square" rtlCol="0">
              <a:spAutoFit/>
            </a:bodyPr>
            <a:lstStyle/>
            <a:p>
              <a:pPr algn="ctr"/>
              <a:r>
                <a:rPr lang="en-US" sz="2200" dirty="0">
                  <a:solidFill>
                    <a:schemeClr val="accent1">
                      <a:lumMod val="75000"/>
                    </a:schemeClr>
                  </a:solidFill>
                  <a:latin typeface="Comic Sans MS" panose="030F0702030302020204" pitchFamily="66" charset="0"/>
                </a:rPr>
                <a:t>"I bet these slackers don't even remember what a lexical environment is!"</a:t>
              </a:r>
            </a:p>
          </p:txBody>
        </p:sp>
      </p:grpSp>
      <p:grpSp>
        <p:nvGrpSpPr>
          <p:cNvPr id="72" name="Group 71">
            <a:extLst>
              <a:ext uri="{FF2B5EF4-FFF2-40B4-BE49-F238E27FC236}">
                <a16:creationId xmlns:a16="http://schemas.microsoft.com/office/drawing/2014/main" id="{DB593D8D-F560-438E-B191-B332A945FA09}"/>
              </a:ext>
            </a:extLst>
          </p:cNvPr>
          <p:cNvGrpSpPr/>
          <p:nvPr/>
        </p:nvGrpSpPr>
        <p:grpSpPr>
          <a:xfrm>
            <a:off x="19470" y="4726582"/>
            <a:ext cx="4648281" cy="2056414"/>
            <a:chOff x="7023227" y="1855960"/>
            <a:chExt cx="4648281" cy="2056414"/>
          </a:xfrm>
        </p:grpSpPr>
        <p:grpSp>
          <p:nvGrpSpPr>
            <p:cNvPr id="73" name="Group 72">
              <a:extLst>
                <a:ext uri="{FF2B5EF4-FFF2-40B4-BE49-F238E27FC236}">
                  <a16:creationId xmlns:a16="http://schemas.microsoft.com/office/drawing/2014/main" id="{8B2C2735-1788-470C-99AC-D53B942E9616}"/>
                </a:ext>
              </a:extLst>
            </p:cNvPr>
            <p:cNvGrpSpPr/>
            <p:nvPr/>
          </p:nvGrpSpPr>
          <p:grpSpPr>
            <a:xfrm>
              <a:off x="7023227" y="1855960"/>
              <a:ext cx="4648281" cy="2056414"/>
              <a:chOff x="8093636" y="4792602"/>
              <a:chExt cx="4648281" cy="2056414"/>
            </a:xfrm>
          </p:grpSpPr>
          <p:grpSp>
            <p:nvGrpSpPr>
              <p:cNvPr id="76" name="Group 75">
                <a:extLst>
                  <a:ext uri="{FF2B5EF4-FFF2-40B4-BE49-F238E27FC236}">
                    <a16:creationId xmlns:a16="http://schemas.microsoft.com/office/drawing/2014/main" id="{9CB712FD-99B3-4C4B-BC65-DD2DDC23A310}"/>
                  </a:ext>
                </a:extLst>
              </p:cNvPr>
              <p:cNvGrpSpPr/>
              <p:nvPr/>
            </p:nvGrpSpPr>
            <p:grpSpPr>
              <a:xfrm>
                <a:off x="8093636" y="4792602"/>
                <a:ext cx="4648281" cy="2056414"/>
                <a:chOff x="8332177" y="4415064"/>
                <a:chExt cx="4648281" cy="2056414"/>
              </a:xfrm>
            </p:grpSpPr>
            <p:sp>
              <p:nvSpPr>
                <p:cNvPr id="79" name="Rectangle: Rounded Corners 78">
                  <a:extLst>
                    <a:ext uri="{FF2B5EF4-FFF2-40B4-BE49-F238E27FC236}">
                      <a16:creationId xmlns:a16="http://schemas.microsoft.com/office/drawing/2014/main" id="{5E38761E-0BF2-4DBA-97C1-A0FAFF0E53E6}"/>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57E1F3B7-28FE-4F3E-9840-205FD4351F1E}"/>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78" name="TextBox 77">
                <a:extLst>
                  <a:ext uri="{FF2B5EF4-FFF2-40B4-BE49-F238E27FC236}">
                    <a16:creationId xmlns:a16="http://schemas.microsoft.com/office/drawing/2014/main" id="{F13F076E-DEB9-4412-AB5B-A2D3DC87CFAC}"/>
                  </a:ext>
                </a:extLst>
              </p:cNvPr>
              <p:cNvSpPr txBox="1"/>
              <p:nvPr/>
            </p:nvSpPr>
            <p:spPr>
              <a:xfrm>
                <a:off x="8852840" y="5243519"/>
                <a:ext cx="3889077"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“Word! And I </a:t>
                </a:r>
                <a:r>
                  <a:rPr lang="en-US" dirty="0" err="1">
                    <a:solidFill>
                      <a:schemeClr val="accent1">
                        <a:lumMod val="75000"/>
                      </a:schemeClr>
                    </a:solidFill>
                    <a:latin typeface="Comic Sans MS" panose="030F0702030302020204" pitchFamily="66" charset="0"/>
                  </a:rPr>
                  <a:t>gotta</a:t>
                </a:r>
                <a:r>
                  <a:rPr lang="en-US" dirty="0">
                    <a:solidFill>
                      <a:schemeClr val="accent1">
                        <a:lumMod val="75000"/>
                      </a:schemeClr>
                    </a:solidFill>
                    <a:latin typeface="Comic Sans MS" panose="030F0702030302020204" pitchFamily="66" charset="0"/>
                  </a:rPr>
                  <a:t> mention that Carey just made up the term 'Capture by Environment' – but in his defense, there's no generally accepted term for this!"</a:t>
                </a:r>
              </a:p>
            </p:txBody>
          </p:sp>
        </p:grpSp>
        <p:pic>
          <p:nvPicPr>
            <p:cNvPr id="74" name="Picture 73">
              <a:extLst>
                <a:ext uri="{FF2B5EF4-FFF2-40B4-BE49-F238E27FC236}">
                  <a16:creationId xmlns:a16="http://schemas.microsoft.com/office/drawing/2014/main" id="{36241554-286C-477D-AB21-70A15A96F935}"/>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04053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0-#ppt_w/2"/>
                                          </p:val>
                                        </p:tav>
                                        <p:tav tm="100000">
                                          <p:val>
                                            <p:strVal val="#ppt_x"/>
                                          </p:val>
                                        </p:tav>
                                      </p:tavLst>
                                    </p:anim>
                                    <p:anim calcmode="lin" valueType="num">
                                      <p:cBhvr additive="base">
                                        <p:cTn id="4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0-#ppt_w/2"/>
                                          </p:val>
                                        </p:tav>
                                        <p:tav tm="100000">
                                          <p:val>
                                            <p:strVal val="#ppt_x"/>
                                          </p:val>
                                        </p:tav>
                                      </p:tavLst>
                                    </p:anim>
                                    <p:anim calcmode="lin" valueType="num">
                                      <p:cBhvr additive="base">
                                        <p:cTn id="54"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8" fill="hold" nodeType="clickEffect">
                                  <p:stCondLst>
                                    <p:cond delay="0"/>
                                  </p:stCondLst>
                                  <p:childTnLst>
                                    <p:anim calcmode="lin" valueType="num">
                                      <p:cBhvr additive="base">
                                        <p:cTn id="58" dur="500"/>
                                        <p:tgtEl>
                                          <p:spTgt spid="72"/>
                                        </p:tgtEl>
                                        <p:attrNameLst>
                                          <p:attrName>ppt_x</p:attrName>
                                        </p:attrNameLst>
                                      </p:cBhvr>
                                      <p:tavLst>
                                        <p:tav tm="0">
                                          <p:val>
                                            <p:strVal val="ppt_x"/>
                                          </p:val>
                                        </p:tav>
                                        <p:tav tm="100000">
                                          <p:val>
                                            <p:strVal val="0-ppt_w/2"/>
                                          </p:val>
                                        </p:tav>
                                      </p:tavLst>
                                    </p:anim>
                                    <p:anim calcmode="lin" valueType="num">
                                      <p:cBhvr additive="base">
                                        <p:cTn id="59" dur="500"/>
                                        <p:tgtEl>
                                          <p:spTgt spid="72"/>
                                        </p:tgtEl>
                                        <p:attrNameLst>
                                          <p:attrName>ppt_y</p:attrName>
                                        </p:attrNameLst>
                                      </p:cBhvr>
                                      <p:tavLst>
                                        <p:tav tm="0">
                                          <p:val>
                                            <p:strVal val="ppt_y"/>
                                          </p:val>
                                        </p:tav>
                                        <p:tav tm="100000">
                                          <p:val>
                                            <p:strVal val="ppt_y"/>
                                          </p:val>
                                        </p:tav>
                                      </p:tavLst>
                                    </p:anim>
                                    <p:set>
                                      <p:cBhvr>
                                        <p:cTn id="60" dur="1" fill="hold">
                                          <p:stCondLst>
                                            <p:cond delay="499"/>
                                          </p:stCondLst>
                                        </p:cTn>
                                        <p:tgtEl>
                                          <p:spTgt spid="7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nodeType="clickEffect">
                                  <p:stCondLst>
                                    <p:cond delay="0"/>
                                  </p:stCondLst>
                                  <p:childTnLst>
                                    <p:anim calcmode="lin" valueType="num">
                                      <p:cBhvr additive="base">
                                        <p:cTn id="64" dur="500"/>
                                        <p:tgtEl>
                                          <p:spTgt spid="60"/>
                                        </p:tgtEl>
                                        <p:attrNameLst>
                                          <p:attrName>ppt_x</p:attrName>
                                        </p:attrNameLst>
                                      </p:cBhvr>
                                      <p:tavLst>
                                        <p:tav tm="0">
                                          <p:val>
                                            <p:strVal val="ppt_x"/>
                                          </p:val>
                                        </p:tav>
                                        <p:tav tm="100000">
                                          <p:val>
                                            <p:strVal val="0-ppt_w/2"/>
                                          </p:val>
                                        </p:tav>
                                      </p:tavLst>
                                    </p:anim>
                                    <p:anim calcmode="lin" valueType="num">
                                      <p:cBhvr additive="base">
                                        <p:cTn id="65" dur="500"/>
                                        <p:tgtEl>
                                          <p:spTgt spid="60"/>
                                        </p:tgtEl>
                                        <p:attrNameLst>
                                          <p:attrName>ppt_y</p:attrName>
                                        </p:attrNameLst>
                                      </p:cBhvr>
                                      <p:tavLst>
                                        <p:tav tm="0">
                                          <p:val>
                                            <p:strVal val="ppt_y"/>
                                          </p:val>
                                        </p:tav>
                                        <p:tav tm="100000">
                                          <p:val>
                                            <p:strVal val="ppt_y"/>
                                          </p:val>
                                        </p:tav>
                                      </p:tavLst>
                                    </p:anim>
                                    <p:set>
                                      <p:cBhvr>
                                        <p:cTn id="66"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5"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C420865-FA79-4E70-B912-9AE86F59BE14}"/>
              </a:ext>
            </a:extLst>
          </p:cNvPr>
          <p:cNvSpPr txBox="1"/>
          <p:nvPr/>
        </p:nvSpPr>
        <p:spPr>
          <a:xfrm>
            <a:off x="942098" y="2613532"/>
            <a:ext cx="5609091" cy="3947234"/>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sz="2000" dirty="0">
              <a:latin typeface="Consolas" panose="020B0609020204030204" pitchFamily="49" charset="0"/>
            </a:endParaRPr>
          </a:p>
          <a:p>
            <a:endParaRPr lang="en-US" sz="1050" dirty="0">
              <a:latin typeface="Consolas" panose="020B0609020204030204" pitchFamily="49" charset="0"/>
            </a:endParaRPr>
          </a:p>
        </p:txBody>
      </p:sp>
      <p:sp>
        <p:nvSpPr>
          <p:cNvPr id="63" name="Rectangle 62">
            <a:extLst>
              <a:ext uri="{FF2B5EF4-FFF2-40B4-BE49-F238E27FC236}">
                <a16:creationId xmlns:a16="http://schemas.microsoft.com/office/drawing/2014/main" id="{28935D86-DBFB-4A1E-B334-2EB82E67ADFD}"/>
              </a:ext>
            </a:extLst>
          </p:cNvPr>
          <p:cNvSpPr/>
          <p:nvPr/>
        </p:nvSpPr>
        <p:spPr>
          <a:xfrm>
            <a:off x="6842653" y="2430055"/>
            <a:ext cx="1571334"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foo's </a:t>
            </a:r>
            <a:r>
              <a:rPr lang="en-US" sz="2000" dirty="0" err="1">
                <a:solidFill>
                  <a:schemeClr val="tx1"/>
                </a:solidFill>
              </a:rPr>
              <a:t>env't</a:t>
            </a:r>
            <a:endParaRPr lang="en-US" sz="2000" dirty="0">
              <a:solidFill>
                <a:schemeClr val="tx1"/>
              </a:solidFill>
            </a:endParaRPr>
          </a:p>
          <a:p>
            <a:pPr algn="ctr"/>
            <a:endParaRPr lang="en-US" sz="11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sp>
        <p:nvSpPr>
          <p:cNvPr id="13" name="TextBox 12">
            <a:extLst>
              <a:ext uri="{FF2B5EF4-FFF2-40B4-BE49-F238E27FC236}">
                <a16:creationId xmlns:a16="http://schemas.microsoft.com/office/drawing/2014/main" id="{EEE70A04-FAC1-43B8-8B77-5CF2188335C1}"/>
              </a:ext>
            </a:extLst>
          </p:cNvPr>
          <p:cNvSpPr txBox="1"/>
          <p:nvPr/>
        </p:nvSpPr>
        <p:spPr>
          <a:xfrm>
            <a:off x="582140" y="819496"/>
            <a:ext cx="10857229" cy="461665"/>
          </a:xfrm>
          <a:prstGeom prst="rect">
            <a:avLst/>
          </a:prstGeom>
          <a:noFill/>
        </p:spPr>
        <p:txBody>
          <a:bodyPr wrap="square" rtlCol="0">
            <a:spAutoFit/>
          </a:bodyPr>
          <a:lstStyle/>
          <a:p>
            <a:pPr algn="ctr"/>
            <a:r>
              <a:rPr lang="en-US" sz="2400" dirty="0">
                <a:latin typeface="+mj-lt"/>
                <a:cs typeface="Times New Roman" pitchFamily="18" charset="0"/>
              </a:rPr>
              <a:t>Python supports </a:t>
            </a:r>
            <a:r>
              <a:rPr lang="en-US" sz="2400" dirty="0">
                <a:solidFill>
                  <a:srgbClr val="FF0000"/>
                </a:solidFill>
                <a:latin typeface="+mj-lt"/>
                <a:cs typeface="Times New Roman" pitchFamily="18" charset="0"/>
              </a:rPr>
              <a:t>capture by environment </a:t>
            </a:r>
            <a:r>
              <a:rPr lang="en-US" sz="2400" dirty="0">
                <a:latin typeface="+mj-lt"/>
                <a:cs typeface="Times New Roman" pitchFamily="18" charset="0"/>
              </a:rPr>
              <a:t>semantics.</a:t>
            </a:r>
          </a:p>
        </p:txBody>
      </p:sp>
      <p:sp>
        <p:nvSpPr>
          <p:cNvPr id="13323" name="Rectangle 11"/>
          <p:cNvSpPr>
            <a:spLocks noChangeArrowheads="1"/>
          </p:cNvSpPr>
          <p:nvPr/>
        </p:nvSpPr>
        <p:spPr bwMode="auto">
          <a:xfrm>
            <a:off x="1256208" y="-173072"/>
            <a:ext cx="984219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Capture by Environment</a:t>
            </a:r>
          </a:p>
        </p:txBody>
      </p:sp>
      <p:cxnSp>
        <p:nvCxnSpPr>
          <p:cNvPr id="29" name="Straight Arrow Connector 28">
            <a:extLst>
              <a:ext uri="{FF2B5EF4-FFF2-40B4-BE49-F238E27FC236}">
                <a16:creationId xmlns:a16="http://schemas.microsoft.com/office/drawing/2014/main" id="{8FB32CFC-C29C-4432-8E23-7EDE55EFC40F}"/>
              </a:ext>
            </a:extLst>
          </p:cNvPr>
          <p:cNvCxnSpPr>
            <a:cxnSpLocks/>
          </p:cNvCxnSpPr>
          <p:nvPr/>
        </p:nvCxnSpPr>
        <p:spPr>
          <a:xfrm>
            <a:off x="714977" y="30813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570FCA-281F-407B-89A4-E2F1FFA92377}"/>
              </a:ext>
            </a:extLst>
          </p:cNvPr>
          <p:cNvCxnSpPr>
            <a:cxnSpLocks/>
          </p:cNvCxnSpPr>
          <p:nvPr/>
        </p:nvCxnSpPr>
        <p:spPr>
          <a:xfrm>
            <a:off x="951598" y="337215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5052482-EDB9-4C90-948C-351F631CB211}"/>
              </a:ext>
            </a:extLst>
          </p:cNvPr>
          <p:cNvGrpSpPr/>
          <p:nvPr/>
        </p:nvGrpSpPr>
        <p:grpSpPr>
          <a:xfrm>
            <a:off x="7191720" y="2768812"/>
            <a:ext cx="2216390" cy="603342"/>
            <a:chOff x="3945695" y="3641550"/>
            <a:chExt cx="2216390" cy="603342"/>
          </a:xfrm>
        </p:grpSpPr>
        <p:sp>
          <p:nvSpPr>
            <p:cNvPr id="32" name="TextBox 31">
              <a:extLst>
                <a:ext uri="{FF2B5EF4-FFF2-40B4-BE49-F238E27FC236}">
                  <a16:creationId xmlns:a16="http://schemas.microsoft.com/office/drawing/2014/main" id="{77E41065-1E81-42FF-A011-8F075640A9B9}"/>
                </a:ext>
              </a:extLst>
            </p:cNvPr>
            <p:cNvSpPr txBox="1"/>
            <p:nvPr/>
          </p:nvSpPr>
          <p:spPr>
            <a:xfrm>
              <a:off x="3945695" y="3708284"/>
              <a:ext cx="346570" cy="461665"/>
            </a:xfrm>
            <a:prstGeom prst="rect">
              <a:avLst/>
            </a:prstGeom>
            <a:noFill/>
          </p:spPr>
          <p:txBody>
            <a:bodyPr wrap="none" rtlCol="0">
              <a:spAutoFit/>
            </a:bodyPr>
            <a:lstStyle/>
            <a:p>
              <a:r>
                <a:rPr lang="en-US" sz="2400" dirty="0">
                  <a:solidFill>
                    <a:srgbClr val="00B0F0"/>
                  </a:solidFill>
                </a:rPr>
                <a:t>q</a:t>
              </a:r>
            </a:p>
          </p:txBody>
        </p:sp>
        <p:sp>
          <p:nvSpPr>
            <p:cNvPr id="33" name="Rectangle 32">
              <a:extLst>
                <a:ext uri="{FF2B5EF4-FFF2-40B4-BE49-F238E27FC236}">
                  <a16:creationId xmlns:a16="http://schemas.microsoft.com/office/drawing/2014/main" id="{C1DEB51C-7C68-4FC2-B8D2-DFE323309233}"/>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Rectangle 33">
              <a:extLst>
                <a:ext uri="{FF2B5EF4-FFF2-40B4-BE49-F238E27FC236}">
                  <a16:creationId xmlns:a16="http://schemas.microsoft.com/office/drawing/2014/main" id="{E6387D45-8BDC-4F83-8FED-ED5988DB4637}"/>
                </a:ext>
              </a:extLst>
            </p:cNvPr>
            <p:cNvSpPr/>
            <p:nvPr/>
          </p:nvSpPr>
          <p:spPr>
            <a:xfrm>
              <a:off x="5398410"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5</a:t>
              </a:r>
            </a:p>
          </p:txBody>
        </p:sp>
        <p:cxnSp>
          <p:nvCxnSpPr>
            <p:cNvPr id="35" name="Straight Arrow Connector 34">
              <a:extLst>
                <a:ext uri="{FF2B5EF4-FFF2-40B4-BE49-F238E27FC236}">
                  <a16:creationId xmlns:a16="http://schemas.microsoft.com/office/drawing/2014/main" id="{CF0645C3-E0BD-49A9-8C93-1A8B9AD048A2}"/>
                </a:ext>
              </a:extLst>
            </p:cNvPr>
            <p:cNvCxnSpPr>
              <a:cxnSpLocks/>
              <a:endCxn id="34" idx="1"/>
            </p:cNvCxnSpPr>
            <p:nvPr/>
          </p:nvCxnSpPr>
          <p:spPr>
            <a:xfrm>
              <a:off x="4698859" y="3943221"/>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41143A23-F9CF-4B02-BBCC-057C494DB08F}"/>
              </a:ext>
            </a:extLst>
          </p:cNvPr>
          <p:cNvCxnSpPr>
            <a:cxnSpLocks/>
          </p:cNvCxnSpPr>
          <p:nvPr/>
        </p:nvCxnSpPr>
        <p:spPr>
          <a:xfrm>
            <a:off x="935555" y="36208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17EF5BE-0D49-4D95-8AB6-63A78F1CA7AE}"/>
              </a:ext>
            </a:extLst>
          </p:cNvPr>
          <p:cNvGrpSpPr/>
          <p:nvPr/>
        </p:nvGrpSpPr>
        <p:grpSpPr>
          <a:xfrm>
            <a:off x="6914478" y="4213764"/>
            <a:ext cx="3787611" cy="1346733"/>
            <a:chOff x="6914478" y="4213764"/>
            <a:chExt cx="3787611" cy="1346733"/>
          </a:xfrm>
        </p:grpSpPr>
        <p:sp>
          <p:nvSpPr>
            <p:cNvPr id="46" name="Rectangle 45">
              <a:extLst>
                <a:ext uri="{FF2B5EF4-FFF2-40B4-BE49-F238E27FC236}">
                  <a16:creationId xmlns:a16="http://schemas.microsoft.com/office/drawing/2014/main" id="{A93D2EB8-67AA-4F8E-BCF7-763B5D012D15}"/>
                </a:ext>
              </a:extLst>
            </p:cNvPr>
            <p:cNvSpPr/>
            <p:nvPr/>
          </p:nvSpPr>
          <p:spPr>
            <a:xfrm>
              <a:off x="7179118" y="4213764"/>
              <a:ext cx="3522971" cy="13467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BABC421-F711-49AA-A493-D1D5980AC17E}"/>
                </a:ext>
              </a:extLst>
            </p:cNvPr>
            <p:cNvSpPr txBox="1"/>
            <p:nvPr/>
          </p:nvSpPr>
          <p:spPr>
            <a:xfrm>
              <a:off x="6914478" y="4583360"/>
              <a:ext cx="235962"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cxnSp>
        <p:nvCxnSpPr>
          <p:cNvPr id="52" name="Straight Arrow Connector 51">
            <a:extLst>
              <a:ext uri="{FF2B5EF4-FFF2-40B4-BE49-F238E27FC236}">
                <a16:creationId xmlns:a16="http://schemas.microsoft.com/office/drawing/2014/main" id="{A81B51B0-6225-4D7F-A4B0-EBDDC7790701}"/>
              </a:ext>
            </a:extLst>
          </p:cNvPr>
          <p:cNvCxnSpPr>
            <a:cxnSpLocks/>
          </p:cNvCxnSpPr>
          <p:nvPr/>
        </p:nvCxnSpPr>
        <p:spPr>
          <a:xfrm>
            <a:off x="979670" y="38875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82E1458-7E6B-484F-AEAD-142E50ADC14F}"/>
              </a:ext>
            </a:extLst>
          </p:cNvPr>
          <p:cNvCxnSpPr>
            <a:cxnSpLocks/>
          </p:cNvCxnSpPr>
          <p:nvPr/>
        </p:nvCxnSpPr>
        <p:spPr>
          <a:xfrm>
            <a:off x="6973402" y="49422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16C3EEF-FFC6-4901-8054-4A17F9851429}"/>
              </a:ext>
            </a:extLst>
          </p:cNvPr>
          <p:cNvSpPr txBox="1"/>
          <p:nvPr/>
        </p:nvSpPr>
        <p:spPr>
          <a:xfrm>
            <a:off x="1429044" y="3693976"/>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cxnSp>
        <p:nvCxnSpPr>
          <p:cNvPr id="55" name="Straight Arrow Connector 54">
            <a:extLst>
              <a:ext uri="{FF2B5EF4-FFF2-40B4-BE49-F238E27FC236}">
                <a16:creationId xmlns:a16="http://schemas.microsoft.com/office/drawing/2014/main" id="{D1DC2317-2B69-40A6-AC49-2B2CFC3F452B}"/>
              </a:ext>
            </a:extLst>
          </p:cNvPr>
          <p:cNvCxnSpPr>
            <a:cxnSpLocks/>
          </p:cNvCxnSpPr>
          <p:nvPr/>
        </p:nvCxnSpPr>
        <p:spPr>
          <a:xfrm>
            <a:off x="7029549" y="52871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CDB5D4-0189-47CF-A4C4-41BEDA0EB7F7}"/>
              </a:ext>
            </a:extLst>
          </p:cNvPr>
          <p:cNvSpPr txBox="1"/>
          <p:nvPr/>
        </p:nvSpPr>
        <p:spPr>
          <a:xfrm>
            <a:off x="7802028" y="5673555"/>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50</a:t>
            </a:r>
          </a:p>
        </p:txBody>
      </p:sp>
      <p:grpSp>
        <p:nvGrpSpPr>
          <p:cNvPr id="68" name="Group 67">
            <a:extLst>
              <a:ext uri="{FF2B5EF4-FFF2-40B4-BE49-F238E27FC236}">
                <a16:creationId xmlns:a16="http://schemas.microsoft.com/office/drawing/2014/main" id="{BC9A51A1-50C0-46D8-B1EF-288EB62CF7A3}"/>
              </a:ext>
            </a:extLst>
          </p:cNvPr>
          <p:cNvGrpSpPr/>
          <p:nvPr/>
        </p:nvGrpSpPr>
        <p:grpSpPr>
          <a:xfrm>
            <a:off x="7169834" y="3312928"/>
            <a:ext cx="1092702" cy="926137"/>
            <a:chOff x="3924868" y="3708284"/>
            <a:chExt cx="1092702" cy="926137"/>
          </a:xfrm>
        </p:grpSpPr>
        <p:sp>
          <p:nvSpPr>
            <p:cNvPr id="69" name="TextBox 68">
              <a:extLst>
                <a:ext uri="{FF2B5EF4-FFF2-40B4-BE49-F238E27FC236}">
                  <a16:creationId xmlns:a16="http://schemas.microsoft.com/office/drawing/2014/main" id="{9BE9C516-5859-4A02-85FE-CBF778AA06C2}"/>
                </a:ext>
              </a:extLst>
            </p:cNvPr>
            <p:cNvSpPr txBox="1"/>
            <p:nvPr/>
          </p:nvSpPr>
          <p:spPr>
            <a:xfrm>
              <a:off x="3945695" y="3708284"/>
              <a:ext cx="282450" cy="461665"/>
            </a:xfrm>
            <a:prstGeom prst="rect">
              <a:avLst/>
            </a:prstGeom>
            <a:noFill/>
          </p:spPr>
          <p:txBody>
            <a:bodyPr wrap="none" rtlCol="0">
              <a:spAutoFit/>
            </a:bodyPr>
            <a:lstStyle/>
            <a:p>
              <a:r>
                <a:rPr lang="en-US" sz="2400" dirty="0">
                  <a:solidFill>
                    <a:srgbClr val="00B0F0"/>
                  </a:solidFill>
                </a:rPr>
                <a:t>f</a:t>
              </a:r>
            </a:p>
          </p:txBody>
        </p:sp>
        <p:sp>
          <p:nvSpPr>
            <p:cNvPr id="70" name="Rectangle 69">
              <a:extLst>
                <a:ext uri="{FF2B5EF4-FFF2-40B4-BE49-F238E27FC236}">
                  <a16:creationId xmlns:a16="http://schemas.microsoft.com/office/drawing/2014/main" id="{B4AB09D4-B8F3-467F-A585-52882B669A88}"/>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72" name="Straight Arrow Connector 71">
              <a:extLst>
                <a:ext uri="{FF2B5EF4-FFF2-40B4-BE49-F238E27FC236}">
                  <a16:creationId xmlns:a16="http://schemas.microsoft.com/office/drawing/2014/main" id="{C65A17F4-BDA2-41DD-B8FA-56632E82A270}"/>
                </a:ext>
              </a:extLst>
            </p:cNvPr>
            <p:cNvCxnSpPr>
              <a:cxnSpLocks/>
            </p:cNvCxnSpPr>
            <p:nvPr/>
          </p:nvCxnSpPr>
          <p:spPr>
            <a:xfrm flipH="1">
              <a:off x="3924868" y="3943221"/>
              <a:ext cx="773992" cy="69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83F60CD-BCDA-442E-A775-115B558A272F}"/>
              </a:ext>
            </a:extLst>
          </p:cNvPr>
          <p:cNvGrpSpPr/>
          <p:nvPr/>
        </p:nvGrpSpPr>
        <p:grpSpPr>
          <a:xfrm>
            <a:off x="7925610" y="4220368"/>
            <a:ext cx="2308292" cy="461665"/>
            <a:chOff x="7925610" y="4220368"/>
            <a:chExt cx="2308292" cy="461665"/>
          </a:xfrm>
        </p:grpSpPr>
        <p:sp>
          <p:nvSpPr>
            <p:cNvPr id="60" name="TextBox 59">
              <a:extLst>
                <a:ext uri="{FF2B5EF4-FFF2-40B4-BE49-F238E27FC236}">
                  <a16:creationId xmlns:a16="http://schemas.microsoft.com/office/drawing/2014/main" id="{3C8590C4-2521-4D3A-BFE8-F640B014BD68}"/>
                </a:ext>
              </a:extLst>
            </p:cNvPr>
            <p:cNvSpPr txBox="1"/>
            <p:nvPr/>
          </p:nvSpPr>
          <p:spPr>
            <a:xfrm>
              <a:off x="7925610" y="4220368"/>
              <a:ext cx="2217365" cy="461665"/>
            </a:xfrm>
            <a:prstGeom prst="rect">
              <a:avLst/>
            </a:prstGeom>
            <a:noFill/>
          </p:spPr>
          <p:txBody>
            <a:bodyPr wrap="square" rtlCol="0">
              <a:spAutoFit/>
            </a:bodyPr>
            <a:lstStyle/>
            <a:p>
              <a:r>
                <a:rPr lang="en-US" sz="2400" dirty="0" err="1">
                  <a:solidFill>
                    <a:srgbClr val="00B0F0"/>
                  </a:solidFill>
                </a:rPr>
                <a:t>lexical_env</a:t>
              </a:r>
              <a:endParaRPr lang="en-US" sz="2400" dirty="0">
                <a:solidFill>
                  <a:srgbClr val="00B0F0"/>
                </a:solidFill>
              </a:endParaRPr>
            </a:p>
          </p:txBody>
        </p:sp>
        <p:sp>
          <p:nvSpPr>
            <p:cNvPr id="62" name="Rectangle 61">
              <a:extLst>
                <a:ext uri="{FF2B5EF4-FFF2-40B4-BE49-F238E27FC236}">
                  <a16:creationId xmlns:a16="http://schemas.microsoft.com/office/drawing/2014/main" id="{B0B8D175-2547-4C85-AE9F-2F6263F359DA}"/>
                </a:ext>
              </a:extLst>
            </p:cNvPr>
            <p:cNvSpPr/>
            <p:nvPr/>
          </p:nvSpPr>
          <p:spPr>
            <a:xfrm>
              <a:off x="9470227" y="4273907"/>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65" name="Straight Arrow Connector 64">
            <a:extLst>
              <a:ext uri="{FF2B5EF4-FFF2-40B4-BE49-F238E27FC236}">
                <a16:creationId xmlns:a16="http://schemas.microsoft.com/office/drawing/2014/main" id="{6351E1EC-4D44-487A-A319-40A70799D713}"/>
              </a:ext>
            </a:extLst>
          </p:cNvPr>
          <p:cNvCxnSpPr>
            <a:cxnSpLocks/>
          </p:cNvCxnSpPr>
          <p:nvPr/>
        </p:nvCxnSpPr>
        <p:spPr>
          <a:xfrm flipH="1" flipV="1">
            <a:off x="8403102" y="3545058"/>
            <a:ext cx="1504152" cy="901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Speech Bubble: Rectangle with Corners Rounded 65">
            <a:extLst>
              <a:ext uri="{FF2B5EF4-FFF2-40B4-BE49-F238E27FC236}">
                <a16:creationId xmlns:a16="http://schemas.microsoft.com/office/drawing/2014/main" id="{C7DAAECD-962C-4BD3-9A3A-37403A87AF49}"/>
              </a:ext>
            </a:extLst>
          </p:cNvPr>
          <p:cNvSpPr/>
          <p:nvPr/>
        </p:nvSpPr>
        <p:spPr>
          <a:xfrm>
            <a:off x="8255125" y="395955"/>
            <a:ext cx="3807655" cy="1576976"/>
          </a:xfrm>
          <a:prstGeom prst="wedgeRoundRectCallout">
            <a:avLst>
              <a:gd name="adj1" fmla="val -57607"/>
              <a:gd name="adj2" fmla="val 824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9C9"/>
                </a:solidFill>
                <a:latin typeface="Corbel" panose="020B0503020204020204" pitchFamily="34" charset="0"/>
              </a:rPr>
              <a:t>lexical environment </a:t>
            </a:r>
            <a:r>
              <a:rPr lang="en-US" sz="2000" dirty="0">
                <a:latin typeface="Corbel" panose="020B0503020204020204" pitchFamily="34" charset="0"/>
              </a:rPr>
              <a:t>is a data structure that holds a mapping between every </a:t>
            </a:r>
            <a:r>
              <a:rPr lang="en-US" sz="2000" dirty="0">
                <a:solidFill>
                  <a:srgbClr val="00FFFF"/>
                </a:solidFill>
                <a:latin typeface="Corbel" panose="020B0503020204020204" pitchFamily="34" charset="0"/>
              </a:rPr>
              <a:t>in-scope variable </a:t>
            </a:r>
            <a:r>
              <a:rPr lang="en-US" sz="2000" dirty="0">
                <a:latin typeface="Corbel" panose="020B0503020204020204" pitchFamily="34" charset="0"/>
              </a:rPr>
              <a:t>and its </a:t>
            </a:r>
            <a:r>
              <a:rPr lang="en-US" sz="2000" dirty="0">
                <a:solidFill>
                  <a:schemeClr val="accent6">
                    <a:lumMod val="40000"/>
                    <a:lumOff val="60000"/>
                  </a:schemeClr>
                </a:solidFill>
                <a:latin typeface="Corbel" panose="020B0503020204020204" pitchFamily="34" charset="0"/>
              </a:rPr>
              <a:t>value</a:t>
            </a:r>
            <a:r>
              <a:rPr lang="en-US" sz="2000" dirty="0">
                <a:latin typeface="Corbel" panose="020B0503020204020204" pitchFamily="34" charset="0"/>
              </a:rPr>
              <a:t>.</a:t>
            </a:r>
          </a:p>
        </p:txBody>
      </p:sp>
      <p:sp>
        <p:nvSpPr>
          <p:cNvPr id="67" name="Speech Bubble: Rectangle with Corners Rounded 66">
            <a:extLst>
              <a:ext uri="{FF2B5EF4-FFF2-40B4-BE49-F238E27FC236}">
                <a16:creationId xmlns:a16="http://schemas.microsoft.com/office/drawing/2014/main" id="{43792297-DA53-4C60-9AEC-6A96CD0F6A74}"/>
              </a:ext>
            </a:extLst>
          </p:cNvPr>
          <p:cNvSpPr/>
          <p:nvPr/>
        </p:nvSpPr>
        <p:spPr>
          <a:xfrm>
            <a:off x="1061062" y="4794730"/>
            <a:ext cx="4623198" cy="1576976"/>
          </a:xfrm>
          <a:prstGeom prst="wedgeRoundRectCallout">
            <a:avLst>
              <a:gd name="adj1" fmla="val -18321"/>
              <a:gd name="adj2" fmla="val -1164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define your lambda, it creates a </a:t>
            </a:r>
            <a:r>
              <a:rPr lang="en-US" sz="2000" dirty="0">
                <a:solidFill>
                  <a:schemeClr val="accent4">
                    <a:lumMod val="40000"/>
                    <a:lumOff val="60000"/>
                  </a:schemeClr>
                </a:solidFill>
                <a:latin typeface="Corbel" panose="020B0503020204020204" pitchFamily="34" charset="0"/>
              </a:rPr>
              <a:t>closure</a:t>
            </a:r>
            <a:r>
              <a:rPr lang="en-US" sz="2000" dirty="0">
                <a:latin typeface="Corbel" panose="020B0503020204020204" pitchFamily="34" charset="0"/>
              </a:rPr>
              <a:t> containing: </a:t>
            </a:r>
          </a:p>
          <a:p>
            <a:r>
              <a:rPr lang="en-US" sz="2000" dirty="0">
                <a:solidFill>
                  <a:srgbClr val="0070C0"/>
                </a:solidFill>
                <a:latin typeface="Corbel" panose="020B0503020204020204" pitchFamily="34" charset="0"/>
              </a:rPr>
              <a:t>1. Your lambda function </a:t>
            </a:r>
          </a:p>
          <a:p>
            <a:r>
              <a:rPr lang="en-US" sz="2000" dirty="0">
                <a:solidFill>
                  <a:srgbClr val="0070C0"/>
                </a:solidFill>
                <a:latin typeface="Corbel" panose="020B0503020204020204" pitchFamily="34" charset="0"/>
              </a:rPr>
              <a:t>2. An object reference to the current lexical environment.</a:t>
            </a:r>
          </a:p>
        </p:txBody>
      </p:sp>
      <p:sp>
        <p:nvSpPr>
          <p:cNvPr id="71" name="Speech Bubble: Rectangle with Corners Rounded 70">
            <a:extLst>
              <a:ext uri="{FF2B5EF4-FFF2-40B4-BE49-F238E27FC236}">
                <a16:creationId xmlns:a16="http://schemas.microsoft.com/office/drawing/2014/main" id="{BE0B1C08-374C-4A07-98ED-19DB350DA8FD}"/>
              </a:ext>
            </a:extLst>
          </p:cNvPr>
          <p:cNvSpPr/>
          <p:nvPr/>
        </p:nvSpPr>
        <p:spPr>
          <a:xfrm>
            <a:off x="3786697" y="5214564"/>
            <a:ext cx="3545189" cy="1576976"/>
          </a:xfrm>
          <a:prstGeom prst="wedgeRoundRectCallout">
            <a:avLst>
              <a:gd name="adj1" fmla="val 113709"/>
              <a:gd name="adj2" fmla="val -397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running the lambda, it looks up each </a:t>
            </a:r>
            <a:r>
              <a:rPr lang="en-US" sz="2000" dirty="0">
                <a:solidFill>
                  <a:srgbClr val="00FFFF"/>
                </a:solidFill>
                <a:latin typeface="Corbel" panose="020B0503020204020204" pitchFamily="34" charset="0"/>
              </a:rPr>
              <a:t>free variable </a:t>
            </a:r>
            <a:r>
              <a:rPr lang="en-US" sz="2000" dirty="0">
                <a:latin typeface="Corbel" panose="020B0503020204020204" pitchFamily="34" charset="0"/>
              </a:rPr>
              <a:t>in the </a:t>
            </a:r>
            <a:r>
              <a:rPr lang="en-US" sz="2000" dirty="0">
                <a:solidFill>
                  <a:srgbClr val="F8CBAD"/>
                </a:solidFill>
                <a:latin typeface="Corbel" panose="020B0503020204020204" pitchFamily="34" charset="0"/>
              </a:rPr>
              <a:t>lexical environment </a:t>
            </a:r>
            <a:r>
              <a:rPr lang="en-US" sz="2000" dirty="0">
                <a:latin typeface="Corbel" panose="020B0503020204020204" pitchFamily="34" charset="0"/>
              </a:rPr>
              <a:t>to obtain its value.</a:t>
            </a:r>
          </a:p>
        </p:txBody>
      </p:sp>
      <p:sp>
        <p:nvSpPr>
          <p:cNvPr id="57" name="TextBox 56">
            <a:extLst>
              <a:ext uri="{FF2B5EF4-FFF2-40B4-BE49-F238E27FC236}">
                <a16:creationId xmlns:a16="http://schemas.microsoft.com/office/drawing/2014/main" id="{75915F5D-2795-47A3-BCE9-3417D32F175E}"/>
              </a:ext>
            </a:extLst>
          </p:cNvPr>
          <p:cNvSpPr txBox="1"/>
          <p:nvPr/>
        </p:nvSpPr>
        <p:spPr>
          <a:xfrm>
            <a:off x="8873825" y="2918836"/>
            <a:ext cx="325730"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5</a:t>
            </a:r>
          </a:p>
        </p:txBody>
      </p:sp>
      <p:sp>
        <p:nvSpPr>
          <p:cNvPr id="47" name="Speech Bubble: Rectangle with Corners Rounded 46">
            <a:extLst>
              <a:ext uri="{FF2B5EF4-FFF2-40B4-BE49-F238E27FC236}">
                <a16:creationId xmlns:a16="http://schemas.microsoft.com/office/drawing/2014/main" id="{B9E103F3-7510-44EA-865B-3D23FA1E573F}"/>
              </a:ext>
            </a:extLst>
          </p:cNvPr>
          <p:cNvSpPr/>
          <p:nvPr/>
        </p:nvSpPr>
        <p:spPr>
          <a:xfrm>
            <a:off x="2497015" y="969929"/>
            <a:ext cx="3907570" cy="1498680"/>
          </a:xfrm>
          <a:prstGeom prst="wedgeRoundRectCallout">
            <a:avLst>
              <a:gd name="adj1" fmla="val 72946"/>
              <a:gd name="adj2" fmla="val 1069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That includes all variables in the current activation record (</a:t>
            </a:r>
            <a:r>
              <a:rPr lang="en-US" sz="2000" dirty="0">
                <a:solidFill>
                  <a:srgbClr val="FFC9C9"/>
                </a:solidFill>
                <a:latin typeface="Corbel" panose="020B0503020204020204" pitchFamily="34" charset="0"/>
              </a:rPr>
              <a:t>locals</a:t>
            </a:r>
            <a:r>
              <a:rPr lang="en-US" sz="2000" dirty="0">
                <a:latin typeface="Corbel" panose="020B0503020204020204" pitchFamily="34" charset="0"/>
              </a:rPr>
              <a:t>, </a:t>
            </a:r>
            <a:r>
              <a:rPr lang="en-US" sz="2000" dirty="0">
                <a:solidFill>
                  <a:srgbClr val="FFC9C9"/>
                </a:solidFill>
                <a:latin typeface="Corbel" panose="020B0503020204020204" pitchFamily="34" charset="0"/>
              </a:rPr>
              <a:t>statics</a:t>
            </a:r>
            <a:r>
              <a:rPr lang="en-US" sz="2000" dirty="0">
                <a:latin typeface="Corbel" panose="020B0503020204020204" pitchFamily="34" charset="0"/>
              </a:rPr>
              <a:t>), and all </a:t>
            </a:r>
            <a:r>
              <a:rPr lang="en-US" sz="2000" dirty="0">
                <a:solidFill>
                  <a:srgbClr val="FFC9C9"/>
                </a:solidFill>
                <a:latin typeface="Corbel" panose="020B0503020204020204" pitchFamily="34" charset="0"/>
              </a:rPr>
              <a:t>global</a:t>
            </a:r>
            <a:r>
              <a:rPr lang="en-US" sz="2000" dirty="0">
                <a:latin typeface="Corbel" panose="020B0503020204020204" pitchFamily="34" charset="0"/>
              </a:rPr>
              <a:t> variables.</a:t>
            </a:r>
          </a:p>
        </p:txBody>
      </p:sp>
      <p:grpSp>
        <p:nvGrpSpPr>
          <p:cNvPr id="5" name="Group 4">
            <a:extLst>
              <a:ext uri="{FF2B5EF4-FFF2-40B4-BE49-F238E27FC236}">
                <a16:creationId xmlns:a16="http://schemas.microsoft.com/office/drawing/2014/main" id="{AFD6F349-9DA2-4B02-863A-AD56E930B3E0}"/>
              </a:ext>
            </a:extLst>
          </p:cNvPr>
          <p:cNvGrpSpPr/>
          <p:nvPr/>
        </p:nvGrpSpPr>
        <p:grpSpPr>
          <a:xfrm>
            <a:off x="7197626" y="4753077"/>
            <a:ext cx="3522971" cy="713538"/>
            <a:chOff x="7197626" y="4753077"/>
            <a:chExt cx="3522971" cy="713538"/>
          </a:xfrm>
        </p:grpSpPr>
        <p:sp>
          <p:nvSpPr>
            <p:cNvPr id="64" name="TextBox 63">
              <a:extLst>
                <a:ext uri="{FF2B5EF4-FFF2-40B4-BE49-F238E27FC236}">
                  <a16:creationId xmlns:a16="http://schemas.microsoft.com/office/drawing/2014/main" id="{A01BA2FF-09A3-42B6-8BE3-395D7E2E210C}"/>
                </a:ext>
              </a:extLst>
            </p:cNvPr>
            <p:cNvSpPr txBox="1"/>
            <p:nvPr/>
          </p:nvSpPr>
          <p:spPr>
            <a:xfrm>
              <a:off x="7268561" y="5097283"/>
              <a:ext cx="3452036" cy="369332"/>
            </a:xfrm>
            <a:prstGeom prst="rect">
              <a:avLst/>
            </a:prstGeom>
            <a:noFill/>
          </p:spPr>
          <p:txBody>
            <a:bodyPr wrap="square">
              <a:spAutoFit/>
            </a:bodyPr>
            <a:lstStyle/>
            <a:p>
              <a:r>
                <a:rPr lang="en-US" dirty="0">
                  <a:solidFill>
                    <a:srgbClr val="7030A0"/>
                  </a:solidFill>
                  <a:latin typeface="Consolas" panose="020B0609020204030204" pitchFamily="49" charset="0"/>
                </a:rPr>
                <a:t>print("q*x is: ",</a:t>
              </a:r>
              <a:r>
                <a:rPr lang="en-US" sz="1800" dirty="0">
                  <a:solidFill>
                    <a:srgbClr val="BF900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endParaRPr lang="en-US" dirty="0">
                <a:latin typeface="Consolas" panose="020B0609020204030204" pitchFamily="49" charset="0"/>
              </a:endParaRPr>
            </a:p>
          </p:txBody>
        </p:sp>
        <p:sp>
          <p:nvSpPr>
            <p:cNvPr id="73" name="TextBox 72">
              <a:extLst>
                <a:ext uri="{FF2B5EF4-FFF2-40B4-BE49-F238E27FC236}">
                  <a16:creationId xmlns:a16="http://schemas.microsoft.com/office/drawing/2014/main" id="{39BD3526-BFD6-45A6-8E04-CC94EF1D04FA}"/>
                </a:ext>
              </a:extLst>
            </p:cNvPr>
            <p:cNvSpPr txBox="1"/>
            <p:nvPr/>
          </p:nvSpPr>
          <p:spPr>
            <a:xfrm>
              <a:off x="7197626" y="4753077"/>
              <a:ext cx="1991097" cy="369332"/>
            </a:xfrm>
            <a:prstGeom prst="rect">
              <a:avLst/>
            </a:prstGeom>
            <a:noFill/>
          </p:spPr>
          <p:txBody>
            <a:bodyPr wrap="square">
              <a:spAutoFit/>
            </a:bodyPr>
            <a:lstStyle/>
            <a:p>
              <a:r>
                <a:rPr lang="en-US" dirty="0">
                  <a:solidFill>
                    <a:srgbClr val="C00000"/>
                  </a:solidFill>
                  <a:latin typeface="Consolas" panose="020B0609020204030204" pitchFamily="49" charset="0"/>
                </a:rPr>
                <a:t>def anon(</a:t>
              </a:r>
              <a:r>
                <a:rPr lang="en-US" dirty="0">
                  <a:solidFill>
                    <a:srgbClr val="00B050"/>
                  </a:solidFill>
                  <a:latin typeface="Consolas" panose="020B0609020204030204" pitchFamily="49" charset="0"/>
                </a:rPr>
                <a:t>x</a:t>
              </a:r>
              <a:r>
                <a:rPr lang="en-US" dirty="0">
                  <a:solidFill>
                    <a:srgbClr val="C00000"/>
                  </a:solidFill>
                  <a:latin typeface="Consolas" panose="020B0609020204030204" pitchFamily="49" charset="0"/>
                </a:rPr>
                <a:t>): </a:t>
              </a:r>
              <a:endParaRPr lang="en-US" dirty="0">
                <a:solidFill>
                  <a:srgbClr val="C00000"/>
                </a:solidFill>
              </a:endParaRPr>
            </a:p>
          </p:txBody>
        </p:sp>
      </p:grpSp>
      <p:sp>
        <p:nvSpPr>
          <p:cNvPr id="75" name="TextBox 74">
            <a:extLst>
              <a:ext uri="{FF2B5EF4-FFF2-40B4-BE49-F238E27FC236}">
                <a16:creationId xmlns:a16="http://schemas.microsoft.com/office/drawing/2014/main" id="{03F93592-E176-49A1-92FD-8D228D76CD70}"/>
              </a:ext>
            </a:extLst>
          </p:cNvPr>
          <p:cNvSpPr txBox="1"/>
          <p:nvPr/>
        </p:nvSpPr>
        <p:spPr>
          <a:xfrm>
            <a:off x="1168784" y="5406967"/>
            <a:ext cx="3014421" cy="400110"/>
          </a:xfrm>
          <a:prstGeom prst="rect">
            <a:avLst/>
          </a:prstGeom>
          <a:noFill/>
        </p:spPr>
        <p:txBody>
          <a:bodyPr wrap="square">
            <a:spAutoFit/>
          </a:bodyPr>
          <a:lstStyle/>
          <a:p>
            <a:r>
              <a:rPr lang="en-US" sz="2000" dirty="0">
                <a:solidFill>
                  <a:schemeClr val="bg1"/>
                </a:solidFill>
                <a:latin typeface="Corbel" panose="020B0503020204020204" pitchFamily="34" charset="0"/>
              </a:rPr>
              <a:t>1. Your </a:t>
            </a:r>
            <a:r>
              <a:rPr lang="en-US" sz="2000" dirty="0">
                <a:solidFill>
                  <a:srgbClr val="FFC9C9"/>
                </a:solidFill>
                <a:latin typeface="Corbel" panose="020B0503020204020204" pitchFamily="34" charset="0"/>
              </a:rPr>
              <a:t>lambda function </a:t>
            </a:r>
          </a:p>
        </p:txBody>
      </p:sp>
      <p:sp>
        <p:nvSpPr>
          <p:cNvPr id="76" name="TextBox 75">
            <a:extLst>
              <a:ext uri="{FF2B5EF4-FFF2-40B4-BE49-F238E27FC236}">
                <a16:creationId xmlns:a16="http://schemas.microsoft.com/office/drawing/2014/main" id="{2503BE61-35CF-4C32-9861-2A148AD84E8C}"/>
              </a:ext>
            </a:extLst>
          </p:cNvPr>
          <p:cNvSpPr txBox="1"/>
          <p:nvPr/>
        </p:nvSpPr>
        <p:spPr>
          <a:xfrm>
            <a:off x="1168784" y="5684561"/>
            <a:ext cx="4318029" cy="707886"/>
          </a:xfrm>
          <a:prstGeom prst="rect">
            <a:avLst/>
          </a:prstGeom>
          <a:noFill/>
        </p:spPr>
        <p:txBody>
          <a:bodyPr wrap="square">
            <a:spAutoFit/>
          </a:bodyPr>
          <a:lstStyle/>
          <a:p>
            <a:r>
              <a:rPr lang="en-US" sz="2000" dirty="0">
                <a:solidFill>
                  <a:schemeClr val="bg1"/>
                </a:solidFill>
                <a:latin typeface="Corbel" panose="020B0503020204020204" pitchFamily="34" charset="0"/>
              </a:rPr>
              <a:t>2. An object reference to the current</a:t>
            </a:r>
            <a:r>
              <a:rPr lang="en-US" sz="2000" dirty="0">
                <a:solidFill>
                  <a:schemeClr val="accent2">
                    <a:lumMod val="40000"/>
                    <a:lumOff val="60000"/>
                  </a:schemeClr>
                </a:solidFill>
                <a:latin typeface="Corbel" panose="020B0503020204020204" pitchFamily="34" charset="0"/>
              </a:rPr>
              <a:t> </a:t>
            </a:r>
            <a:br>
              <a:rPr lang="en-US" sz="2000" dirty="0">
                <a:solidFill>
                  <a:schemeClr val="accent2">
                    <a:lumMod val="40000"/>
                    <a:lumOff val="60000"/>
                  </a:schemeClr>
                </a:solidFill>
                <a:latin typeface="Corbel" panose="020B0503020204020204" pitchFamily="34" charset="0"/>
              </a:rPr>
            </a:br>
            <a:r>
              <a:rPr lang="en-US" sz="2000" dirty="0">
                <a:solidFill>
                  <a:schemeClr val="accent2">
                    <a:lumMod val="40000"/>
                    <a:lumOff val="60000"/>
                  </a:schemeClr>
                </a:solidFill>
                <a:latin typeface="Corbel" panose="020B0503020204020204" pitchFamily="34" charset="0"/>
              </a:rPr>
              <a:t>     lexical environment</a:t>
            </a:r>
            <a:r>
              <a:rPr lang="en-US" sz="20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270456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down)">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wipe(up)">
                                      <p:cBhvr>
                                        <p:cTn id="68" dur="500"/>
                                        <p:tgtEl>
                                          <p:spTgt spid="68"/>
                                        </p:tgtEl>
                                      </p:cBhvr>
                                    </p:animEffect>
                                  </p:childTnLst>
                                </p:cTn>
                              </p:par>
                              <p:par>
                                <p:cTn id="69" presetID="1"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wipe(left)">
                                      <p:cBhvr>
                                        <p:cTn id="75" dur="500"/>
                                        <p:tgtEl>
                                          <p:spTgt spid="75">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22" presetClass="entr" presetSubtype="4" fill="hold"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down)">
                                      <p:cBhvr>
                                        <p:cTn id="96" dur="500"/>
                                        <p:tgtEl>
                                          <p:spTgt spid="6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down)">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47"/>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6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67"/>
                                        </p:tgtEl>
                                        <p:attrNameLst>
                                          <p:attrName>style.visibility</p:attrName>
                                        </p:attrNameLst>
                                      </p:cBhvr>
                                      <p:to>
                                        <p:strVal val="hidden"/>
                                      </p:to>
                                    </p:set>
                                  </p:childTnLst>
                                </p:cTn>
                              </p:par>
                              <p:par>
                                <p:cTn id="110" presetID="1" presetClass="exit" presetSubtype="0" fill="hold" grpId="0" nodeType="withEffect">
                                  <p:stCondLst>
                                    <p:cond delay="0"/>
                                  </p:stCondLst>
                                  <p:childTnLst>
                                    <p:set>
                                      <p:cBhvr>
                                        <p:cTn id="111" dur="1" fill="hold">
                                          <p:stCondLst>
                                            <p:cond delay="0"/>
                                          </p:stCondLst>
                                        </p:cTn>
                                        <p:tgtEl>
                                          <p:spTgt spid="75">
                                            <p:txEl>
                                              <p:pRg st="0" end="0"/>
                                            </p:txEl>
                                          </p:spTgt>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76"/>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36"/>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5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5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grpId="1" nodeType="clickEffect">
                                  <p:stCondLst>
                                    <p:cond delay="0"/>
                                  </p:stCondLst>
                                  <p:childTnLst>
                                    <p:animMotion origin="layout" path="M 1.875E-6 -4.07407E-6 L 0.55937 0.12338 " pathEditMode="relative" rAng="0" ptsTypes="AA">
                                      <p:cBhvr>
                                        <p:cTn id="129" dur="2000" fill="hold"/>
                                        <p:tgtEl>
                                          <p:spTgt spid="54"/>
                                        </p:tgtEl>
                                        <p:attrNameLst>
                                          <p:attrName>ppt_x</p:attrName>
                                          <p:attrName>ppt_y</p:attrName>
                                        </p:attrNameLst>
                                      </p:cBhvr>
                                      <p:rCtr x="27969" y="6157"/>
                                    </p:animMotion>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52"/>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53"/>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55"/>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71"/>
                                        </p:tgtEl>
                                        <p:attrNameLst>
                                          <p:attrName>style.visibility</p:attrName>
                                        </p:attrNameLst>
                                      </p:cBhvr>
                                      <p:to>
                                        <p:strVal val="visible"/>
                                      </p:to>
                                    </p:set>
                                    <p:animEffect transition="in" filter="wipe(down)">
                                      <p:cBhvr>
                                        <p:cTn id="150" dur="500"/>
                                        <p:tgtEl>
                                          <p:spTgt spid="71"/>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42" presetClass="path" presetSubtype="0" accel="50000" decel="50000" fill="hold" grpId="1" nodeType="clickEffect">
                                  <p:stCondLst>
                                    <p:cond delay="0"/>
                                  </p:stCondLst>
                                  <p:childTnLst>
                                    <p:animMotion origin="layout" path="M 4.16667E-6 -1.11111E-6 L 0.05351 0.28773 " pathEditMode="relative" rAng="0" ptsTypes="AA">
                                      <p:cBhvr>
                                        <p:cTn id="158" dur="2000" fill="hold"/>
                                        <p:tgtEl>
                                          <p:spTgt spid="57"/>
                                        </p:tgtEl>
                                        <p:attrNameLst>
                                          <p:attrName>ppt_x</p:attrName>
                                          <p:attrName>ppt_y</p:attrName>
                                        </p:attrNameLst>
                                      </p:cBhvr>
                                      <p:rCtr x="2669" y="14375"/>
                                    </p:animMotion>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7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wipe(left)">
                                      <p:cBhvr>
                                        <p:cTn id="167" dur="500"/>
                                        <p:tgtEl>
                                          <p:spTgt spid="58"/>
                                        </p:tgtEl>
                                      </p:cBhvr>
                                    </p:animEffect>
                                  </p:childTnLst>
                                </p:cTn>
                              </p:par>
                              <p:par>
                                <p:cTn id="168" presetID="10" presetClass="exit" presetSubtype="0" fill="hold" grpId="2" nodeType="withEffect">
                                  <p:stCondLst>
                                    <p:cond delay="0"/>
                                  </p:stCondLst>
                                  <p:childTnLst>
                                    <p:animEffect transition="out" filter="fade">
                                      <p:cBhvr>
                                        <p:cTn id="169" dur="500"/>
                                        <p:tgtEl>
                                          <p:spTgt spid="54"/>
                                        </p:tgtEl>
                                      </p:cBhvr>
                                    </p:animEffect>
                                    <p:set>
                                      <p:cBhvr>
                                        <p:cTn id="170" dur="1" fill="hold">
                                          <p:stCondLst>
                                            <p:cond delay="499"/>
                                          </p:stCondLst>
                                        </p:cTn>
                                        <p:tgtEl>
                                          <p:spTgt spid="54"/>
                                        </p:tgtEl>
                                        <p:attrNameLst>
                                          <p:attrName>style.visibility</p:attrName>
                                        </p:attrNameLst>
                                      </p:cBhvr>
                                      <p:to>
                                        <p:strVal val="hidden"/>
                                      </p:to>
                                    </p:set>
                                  </p:childTnLst>
                                </p:cTn>
                              </p:par>
                              <p:par>
                                <p:cTn id="171" presetID="10" presetClass="exit" presetSubtype="0" fill="hold" grpId="2" nodeType="withEffect">
                                  <p:stCondLst>
                                    <p:cond delay="0"/>
                                  </p:stCondLst>
                                  <p:childTnLst>
                                    <p:animEffect transition="out" filter="fade">
                                      <p:cBhvr>
                                        <p:cTn id="172" dur="500"/>
                                        <p:tgtEl>
                                          <p:spTgt spid="57"/>
                                        </p:tgtEl>
                                      </p:cBhvr>
                                    </p:animEffect>
                                    <p:set>
                                      <p:cBhvr>
                                        <p:cTn id="173" dur="1" fill="hold">
                                          <p:stCondLst>
                                            <p:cond delay="499"/>
                                          </p:stCondLst>
                                        </p:cTn>
                                        <p:tgtEl>
                                          <p:spTgt spid="57"/>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P spid="63" grpId="0" animBg="1"/>
      <p:bldP spid="54" grpId="0"/>
      <p:bldP spid="54" grpId="1"/>
      <p:bldP spid="54" grpId="2"/>
      <p:bldP spid="58" grpId="0"/>
      <p:bldP spid="66" grpId="0" animBg="1"/>
      <p:bldP spid="66" grpId="1" animBg="1"/>
      <p:bldP spid="67" grpId="0" animBg="1"/>
      <p:bldP spid="67" grpId="1" animBg="1"/>
      <p:bldP spid="71" grpId="0" animBg="1"/>
      <p:bldP spid="71" grpId="1" animBg="1"/>
      <p:bldP spid="57" grpId="0"/>
      <p:bldP spid="57" grpId="1"/>
      <p:bldP spid="57" grpId="2"/>
      <p:bldP spid="47" grpId="0" animBg="1"/>
      <p:bldP spid="47" grpId="1" animBg="1"/>
      <p:bldP spid="75" grpId="0" build="allAtOnce"/>
      <p:bldP spid="76" grpId="0"/>
      <p:bldP spid="76" grpId="1"/>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E59C56E2-D694-4D15-8318-2C35F0B6CE6E}"/>
              </a:ext>
            </a:extLst>
          </p:cNvPr>
          <p:cNvGrpSpPr/>
          <p:nvPr/>
        </p:nvGrpSpPr>
        <p:grpSpPr>
          <a:xfrm>
            <a:off x="6914478" y="4213764"/>
            <a:ext cx="3806119" cy="1346733"/>
            <a:chOff x="6914478" y="4213764"/>
            <a:chExt cx="3806119" cy="1346733"/>
          </a:xfrm>
        </p:grpSpPr>
        <p:grpSp>
          <p:nvGrpSpPr>
            <p:cNvPr id="93" name="Group 92">
              <a:extLst>
                <a:ext uri="{FF2B5EF4-FFF2-40B4-BE49-F238E27FC236}">
                  <a16:creationId xmlns:a16="http://schemas.microsoft.com/office/drawing/2014/main" id="{424EECEE-BCD1-4BEB-A739-5C62FA1444B3}"/>
                </a:ext>
              </a:extLst>
            </p:cNvPr>
            <p:cNvGrpSpPr/>
            <p:nvPr/>
          </p:nvGrpSpPr>
          <p:grpSpPr>
            <a:xfrm>
              <a:off x="7179118" y="4213764"/>
              <a:ext cx="3541479" cy="1346733"/>
              <a:chOff x="9667870" y="2080263"/>
              <a:chExt cx="3541479" cy="1346733"/>
            </a:xfrm>
          </p:grpSpPr>
          <p:grpSp>
            <p:nvGrpSpPr>
              <p:cNvPr id="95" name="Group 94">
                <a:extLst>
                  <a:ext uri="{FF2B5EF4-FFF2-40B4-BE49-F238E27FC236}">
                    <a16:creationId xmlns:a16="http://schemas.microsoft.com/office/drawing/2014/main" id="{10C8708A-DB9C-4265-A60A-2024CC1EEF4D}"/>
                  </a:ext>
                </a:extLst>
              </p:cNvPr>
              <p:cNvGrpSpPr/>
              <p:nvPr/>
            </p:nvGrpSpPr>
            <p:grpSpPr>
              <a:xfrm>
                <a:off x="9667870" y="2080263"/>
                <a:ext cx="3541479" cy="1346733"/>
                <a:chOff x="9667870" y="2080263"/>
                <a:chExt cx="3541479" cy="1346733"/>
              </a:xfrm>
            </p:grpSpPr>
            <p:sp>
              <p:nvSpPr>
                <p:cNvPr id="97" name="Rectangle 96">
                  <a:extLst>
                    <a:ext uri="{FF2B5EF4-FFF2-40B4-BE49-F238E27FC236}">
                      <a16:creationId xmlns:a16="http://schemas.microsoft.com/office/drawing/2014/main" id="{25CCB53C-4DF1-42E2-9597-642B1F5AD73E}"/>
                    </a:ext>
                  </a:extLst>
                </p:cNvPr>
                <p:cNvSpPr/>
                <p:nvPr/>
              </p:nvSpPr>
              <p:spPr>
                <a:xfrm>
                  <a:off x="9667870" y="2080263"/>
                  <a:ext cx="3522971" cy="13467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53078FCB-8035-4190-96DF-CFC85D85F0B8}"/>
                    </a:ext>
                  </a:extLst>
                </p:cNvPr>
                <p:cNvSpPr txBox="1"/>
                <p:nvPr/>
              </p:nvSpPr>
              <p:spPr>
                <a:xfrm>
                  <a:off x="9757313" y="2963782"/>
                  <a:ext cx="3452036" cy="369332"/>
                </a:xfrm>
                <a:prstGeom prst="rect">
                  <a:avLst/>
                </a:prstGeom>
                <a:noFill/>
              </p:spPr>
              <p:txBody>
                <a:bodyPr wrap="square">
                  <a:spAutoFit/>
                </a:bodyPr>
                <a:lstStyle/>
                <a:p>
                  <a:r>
                    <a:rPr lang="en-US" dirty="0">
                      <a:solidFill>
                        <a:srgbClr val="7030A0"/>
                      </a:solidFill>
                      <a:latin typeface="Consolas" panose="020B0609020204030204" pitchFamily="49" charset="0"/>
                    </a:rPr>
                    <a:t>print("q*x is: ",</a:t>
                  </a:r>
                  <a:r>
                    <a:rPr lang="en-US" sz="1800" dirty="0">
                      <a:solidFill>
                        <a:srgbClr val="BF900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endParaRPr lang="en-US" dirty="0">
                    <a:latin typeface="Consolas" panose="020B0609020204030204" pitchFamily="49" charset="0"/>
                  </a:endParaRPr>
                </a:p>
              </p:txBody>
            </p:sp>
          </p:grpSp>
          <p:sp>
            <p:nvSpPr>
              <p:cNvPr id="96" name="TextBox 95">
                <a:extLst>
                  <a:ext uri="{FF2B5EF4-FFF2-40B4-BE49-F238E27FC236}">
                    <a16:creationId xmlns:a16="http://schemas.microsoft.com/office/drawing/2014/main" id="{2A730681-568C-4E18-A1B8-9088474A4CAA}"/>
                  </a:ext>
                </a:extLst>
              </p:cNvPr>
              <p:cNvSpPr txBox="1"/>
              <p:nvPr/>
            </p:nvSpPr>
            <p:spPr>
              <a:xfrm>
                <a:off x="9686378" y="2619576"/>
                <a:ext cx="1991097" cy="369332"/>
              </a:xfrm>
              <a:prstGeom prst="rect">
                <a:avLst/>
              </a:prstGeom>
              <a:noFill/>
            </p:spPr>
            <p:txBody>
              <a:bodyPr wrap="square">
                <a:spAutoFit/>
              </a:bodyPr>
              <a:lstStyle/>
              <a:p>
                <a:r>
                  <a:rPr lang="en-US" dirty="0">
                    <a:solidFill>
                      <a:srgbClr val="C00000"/>
                    </a:solidFill>
                    <a:latin typeface="Consolas" panose="020B0609020204030204" pitchFamily="49" charset="0"/>
                  </a:rPr>
                  <a:t>def anon(</a:t>
                </a:r>
                <a:r>
                  <a:rPr lang="en-US" dirty="0">
                    <a:solidFill>
                      <a:srgbClr val="00B050"/>
                    </a:solidFill>
                    <a:latin typeface="Consolas" panose="020B0609020204030204" pitchFamily="49" charset="0"/>
                  </a:rPr>
                  <a:t>x</a:t>
                </a:r>
                <a:r>
                  <a:rPr lang="en-US" dirty="0">
                    <a:solidFill>
                      <a:srgbClr val="C00000"/>
                    </a:solidFill>
                    <a:latin typeface="Consolas" panose="020B0609020204030204" pitchFamily="49" charset="0"/>
                  </a:rPr>
                  <a:t>): </a:t>
                </a:r>
                <a:endParaRPr lang="en-US" dirty="0">
                  <a:solidFill>
                    <a:srgbClr val="C00000"/>
                  </a:solidFill>
                </a:endParaRPr>
              </a:p>
            </p:txBody>
          </p:sp>
        </p:grpSp>
        <p:sp>
          <p:nvSpPr>
            <p:cNvPr id="94" name="TextBox 93">
              <a:extLst>
                <a:ext uri="{FF2B5EF4-FFF2-40B4-BE49-F238E27FC236}">
                  <a16:creationId xmlns:a16="http://schemas.microsoft.com/office/drawing/2014/main" id="{D86F9AF2-14BD-4F3F-9123-763CBB72A988}"/>
                </a:ext>
              </a:extLst>
            </p:cNvPr>
            <p:cNvSpPr txBox="1"/>
            <p:nvPr/>
          </p:nvSpPr>
          <p:spPr>
            <a:xfrm>
              <a:off x="6914478" y="4583360"/>
              <a:ext cx="235962"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grpSp>
        <p:nvGrpSpPr>
          <p:cNvPr id="103" name="Group 102">
            <a:extLst>
              <a:ext uri="{FF2B5EF4-FFF2-40B4-BE49-F238E27FC236}">
                <a16:creationId xmlns:a16="http://schemas.microsoft.com/office/drawing/2014/main" id="{BA8E08A3-ECBC-4C7B-8941-B91D64E7A55E}"/>
              </a:ext>
            </a:extLst>
          </p:cNvPr>
          <p:cNvGrpSpPr/>
          <p:nvPr/>
        </p:nvGrpSpPr>
        <p:grpSpPr>
          <a:xfrm>
            <a:off x="7925610" y="4220368"/>
            <a:ext cx="2308292" cy="461665"/>
            <a:chOff x="7925610" y="4220368"/>
            <a:chExt cx="2308292" cy="461665"/>
          </a:xfrm>
        </p:grpSpPr>
        <p:sp>
          <p:nvSpPr>
            <p:cNvPr id="104" name="TextBox 103">
              <a:extLst>
                <a:ext uri="{FF2B5EF4-FFF2-40B4-BE49-F238E27FC236}">
                  <a16:creationId xmlns:a16="http://schemas.microsoft.com/office/drawing/2014/main" id="{9BE4B6CC-81F1-464C-BD0A-1960326461A8}"/>
                </a:ext>
              </a:extLst>
            </p:cNvPr>
            <p:cNvSpPr txBox="1"/>
            <p:nvPr/>
          </p:nvSpPr>
          <p:spPr>
            <a:xfrm>
              <a:off x="7925610" y="4220368"/>
              <a:ext cx="2217365" cy="461665"/>
            </a:xfrm>
            <a:prstGeom prst="rect">
              <a:avLst/>
            </a:prstGeom>
            <a:noFill/>
          </p:spPr>
          <p:txBody>
            <a:bodyPr wrap="square" rtlCol="0">
              <a:spAutoFit/>
            </a:bodyPr>
            <a:lstStyle/>
            <a:p>
              <a:r>
                <a:rPr lang="en-US" sz="2400" dirty="0" err="1">
                  <a:solidFill>
                    <a:srgbClr val="00B0F0"/>
                  </a:solidFill>
                </a:rPr>
                <a:t>lexical_env</a:t>
              </a:r>
              <a:endParaRPr lang="en-US" sz="2400" dirty="0">
                <a:solidFill>
                  <a:srgbClr val="00B0F0"/>
                </a:solidFill>
              </a:endParaRPr>
            </a:p>
          </p:txBody>
        </p:sp>
        <p:sp>
          <p:nvSpPr>
            <p:cNvPr id="105" name="Rectangle 104">
              <a:extLst>
                <a:ext uri="{FF2B5EF4-FFF2-40B4-BE49-F238E27FC236}">
                  <a16:creationId xmlns:a16="http://schemas.microsoft.com/office/drawing/2014/main" id="{8D9E0223-8A02-4761-9AA6-E69541741E51}"/>
                </a:ext>
              </a:extLst>
            </p:cNvPr>
            <p:cNvSpPr/>
            <p:nvPr/>
          </p:nvSpPr>
          <p:spPr>
            <a:xfrm>
              <a:off x="9470227" y="4273907"/>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106" name="Straight Arrow Connector 105">
            <a:extLst>
              <a:ext uri="{FF2B5EF4-FFF2-40B4-BE49-F238E27FC236}">
                <a16:creationId xmlns:a16="http://schemas.microsoft.com/office/drawing/2014/main" id="{F545CDEE-0349-4489-8B72-61E22C827527}"/>
              </a:ext>
            </a:extLst>
          </p:cNvPr>
          <p:cNvCxnSpPr>
            <a:cxnSpLocks/>
          </p:cNvCxnSpPr>
          <p:nvPr/>
        </p:nvCxnSpPr>
        <p:spPr>
          <a:xfrm flipH="1" flipV="1">
            <a:off x="8403102" y="3545058"/>
            <a:ext cx="1504152" cy="901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C8CA9CD-3F09-4E49-9E7F-2F9C586DA7C6}"/>
              </a:ext>
            </a:extLst>
          </p:cNvPr>
          <p:cNvGrpSpPr/>
          <p:nvPr/>
        </p:nvGrpSpPr>
        <p:grpSpPr>
          <a:xfrm>
            <a:off x="6842653" y="2430055"/>
            <a:ext cx="1571333" cy="1809010"/>
            <a:chOff x="6842653" y="2430055"/>
            <a:chExt cx="1571333" cy="1809010"/>
          </a:xfrm>
        </p:grpSpPr>
        <p:sp>
          <p:nvSpPr>
            <p:cNvPr id="74" name="Rectangle 73">
              <a:extLst>
                <a:ext uri="{FF2B5EF4-FFF2-40B4-BE49-F238E27FC236}">
                  <a16:creationId xmlns:a16="http://schemas.microsoft.com/office/drawing/2014/main" id="{4913CF1D-ADB9-46CC-A209-9878305DA313}"/>
                </a:ext>
              </a:extLst>
            </p:cNvPr>
            <p:cNvSpPr/>
            <p:nvPr/>
          </p:nvSpPr>
          <p:spPr>
            <a:xfrm>
              <a:off x="6842653" y="2430055"/>
              <a:ext cx="1571333"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foo's </a:t>
              </a:r>
              <a:r>
                <a:rPr lang="en-US" sz="2000" dirty="0" err="1">
                  <a:solidFill>
                    <a:schemeClr val="tx1"/>
                  </a:solidFill>
                </a:rPr>
                <a:t>env't</a:t>
              </a:r>
              <a:endParaRPr lang="en-US" sz="2000" dirty="0">
                <a:solidFill>
                  <a:schemeClr val="tx1"/>
                </a:solidFill>
              </a:endParaRPr>
            </a:p>
            <a:p>
              <a:pPr algn="ctr"/>
              <a:endParaRPr lang="en-US" sz="11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75" name="Group 74">
              <a:extLst>
                <a:ext uri="{FF2B5EF4-FFF2-40B4-BE49-F238E27FC236}">
                  <a16:creationId xmlns:a16="http://schemas.microsoft.com/office/drawing/2014/main" id="{8E251AE8-9A10-4316-9637-1365DB908340}"/>
                </a:ext>
              </a:extLst>
            </p:cNvPr>
            <p:cNvGrpSpPr/>
            <p:nvPr/>
          </p:nvGrpSpPr>
          <p:grpSpPr>
            <a:xfrm>
              <a:off x="7169834" y="3312928"/>
              <a:ext cx="1092702" cy="926137"/>
              <a:chOff x="3924868" y="3708284"/>
              <a:chExt cx="1092702" cy="926137"/>
            </a:xfrm>
          </p:grpSpPr>
          <p:sp>
            <p:nvSpPr>
              <p:cNvPr id="76" name="TextBox 75">
                <a:extLst>
                  <a:ext uri="{FF2B5EF4-FFF2-40B4-BE49-F238E27FC236}">
                    <a16:creationId xmlns:a16="http://schemas.microsoft.com/office/drawing/2014/main" id="{C37786C9-6608-4F58-8DFD-87F8B2F998A5}"/>
                  </a:ext>
                </a:extLst>
              </p:cNvPr>
              <p:cNvSpPr txBox="1"/>
              <p:nvPr/>
            </p:nvSpPr>
            <p:spPr>
              <a:xfrm>
                <a:off x="3945695" y="3708284"/>
                <a:ext cx="282450" cy="461665"/>
              </a:xfrm>
              <a:prstGeom prst="rect">
                <a:avLst/>
              </a:prstGeom>
              <a:noFill/>
            </p:spPr>
            <p:txBody>
              <a:bodyPr wrap="none" rtlCol="0">
                <a:spAutoFit/>
              </a:bodyPr>
              <a:lstStyle/>
              <a:p>
                <a:r>
                  <a:rPr lang="en-US" sz="2400" dirty="0">
                    <a:solidFill>
                      <a:srgbClr val="00B0F0"/>
                    </a:solidFill>
                  </a:rPr>
                  <a:t>f</a:t>
                </a:r>
              </a:p>
            </p:txBody>
          </p:sp>
          <p:sp>
            <p:nvSpPr>
              <p:cNvPr id="78" name="Rectangle 77">
                <a:extLst>
                  <a:ext uri="{FF2B5EF4-FFF2-40B4-BE49-F238E27FC236}">
                    <a16:creationId xmlns:a16="http://schemas.microsoft.com/office/drawing/2014/main" id="{DF5D28DC-282E-4056-B682-7CD26CFFA291}"/>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79" name="Straight Arrow Connector 78">
                <a:extLst>
                  <a:ext uri="{FF2B5EF4-FFF2-40B4-BE49-F238E27FC236}">
                    <a16:creationId xmlns:a16="http://schemas.microsoft.com/office/drawing/2014/main" id="{FB1E4217-7178-4299-9651-5C81DFF5CFC5}"/>
                  </a:ext>
                </a:extLst>
              </p:cNvPr>
              <p:cNvCxnSpPr>
                <a:cxnSpLocks/>
              </p:cNvCxnSpPr>
              <p:nvPr/>
            </p:nvCxnSpPr>
            <p:spPr>
              <a:xfrm flipH="1">
                <a:off x="3924868" y="3943221"/>
                <a:ext cx="773992" cy="69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596DA555-3E79-4425-83DD-DA1453B27039}"/>
              </a:ext>
            </a:extLst>
          </p:cNvPr>
          <p:cNvSpPr txBox="1"/>
          <p:nvPr/>
        </p:nvSpPr>
        <p:spPr>
          <a:xfrm>
            <a:off x="942098" y="2613532"/>
            <a:ext cx="5609091" cy="3947234"/>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sz="2000" dirty="0">
              <a:latin typeface="Consolas" panose="020B0609020204030204" pitchFamily="49" charset="0"/>
            </a:endParaRPr>
          </a:p>
          <a:p>
            <a:endParaRPr lang="en-US" sz="1050" dirty="0">
              <a:latin typeface="Consolas" panose="020B0609020204030204" pitchFamily="49" charset="0"/>
            </a:endParaRPr>
          </a:p>
        </p:txBody>
      </p:sp>
      <p:sp>
        <p:nvSpPr>
          <p:cNvPr id="40" name="TextBox 39">
            <a:extLst>
              <a:ext uri="{FF2B5EF4-FFF2-40B4-BE49-F238E27FC236}">
                <a16:creationId xmlns:a16="http://schemas.microsoft.com/office/drawing/2014/main" id="{F17E6E7B-0AB1-4D91-AEC6-87320DEEEA5E}"/>
              </a:ext>
            </a:extLst>
          </p:cNvPr>
          <p:cNvSpPr txBox="1"/>
          <p:nvPr/>
        </p:nvSpPr>
        <p:spPr>
          <a:xfrm>
            <a:off x="942098" y="2607516"/>
            <a:ext cx="5609091" cy="3955710"/>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a:t>
            </a:r>
            <a:r>
              <a:rPr lang="en-US" dirty="0">
                <a:latin typeface="Consolas" panose="020B0609020204030204" pitchFamily="49" charset="0"/>
              </a:rPr>
              <a:t> 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a:t>
            </a:r>
            <a:r>
              <a:rPr lang="en-US" dirty="0">
                <a:solidFill>
                  <a:srgbClr val="00B0F0"/>
                </a:solidFill>
                <a:latin typeface="Consolas" panose="020B0609020204030204" pitchFamily="49" charset="0"/>
              </a:rPr>
              <a:t>q</a:t>
            </a:r>
            <a:r>
              <a:rPr lang="en-US" dirty="0">
                <a:latin typeface="Consolas" panose="020B0609020204030204" pitchFamily="49" charset="0"/>
              </a:rPr>
              <a:t> + 1</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endParaRPr lang="en-US" dirty="0">
              <a:latin typeface="Consolas" panose="020B0609020204030204" pitchFamily="49" charset="0"/>
            </a:endParaRPr>
          </a:p>
          <a:p>
            <a:endParaRPr lang="en-US" sz="1200" dirty="0">
              <a:latin typeface="Consolas" panose="020B0609020204030204" pitchFamily="49" charset="0"/>
            </a:endParaRPr>
          </a:p>
        </p:txBody>
      </p:sp>
      <p:sp>
        <p:nvSpPr>
          <p:cNvPr id="13" name="TextBox 12">
            <a:extLst>
              <a:ext uri="{FF2B5EF4-FFF2-40B4-BE49-F238E27FC236}">
                <a16:creationId xmlns:a16="http://schemas.microsoft.com/office/drawing/2014/main" id="{EEE70A04-FAC1-43B8-8B77-5CF2188335C1}"/>
              </a:ext>
            </a:extLst>
          </p:cNvPr>
          <p:cNvSpPr txBox="1"/>
          <p:nvPr/>
        </p:nvSpPr>
        <p:spPr>
          <a:xfrm>
            <a:off x="582140" y="819496"/>
            <a:ext cx="10857229" cy="461665"/>
          </a:xfrm>
          <a:prstGeom prst="rect">
            <a:avLst/>
          </a:prstGeom>
          <a:noFill/>
        </p:spPr>
        <p:txBody>
          <a:bodyPr wrap="square" rtlCol="0">
            <a:spAutoFit/>
          </a:bodyPr>
          <a:lstStyle/>
          <a:p>
            <a:pPr algn="ctr"/>
            <a:r>
              <a:rPr lang="en-US" sz="2400" dirty="0">
                <a:latin typeface="+mj-lt"/>
                <a:cs typeface="Times New Roman" pitchFamily="18" charset="0"/>
              </a:rPr>
              <a:t>Python supports </a:t>
            </a:r>
            <a:r>
              <a:rPr lang="en-US" sz="2400" dirty="0">
                <a:solidFill>
                  <a:srgbClr val="FF0000"/>
                </a:solidFill>
                <a:latin typeface="+mj-lt"/>
                <a:cs typeface="Times New Roman" pitchFamily="18" charset="0"/>
              </a:rPr>
              <a:t>capture by environment </a:t>
            </a:r>
            <a:r>
              <a:rPr lang="en-US" sz="2400" dirty="0">
                <a:latin typeface="+mj-lt"/>
                <a:cs typeface="Times New Roman" pitchFamily="18" charset="0"/>
              </a:rPr>
              <a:t>semantics.</a:t>
            </a:r>
          </a:p>
        </p:txBody>
      </p:sp>
      <p:sp>
        <p:nvSpPr>
          <p:cNvPr id="13323" name="Rectangle 11"/>
          <p:cNvSpPr>
            <a:spLocks noChangeArrowheads="1"/>
          </p:cNvSpPr>
          <p:nvPr/>
        </p:nvSpPr>
        <p:spPr bwMode="auto">
          <a:xfrm>
            <a:off x="1025096" y="-173072"/>
            <a:ext cx="1030442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Capture by Environment</a:t>
            </a:r>
          </a:p>
        </p:txBody>
      </p:sp>
      <p:grpSp>
        <p:nvGrpSpPr>
          <p:cNvPr id="31" name="Group 30">
            <a:extLst>
              <a:ext uri="{FF2B5EF4-FFF2-40B4-BE49-F238E27FC236}">
                <a16:creationId xmlns:a16="http://schemas.microsoft.com/office/drawing/2014/main" id="{35052482-EDB9-4C90-948C-351F631CB211}"/>
              </a:ext>
            </a:extLst>
          </p:cNvPr>
          <p:cNvGrpSpPr/>
          <p:nvPr/>
        </p:nvGrpSpPr>
        <p:grpSpPr>
          <a:xfrm>
            <a:off x="7191720" y="2835546"/>
            <a:ext cx="1071875" cy="461665"/>
            <a:chOff x="3945695" y="3708284"/>
            <a:chExt cx="1071875" cy="461665"/>
          </a:xfrm>
        </p:grpSpPr>
        <p:sp>
          <p:nvSpPr>
            <p:cNvPr id="32" name="TextBox 31">
              <a:extLst>
                <a:ext uri="{FF2B5EF4-FFF2-40B4-BE49-F238E27FC236}">
                  <a16:creationId xmlns:a16="http://schemas.microsoft.com/office/drawing/2014/main" id="{77E41065-1E81-42FF-A011-8F075640A9B9}"/>
                </a:ext>
              </a:extLst>
            </p:cNvPr>
            <p:cNvSpPr txBox="1"/>
            <p:nvPr/>
          </p:nvSpPr>
          <p:spPr>
            <a:xfrm>
              <a:off x="3945695" y="3708284"/>
              <a:ext cx="346570" cy="461665"/>
            </a:xfrm>
            <a:prstGeom prst="rect">
              <a:avLst/>
            </a:prstGeom>
            <a:noFill/>
          </p:spPr>
          <p:txBody>
            <a:bodyPr wrap="none" rtlCol="0">
              <a:spAutoFit/>
            </a:bodyPr>
            <a:lstStyle/>
            <a:p>
              <a:r>
                <a:rPr lang="en-US" sz="2400" dirty="0">
                  <a:solidFill>
                    <a:srgbClr val="00B0F0"/>
                  </a:solidFill>
                </a:rPr>
                <a:t>q</a:t>
              </a:r>
            </a:p>
          </p:txBody>
        </p:sp>
        <p:sp>
          <p:nvSpPr>
            <p:cNvPr id="33" name="Rectangle 32">
              <a:extLst>
                <a:ext uri="{FF2B5EF4-FFF2-40B4-BE49-F238E27FC236}">
                  <a16:creationId xmlns:a16="http://schemas.microsoft.com/office/drawing/2014/main" id="{C1DEB51C-7C68-4FC2-B8D2-DFE323309233}"/>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52" name="Straight Arrow Connector 51">
            <a:extLst>
              <a:ext uri="{FF2B5EF4-FFF2-40B4-BE49-F238E27FC236}">
                <a16:creationId xmlns:a16="http://schemas.microsoft.com/office/drawing/2014/main" id="{A81B51B0-6225-4D7F-A4B0-EBDDC7790701}"/>
              </a:ext>
            </a:extLst>
          </p:cNvPr>
          <p:cNvCxnSpPr>
            <a:cxnSpLocks/>
          </p:cNvCxnSpPr>
          <p:nvPr/>
        </p:nvCxnSpPr>
        <p:spPr>
          <a:xfrm>
            <a:off x="942098" y="44229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82E1458-7E6B-484F-AEAD-142E50ADC14F}"/>
              </a:ext>
            </a:extLst>
          </p:cNvPr>
          <p:cNvCxnSpPr>
            <a:cxnSpLocks/>
          </p:cNvCxnSpPr>
          <p:nvPr/>
        </p:nvCxnSpPr>
        <p:spPr>
          <a:xfrm>
            <a:off x="6973402" y="49422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DC2317-2B69-40A6-AC49-2B2CFC3F452B}"/>
              </a:ext>
            </a:extLst>
          </p:cNvPr>
          <p:cNvCxnSpPr>
            <a:cxnSpLocks/>
          </p:cNvCxnSpPr>
          <p:nvPr/>
        </p:nvCxnSpPr>
        <p:spPr>
          <a:xfrm>
            <a:off x="7029549" y="52871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CDB5D4-0189-47CF-A4C4-41BEDA0EB7F7}"/>
              </a:ext>
            </a:extLst>
          </p:cNvPr>
          <p:cNvSpPr txBox="1"/>
          <p:nvPr/>
        </p:nvSpPr>
        <p:spPr>
          <a:xfrm>
            <a:off x="7771680" y="5673555"/>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50</a:t>
            </a:r>
          </a:p>
        </p:txBody>
      </p:sp>
      <p:grpSp>
        <p:nvGrpSpPr>
          <p:cNvPr id="50" name="Group 49">
            <a:extLst>
              <a:ext uri="{FF2B5EF4-FFF2-40B4-BE49-F238E27FC236}">
                <a16:creationId xmlns:a16="http://schemas.microsoft.com/office/drawing/2014/main" id="{01FB8A14-52BF-4AFD-AD55-A50F5B2DD02E}"/>
              </a:ext>
            </a:extLst>
          </p:cNvPr>
          <p:cNvGrpSpPr/>
          <p:nvPr/>
        </p:nvGrpSpPr>
        <p:grpSpPr>
          <a:xfrm>
            <a:off x="7952543" y="2774453"/>
            <a:ext cx="1463226" cy="603342"/>
            <a:chOff x="4698859" y="3641550"/>
            <a:chExt cx="1463226" cy="603342"/>
          </a:xfrm>
        </p:grpSpPr>
        <p:sp>
          <p:nvSpPr>
            <p:cNvPr id="51" name="Rectangle 50">
              <a:extLst>
                <a:ext uri="{FF2B5EF4-FFF2-40B4-BE49-F238E27FC236}">
                  <a16:creationId xmlns:a16="http://schemas.microsoft.com/office/drawing/2014/main" id="{996901D8-2CCA-4134-BA8F-D659673F3A0A}"/>
                </a:ext>
              </a:extLst>
            </p:cNvPr>
            <p:cNvSpPr/>
            <p:nvPr/>
          </p:nvSpPr>
          <p:spPr>
            <a:xfrm>
              <a:off x="5398410"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5</a:t>
              </a:r>
            </a:p>
          </p:txBody>
        </p:sp>
        <p:cxnSp>
          <p:nvCxnSpPr>
            <p:cNvPr id="60" name="Straight Arrow Connector 59">
              <a:extLst>
                <a:ext uri="{FF2B5EF4-FFF2-40B4-BE49-F238E27FC236}">
                  <a16:creationId xmlns:a16="http://schemas.microsoft.com/office/drawing/2014/main" id="{628AF891-3895-4DB7-8C65-2F10688FF212}"/>
                </a:ext>
              </a:extLst>
            </p:cNvPr>
            <p:cNvCxnSpPr>
              <a:cxnSpLocks/>
              <a:endCxn id="51" idx="1"/>
            </p:cNvCxnSpPr>
            <p:nvPr/>
          </p:nvCxnSpPr>
          <p:spPr>
            <a:xfrm>
              <a:off x="4698859" y="3943221"/>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1E0695AA-C686-4C3F-AE1A-0DD65A58A97D}"/>
              </a:ext>
            </a:extLst>
          </p:cNvPr>
          <p:cNvGrpSpPr/>
          <p:nvPr/>
        </p:nvGrpSpPr>
        <p:grpSpPr>
          <a:xfrm>
            <a:off x="7952543" y="2128035"/>
            <a:ext cx="1904053" cy="940690"/>
            <a:chOff x="4258032" y="3641550"/>
            <a:chExt cx="1904053" cy="940690"/>
          </a:xfrm>
        </p:grpSpPr>
        <p:sp>
          <p:nvSpPr>
            <p:cNvPr id="65" name="Rectangle 64">
              <a:extLst>
                <a:ext uri="{FF2B5EF4-FFF2-40B4-BE49-F238E27FC236}">
                  <a16:creationId xmlns:a16="http://schemas.microsoft.com/office/drawing/2014/main" id="{C0A2AA23-3E5E-4556-88FD-50599C9FDA5A}"/>
                </a:ext>
              </a:extLst>
            </p:cNvPr>
            <p:cNvSpPr/>
            <p:nvPr/>
          </p:nvSpPr>
          <p:spPr>
            <a:xfrm>
              <a:off x="5398410"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6</a:t>
              </a:r>
            </a:p>
          </p:txBody>
        </p:sp>
        <p:cxnSp>
          <p:nvCxnSpPr>
            <p:cNvPr id="66" name="Straight Arrow Connector 65">
              <a:extLst>
                <a:ext uri="{FF2B5EF4-FFF2-40B4-BE49-F238E27FC236}">
                  <a16:creationId xmlns:a16="http://schemas.microsoft.com/office/drawing/2014/main" id="{2F14A878-B495-4218-961B-9C55458DA75F}"/>
                </a:ext>
              </a:extLst>
            </p:cNvPr>
            <p:cNvCxnSpPr>
              <a:cxnSpLocks/>
              <a:endCxn id="65" idx="1"/>
            </p:cNvCxnSpPr>
            <p:nvPr/>
          </p:nvCxnSpPr>
          <p:spPr>
            <a:xfrm flipV="1">
              <a:off x="4258032" y="3943221"/>
              <a:ext cx="1140378" cy="6390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73E0B037-28E9-4DD1-8577-63C992498455}"/>
              </a:ext>
            </a:extLst>
          </p:cNvPr>
          <p:cNvCxnSpPr>
            <a:cxnSpLocks/>
          </p:cNvCxnSpPr>
          <p:nvPr/>
        </p:nvCxnSpPr>
        <p:spPr>
          <a:xfrm>
            <a:off x="942098" y="419631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with Corners Rounded 67">
            <a:extLst>
              <a:ext uri="{FF2B5EF4-FFF2-40B4-BE49-F238E27FC236}">
                <a16:creationId xmlns:a16="http://schemas.microsoft.com/office/drawing/2014/main" id="{2C4B7EAD-24DE-4FA2-A13B-8089F0F7B664}"/>
              </a:ext>
            </a:extLst>
          </p:cNvPr>
          <p:cNvSpPr/>
          <p:nvPr/>
        </p:nvSpPr>
        <p:spPr>
          <a:xfrm>
            <a:off x="3613776" y="4732016"/>
            <a:ext cx="2664985" cy="1005857"/>
          </a:xfrm>
          <a:prstGeom prst="wedgeRoundRectCallout">
            <a:avLst>
              <a:gd name="adj1" fmla="val -93235"/>
              <a:gd name="adj2" fmla="val -1037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make things a bit more interesting.</a:t>
            </a:r>
          </a:p>
        </p:txBody>
      </p:sp>
      <p:sp>
        <p:nvSpPr>
          <p:cNvPr id="70" name="TextBox 69">
            <a:extLst>
              <a:ext uri="{FF2B5EF4-FFF2-40B4-BE49-F238E27FC236}">
                <a16:creationId xmlns:a16="http://schemas.microsoft.com/office/drawing/2014/main" id="{398B6164-CE99-4E68-AD91-8040AC91A631}"/>
              </a:ext>
            </a:extLst>
          </p:cNvPr>
          <p:cNvSpPr txBox="1"/>
          <p:nvPr/>
        </p:nvSpPr>
        <p:spPr>
          <a:xfrm>
            <a:off x="1429044" y="4241413"/>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sp>
        <p:nvSpPr>
          <p:cNvPr id="71" name="TextBox 70">
            <a:extLst>
              <a:ext uri="{FF2B5EF4-FFF2-40B4-BE49-F238E27FC236}">
                <a16:creationId xmlns:a16="http://schemas.microsoft.com/office/drawing/2014/main" id="{FF94DC5A-491D-47E3-9738-9FF89420FD1B}"/>
              </a:ext>
            </a:extLst>
          </p:cNvPr>
          <p:cNvSpPr txBox="1"/>
          <p:nvPr/>
        </p:nvSpPr>
        <p:spPr>
          <a:xfrm>
            <a:off x="7785985" y="6042524"/>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sp>
        <p:nvSpPr>
          <p:cNvPr id="72" name="TextBox 71">
            <a:extLst>
              <a:ext uri="{FF2B5EF4-FFF2-40B4-BE49-F238E27FC236}">
                <a16:creationId xmlns:a16="http://schemas.microsoft.com/office/drawing/2014/main" id="{6A6C0340-B5ED-4B6E-B3C2-6CAEC581CE96}"/>
              </a:ext>
            </a:extLst>
          </p:cNvPr>
          <p:cNvSpPr txBox="1"/>
          <p:nvPr/>
        </p:nvSpPr>
        <p:spPr>
          <a:xfrm>
            <a:off x="9314956" y="2239492"/>
            <a:ext cx="325730"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6</a:t>
            </a:r>
          </a:p>
        </p:txBody>
      </p:sp>
      <p:sp>
        <p:nvSpPr>
          <p:cNvPr id="73" name="Speech Bubble: Rectangle with Corners Rounded 72">
            <a:extLst>
              <a:ext uri="{FF2B5EF4-FFF2-40B4-BE49-F238E27FC236}">
                <a16:creationId xmlns:a16="http://schemas.microsoft.com/office/drawing/2014/main" id="{1B198785-A601-439C-B93E-680D69C50B01}"/>
              </a:ext>
            </a:extLst>
          </p:cNvPr>
          <p:cNvSpPr/>
          <p:nvPr/>
        </p:nvSpPr>
        <p:spPr>
          <a:xfrm>
            <a:off x="8168992" y="2802422"/>
            <a:ext cx="3582220" cy="1574034"/>
          </a:xfrm>
          <a:prstGeom prst="wedgeRoundRectCallout">
            <a:avLst>
              <a:gd name="adj1" fmla="val -8444"/>
              <a:gd name="adj2" fmla="val 1005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the lambda runs, it always looks up and uses the latest value of the variable in the lexical environment.</a:t>
            </a:r>
          </a:p>
        </p:txBody>
      </p:sp>
      <p:grpSp>
        <p:nvGrpSpPr>
          <p:cNvPr id="80" name="Group 79">
            <a:extLst>
              <a:ext uri="{FF2B5EF4-FFF2-40B4-BE49-F238E27FC236}">
                <a16:creationId xmlns:a16="http://schemas.microsoft.com/office/drawing/2014/main" id="{70E53218-636E-4161-A1CD-33EBB8A31610}"/>
              </a:ext>
            </a:extLst>
          </p:cNvPr>
          <p:cNvGrpSpPr/>
          <p:nvPr/>
        </p:nvGrpSpPr>
        <p:grpSpPr>
          <a:xfrm>
            <a:off x="1777935" y="4934185"/>
            <a:ext cx="3937415" cy="1333919"/>
            <a:chOff x="-370327" y="6017698"/>
            <a:chExt cx="3937415" cy="1333919"/>
          </a:xfrm>
        </p:grpSpPr>
        <p:sp>
          <p:nvSpPr>
            <p:cNvPr id="81" name="TextBox 80">
              <a:extLst>
                <a:ext uri="{FF2B5EF4-FFF2-40B4-BE49-F238E27FC236}">
                  <a16:creationId xmlns:a16="http://schemas.microsoft.com/office/drawing/2014/main" id="{BA3FBD1F-F531-4619-A7AC-7AC5561AE91D}"/>
                </a:ext>
              </a:extLst>
            </p:cNvPr>
            <p:cNvSpPr txBox="1"/>
            <p:nvPr/>
          </p:nvSpPr>
          <p:spPr>
            <a:xfrm>
              <a:off x="-370327" y="6643731"/>
              <a:ext cx="3937415"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br>
                <a:rPr lang="en-US" sz="2000" dirty="0">
                  <a:latin typeface="Corbel" panose="020B0503020204020204" pitchFamily="34" charset="0"/>
                  <a:cs typeface="Cordia New" panose="020B0502040204020203" pitchFamily="34" charset="-34"/>
                </a:rPr>
              </a:br>
              <a:r>
                <a:rPr lang="en-US" sz="2000" dirty="0">
                  <a:latin typeface="Corbel" panose="020B0503020204020204" pitchFamily="34" charset="0"/>
                  <a:cs typeface="Cordia New" panose="020B0502040204020203" pitchFamily="34" charset="-34"/>
                </a:rPr>
                <a:t>What's it </a:t>
              </a:r>
              <a:r>
                <a:rPr lang="en-US" sz="2000" dirty="0" err="1">
                  <a:latin typeface="Corbel" panose="020B0503020204020204" pitchFamily="34" charset="0"/>
                  <a:cs typeface="Cordia New" panose="020B0502040204020203" pitchFamily="34" charset="-34"/>
                </a:rPr>
                <a:t>gonna</a:t>
              </a:r>
              <a:r>
                <a:rPr lang="en-US" sz="2000" dirty="0">
                  <a:latin typeface="Corbel" panose="020B0503020204020204" pitchFamily="34" charset="0"/>
                  <a:cs typeface="Cordia New" panose="020B0502040204020203" pitchFamily="34" charset="-34"/>
                </a:rPr>
                <a:t> print?</a:t>
              </a:r>
            </a:p>
          </p:txBody>
        </p:sp>
        <p:pic>
          <p:nvPicPr>
            <p:cNvPr id="82" name="Picture 81" descr="Shape&#10;&#10;Description automatically generated with low confidence">
              <a:extLst>
                <a:ext uri="{FF2B5EF4-FFF2-40B4-BE49-F238E27FC236}">
                  <a16:creationId xmlns:a16="http://schemas.microsoft.com/office/drawing/2014/main" id="{938DA1FB-97D5-4B88-B359-ABE65F7CA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83" name="Speech Bubble: Rectangle with Corners Rounded 82">
            <a:extLst>
              <a:ext uri="{FF2B5EF4-FFF2-40B4-BE49-F238E27FC236}">
                <a16:creationId xmlns:a16="http://schemas.microsoft.com/office/drawing/2014/main" id="{3F341187-CD87-4654-9955-F5C83A7610EF}"/>
              </a:ext>
            </a:extLst>
          </p:cNvPr>
          <p:cNvSpPr/>
          <p:nvPr/>
        </p:nvSpPr>
        <p:spPr>
          <a:xfrm>
            <a:off x="2505708" y="1725520"/>
            <a:ext cx="2664985" cy="1005857"/>
          </a:xfrm>
          <a:prstGeom prst="wedgeRoundRectCallout">
            <a:avLst>
              <a:gd name="adj1" fmla="val -72016"/>
              <a:gd name="adj2" fmla="val 1079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the lambda was defined when </a:t>
            </a:r>
            <a:r>
              <a:rPr lang="en-US" sz="2000" dirty="0">
                <a:solidFill>
                  <a:srgbClr val="00FFFF"/>
                </a:solidFill>
                <a:latin typeface="Corbel" panose="020B0503020204020204" pitchFamily="34" charset="0"/>
              </a:rPr>
              <a:t>q</a:t>
            </a:r>
            <a:r>
              <a:rPr lang="en-US" sz="2000" dirty="0">
                <a:latin typeface="Corbel" panose="020B0503020204020204" pitchFamily="34" charset="0"/>
              </a:rPr>
              <a:t> was </a:t>
            </a:r>
            <a:r>
              <a:rPr lang="en-US" sz="2000" dirty="0">
                <a:solidFill>
                  <a:srgbClr val="FFC9C9"/>
                </a:solidFill>
                <a:latin typeface="Corbel" panose="020B0503020204020204" pitchFamily="34" charset="0"/>
              </a:rPr>
              <a:t>5</a:t>
            </a:r>
            <a:r>
              <a:rPr lang="en-US" sz="2000" dirty="0">
                <a:latin typeface="Corbel" panose="020B0503020204020204" pitchFamily="34" charset="0"/>
              </a:rPr>
              <a:t>...</a:t>
            </a:r>
          </a:p>
        </p:txBody>
      </p:sp>
      <p:sp>
        <p:nvSpPr>
          <p:cNvPr id="46" name="Rectangle 45">
            <a:extLst>
              <a:ext uri="{FF2B5EF4-FFF2-40B4-BE49-F238E27FC236}">
                <a16:creationId xmlns:a16="http://schemas.microsoft.com/office/drawing/2014/main" id="{62E27D83-0D00-49DC-BBFC-E749961123E7}"/>
              </a:ext>
            </a:extLst>
          </p:cNvPr>
          <p:cNvSpPr/>
          <p:nvPr/>
        </p:nvSpPr>
        <p:spPr>
          <a:xfrm>
            <a:off x="2231990" y="6312008"/>
            <a:ext cx="321569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7" name="Rectangle 46">
            <a:extLst>
              <a:ext uri="{FF2B5EF4-FFF2-40B4-BE49-F238E27FC236}">
                <a16:creationId xmlns:a16="http://schemas.microsoft.com/office/drawing/2014/main" id="{A11AFACC-F0A8-4ACF-92A8-864120F7EFA1}"/>
              </a:ext>
            </a:extLst>
          </p:cNvPr>
          <p:cNvSpPr/>
          <p:nvPr/>
        </p:nvSpPr>
        <p:spPr>
          <a:xfrm>
            <a:off x="2234850" y="6318480"/>
            <a:ext cx="321689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93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22" presetClass="entr" presetSubtype="8"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9000"/>
                                        <p:tgtEl>
                                          <p:spTgt spid="47"/>
                                        </p:tgtEl>
                                      </p:cBhvr>
                                    </p:animEffect>
                                  </p:childTnLst>
                                </p:cTn>
                              </p:par>
                            </p:childTnLst>
                          </p:cTn>
                        </p:par>
                        <p:par>
                          <p:cTn id="48" fill="hold">
                            <p:stCondLst>
                              <p:cond delay="59000"/>
                            </p:stCondLst>
                            <p:childTnLst>
                              <p:par>
                                <p:cTn id="49" presetID="1" presetClass="exit" presetSubtype="0" fill="hold" grpId="1" nodeType="afterEffect">
                                  <p:stCondLst>
                                    <p:cond delay="0"/>
                                  </p:stCondLst>
                                  <p:childTnLst>
                                    <p:set>
                                      <p:cBhvr>
                                        <p:cTn id="50" dur="1" fill="hold">
                                          <p:stCondLst>
                                            <p:cond delay="0"/>
                                          </p:stCondLst>
                                        </p:cTn>
                                        <p:tgtEl>
                                          <p:spTgt spid="46"/>
                                        </p:tgtEl>
                                        <p:attrNameLst>
                                          <p:attrName>style.visibility</p:attrName>
                                        </p:attrNameLst>
                                      </p:cBhvr>
                                      <p:to>
                                        <p:strVal val="hidden"/>
                                      </p:to>
                                    </p:set>
                                  </p:childTnLst>
                                </p:cTn>
                              </p:par>
                            </p:childTnLst>
                          </p:cTn>
                        </p:par>
                        <p:par>
                          <p:cTn id="51" fill="hold">
                            <p:stCondLst>
                              <p:cond delay="59000"/>
                            </p:stCondLst>
                            <p:childTnLst>
                              <p:par>
                                <p:cTn id="52" presetID="1" presetClass="exit" presetSubtype="0" fill="hold" grpId="1" nodeType="afterEffect">
                                  <p:stCondLst>
                                    <p:cond delay="0"/>
                                  </p:stCondLst>
                                  <p:childTnLst>
                                    <p:set>
                                      <p:cBhvr>
                                        <p:cTn id="53" dur="1" fill="hold">
                                          <p:stCondLst>
                                            <p:cond delay="0"/>
                                          </p:stCondLst>
                                        </p:cTn>
                                        <p:tgtEl>
                                          <p:spTgt spid="4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1" nodeType="clickEffect">
                                  <p:stCondLst>
                                    <p:cond delay="0"/>
                                  </p:stCondLst>
                                  <p:childTnLst>
                                    <p:animMotion origin="layout" path="M 1.875E-6 4.81481E-6 L 0.55885 0.04097 " pathEditMode="relative" rAng="0" ptsTypes="AA">
                                      <p:cBhvr>
                                        <p:cTn id="65" dur="2000" fill="hold"/>
                                        <p:tgtEl>
                                          <p:spTgt spid="70"/>
                                        </p:tgtEl>
                                        <p:attrNameLst>
                                          <p:attrName>ppt_x</p:attrName>
                                          <p:attrName>ppt_y</p:attrName>
                                        </p:attrNameLst>
                                      </p:cBhvr>
                                      <p:rCtr x="27943" y="2037"/>
                                    </p:animMotion>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5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down)">
                                      <p:cBhvr>
                                        <p:cTn id="86" dur="500"/>
                                        <p:tgtEl>
                                          <p:spTgt spid="8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wipe(down)">
                                      <p:cBhvr>
                                        <p:cTn id="91" dur="500"/>
                                        <p:tgtEl>
                                          <p:spTgt spid="73"/>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2.29167E-6 7.40741E-7 L -0.16367 -0.32014 " pathEditMode="relative" rAng="0" ptsTypes="AA">
                                      <p:cBhvr>
                                        <p:cTn id="95" dur="2000" fill="hold"/>
                                        <p:tgtEl>
                                          <p:spTgt spid="73"/>
                                        </p:tgtEl>
                                        <p:attrNameLst>
                                          <p:attrName>ppt_x</p:attrName>
                                          <p:attrName>ppt_y</p:attrName>
                                        </p:attrNameLst>
                                      </p:cBhvr>
                                      <p:rCtr x="-8203" y="-15926"/>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1" nodeType="clickEffect">
                                  <p:stCondLst>
                                    <p:cond delay="0"/>
                                  </p:stCondLst>
                                  <p:childTnLst>
                                    <p:animMotion origin="layout" path="M -3.75E-6 2.96296E-6 L 0.01615 0.38611 " pathEditMode="relative" rAng="0" ptsTypes="AA">
                                      <p:cBhvr>
                                        <p:cTn id="103" dur="2000" fill="hold"/>
                                        <p:tgtEl>
                                          <p:spTgt spid="72"/>
                                        </p:tgtEl>
                                        <p:attrNameLst>
                                          <p:attrName>ppt_x</p:attrName>
                                          <p:attrName>ppt_y</p:attrName>
                                        </p:attrNameLst>
                                      </p:cBhvr>
                                      <p:rCtr x="807" y="19306"/>
                                    </p:animMotion>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73"/>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83"/>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left)">
                                      <p:cBhvr>
                                        <p:cTn id="114" dur="500"/>
                                        <p:tgtEl>
                                          <p:spTgt spid="71"/>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8" grpId="0" animBg="1"/>
      <p:bldP spid="68" grpId="1" animBg="1"/>
      <p:bldP spid="70" grpId="0"/>
      <p:bldP spid="70" grpId="1"/>
      <p:bldP spid="71" grpId="0"/>
      <p:bldP spid="72" grpId="0"/>
      <p:bldP spid="72" grpId="1"/>
      <p:bldP spid="73" grpId="0" animBg="1"/>
      <p:bldP spid="73" grpId="1" animBg="1"/>
      <p:bldP spid="73" grpId="2" animBg="1"/>
      <p:bldP spid="83" grpId="0" animBg="1"/>
      <p:bldP spid="83" grpId="1" animBg="1"/>
      <p:bldP spid="46" grpId="0" animBg="1"/>
      <p:bldP spid="46" grpId="1" animBg="1"/>
      <p:bldP spid="47" grpId="0" animBg="1"/>
      <p:bldP spid="47" grpId="1" animBg="1"/>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1B1A9EAD-18B9-43B8-838D-631F0F1D2BED}"/>
              </a:ext>
            </a:extLst>
          </p:cNvPr>
          <p:cNvSpPr txBox="1"/>
          <p:nvPr/>
        </p:nvSpPr>
        <p:spPr>
          <a:xfrm>
            <a:off x="582140" y="819496"/>
            <a:ext cx="10857229" cy="461665"/>
          </a:xfrm>
          <a:prstGeom prst="rect">
            <a:avLst/>
          </a:prstGeom>
          <a:noFill/>
        </p:spPr>
        <p:txBody>
          <a:bodyPr wrap="square" rtlCol="0">
            <a:spAutoFit/>
          </a:bodyPr>
          <a:lstStyle/>
          <a:p>
            <a:pPr algn="ctr"/>
            <a:r>
              <a:rPr lang="en-US" sz="2400" dirty="0">
                <a:latin typeface="+mj-lt"/>
                <a:cs typeface="Times New Roman" pitchFamily="18" charset="0"/>
              </a:rPr>
              <a:t>Python supports </a:t>
            </a:r>
            <a:r>
              <a:rPr lang="en-US" sz="2400" dirty="0">
                <a:solidFill>
                  <a:srgbClr val="FF0000"/>
                </a:solidFill>
                <a:latin typeface="+mj-lt"/>
                <a:cs typeface="Times New Roman" pitchFamily="18" charset="0"/>
              </a:rPr>
              <a:t>capture by environment </a:t>
            </a:r>
            <a:r>
              <a:rPr lang="en-US" sz="2400" dirty="0">
                <a:latin typeface="+mj-lt"/>
                <a:cs typeface="Times New Roman" pitchFamily="18" charset="0"/>
              </a:rPr>
              <a:t>semantics.</a:t>
            </a:r>
          </a:p>
        </p:txBody>
      </p:sp>
      <p:grpSp>
        <p:nvGrpSpPr>
          <p:cNvPr id="54" name="Group 53">
            <a:extLst>
              <a:ext uri="{FF2B5EF4-FFF2-40B4-BE49-F238E27FC236}">
                <a16:creationId xmlns:a16="http://schemas.microsoft.com/office/drawing/2014/main" id="{8138D5E9-2E3E-4D52-A6EF-203A23D02B10}"/>
              </a:ext>
            </a:extLst>
          </p:cNvPr>
          <p:cNvGrpSpPr/>
          <p:nvPr/>
        </p:nvGrpSpPr>
        <p:grpSpPr>
          <a:xfrm>
            <a:off x="6914478" y="4213764"/>
            <a:ext cx="3806119" cy="1346733"/>
            <a:chOff x="6914478" y="4213764"/>
            <a:chExt cx="3806119" cy="1346733"/>
          </a:xfrm>
        </p:grpSpPr>
        <p:grpSp>
          <p:nvGrpSpPr>
            <p:cNvPr id="56" name="Group 55">
              <a:extLst>
                <a:ext uri="{FF2B5EF4-FFF2-40B4-BE49-F238E27FC236}">
                  <a16:creationId xmlns:a16="http://schemas.microsoft.com/office/drawing/2014/main" id="{848D9A2F-6845-4593-A6F9-58AA0DDA64FC}"/>
                </a:ext>
              </a:extLst>
            </p:cNvPr>
            <p:cNvGrpSpPr/>
            <p:nvPr/>
          </p:nvGrpSpPr>
          <p:grpSpPr>
            <a:xfrm>
              <a:off x="7179118" y="4213764"/>
              <a:ext cx="3541479" cy="1346733"/>
              <a:chOff x="9667870" y="2080263"/>
              <a:chExt cx="3541479" cy="1346733"/>
            </a:xfrm>
          </p:grpSpPr>
          <p:grpSp>
            <p:nvGrpSpPr>
              <p:cNvPr id="60" name="Group 59">
                <a:extLst>
                  <a:ext uri="{FF2B5EF4-FFF2-40B4-BE49-F238E27FC236}">
                    <a16:creationId xmlns:a16="http://schemas.microsoft.com/office/drawing/2014/main" id="{34EBDAFB-AD30-4532-97C2-2B0C3174504F}"/>
                  </a:ext>
                </a:extLst>
              </p:cNvPr>
              <p:cNvGrpSpPr/>
              <p:nvPr/>
            </p:nvGrpSpPr>
            <p:grpSpPr>
              <a:xfrm>
                <a:off x="9667870" y="2080263"/>
                <a:ext cx="3541479" cy="1346733"/>
                <a:chOff x="9667870" y="2080263"/>
                <a:chExt cx="3541479" cy="1346733"/>
              </a:xfrm>
            </p:grpSpPr>
            <p:sp>
              <p:nvSpPr>
                <p:cNvPr id="77" name="Rectangle 76">
                  <a:extLst>
                    <a:ext uri="{FF2B5EF4-FFF2-40B4-BE49-F238E27FC236}">
                      <a16:creationId xmlns:a16="http://schemas.microsoft.com/office/drawing/2014/main" id="{642AF5AA-16B7-4D4E-B0E4-B24F1EBF9B7C}"/>
                    </a:ext>
                  </a:extLst>
                </p:cNvPr>
                <p:cNvSpPr/>
                <p:nvPr/>
              </p:nvSpPr>
              <p:spPr>
                <a:xfrm>
                  <a:off x="9667870" y="2080263"/>
                  <a:ext cx="3522971" cy="13467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093E7E42-41E5-4A23-9FE7-21613EA8BC29}"/>
                    </a:ext>
                  </a:extLst>
                </p:cNvPr>
                <p:cNvSpPr txBox="1"/>
                <p:nvPr/>
              </p:nvSpPr>
              <p:spPr>
                <a:xfrm>
                  <a:off x="9757313" y="2963782"/>
                  <a:ext cx="3452036" cy="369332"/>
                </a:xfrm>
                <a:prstGeom prst="rect">
                  <a:avLst/>
                </a:prstGeom>
                <a:noFill/>
              </p:spPr>
              <p:txBody>
                <a:bodyPr wrap="square">
                  <a:spAutoFit/>
                </a:bodyPr>
                <a:lstStyle/>
                <a:p>
                  <a:r>
                    <a:rPr lang="en-US" dirty="0">
                      <a:solidFill>
                        <a:srgbClr val="7030A0"/>
                      </a:solidFill>
                      <a:latin typeface="Consolas" panose="020B0609020204030204" pitchFamily="49" charset="0"/>
                    </a:rPr>
                    <a:t>print("q*x is: ",</a:t>
                  </a:r>
                  <a:r>
                    <a:rPr lang="en-US" sz="1800" dirty="0">
                      <a:solidFill>
                        <a:srgbClr val="BF900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endParaRPr lang="en-US" dirty="0">
                    <a:latin typeface="Consolas" panose="020B0609020204030204" pitchFamily="49" charset="0"/>
                  </a:endParaRPr>
                </a:p>
              </p:txBody>
            </p:sp>
          </p:grpSp>
          <p:sp>
            <p:nvSpPr>
              <p:cNvPr id="63" name="TextBox 62">
                <a:extLst>
                  <a:ext uri="{FF2B5EF4-FFF2-40B4-BE49-F238E27FC236}">
                    <a16:creationId xmlns:a16="http://schemas.microsoft.com/office/drawing/2014/main" id="{ED807D0C-E2ED-4B05-8B1B-F4478E897D9C}"/>
                  </a:ext>
                </a:extLst>
              </p:cNvPr>
              <p:cNvSpPr txBox="1"/>
              <p:nvPr/>
            </p:nvSpPr>
            <p:spPr>
              <a:xfrm>
                <a:off x="9686378" y="2619576"/>
                <a:ext cx="1991097" cy="369332"/>
              </a:xfrm>
              <a:prstGeom prst="rect">
                <a:avLst/>
              </a:prstGeom>
              <a:noFill/>
            </p:spPr>
            <p:txBody>
              <a:bodyPr wrap="square">
                <a:spAutoFit/>
              </a:bodyPr>
              <a:lstStyle/>
              <a:p>
                <a:r>
                  <a:rPr lang="en-US" dirty="0">
                    <a:solidFill>
                      <a:srgbClr val="C00000"/>
                    </a:solidFill>
                    <a:latin typeface="Consolas" panose="020B0609020204030204" pitchFamily="49" charset="0"/>
                  </a:rPr>
                  <a:t>def anon(</a:t>
                </a:r>
                <a:r>
                  <a:rPr lang="en-US" dirty="0">
                    <a:solidFill>
                      <a:srgbClr val="00B050"/>
                    </a:solidFill>
                    <a:latin typeface="Consolas" panose="020B0609020204030204" pitchFamily="49" charset="0"/>
                  </a:rPr>
                  <a:t>x</a:t>
                </a:r>
                <a:r>
                  <a:rPr lang="en-US" dirty="0">
                    <a:solidFill>
                      <a:srgbClr val="C00000"/>
                    </a:solidFill>
                    <a:latin typeface="Consolas" panose="020B0609020204030204" pitchFamily="49" charset="0"/>
                  </a:rPr>
                  <a:t>): </a:t>
                </a:r>
                <a:endParaRPr lang="en-US" dirty="0">
                  <a:solidFill>
                    <a:srgbClr val="C00000"/>
                  </a:solidFill>
                </a:endParaRPr>
              </a:p>
            </p:txBody>
          </p:sp>
        </p:grpSp>
        <p:sp>
          <p:nvSpPr>
            <p:cNvPr id="57" name="TextBox 56">
              <a:extLst>
                <a:ext uri="{FF2B5EF4-FFF2-40B4-BE49-F238E27FC236}">
                  <a16:creationId xmlns:a16="http://schemas.microsoft.com/office/drawing/2014/main" id="{D9E732EB-A326-4C94-9104-75DBD522B8C1}"/>
                </a:ext>
              </a:extLst>
            </p:cNvPr>
            <p:cNvSpPr txBox="1"/>
            <p:nvPr/>
          </p:nvSpPr>
          <p:spPr>
            <a:xfrm>
              <a:off x="6914478" y="4583360"/>
              <a:ext cx="235962"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grpSp>
        <p:nvGrpSpPr>
          <p:cNvPr id="93" name="Group 92">
            <a:extLst>
              <a:ext uri="{FF2B5EF4-FFF2-40B4-BE49-F238E27FC236}">
                <a16:creationId xmlns:a16="http://schemas.microsoft.com/office/drawing/2014/main" id="{F4C102D8-D452-4D6C-9497-28EC041F22CD}"/>
              </a:ext>
            </a:extLst>
          </p:cNvPr>
          <p:cNvGrpSpPr/>
          <p:nvPr/>
        </p:nvGrpSpPr>
        <p:grpSpPr>
          <a:xfrm>
            <a:off x="7925610" y="4220368"/>
            <a:ext cx="2308292" cy="461665"/>
            <a:chOff x="7925610" y="4220368"/>
            <a:chExt cx="2308292" cy="461665"/>
          </a:xfrm>
        </p:grpSpPr>
        <p:sp>
          <p:nvSpPr>
            <p:cNvPr id="94" name="TextBox 93">
              <a:extLst>
                <a:ext uri="{FF2B5EF4-FFF2-40B4-BE49-F238E27FC236}">
                  <a16:creationId xmlns:a16="http://schemas.microsoft.com/office/drawing/2014/main" id="{D71C2A97-7D18-4630-8BDD-A5F83C441C50}"/>
                </a:ext>
              </a:extLst>
            </p:cNvPr>
            <p:cNvSpPr txBox="1"/>
            <p:nvPr/>
          </p:nvSpPr>
          <p:spPr>
            <a:xfrm>
              <a:off x="7925610" y="4220368"/>
              <a:ext cx="2217365" cy="461665"/>
            </a:xfrm>
            <a:prstGeom prst="rect">
              <a:avLst/>
            </a:prstGeom>
            <a:noFill/>
          </p:spPr>
          <p:txBody>
            <a:bodyPr wrap="square" rtlCol="0">
              <a:spAutoFit/>
            </a:bodyPr>
            <a:lstStyle/>
            <a:p>
              <a:r>
                <a:rPr lang="en-US" sz="2400" dirty="0" err="1">
                  <a:solidFill>
                    <a:srgbClr val="00B0F0"/>
                  </a:solidFill>
                </a:rPr>
                <a:t>lexical_env</a:t>
              </a:r>
              <a:endParaRPr lang="en-US" sz="2400" dirty="0">
                <a:solidFill>
                  <a:srgbClr val="00B0F0"/>
                </a:solidFill>
              </a:endParaRPr>
            </a:p>
          </p:txBody>
        </p:sp>
        <p:sp>
          <p:nvSpPr>
            <p:cNvPr id="95" name="Rectangle 94">
              <a:extLst>
                <a:ext uri="{FF2B5EF4-FFF2-40B4-BE49-F238E27FC236}">
                  <a16:creationId xmlns:a16="http://schemas.microsoft.com/office/drawing/2014/main" id="{46CB4786-A89A-439A-AC3E-5B85F28ECC03}"/>
                </a:ext>
              </a:extLst>
            </p:cNvPr>
            <p:cNvSpPr/>
            <p:nvPr/>
          </p:nvSpPr>
          <p:spPr>
            <a:xfrm>
              <a:off x="9470227" y="4273907"/>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96" name="Straight Arrow Connector 95">
            <a:extLst>
              <a:ext uri="{FF2B5EF4-FFF2-40B4-BE49-F238E27FC236}">
                <a16:creationId xmlns:a16="http://schemas.microsoft.com/office/drawing/2014/main" id="{47881204-4F94-4678-9381-A451A5573FA1}"/>
              </a:ext>
            </a:extLst>
          </p:cNvPr>
          <p:cNvCxnSpPr>
            <a:cxnSpLocks/>
          </p:cNvCxnSpPr>
          <p:nvPr/>
        </p:nvCxnSpPr>
        <p:spPr>
          <a:xfrm flipH="1" flipV="1">
            <a:off x="8403102" y="3545058"/>
            <a:ext cx="1504152" cy="901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D596ECE1-DE85-458A-9ACF-236CA682D3B4}"/>
              </a:ext>
            </a:extLst>
          </p:cNvPr>
          <p:cNvGrpSpPr/>
          <p:nvPr/>
        </p:nvGrpSpPr>
        <p:grpSpPr>
          <a:xfrm>
            <a:off x="6842653" y="2430055"/>
            <a:ext cx="1571333" cy="1809010"/>
            <a:chOff x="6842653" y="2430055"/>
            <a:chExt cx="1571333" cy="1809010"/>
          </a:xfrm>
        </p:grpSpPr>
        <p:sp>
          <p:nvSpPr>
            <p:cNvPr id="88" name="Rectangle 87">
              <a:extLst>
                <a:ext uri="{FF2B5EF4-FFF2-40B4-BE49-F238E27FC236}">
                  <a16:creationId xmlns:a16="http://schemas.microsoft.com/office/drawing/2014/main" id="{60700919-87A6-4903-AE37-460C7BC266AB}"/>
                </a:ext>
              </a:extLst>
            </p:cNvPr>
            <p:cNvSpPr/>
            <p:nvPr/>
          </p:nvSpPr>
          <p:spPr>
            <a:xfrm>
              <a:off x="6842653" y="2430055"/>
              <a:ext cx="1571333"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foo's </a:t>
              </a:r>
              <a:r>
                <a:rPr lang="en-US" sz="2000" dirty="0" err="1">
                  <a:solidFill>
                    <a:schemeClr val="tx1"/>
                  </a:solidFill>
                </a:rPr>
                <a:t>env't</a:t>
              </a:r>
              <a:endParaRPr lang="en-US" sz="2000" dirty="0">
                <a:solidFill>
                  <a:schemeClr val="tx1"/>
                </a:solidFill>
              </a:endParaRPr>
            </a:p>
            <a:p>
              <a:pPr algn="ctr"/>
              <a:endParaRPr lang="en-US" sz="11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89" name="Group 88">
              <a:extLst>
                <a:ext uri="{FF2B5EF4-FFF2-40B4-BE49-F238E27FC236}">
                  <a16:creationId xmlns:a16="http://schemas.microsoft.com/office/drawing/2014/main" id="{D65A8880-5F66-4A75-B27C-4AFCBA20A039}"/>
                </a:ext>
              </a:extLst>
            </p:cNvPr>
            <p:cNvGrpSpPr/>
            <p:nvPr/>
          </p:nvGrpSpPr>
          <p:grpSpPr>
            <a:xfrm>
              <a:off x="7169834" y="3312928"/>
              <a:ext cx="1092702" cy="926137"/>
              <a:chOff x="3924868" y="3708284"/>
              <a:chExt cx="1092702" cy="926137"/>
            </a:xfrm>
          </p:grpSpPr>
          <p:sp>
            <p:nvSpPr>
              <p:cNvPr id="90" name="TextBox 89">
                <a:extLst>
                  <a:ext uri="{FF2B5EF4-FFF2-40B4-BE49-F238E27FC236}">
                    <a16:creationId xmlns:a16="http://schemas.microsoft.com/office/drawing/2014/main" id="{D9D808FC-27A0-4264-AA73-5B6BEB8288D5}"/>
                  </a:ext>
                </a:extLst>
              </p:cNvPr>
              <p:cNvSpPr txBox="1"/>
              <p:nvPr/>
            </p:nvSpPr>
            <p:spPr>
              <a:xfrm>
                <a:off x="3945695" y="3708284"/>
                <a:ext cx="282450" cy="461665"/>
              </a:xfrm>
              <a:prstGeom prst="rect">
                <a:avLst/>
              </a:prstGeom>
              <a:noFill/>
            </p:spPr>
            <p:txBody>
              <a:bodyPr wrap="none" rtlCol="0">
                <a:spAutoFit/>
              </a:bodyPr>
              <a:lstStyle/>
              <a:p>
                <a:r>
                  <a:rPr lang="en-US" sz="2400" dirty="0">
                    <a:solidFill>
                      <a:srgbClr val="00B0F0"/>
                    </a:solidFill>
                  </a:rPr>
                  <a:t>f</a:t>
                </a:r>
              </a:p>
            </p:txBody>
          </p:sp>
          <p:sp>
            <p:nvSpPr>
              <p:cNvPr id="91" name="Rectangle 90">
                <a:extLst>
                  <a:ext uri="{FF2B5EF4-FFF2-40B4-BE49-F238E27FC236}">
                    <a16:creationId xmlns:a16="http://schemas.microsoft.com/office/drawing/2014/main" id="{2B81D933-4E00-4100-8583-07F9A3E6114C}"/>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92" name="Straight Arrow Connector 91">
                <a:extLst>
                  <a:ext uri="{FF2B5EF4-FFF2-40B4-BE49-F238E27FC236}">
                    <a16:creationId xmlns:a16="http://schemas.microsoft.com/office/drawing/2014/main" id="{885884DC-29CD-4DF1-A588-DFC77C2148E1}"/>
                  </a:ext>
                </a:extLst>
              </p:cNvPr>
              <p:cNvCxnSpPr>
                <a:cxnSpLocks/>
              </p:cNvCxnSpPr>
              <p:nvPr/>
            </p:nvCxnSpPr>
            <p:spPr>
              <a:xfrm flipH="1">
                <a:off x="3924868" y="3943221"/>
                <a:ext cx="773992" cy="69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596DA555-3E79-4425-83DD-DA1453B27039}"/>
              </a:ext>
            </a:extLst>
          </p:cNvPr>
          <p:cNvSpPr txBox="1"/>
          <p:nvPr/>
        </p:nvSpPr>
        <p:spPr>
          <a:xfrm>
            <a:off x="942098" y="2613532"/>
            <a:ext cx="5609091" cy="3949694"/>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a:t>
            </a:r>
            <a:r>
              <a:rPr lang="en-US" dirty="0">
                <a:solidFill>
                  <a:srgbClr val="00B0F0"/>
                </a:solidFill>
                <a:latin typeface="Consolas" panose="020B0609020204030204" pitchFamily="49" charset="0"/>
              </a:rPr>
              <a:t>q</a:t>
            </a:r>
            <a:r>
              <a:rPr lang="en-US" dirty="0">
                <a:latin typeface="Consolas" panose="020B0609020204030204" pitchFamily="49" charset="0"/>
              </a:rPr>
              <a:t> + 1</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p>
          <a:p>
            <a:endParaRPr lang="en-US" sz="1200" dirty="0">
              <a:latin typeface="Consolas" panose="020B0609020204030204" pitchFamily="49" charset="0"/>
            </a:endParaRPr>
          </a:p>
        </p:txBody>
      </p:sp>
      <p:sp>
        <p:nvSpPr>
          <p:cNvPr id="40" name="TextBox 39">
            <a:extLst>
              <a:ext uri="{FF2B5EF4-FFF2-40B4-BE49-F238E27FC236}">
                <a16:creationId xmlns:a16="http://schemas.microsoft.com/office/drawing/2014/main" id="{F17E6E7B-0AB1-4D91-AEC6-87320DEEEA5E}"/>
              </a:ext>
            </a:extLst>
          </p:cNvPr>
          <p:cNvSpPr txBox="1"/>
          <p:nvPr/>
        </p:nvSpPr>
        <p:spPr>
          <a:xfrm>
            <a:off x="942098" y="2607516"/>
            <a:ext cx="5609091" cy="3955710"/>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a:t>
            </a:r>
            <a:r>
              <a:rPr lang="en-US" dirty="0">
                <a:solidFill>
                  <a:srgbClr val="00B0F0"/>
                </a:solidFill>
                <a:latin typeface="Consolas" panose="020B0609020204030204" pitchFamily="49" charset="0"/>
              </a:rPr>
              <a:t>q</a:t>
            </a:r>
            <a:r>
              <a:rPr lang="en-US" dirty="0">
                <a:latin typeface="Consolas" panose="020B0609020204030204" pitchFamily="49" charset="0"/>
              </a:rPr>
              <a:t> + 1</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bar(f)</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bar(f):</a:t>
            </a:r>
          </a:p>
          <a:p>
            <a:r>
              <a:rPr lang="en-US" dirty="0">
                <a:latin typeface="Consolas" panose="020B0609020204030204" pitchFamily="49" charset="0"/>
              </a:rPr>
              <a:t>  q = 100</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endParaRPr lang="en-US" sz="1200" dirty="0">
              <a:latin typeface="Consolas" panose="020B0609020204030204" pitchFamily="49" charset="0"/>
            </a:endParaRPr>
          </a:p>
        </p:txBody>
      </p:sp>
      <p:sp>
        <p:nvSpPr>
          <p:cNvPr id="13323" name="Rectangle 11"/>
          <p:cNvSpPr>
            <a:spLocks noChangeArrowheads="1"/>
          </p:cNvSpPr>
          <p:nvPr/>
        </p:nvSpPr>
        <p:spPr bwMode="auto">
          <a:xfrm>
            <a:off x="809056" y="-173072"/>
            <a:ext cx="107365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Capture by Environment</a:t>
            </a:r>
          </a:p>
        </p:txBody>
      </p:sp>
      <p:grpSp>
        <p:nvGrpSpPr>
          <p:cNvPr id="31" name="Group 30">
            <a:extLst>
              <a:ext uri="{FF2B5EF4-FFF2-40B4-BE49-F238E27FC236}">
                <a16:creationId xmlns:a16="http://schemas.microsoft.com/office/drawing/2014/main" id="{35052482-EDB9-4C90-948C-351F631CB211}"/>
              </a:ext>
            </a:extLst>
          </p:cNvPr>
          <p:cNvGrpSpPr/>
          <p:nvPr/>
        </p:nvGrpSpPr>
        <p:grpSpPr>
          <a:xfrm>
            <a:off x="7191720" y="2835546"/>
            <a:ext cx="1071875" cy="461665"/>
            <a:chOff x="3945695" y="3708284"/>
            <a:chExt cx="1071875" cy="461665"/>
          </a:xfrm>
        </p:grpSpPr>
        <p:sp>
          <p:nvSpPr>
            <p:cNvPr id="32" name="TextBox 31">
              <a:extLst>
                <a:ext uri="{FF2B5EF4-FFF2-40B4-BE49-F238E27FC236}">
                  <a16:creationId xmlns:a16="http://schemas.microsoft.com/office/drawing/2014/main" id="{77E41065-1E81-42FF-A011-8F075640A9B9}"/>
                </a:ext>
              </a:extLst>
            </p:cNvPr>
            <p:cNvSpPr txBox="1"/>
            <p:nvPr/>
          </p:nvSpPr>
          <p:spPr>
            <a:xfrm>
              <a:off x="3945695" y="3708284"/>
              <a:ext cx="346570" cy="461665"/>
            </a:xfrm>
            <a:prstGeom prst="rect">
              <a:avLst/>
            </a:prstGeom>
            <a:noFill/>
          </p:spPr>
          <p:txBody>
            <a:bodyPr wrap="none" rtlCol="0">
              <a:spAutoFit/>
            </a:bodyPr>
            <a:lstStyle/>
            <a:p>
              <a:r>
                <a:rPr lang="en-US" sz="2400" dirty="0">
                  <a:solidFill>
                    <a:srgbClr val="00B0F0"/>
                  </a:solidFill>
                </a:rPr>
                <a:t>q</a:t>
              </a:r>
            </a:p>
          </p:txBody>
        </p:sp>
        <p:sp>
          <p:nvSpPr>
            <p:cNvPr id="33" name="Rectangle 32">
              <a:extLst>
                <a:ext uri="{FF2B5EF4-FFF2-40B4-BE49-F238E27FC236}">
                  <a16:creationId xmlns:a16="http://schemas.microsoft.com/office/drawing/2014/main" id="{C1DEB51C-7C68-4FC2-B8D2-DFE323309233}"/>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52" name="Straight Arrow Connector 51">
            <a:extLst>
              <a:ext uri="{FF2B5EF4-FFF2-40B4-BE49-F238E27FC236}">
                <a16:creationId xmlns:a16="http://schemas.microsoft.com/office/drawing/2014/main" id="{A81B51B0-6225-4D7F-A4B0-EBDDC7790701}"/>
              </a:ext>
            </a:extLst>
          </p:cNvPr>
          <p:cNvCxnSpPr>
            <a:cxnSpLocks/>
          </p:cNvCxnSpPr>
          <p:nvPr/>
        </p:nvCxnSpPr>
        <p:spPr>
          <a:xfrm>
            <a:off x="942098" y="60652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82E1458-7E6B-484F-AEAD-142E50ADC14F}"/>
              </a:ext>
            </a:extLst>
          </p:cNvPr>
          <p:cNvCxnSpPr>
            <a:cxnSpLocks/>
          </p:cNvCxnSpPr>
          <p:nvPr/>
        </p:nvCxnSpPr>
        <p:spPr>
          <a:xfrm>
            <a:off x="6973402" y="49422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DC2317-2B69-40A6-AC49-2B2CFC3F452B}"/>
              </a:ext>
            </a:extLst>
          </p:cNvPr>
          <p:cNvCxnSpPr>
            <a:cxnSpLocks/>
          </p:cNvCxnSpPr>
          <p:nvPr/>
        </p:nvCxnSpPr>
        <p:spPr>
          <a:xfrm>
            <a:off x="7029549" y="52871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CDB5D4-0189-47CF-A4C4-41BEDA0EB7F7}"/>
              </a:ext>
            </a:extLst>
          </p:cNvPr>
          <p:cNvSpPr txBox="1"/>
          <p:nvPr/>
        </p:nvSpPr>
        <p:spPr>
          <a:xfrm>
            <a:off x="7771680" y="5673555"/>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50</a:t>
            </a:r>
          </a:p>
        </p:txBody>
      </p:sp>
      <p:grpSp>
        <p:nvGrpSpPr>
          <p:cNvPr id="62" name="Group 61">
            <a:extLst>
              <a:ext uri="{FF2B5EF4-FFF2-40B4-BE49-F238E27FC236}">
                <a16:creationId xmlns:a16="http://schemas.microsoft.com/office/drawing/2014/main" id="{1E0695AA-C686-4C3F-AE1A-0DD65A58A97D}"/>
              </a:ext>
            </a:extLst>
          </p:cNvPr>
          <p:cNvGrpSpPr/>
          <p:nvPr/>
        </p:nvGrpSpPr>
        <p:grpSpPr>
          <a:xfrm>
            <a:off x="7952543" y="2128035"/>
            <a:ext cx="1904053" cy="940690"/>
            <a:chOff x="4258032" y="3641550"/>
            <a:chExt cx="1904053" cy="940690"/>
          </a:xfrm>
        </p:grpSpPr>
        <p:sp>
          <p:nvSpPr>
            <p:cNvPr id="65" name="Rectangle 64">
              <a:extLst>
                <a:ext uri="{FF2B5EF4-FFF2-40B4-BE49-F238E27FC236}">
                  <a16:creationId xmlns:a16="http://schemas.microsoft.com/office/drawing/2014/main" id="{C0A2AA23-3E5E-4556-88FD-50599C9FDA5A}"/>
                </a:ext>
              </a:extLst>
            </p:cNvPr>
            <p:cNvSpPr/>
            <p:nvPr/>
          </p:nvSpPr>
          <p:spPr>
            <a:xfrm>
              <a:off x="5398410"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6</a:t>
              </a:r>
            </a:p>
          </p:txBody>
        </p:sp>
        <p:cxnSp>
          <p:nvCxnSpPr>
            <p:cNvPr id="66" name="Straight Arrow Connector 65">
              <a:extLst>
                <a:ext uri="{FF2B5EF4-FFF2-40B4-BE49-F238E27FC236}">
                  <a16:creationId xmlns:a16="http://schemas.microsoft.com/office/drawing/2014/main" id="{2F14A878-B495-4218-961B-9C55458DA75F}"/>
                </a:ext>
              </a:extLst>
            </p:cNvPr>
            <p:cNvCxnSpPr>
              <a:cxnSpLocks/>
              <a:endCxn id="65" idx="1"/>
            </p:cNvCxnSpPr>
            <p:nvPr/>
          </p:nvCxnSpPr>
          <p:spPr>
            <a:xfrm flipV="1">
              <a:off x="4258032" y="3943221"/>
              <a:ext cx="1140378" cy="6390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1C2AB8FB-9D99-4297-BEC8-A04C91BCC64C}"/>
              </a:ext>
            </a:extLst>
          </p:cNvPr>
          <p:cNvGrpSpPr/>
          <p:nvPr/>
        </p:nvGrpSpPr>
        <p:grpSpPr>
          <a:xfrm>
            <a:off x="2582321" y="4201914"/>
            <a:ext cx="3937415" cy="1333919"/>
            <a:chOff x="-370327" y="6017698"/>
            <a:chExt cx="3937415" cy="1333919"/>
          </a:xfrm>
        </p:grpSpPr>
        <p:sp>
          <p:nvSpPr>
            <p:cNvPr id="81" name="TextBox 80">
              <a:extLst>
                <a:ext uri="{FF2B5EF4-FFF2-40B4-BE49-F238E27FC236}">
                  <a16:creationId xmlns:a16="http://schemas.microsoft.com/office/drawing/2014/main" id="{92D012EE-A8CF-4A1C-87A4-925592164210}"/>
                </a:ext>
              </a:extLst>
            </p:cNvPr>
            <p:cNvSpPr txBox="1"/>
            <p:nvPr/>
          </p:nvSpPr>
          <p:spPr>
            <a:xfrm>
              <a:off x="-370327" y="6643731"/>
              <a:ext cx="3937415"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br>
                <a:rPr lang="en-US" sz="2000" dirty="0">
                  <a:latin typeface="Corbel" panose="020B0503020204020204" pitchFamily="34" charset="0"/>
                  <a:cs typeface="Cordia New" panose="020B0502040204020203" pitchFamily="34" charset="-34"/>
                </a:rPr>
              </a:br>
              <a:r>
                <a:rPr lang="en-US" sz="2000" dirty="0">
                  <a:latin typeface="Corbel" panose="020B0503020204020204" pitchFamily="34" charset="0"/>
                  <a:cs typeface="Cordia New" panose="020B0502040204020203" pitchFamily="34" charset="-34"/>
                </a:rPr>
                <a:t>What's it </a:t>
              </a:r>
              <a:r>
                <a:rPr lang="en-US" sz="2000" dirty="0" err="1">
                  <a:latin typeface="Corbel" panose="020B0503020204020204" pitchFamily="34" charset="0"/>
                  <a:cs typeface="Cordia New" panose="020B0502040204020203" pitchFamily="34" charset="-34"/>
                </a:rPr>
                <a:t>gonna</a:t>
              </a:r>
              <a:r>
                <a:rPr lang="en-US" sz="2000" dirty="0">
                  <a:latin typeface="Corbel" panose="020B0503020204020204" pitchFamily="34" charset="0"/>
                  <a:cs typeface="Cordia New" panose="020B0502040204020203" pitchFamily="34" charset="-34"/>
                </a:rPr>
                <a:t> print?</a:t>
              </a:r>
            </a:p>
          </p:txBody>
        </p:sp>
        <p:pic>
          <p:nvPicPr>
            <p:cNvPr id="82" name="Picture 81" descr="Shape&#10;&#10;Description automatically generated with low confidence">
              <a:extLst>
                <a:ext uri="{FF2B5EF4-FFF2-40B4-BE49-F238E27FC236}">
                  <a16:creationId xmlns:a16="http://schemas.microsoft.com/office/drawing/2014/main" id="{1A0D6979-E1D5-4B47-8C21-8713454AE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cxnSp>
        <p:nvCxnSpPr>
          <p:cNvPr id="67" name="Straight Arrow Connector 66">
            <a:extLst>
              <a:ext uri="{FF2B5EF4-FFF2-40B4-BE49-F238E27FC236}">
                <a16:creationId xmlns:a16="http://schemas.microsoft.com/office/drawing/2014/main" id="{73E0B037-28E9-4DD1-8577-63C992498455}"/>
              </a:ext>
            </a:extLst>
          </p:cNvPr>
          <p:cNvCxnSpPr>
            <a:cxnSpLocks/>
          </p:cNvCxnSpPr>
          <p:nvPr/>
        </p:nvCxnSpPr>
        <p:spPr>
          <a:xfrm>
            <a:off x="948114" y="47076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with Corners Rounded 67">
            <a:extLst>
              <a:ext uri="{FF2B5EF4-FFF2-40B4-BE49-F238E27FC236}">
                <a16:creationId xmlns:a16="http://schemas.microsoft.com/office/drawing/2014/main" id="{2C4B7EAD-24DE-4FA2-A13B-8089F0F7B664}"/>
              </a:ext>
            </a:extLst>
          </p:cNvPr>
          <p:cNvSpPr/>
          <p:nvPr/>
        </p:nvSpPr>
        <p:spPr>
          <a:xfrm>
            <a:off x="3186150" y="5267499"/>
            <a:ext cx="2664985" cy="1005857"/>
          </a:xfrm>
          <a:prstGeom prst="wedgeRoundRectCallout">
            <a:avLst>
              <a:gd name="adj1" fmla="val -93235"/>
              <a:gd name="adj2" fmla="val -1037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make things a bit more interesting.</a:t>
            </a:r>
          </a:p>
        </p:txBody>
      </p:sp>
      <p:sp>
        <p:nvSpPr>
          <p:cNvPr id="71" name="TextBox 70">
            <a:extLst>
              <a:ext uri="{FF2B5EF4-FFF2-40B4-BE49-F238E27FC236}">
                <a16:creationId xmlns:a16="http://schemas.microsoft.com/office/drawing/2014/main" id="{FF94DC5A-491D-47E3-9738-9FF89420FD1B}"/>
              </a:ext>
            </a:extLst>
          </p:cNvPr>
          <p:cNvSpPr txBox="1"/>
          <p:nvPr/>
        </p:nvSpPr>
        <p:spPr>
          <a:xfrm>
            <a:off x="7785985" y="6042524"/>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cxnSp>
        <p:nvCxnSpPr>
          <p:cNvPr id="34" name="Straight Arrow Connector 33">
            <a:extLst>
              <a:ext uri="{FF2B5EF4-FFF2-40B4-BE49-F238E27FC236}">
                <a16:creationId xmlns:a16="http://schemas.microsoft.com/office/drawing/2014/main" id="{C7729B7A-562F-470E-BCCB-7231F6F637F7}"/>
              </a:ext>
            </a:extLst>
          </p:cNvPr>
          <p:cNvCxnSpPr>
            <a:cxnSpLocks/>
          </p:cNvCxnSpPr>
          <p:nvPr/>
        </p:nvCxnSpPr>
        <p:spPr>
          <a:xfrm>
            <a:off x="721519" y="553382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CFBEF6-71DD-4713-863E-6E49364B91A4}"/>
              </a:ext>
            </a:extLst>
          </p:cNvPr>
          <p:cNvCxnSpPr>
            <a:cxnSpLocks/>
          </p:cNvCxnSpPr>
          <p:nvPr/>
        </p:nvCxnSpPr>
        <p:spPr>
          <a:xfrm>
            <a:off x="958140" y="58125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CD64B6-0CAD-44D1-ACE8-4B1F92F69374}"/>
              </a:ext>
            </a:extLst>
          </p:cNvPr>
          <p:cNvSpPr/>
          <p:nvPr/>
        </p:nvSpPr>
        <p:spPr>
          <a:xfrm>
            <a:off x="3979214" y="4753077"/>
            <a:ext cx="1571333"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bar's </a:t>
            </a:r>
            <a:r>
              <a:rPr lang="en-US" sz="2000" dirty="0" err="1">
                <a:solidFill>
                  <a:schemeClr val="tx1"/>
                </a:solidFill>
              </a:rPr>
              <a:t>env't</a:t>
            </a:r>
            <a:r>
              <a:rPr lang="en-US" sz="2000" dirty="0">
                <a:solidFill>
                  <a:schemeClr val="tx1"/>
                </a:solidFill>
              </a:rPr>
              <a:t>:</a:t>
            </a:r>
          </a:p>
          <a:p>
            <a:pPr algn="ctr"/>
            <a:endParaRPr lang="en-US" sz="12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59" name="Group 58">
            <a:extLst>
              <a:ext uri="{FF2B5EF4-FFF2-40B4-BE49-F238E27FC236}">
                <a16:creationId xmlns:a16="http://schemas.microsoft.com/office/drawing/2014/main" id="{83B38032-35C9-4A19-8A02-E8E03DFDE9C8}"/>
              </a:ext>
            </a:extLst>
          </p:cNvPr>
          <p:cNvGrpSpPr/>
          <p:nvPr/>
        </p:nvGrpSpPr>
        <p:grpSpPr>
          <a:xfrm>
            <a:off x="4289207" y="5586653"/>
            <a:ext cx="2216390" cy="603342"/>
            <a:chOff x="3945695" y="3641550"/>
            <a:chExt cx="2216390" cy="603342"/>
          </a:xfrm>
        </p:grpSpPr>
        <p:sp>
          <p:nvSpPr>
            <p:cNvPr id="61" name="TextBox 60">
              <a:extLst>
                <a:ext uri="{FF2B5EF4-FFF2-40B4-BE49-F238E27FC236}">
                  <a16:creationId xmlns:a16="http://schemas.microsoft.com/office/drawing/2014/main" id="{F64328B4-D927-4F0B-BAB6-A8D7F94419BF}"/>
                </a:ext>
              </a:extLst>
            </p:cNvPr>
            <p:cNvSpPr txBox="1"/>
            <p:nvPr/>
          </p:nvSpPr>
          <p:spPr>
            <a:xfrm>
              <a:off x="3945695" y="3708284"/>
              <a:ext cx="346570" cy="461665"/>
            </a:xfrm>
            <a:prstGeom prst="rect">
              <a:avLst/>
            </a:prstGeom>
            <a:noFill/>
          </p:spPr>
          <p:txBody>
            <a:bodyPr wrap="none" rtlCol="0">
              <a:spAutoFit/>
            </a:bodyPr>
            <a:lstStyle/>
            <a:p>
              <a:r>
                <a:rPr lang="en-US" sz="2400" dirty="0">
                  <a:solidFill>
                    <a:srgbClr val="00B0F0"/>
                  </a:solidFill>
                </a:rPr>
                <a:t>q</a:t>
              </a:r>
            </a:p>
          </p:txBody>
        </p:sp>
        <p:sp>
          <p:nvSpPr>
            <p:cNvPr id="64" name="Rectangle 63">
              <a:extLst>
                <a:ext uri="{FF2B5EF4-FFF2-40B4-BE49-F238E27FC236}">
                  <a16:creationId xmlns:a16="http://schemas.microsoft.com/office/drawing/2014/main" id="{FB6B7FA9-9A9E-4FDB-A127-6FA18AA1D906}"/>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Rectangle 73">
              <a:extLst>
                <a:ext uri="{FF2B5EF4-FFF2-40B4-BE49-F238E27FC236}">
                  <a16:creationId xmlns:a16="http://schemas.microsoft.com/office/drawing/2014/main" id="{7D18137E-1EA8-4180-BDA5-4E51B476819D}"/>
                </a:ext>
              </a:extLst>
            </p:cNvPr>
            <p:cNvSpPr/>
            <p:nvPr/>
          </p:nvSpPr>
          <p:spPr>
            <a:xfrm>
              <a:off x="5398410"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DEEBF7"/>
                  </a:solidFill>
                </a:rPr>
                <a:t>100</a:t>
              </a:r>
              <a:endParaRPr lang="en-US" sz="2000" dirty="0">
                <a:solidFill>
                  <a:srgbClr val="DEEBF7"/>
                </a:solidFill>
              </a:endParaRPr>
            </a:p>
          </p:txBody>
        </p:sp>
        <p:cxnSp>
          <p:nvCxnSpPr>
            <p:cNvPr id="75" name="Straight Arrow Connector 74">
              <a:extLst>
                <a:ext uri="{FF2B5EF4-FFF2-40B4-BE49-F238E27FC236}">
                  <a16:creationId xmlns:a16="http://schemas.microsoft.com/office/drawing/2014/main" id="{8CBF38C9-B080-4943-B479-35A94A31A23D}"/>
                </a:ext>
              </a:extLst>
            </p:cNvPr>
            <p:cNvCxnSpPr>
              <a:cxnSpLocks/>
              <a:endCxn id="74" idx="1"/>
            </p:cNvCxnSpPr>
            <p:nvPr/>
          </p:nvCxnSpPr>
          <p:spPr>
            <a:xfrm>
              <a:off x="4698859" y="3943221"/>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DFCA265-7692-405B-9762-D27DF16C4CE7}"/>
              </a:ext>
            </a:extLst>
          </p:cNvPr>
          <p:cNvGrpSpPr/>
          <p:nvPr/>
        </p:nvGrpSpPr>
        <p:grpSpPr>
          <a:xfrm>
            <a:off x="4290106" y="4234375"/>
            <a:ext cx="2903174" cy="1412774"/>
            <a:chOff x="7343061" y="2514219"/>
            <a:chExt cx="2903174" cy="1412774"/>
          </a:xfrm>
        </p:grpSpPr>
        <p:sp>
          <p:nvSpPr>
            <p:cNvPr id="76" name="TextBox 75">
              <a:extLst>
                <a:ext uri="{FF2B5EF4-FFF2-40B4-BE49-F238E27FC236}">
                  <a16:creationId xmlns:a16="http://schemas.microsoft.com/office/drawing/2014/main" id="{1D6482F7-147C-4A8D-9E3B-146D978B19D9}"/>
                </a:ext>
              </a:extLst>
            </p:cNvPr>
            <p:cNvSpPr txBox="1"/>
            <p:nvPr/>
          </p:nvSpPr>
          <p:spPr>
            <a:xfrm>
              <a:off x="7343061" y="3465328"/>
              <a:ext cx="282450" cy="461665"/>
            </a:xfrm>
            <a:prstGeom prst="rect">
              <a:avLst/>
            </a:prstGeom>
            <a:noFill/>
          </p:spPr>
          <p:txBody>
            <a:bodyPr wrap="none" rtlCol="0">
              <a:spAutoFit/>
            </a:bodyPr>
            <a:lstStyle/>
            <a:p>
              <a:r>
                <a:rPr lang="en-US" sz="2400" dirty="0">
                  <a:solidFill>
                    <a:srgbClr val="00B0F0"/>
                  </a:solidFill>
                </a:rPr>
                <a:t>f</a:t>
              </a:r>
            </a:p>
          </p:txBody>
        </p:sp>
        <p:sp>
          <p:nvSpPr>
            <p:cNvPr id="78" name="Rectangle 77">
              <a:extLst>
                <a:ext uri="{FF2B5EF4-FFF2-40B4-BE49-F238E27FC236}">
                  <a16:creationId xmlns:a16="http://schemas.microsoft.com/office/drawing/2014/main" id="{DDA28C45-50E0-4E8C-B42E-95FBD9DD59B4}"/>
                </a:ext>
              </a:extLst>
            </p:cNvPr>
            <p:cNvSpPr/>
            <p:nvPr/>
          </p:nvSpPr>
          <p:spPr>
            <a:xfrm>
              <a:off x="7651261" y="350309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79" name="Straight Arrow Connector 78">
              <a:extLst>
                <a:ext uri="{FF2B5EF4-FFF2-40B4-BE49-F238E27FC236}">
                  <a16:creationId xmlns:a16="http://schemas.microsoft.com/office/drawing/2014/main" id="{7BB2F879-244D-455C-867C-104F11BB9F6C}"/>
                </a:ext>
              </a:extLst>
            </p:cNvPr>
            <p:cNvCxnSpPr>
              <a:cxnSpLocks/>
            </p:cNvCxnSpPr>
            <p:nvPr/>
          </p:nvCxnSpPr>
          <p:spPr>
            <a:xfrm flipV="1">
              <a:off x="8096227" y="2514219"/>
              <a:ext cx="2150008" cy="11860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F888C419-906B-4900-B786-53704AED2F0B}"/>
              </a:ext>
            </a:extLst>
          </p:cNvPr>
          <p:cNvSpPr txBox="1"/>
          <p:nvPr/>
        </p:nvSpPr>
        <p:spPr>
          <a:xfrm>
            <a:off x="7785985" y="6392282"/>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sp>
        <p:nvSpPr>
          <p:cNvPr id="73" name="Speech Bubble: Rectangle with Corners Rounded 72">
            <a:extLst>
              <a:ext uri="{FF2B5EF4-FFF2-40B4-BE49-F238E27FC236}">
                <a16:creationId xmlns:a16="http://schemas.microsoft.com/office/drawing/2014/main" id="{1B198785-A601-439C-B93E-680D69C50B01}"/>
              </a:ext>
            </a:extLst>
          </p:cNvPr>
          <p:cNvSpPr/>
          <p:nvPr/>
        </p:nvSpPr>
        <p:spPr>
          <a:xfrm>
            <a:off x="3871437" y="3317630"/>
            <a:ext cx="3358220" cy="1174108"/>
          </a:xfrm>
          <a:prstGeom prst="wedgeRoundRectCallout">
            <a:avLst>
              <a:gd name="adj1" fmla="val 117550"/>
              <a:gd name="adj2" fmla="val 36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Remember, a lambda only looks in its own lexical environment for variables.</a:t>
            </a:r>
          </a:p>
        </p:txBody>
      </p:sp>
      <p:sp>
        <p:nvSpPr>
          <p:cNvPr id="84" name="Speech Bubble: Rectangle with Corners Rounded 83">
            <a:extLst>
              <a:ext uri="{FF2B5EF4-FFF2-40B4-BE49-F238E27FC236}">
                <a16:creationId xmlns:a16="http://schemas.microsoft.com/office/drawing/2014/main" id="{8C0F3C53-C8DD-4A2A-97CA-40644EAF0828}"/>
              </a:ext>
            </a:extLst>
          </p:cNvPr>
          <p:cNvSpPr/>
          <p:nvPr/>
        </p:nvSpPr>
        <p:spPr>
          <a:xfrm>
            <a:off x="530683" y="3478886"/>
            <a:ext cx="3358220" cy="1038432"/>
          </a:xfrm>
          <a:prstGeom prst="wedgeRoundRectCallout">
            <a:avLst>
              <a:gd name="adj1" fmla="val 73734"/>
              <a:gd name="adj2" fmla="val 1743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lambda will ignore </a:t>
            </a:r>
            <a:r>
              <a:rPr lang="en-US" sz="2000" dirty="0">
                <a:solidFill>
                  <a:schemeClr val="accent4">
                    <a:lumMod val="40000"/>
                    <a:lumOff val="60000"/>
                  </a:schemeClr>
                </a:solidFill>
                <a:latin typeface="Corbel" panose="020B0503020204020204" pitchFamily="34" charset="0"/>
              </a:rPr>
              <a:t>bar's</a:t>
            </a:r>
            <a:r>
              <a:rPr lang="en-US" sz="2000" dirty="0">
                <a:latin typeface="Corbel" panose="020B0503020204020204" pitchFamily="34" charset="0"/>
              </a:rPr>
              <a:t> version of </a:t>
            </a:r>
            <a:r>
              <a:rPr lang="en-US" sz="2000" dirty="0">
                <a:solidFill>
                  <a:srgbClr val="00FFFF"/>
                </a:solidFill>
                <a:latin typeface="Corbel" panose="020B0503020204020204" pitchFamily="34" charset="0"/>
              </a:rPr>
              <a:t>q</a:t>
            </a:r>
            <a:r>
              <a:rPr lang="en-US" sz="2000" dirty="0">
                <a:latin typeface="Corbel" panose="020B0503020204020204" pitchFamily="34" charset="0"/>
              </a:rPr>
              <a:t>.</a:t>
            </a:r>
          </a:p>
        </p:txBody>
      </p:sp>
      <p:sp>
        <p:nvSpPr>
          <p:cNvPr id="85" name="Speech Bubble: Rectangle with Corners Rounded 84">
            <a:extLst>
              <a:ext uri="{FF2B5EF4-FFF2-40B4-BE49-F238E27FC236}">
                <a16:creationId xmlns:a16="http://schemas.microsoft.com/office/drawing/2014/main" id="{6D74656A-5240-4D53-B0A2-F24D65480008}"/>
              </a:ext>
            </a:extLst>
          </p:cNvPr>
          <p:cNvSpPr/>
          <p:nvPr/>
        </p:nvSpPr>
        <p:spPr>
          <a:xfrm>
            <a:off x="8845468" y="140059"/>
            <a:ext cx="2413376" cy="1016774"/>
          </a:xfrm>
          <a:prstGeom prst="wedgeRoundRectCallout">
            <a:avLst>
              <a:gd name="adj1" fmla="val -20770"/>
              <a:gd name="adj2" fmla="val 1571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continue to use </a:t>
            </a:r>
            <a:r>
              <a:rPr lang="en-US" sz="2000" dirty="0">
                <a:solidFill>
                  <a:schemeClr val="accent4">
                    <a:lumMod val="40000"/>
                    <a:lumOff val="60000"/>
                  </a:schemeClr>
                </a:solidFill>
                <a:latin typeface="Corbel" panose="020B0503020204020204" pitchFamily="34" charset="0"/>
              </a:rPr>
              <a:t>foo's </a:t>
            </a:r>
            <a:r>
              <a:rPr lang="en-US" sz="2000" dirty="0">
                <a:latin typeface="Corbel" panose="020B0503020204020204" pitchFamily="34" charset="0"/>
              </a:rPr>
              <a:t>version of </a:t>
            </a:r>
            <a:r>
              <a:rPr lang="en-US" sz="2000" dirty="0">
                <a:solidFill>
                  <a:srgbClr val="00FFFF"/>
                </a:solidFill>
                <a:latin typeface="Corbel" panose="020B0503020204020204" pitchFamily="34" charset="0"/>
              </a:rPr>
              <a:t>q</a:t>
            </a:r>
            <a:r>
              <a:rPr lang="en-US" sz="2000" dirty="0">
                <a:latin typeface="Corbel" panose="020B0503020204020204" pitchFamily="34" charset="0"/>
              </a:rPr>
              <a:t>!</a:t>
            </a:r>
          </a:p>
        </p:txBody>
      </p:sp>
      <p:sp>
        <p:nvSpPr>
          <p:cNvPr id="72" name="TextBox 71">
            <a:extLst>
              <a:ext uri="{FF2B5EF4-FFF2-40B4-BE49-F238E27FC236}">
                <a16:creationId xmlns:a16="http://schemas.microsoft.com/office/drawing/2014/main" id="{6A6C0340-B5ED-4B6E-B3C2-6CAEC581CE96}"/>
              </a:ext>
            </a:extLst>
          </p:cNvPr>
          <p:cNvSpPr txBox="1"/>
          <p:nvPr/>
        </p:nvSpPr>
        <p:spPr>
          <a:xfrm>
            <a:off x="9314956" y="2239492"/>
            <a:ext cx="325730"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6</a:t>
            </a:r>
          </a:p>
        </p:txBody>
      </p:sp>
      <p:sp>
        <p:nvSpPr>
          <p:cNvPr id="70" name="TextBox 69">
            <a:extLst>
              <a:ext uri="{FF2B5EF4-FFF2-40B4-BE49-F238E27FC236}">
                <a16:creationId xmlns:a16="http://schemas.microsoft.com/office/drawing/2014/main" id="{398B6164-CE99-4E68-AD91-8040AC91A631}"/>
              </a:ext>
            </a:extLst>
          </p:cNvPr>
          <p:cNvSpPr txBox="1"/>
          <p:nvPr/>
        </p:nvSpPr>
        <p:spPr>
          <a:xfrm>
            <a:off x="1429044" y="5883724"/>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sp>
        <p:nvSpPr>
          <p:cNvPr id="97" name="Speech Bubble: Rectangle with Corners Rounded 96">
            <a:extLst>
              <a:ext uri="{FF2B5EF4-FFF2-40B4-BE49-F238E27FC236}">
                <a16:creationId xmlns:a16="http://schemas.microsoft.com/office/drawing/2014/main" id="{66156DF3-5DDC-459B-AC0D-82922E803A37}"/>
              </a:ext>
            </a:extLst>
          </p:cNvPr>
          <p:cNvSpPr/>
          <p:nvPr/>
        </p:nvSpPr>
        <p:spPr>
          <a:xfrm>
            <a:off x="9640686" y="5698187"/>
            <a:ext cx="2491710" cy="1038432"/>
          </a:xfrm>
          <a:prstGeom prst="wedgeRoundRectCallout">
            <a:avLst>
              <a:gd name="adj1" fmla="val -46882"/>
              <a:gd name="adj2" fmla="val -759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Wait! What version of </a:t>
            </a:r>
            <a:r>
              <a:rPr lang="en-US" sz="2000" dirty="0">
                <a:solidFill>
                  <a:srgbClr val="00FFFF"/>
                </a:solidFill>
                <a:latin typeface="Corbel" panose="020B0503020204020204" pitchFamily="34" charset="0"/>
              </a:rPr>
              <a:t>q</a:t>
            </a:r>
            <a:r>
              <a:rPr lang="en-US" sz="2000" dirty="0">
                <a:latin typeface="Corbel" panose="020B0503020204020204" pitchFamily="34" charset="0"/>
              </a:rPr>
              <a:t> does the lambda use?!?</a:t>
            </a:r>
          </a:p>
        </p:txBody>
      </p:sp>
      <p:sp>
        <p:nvSpPr>
          <p:cNvPr id="99" name="Rectangle 98">
            <a:extLst>
              <a:ext uri="{FF2B5EF4-FFF2-40B4-BE49-F238E27FC236}">
                <a16:creationId xmlns:a16="http://schemas.microsoft.com/office/drawing/2014/main" id="{6ED52131-BBA4-4056-BB13-DCAB8B7DE334}"/>
              </a:ext>
            </a:extLst>
          </p:cNvPr>
          <p:cNvSpPr/>
          <p:nvPr/>
        </p:nvSpPr>
        <p:spPr>
          <a:xfrm>
            <a:off x="3024470" y="5643015"/>
            <a:ext cx="321569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00" name="Rectangle 99">
            <a:extLst>
              <a:ext uri="{FF2B5EF4-FFF2-40B4-BE49-F238E27FC236}">
                <a16:creationId xmlns:a16="http://schemas.microsoft.com/office/drawing/2014/main" id="{26C35787-B427-4B49-9AE9-DA1C7A434E1B}"/>
              </a:ext>
            </a:extLst>
          </p:cNvPr>
          <p:cNvSpPr/>
          <p:nvPr/>
        </p:nvSpPr>
        <p:spPr>
          <a:xfrm>
            <a:off x="3027330" y="5649487"/>
            <a:ext cx="321689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198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22" presetClass="entr" presetSubtype="8"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ipe(left)">
                                      <p:cBhvr>
                                        <p:cTn id="31" dur="59000"/>
                                        <p:tgtEl>
                                          <p:spTgt spid="100"/>
                                        </p:tgtEl>
                                      </p:cBhvr>
                                    </p:animEffect>
                                  </p:childTnLst>
                                </p:cTn>
                              </p:par>
                            </p:childTnLst>
                          </p:cTn>
                        </p:par>
                        <p:par>
                          <p:cTn id="32" fill="hold">
                            <p:stCondLst>
                              <p:cond delay="59000"/>
                            </p:stCondLst>
                            <p:childTnLst>
                              <p:par>
                                <p:cTn id="33" presetID="1" presetClass="exit" presetSubtype="0" fill="hold" grpId="1" nodeType="afterEffect">
                                  <p:stCondLst>
                                    <p:cond delay="0"/>
                                  </p:stCondLst>
                                  <p:childTnLst>
                                    <p:set>
                                      <p:cBhvr>
                                        <p:cTn id="34" dur="1" fill="hold">
                                          <p:stCondLst>
                                            <p:cond delay="0"/>
                                          </p:stCondLst>
                                        </p:cTn>
                                        <p:tgtEl>
                                          <p:spTgt spid="99"/>
                                        </p:tgtEl>
                                        <p:attrNameLst>
                                          <p:attrName>style.visibility</p:attrName>
                                        </p:attrNameLst>
                                      </p:cBhvr>
                                      <p:to>
                                        <p:strVal val="hidden"/>
                                      </p:to>
                                    </p:set>
                                  </p:childTnLst>
                                </p:cTn>
                              </p:par>
                            </p:childTnLst>
                          </p:cTn>
                        </p:par>
                        <p:par>
                          <p:cTn id="35" fill="hold">
                            <p:stCondLst>
                              <p:cond delay="59000"/>
                            </p:stCondLst>
                            <p:childTnLst>
                              <p:par>
                                <p:cTn id="36" presetID="1" presetClass="exit" presetSubtype="0" fill="hold" grpId="1" nodeType="afterEffect">
                                  <p:stCondLst>
                                    <p:cond delay="0"/>
                                  </p:stCondLst>
                                  <p:childTnLst>
                                    <p:set>
                                      <p:cBhvr>
                                        <p:cTn id="37" dur="1" fill="hold">
                                          <p:stCondLst>
                                            <p:cond delay="0"/>
                                          </p:stCondLst>
                                        </p:cTn>
                                        <p:tgtEl>
                                          <p:spTgt spid="10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1.875E-6 2.96296E-6 L 0.56041 -0.19584 " pathEditMode="relative" rAng="0" ptsTypes="AA">
                                      <p:cBhvr>
                                        <p:cTn id="88" dur="2000" fill="hold"/>
                                        <p:tgtEl>
                                          <p:spTgt spid="70"/>
                                        </p:tgtEl>
                                        <p:attrNameLst>
                                          <p:attrName>ppt_x</p:attrName>
                                          <p:attrName>ppt_y</p:attrName>
                                        </p:attrNameLst>
                                      </p:cBhvr>
                                      <p:rCtr x="28021" y="-9792"/>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5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9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wipe(down)">
                                      <p:cBhvr>
                                        <p:cTn id="118" dur="500"/>
                                        <p:tgtEl>
                                          <p:spTgt spid="73"/>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2" nodeType="clickEffect">
                                  <p:stCondLst>
                                    <p:cond delay="0"/>
                                  </p:stCondLst>
                                  <p:childTnLst>
                                    <p:animMotion origin="layout" path="M 1.66667E-6 -2.96296E-6 L -0.19597 -0.26828 " pathEditMode="relative" rAng="0" ptsTypes="AA">
                                      <p:cBhvr>
                                        <p:cTn id="122" dur="2000" fill="hold"/>
                                        <p:tgtEl>
                                          <p:spTgt spid="73"/>
                                        </p:tgtEl>
                                        <p:attrNameLst>
                                          <p:attrName>ppt_x</p:attrName>
                                          <p:attrName>ppt_y</p:attrName>
                                        </p:attrNameLst>
                                      </p:cBhvr>
                                      <p:rCtr x="-9805" y="-13426"/>
                                    </p:animMotion>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wipe(down)">
                                      <p:cBhvr>
                                        <p:cTn id="127" dur="500"/>
                                        <p:tgtEl>
                                          <p:spTgt spid="8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wipe(down)">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3.75E-6 2.96296E-6 L 0.0181 0.38333 " pathEditMode="relative" rAng="0" ptsTypes="AA">
                                      <p:cBhvr>
                                        <p:cTn id="140" dur="2000" fill="hold"/>
                                        <p:tgtEl>
                                          <p:spTgt spid="72"/>
                                        </p:tgtEl>
                                        <p:attrNameLst>
                                          <p:attrName>ppt_x</p:attrName>
                                          <p:attrName>ppt_y</p:attrName>
                                        </p:attrNameLst>
                                      </p:cBhvr>
                                      <p:rCtr x="898" y="19167"/>
                                    </p:animMotion>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8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7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left)">
                                      <p:cBhvr>
                                        <p:cTn id="153" dur="500"/>
                                        <p:tgtEl>
                                          <p:spTgt spid="83"/>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8" grpId="0" animBg="1"/>
      <p:bldP spid="68" grpId="1" animBg="1"/>
      <p:bldP spid="47" grpId="0" animBg="1"/>
      <p:bldP spid="83" grpId="0"/>
      <p:bldP spid="73" grpId="0" animBg="1"/>
      <p:bldP spid="73" grpId="1" animBg="1"/>
      <p:bldP spid="73" grpId="2" animBg="1"/>
      <p:bldP spid="84" grpId="0" animBg="1"/>
      <p:bldP spid="84" grpId="1" animBg="1"/>
      <p:bldP spid="85" grpId="0" animBg="1"/>
      <p:bldP spid="85" grpId="1" animBg="1"/>
      <p:bldP spid="72" grpId="0"/>
      <p:bldP spid="72" grpId="1"/>
      <p:bldP spid="70" grpId="0"/>
      <p:bldP spid="70" grpId="1"/>
      <p:bldP spid="97" grpId="0" animBg="1"/>
      <p:bldP spid="97" grpId="1" animBg="1"/>
      <p:bldP spid="99" grpId="0" animBg="1"/>
      <p:bldP spid="99" grpId="1" animBg="1"/>
      <p:bldP spid="100" grpId="0" animBg="1"/>
      <p:bldP spid="10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8B45CC5-D0B3-4502-BE27-0D3D57B4C552}"/>
              </a:ext>
            </a:extLst>
          </p:cNvPr>
          <p:cNvGrpSpPr/>
          <p:nvPr/>
        </p:nvGrpSpPr>
        <p:grpSpPr>
          <a:xfrm>
            <a:off x="7897303" y="2852742"/>
            <a:ext cx="3641554" cy="1938992"/>
            <a:chOff x="4541520" y="3429000"/>
            <a:chExt cx="3641554" cy="1938992"/>
          </a:xfrm>
        </p:grpSpPr>
        <p:sp>
          <p:nvSpPr>
            <p:cNvPr id="46" name="Rectangle: Rounded Corners 45">
              <a:extLst>
                <a:ext uri="{FF2B5EF4-FFF2-40B4-BE49-F238E27FC236}">
                  <a16:creationId xmlns:a16="http://schemas.microsoft.com/office/drawing/2014/main" id="{44BC95B6-630F-41C1-9ECD-CEF1790E6D1A}"/>
                </a:ext>
              </a:extLst>
            </p:cNvPr>
            <p:cNvSpPr/>
            <p:nvPr/>
          </p:nvSpPr>
          <p:spPr>
            <a:xfrm>
              <a:off x="4541520" y="3429000"/>
              <a:ext cx="3641554"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5788C5A-7D59-4304-B80D-691C122EF608}"/>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sp>
        <p:nvSpPr>
          <p:cNvPr id="365570" name="Rectangle 2"/>
          <p:cNvSpPr>
            <a:spLocks noGrp="1" noChangeArrowheads="1"/>
          </p:cNvSpPr>
          <p:nvPr>
            <p:ph type="title"/>
          </p:nvPr>
        </p:nvSpPr>
        <p:spPr>
          <a:xfrm>
            <a:off x="252412" y="-152400"/>
            <a:ext cx="11534776" cy="1143000"/>
          </a:xfrm>
        </p:spPr>
        <p:txBody>
          <a:bodyPr>
            <a:normAutofit/>
          </a:bodyPr>
          <a:lstStyle/>
          <a:p>
            <a:r>
              <a:rPr lang="en-US" dirty="0"/>
              <a:t>Pass by </a:t>
            </a:r>
            <a:r>
              <a:rPr lang="en-US"/>
              <a:t>Object Reference</a:t>
            </a:r>
            <a:endParaRPr lang="en-US" dirty="0"/>
          </a:p>
        </p:txBody>
      </p:sp>
      <p:sp>
        <p:nvSpPr>
          <p:cNvPr id="365594" name="Text Box 26"/>
          <p:cNvSpPr txBox="1">
            <a:spLocks noChangeArrowheads="1"/>
          </p:cNvSpPr>
          <p:nvPr/>
        </p:nvSpPr>
        <p:spPr bwMode="auto">
          <a:xfrm>
            <a:off x="600075" y="834653"/>
            <a:ext cx="10839450"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When we </a:t>
            </a:r>
            <a:r>
              <a:rPr lang="en-US" sz="2400" dirty="0">
                <a:solidFill>
                  <a:srgbClr val="FF0000"/>
                </a:solidFill>
              </a:rPr>
              <a:t>pass by object reference</a:t>
            </a:r>
            <a:r>
              <a:rPr lang="en-US" sz="2400" dirty="0">
                <a:solidFill>
                  <a:prstClr val="black"/>
                </a:solidFill>
              </a:rPr>
              <a:t>, </a:t>
            </a:r>
            <a:r>
              <a:rPr lang="en-US" sz="2400" dirty="0">
                <a:solidFill>
                  <a:srgbClr val="FF0000"/>
                </a:solidFill>
              </a:rPr>
              <a:t>we can't use assignment to change the value </a:t>
            </a:r>
            <a:r>
              <a:rPr lang="en-US" sz="2400" dirty="0">
                <a:solidFill>
                  <a:prstClr val="black"/>
                </a:solidFill>
              </a:rPr>
              <a:t>of the original value/object!</a:t>
            </a: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3759890" y="3888616"/>
            <a:ext cx="3968898" cy="1476458"/>
            <a:chOff x="4541520" y="3429000"/>
            <a:chExt cx="362626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362626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256145" y="1991147"/>
            <a:ext cx="3417398" cy="3501575"/>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 stinks!";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 = "Devan";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print(s);</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3759890" y="2127454"/>
            <a:ext cx="3968899" cy="1476458"/>
            <a:chOff x="4541519" y="3429000"/>
            <a:chExt cx="3626261"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19" y="3429000"/>
              <a:ext cx="3626261"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8390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stinkfy</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grpSp>
        <p:nvGrpSpPr>
          <p:cNvPr id="75" name="Group 74">
            <a:extLst>
              <a:ext uri="{FF2B5EF4-FFF2-40B4-BE49-F238E27FC236}">
                <a16:creationId xmlns:a16="http://schemas.microsoft.com/office/drawing/2014/main" id="{612FC04C-AE97-4D5F-B929-3E94B5AD1B8B}"/>
              </a:ext>
            </a:extLst>
          </p:cNvPr>
          <p:cNvGrpSpPr/>
          <p:nvPr/>
        </p:nvGrpSpPr>
        <p:grpSpPr>
          <a:xfrm>
            <a:off x="3928405" y="3101568"/>
            <a:ext cx="955571" cy="412447"/>
            <a:chOff x="8291183" y="-745217"/>
            <a:chExt cx="405116" cy="412447"/>
          </a:xfrm>
        </p:grpSpPr>
        <p:sp>
          <p:nvSpPr>
            <p:cNvPr id="77" name="TextBox 76">
              <a:extLst>
                <a:ext uri="{FF2B5EF4-FFF2-40B4-BE49-F238E27FC236}">
                  <a16:creationId xmlns:a16="http://schemas.microsoft.com/office/drawing/2014/main" id="{27AF5A01-2607-4930-B292-C95AE1D72890}"/>
                </a:ext>
              </a:extLst>
            </p:cNvPr>
            <p:cNvSpPr txBox="1"/>
            <p:nvPr/>
          </p:nvSpPr>
          <p:spPr>
            <a:xfrm>
              <a:off x="8291183" y="-745217"/>
              <a:ext cx="1353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t>
              </a:r>
            </a:p>
          </p:txBody>
        </p:sp>
        <p:sp>
          <p:nvSpPr>
            <p:cNvPr id="78" name="Rectangle 77">
              <a:extLst>
                <a:ext uri="{FF2B5EF4-FFF2-40B4-BE49-F238E27FC236}">
                  <a16:creationId xmlns:a16="http://schemas.microsoft.com/office/drawing/2014/main" id="{CA502A1F-4A29-4F5E-A366-4E23EDBA958E}"/>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7" name="Rectangle 86">
            <a:extLst>
              <a:ext uri="{FF2B5EF4-FFF2-40B4-BE49-F238E27FC236}">
                <a16:creationId xmlns:a16="http://schemas.microsoft.com/office/drawing/2014/main" id="{0910C6C2-D9B7-4B69-B87F-CFB1CAADCE7E}"/>
              </a:ext>
            </a:extLst>
          </p:cNvPr>
          <p:cNvSpPr/>
          <p:nvPr/>
        </p:nvSpPr>
        <p:spPr>
          <a:xfrm>
            <a:off x="8362075" y="4087182"/>
            <a:ext cx="1103262"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8" name="TextBox 87">
            <a:extLst>
              <a:ext uri="{FF2B5EF4-FFF2-40B4-BE49-F238E27FC236}">
                <a16:creationId xmlns:a16="http://schemas.microsoft.com/office/drawing/2014/main" id="{4B63D0CD-44D3-45E7-B285-D4322856D971}"/>
              </a:ext>
            </a:extLst>
          </p:cNvPr>
          <p:cNvSpPr txBox="1"/>
          <p:nvPr/>
        </p:nvSpPr>
        <p:spPr>
          <a:xfrm>
            <a:off x="8366248" y="4063619"/>
            <a:ext cx="11721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"Devan"</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40117" y="37647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41898" y="40756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35862" y="46942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5771" y="254962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11373" y="28527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CAA5E7-2E3F-4F60-87F5-E2D55E49121E}"/>
              </a:ext>
            </a:extLst>
          </p:cNvPr>
          <p:cNvCxnSpPr/>
          <p:nvPr/>
        </p:nvCxnSpPr>
        <p:spPr>
          <a:xfrm>
            <a:off x="307601" y="31540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41901" y="499453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1992999" y="4756327"/>
            <a:ext cx="13131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Devan</a:t>
            </a:r>
          </a:p>
        </p:txBody>
      </p:sp>
      <p:grpSp>
        <p:nvGrpSpPr>
          <p:cNvPr id="47" name="Group 46">
            <a:extLst>
              <a:ext uri="{FF2B5EF4-FFF2-40B4-BE49-F238E27FC236}">
                <a16:creationId xmlns:a16="http://schemas.microsoft.com/office/drawing/2014/main" id="{2076CECB-9B27-C042-805C-8CF585894008}"/>
              </a:ext>
            </a:extLst>
          </p:cNvPr>
          <p:cNvGrpSpPr/>
          <p:nvPr/>
        </p:nvGrpSpPr>
        <p:grpSpPr>
          <a:xfrm>
            <a:off x="3842232" y="4285325"/>
            <a:ext cx="955571" cy="412447"/>
            <a:chOff x="8291183" y="-745217"/>
            <a:chExt cx="405116" cy="412447"/>
          </a:xfrm>
        </p:grpSpPr>
        <p:sp>
          <p:nvSpPr>
            <p:cNvPr id="48" name="TextBox 47">
              <a:extLst>
                <a:ext uri="{FF2B5EF4-FFF2-40B4-BE49-F238E27FC236}">
                  <a16:creationId xmlns:a16="http://schemas.microsoft.com/office/drawing/2014/main" id="{D9666232-7BFF-0A44-A47B-D7E24833EE35}"/>
                </a:ext>
              </a:extLst>
            </p:cNvPr>
            <p:cNvSpPr txBox="1"/>
            <p:nvPr/>
          </p:nvSpPr>
          <p:spPr>
            <a:xfrm>
              <a:off x="8291183" y="-745217"/>
              <a:ext cx="1224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s</a:t>
              </a:r>
            </a:p>
          </p:txBody>
        </p:sp>
        <p:sp>
          <p:nvSpPr>
            <p:cNvPr id="49" name="Rectangle 48">
              <a:extLst>
                <a:ext uri="{FF2B5EF4-FFF2-40B4-BE49-F238E27FC236}">
                  <a16:creationId xmlns:a16="http://schemas.microsoft.com/office/drawing/2014/main" id="{564ED5A9-103A-F64F-8928-01E996999FB1}"/>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42" name="Straight Arrow Connector 41">
            <a:extLst>
              <a:ext uri="{FF2B5EF4-FFF2-40B4-BE49-F238E27FC236}">
                <a16:creationId xmlns:a16="http://schemas.microsoft.com/office/drawing/2014/main" id="{CEA6D8FE-683E-4B38-8870-148482DCBF90}"/>
              </a:ext>
            </a:extLst>
          </p:cNvPr>
          <p:cNvCxnSpPr>
            <a:cxnSpLocks/>
            <a:endCxn id="87" idx="1"/>
          </p:cNvCxnSpPr>
          <p:nvPr/>
        </p:nvCxnSpPr>
        <p:spPr>
          <a:xfrm flipV="1">
            <a:off x="4440453" y="4284355"/>
            <a:ext cx="3921622" cy="2205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96B05F0-9769-4213-AB24-379F51A9E889}"/>
              </a:ext>
            </a:extLst>
          </p:cNvPr>
          <p:cNvSpPr/>
          <p:nvPr/>
        </p:nvSpPr>
        <p:spPr>
          <a:xfrm>
            <a:off x="8366634" y="3534601"/>
            <a:ext cx="2221737"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6" name="TextBox 55">
            <a:extLst>
              <a:ext uri="{FF2B5EF4-FFF2-40B4-BE49-F238E27FC236}">
                <a16:creationId xmlns:a16="http://schemas.microsoft.com/office/drawing/2014/main" id="{97024DE3-DA6D-4618-9517-71279D5233F6}"/>
              </a:ext>
            </a:extLst>
          </p:cNvPr>
          <p:cNvSpPr txBox="1"/>
          <p:nvPr/>
        </p:nvSpPr>
        <p:spPr>
          <a:xfrm>
            <a:off x="8321480" y="3533754"/>
            <a:ext cx="23006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"Devan stinks!"</a:t>
            </a:r>
          </a:p>
        </p:txBody>
      </p:sp>
      <p:grpSp>
        <p:nvGrpSpPr>
          <p:cNvPr id="60" name="Group 59">
            <a:extLst>
              <a:ext uri="{FF2B5EF4-FFF2-40B4-BE49-F238E27FC236}">
                <a16:creationId xmlns:a16="http://schemas.microsoft.com/office/drawing/2014/main" id="{25C12320-CEE8-4BC2-B346-50F150BC69F0}"/>
              </a:ext>
            </a:extLst>
          </p:cNvPr>
          <p:cNvGrpSpPr/>
          <p:nvPr/>
        </p:nvGrpSpPr>
        <p:grpSpPr>
          <a:xfrm>
            <a:off x="3928405" y="2550648"/>
            <a:ext cx="955571" cy="412447"/>
            <a:chOff x="8291183" y="-745217"/>
            <a:chExt cx="405116" cy="412447"/>
          </a:xfrm>
        </p:grpSpPr>
        <p:sp>
          <p:nvSpPr>
            <p:cNvPr id="61" name="TextBox 60">
              <a:extLst>
                <a:ext uri="{FF2B5EF4-FFF2-40B4-BE49-F238E27FC236}">
                  <a16:creationId xmlns:a16="http://schemas.microsoft.com/office/drawing/2014/main" id="{E1EFEABE-6B2E-42BC-AF6F-E8EE1000A5FA}"/>
                </a:ext>
              </a:extLst>
            </p:cNvPr>
            <p:cNvSpPr txBox="1"/>
            <p:nvPr/>
          </p:nvSpPr>
          <p:spPr>
            <a:xfrm>
              <a:off x="8291183" y="-745217"/>
              <a:ext cx="1163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t</a:t>
              </a:r>
            </a:p>
          </p:txBody>
        </p:sp>
        <p:sp>
          <p:nvSpPr>
            <p:cNvPr id="62" name="Rectangle 61">
              <a:extLst>
                <a:ext uri="{FF2B5EF4-FFF2-40B4-BE49-F238E27FC236}">
                  <a16:creationId xmlns:a16="http://schemas.microsoft.com/office/drawing/2014/main" id="{FAB00BAC-D85B-44AA-9344-0F8C1271E28C}"/>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63" name="Straight Arrow Connector 62">
            <a:extLst>
              <a:ext uri="{FF2B5EF4-FFF2-40B4-BE49-F238E27FC236}">
                <a16:creationId xmlns:a16="http://schemas.microsoft.com/office/drawing/2014/main" id="{B35AD6C9-C5C2-4ACF-8450-656B05A90A3D}"/>
              </a:ext>
            </a:extLst>
          </p:cNvPr>
          <p:cNvCxnSpPr>
            <a:cxnSpLocks/>
          </p:cNvCxnSpPr>
          <p:nvPr/>
        </p:nvCxnSpPr>
        <p:spPr>
          <a:xfrm>
            <a:off x="4526626" y="2770231"/>
            <a:ext cx="3822717" cy="7989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66ABFF5-B0DF-4FC6-9353-EA341C5CE960}"/>
              </a:ext>
            </a:extLst>
          </p:cNvPr>
          <p:cNvCxnSpPr>
            <a:cxnSpLocks/>
          </p:cNvCxnSpPr>
          <p:nvPr/>
        </p:nvCxnSpPr>
        <p:spPr>
          <a:xfrm>
            <a:off x="4545917" y="3298810"/>
            <a:ext cx="3808869" cy="3302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AE3F9FED-64F6-418A-AE52-68A09DF8AC8C}"/>
              </a:ext>
            </a:extLst>
          </p:cNvPr>
          <p:cNvSpPr/>
          <p:nvPr/>
        </p:nvSpPr>
        <p:spPr>
          <a:xfrm>
            <a:off x="87631" y="1381859"/>
            <a:ext cx="3417398" cy="930122"/>
          </a:xfrm>
          <a:prstGeom prst="wedgeRoundRectCallout">
            <a:avLst>
              <a:gd name="adj1" fmla="val -23329"/>
              <a:gd name="adj2" fmla="val 1284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 in fact,</a:t>
            </a:r>
            <a:r>
              <a:rPr lang="en-US" sz="2000" dirty="0">
                <a:solidFill>
                  <a:prstClr val="white"/>
                </a:solidFill>
                <a:latin typeface="Corbel" panose="020B0503020204020204" pitchFamily="34" charset="0"/>
              </a:rPr>
              <a:t> </a:t>
            </a:r>
            <a:r>
              <a:rPr lang="en-US" sz="2000" dirty="0">
                <a:solidFill>
                  <a:srgbClr val="FFCDCD"/>
                </a:solidFill>
                <a:latin typeface="Corbel" panose="020B0503020204020204" pitchFamily="34" charset="0"/>
              </a:rPr>
              <a:t>this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assignment just changes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local</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object reference 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cxnSp>
        <p:nvCxnSpPr>
          <p:cNvPr id="80" name="Straight Arrow Connector 79">
            <a:extLst>
              <a:ext uri="{FF2B5EF4-FFF2-40B4-BE49-F238E27FC236}">
                <a16:creationId xmlns:a16="http://schemas.microsoft.com/office/drawing/2014/main" id="{EAD0BF3C-EE92-41A9-B557-DD6EA3A5CB12}"/>
              </a:ext>
            </a:extLst>
          </p:cNvPr>
          <p:cNvCxnSpPr>
            <a:cxnSpLocks/>
            <a:endCxn id="88" idx="1"/>
          </p:cNvCxnSpPr>
          <p:nvPr/>
        </p:nvCxnSpPr>
        <p:spPr>
          <a:xfrm>
            <a:off x="4575539" y="3306915"/>
            <a:ext cx="3790709" cy="956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Speech Bubble: Rectangle with Corners Rounded 29">
            <a:extLst>
              <a:ext uri="{FF2B5EF4-FFF2-40B4-BE49-F238E27FC236}">
                <a16:creationId xmlns:a16="http://schemas.microsoft.com/office/drawing/2014/main" id="{56FF2C96-5439-4F58-A116-FEA96F28CBB4}"/>
              </a:ext>
            </a:extLst>
          </p:cNvPr>
          <p:cNvSpPr/>
          <p:nvPr/>
        </p:nvSpPr>
        <p:spPr>
          <a:xfrm>
            <a:off x="2101617" y="5634981"/>
            <a:ext cx="3535683" cy="1188884"/>
          </a:xfrm>
          <a:prstGeom prst="wedgeRoundRectCallout">
            <a:avLst>
              <a:gd name="adj1" fmla="val -54270"/>
              <a:gd name="adj2" fmla="val -1196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call copies the object reference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into the formal parameter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3" name="Speech Bubble: Rectangle with Corners Rounded 52">
            <a:extLst>
              <a:ext uri="{FF2B5EF4-FFF2-40B4-BE49-F238E27FC236}">
                <a16:creationId xmlns:a16="http://schemas.microsoft.com/office/drawing/2014/main" id="{05828B98-97E7-4D6A-97EE-D6CCBBCCE482}"/>
              </a:ext>
            </a:extLst>
          </p:cNvPr>
          <p:cNvSpPr/>
          <p:nvPr/>
        </p:nvSpPr>
        <p:spPr>
          <a:xfrm>
            <a:off x="465330" y="963692"/>
            <a:ext cx="2980258" cy="1286414"/>
          </a:xfrm>
          <a:prstGeom prst="wedgeRoundRectCallout">
            <a:avLst>
              <a:gd name="adj1" fmla="val -40231"/>
              <a:gd name="adj2" fmla="val 110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We might expect this assignment to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change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original</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variable 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 the calling function!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4" name="Speech Bubble: Rectangle with Corners Rounded 53">
            <a:extLst>
              <a:ext uri="{FF2B5EF4-FFF2-40B4-BE49-F238E27FC236}">
                <a16:creationId xmlns:a16="http://schemas.microsoft.com/office/drawing/2014/main" id="{95ED935A-8F6E-464F-B394-FD8564F5A042}"/>
              </a:ext>
            </a:extLst>
          </p:cNvPr>
          <p:cNvSpPr/>
          <p:nvPr/>
        </p:nvSpPr>
        <p:spPr>
          <a:xfrm>
            <a:off x="257567" y="5755578"/>
            <a:ext cx="3535683" cy="981461"/>
          </a:xfrm>
          <a:prstGeom prst="wedgeRoundRectCallout">
            <a:avLst>
              <a:gd name="adj1" fmla="val -38098"/>
              <a:gd name="adj2" fmla="val -2112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Let's see if we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can change the value of our original variable.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5" name="Speech Bubble: Rectangle with Corners Rounded 64">
            <a:extLst>
              <a:ext uri="{FF2B5EF4-FFF2-40B4-BE49-F238E27FC236}">
                <a16:creationId xmlns:a16="http://schemas.microsoft.com/office/drawing/2014/main" id="{23C9ADCC-8A50-4ADB-8F23-19BD55749778}"/>
              </a:ext>
            </a:extLst>
          </p:cNvPr>
          <p:cNvSpPr/>
          <p:nvPr/>
        </p:nvSpPr>
        <p:spPr>
          <a:xfrm>
            <a:off x="2850557" y="3202940"/>
            <a:ext cx="3535683" cy="981461"/>
          </a:xfrm>
          <a:prstGeom prst="wedgeRoundRectCallout">
            <a:avLst>
              <a:gd name="adj1" fmla="val -88230"/>
              <a:gd name="adj2" fmla="val -564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By using assignment with our object reference here.</a:t>
            </a:r>
          </a:p>
        </p:txBody>
      </p:sp>
      <p:sp>
        <p:nvSpPr>
          <p:cNvPr id="94" name="Speech Bubble: Rectangle with Corners Rounded 93">
            <a:extLst>
              <a:ext uri="{FF2B5EF4-FFF2-40B4-BE49-F238E27FC236}">
                <a16:creationId xmlns:a16="http://schemas.microsoft.com/office/drawing/2014/main" id="{777E8D22-CEFC-4892-A54B-CC3DC7FFB9BB}"/>
              </a:ext>
            </a:extLst>
          </p:cNvPr>
          <p:cNvSpPr/>
          <p:nvPr/>
        </p:nvSpPr>
        <p:spPr>
          <a:xfrm>
            <a:off x="4088063" y="5044269"/>
            <a:ext cx="3045176" cy="1131448"/>
          </a:xfrm>
          <a:prstGeom prst="wedgeRoundRectCallout">
            <a:avLst>
              <a:gd name="adj1" fmla="val -36721"/>
              <a:gd name="adj2" fmla="val -912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has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no impact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on the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original object reference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or the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object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 points to!</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906757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down)">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5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8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2.29167E-6 -3.33333E-6 L 0.0207 -0.31574 " pathEditMode="relative" rAng="0" ptsTypes="AA">
                                      <p:cBhvr>
                                        <p:cTn id="79" dur="2000" fill="hold"/>
                                        <p:tgtEl>
                                          <p:spTgt spid="30"/>
                                        </p:tgtEl>
                                        <p:attrNameLst>
                                          <p:attrName>ppt_x</p:attrName>
                                          <p:attrName>ppt_y</p:attrName>
                                        </p:attrNameLst>
                                      </p:cBhvr>
                                      <p:rCtr x="1029" y="-15787"/>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9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9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7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wipe(left)">
                                      <p:cBhvr>
                                        <p:cTn id="104" dur="500"/>
                                        <p:tgtEl>
                                          <p:spTgt spid="8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92"/>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9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wipe(left)">
                                      <p:cBhvr>
                                        <p:cTn id="121" dur="500"/>
                                        <p:tgtEl>
                                          <p:spTgt spid="63"/>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55"/>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9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wipe(down)">
                                      <p:cBhvr>
                                        <p:cTn id="140" dur="500"/>
                                        <p:tgtEl>
                                          <p:spTgt spid="53"/>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2" nodeType="clickEffect">
                                  <p:stCondLst>
                                    <p:cond delay="0"/>
                                  </p:stCondLst>
                                  <p:childTnLst>
                                    <p:animMotion origin="layout" path="M 3.54167E-6 7.40741E-7 L -0.00365 0.13611 " pathEditMode="relative" rAng="0" ptsTypes="AA">
                                      <p:cBhvr>
                                        <p:cTn id="144" dur="2000" fill="hold"/>
                                        <p:tgtEl>
                                          <p:spTgt spid="53"/>
                                        </p:tgtEl>
                                        <p:attrNameLst>
                                          <p:attrName>ppt_x</p:attrName>
                                          <p:attrName>ppt_y</p:attrName>
                                        </p:attrNameLst>
                                      </p:cBhvr>
                                      <p:rCtr x="-182" y="6806"/>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wipe(down)">
                                      <p:cBhvr>
                                        <p:cTn id="153" dur="5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path" presetSubtype="0" accel="50000" decel="50000" fill="hold" grpId="2" nodeType="clickEffect">
                                  <p:stCondLst>
                                    <p:cond delay="0"/>
                                  </p:stCondLst>
                                  <p:childTnLst>
                                    <p:animMotion origin="layout" path="M 4.375E-6 -2.96296E-6 L 0.27864 0.01875 " pathEditMode="relative" rAng="0" ptsTypes="AA">
                                      <p:cBhvr>
                                        <p:cTn id="157" dur="2000" fill="hold"/>
                                        <p:tgtEl>
                                          <p:spTgt spid="44"/>
                                        </p:tgtEl>
                                        <p:attrNameLst>
                                          <p:attrName>ppt_x</p:attrName>
                                          <p:attrName>ppt_y</p:attrName>
                                        </p:attrNameLst>
                                      </p:cBhvr>
                                      <p:rCtr x="13932" y="926"/>
                                    </p:animMotion>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94"/>
                                        </p:tgtEl>
                                        <p:attrNameLst>
                                          <p:attrName>style.visibility</p:attrName>
                                        </p:attrNameLst>
                                      </p:cBhvr>
                                      <p:to>
                                        <p:strVal val="visible"/>
                                      </p:to>
                                    </p:set>
                                    <p:animEffect transition="in" filter="wipe(down)">
                                      <p:cBhvr>
                                        <p:cTn id="162" dur="500"/>
                                        <p:tgtEl>
                                          <p:spTgt spid="94"/>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path" presetSubtype="0" accel="50000" decel="50000" fill="hold" grpId="2" nodeType="clickEffect">
                                  <p:stCondLst>
                                    <p:cond delay="0"/>
                                  </p:stCondLst>
                                  <p:childTnLst>
                                    <p:animMotion origin="layout" path="M 0.00117 -4.07407E-6 L 0.36966 -0.02615 " pathEditMode="relative" rAng="0" ptsTypes="AA">
                                      <p:cBhvr>
                                        <p:cTn id="166" dur="2000" fill="hold"/>
                                        <p:tgtEl>
                                          <p:spTgt spid="94"/>
                                        </p:tgtEl>
                                        <p:attrNameLst>
                                          <p:attrName>ppt_x</p:attrName>
                                          <p:attrName>ppt_y</p:attrName>
                                        </p:attrNameLst>
                                      </p:cBhvr>
                                      <p:rCtr x="18424" y="-1319"/>
                                    </p:animMotion>
                                  </p:childTnLst>
                                </p:cTn>
                              </p:par>
                            </p:childTnLst>
                          </p:cTn>
                        </p:par>
                      </p:childTnLst>
                    </p:cTn>
                  </p:par>
                  <p:par>
                    <p:cTn id="167" fill="hold">
                      <p:stCondLst>
                        <p:cond delay="indefinite"/>
                      </p:stCondLst>
                      <p:childTnLst>
                        <p:par>
                          <p:cTn id="168" fill="hold">
                            <p:stCondLst>
                              <p:cond delay="0"/>
                            </p:stCondLst>
                            <p:childTnLst>
                              <p:par>
                                <p:cTn id="169" presetID="22" presetClass="exit" presetSubtype="2" fill="hold" nodeType="clickEffect">
                                  <p:stCondLst>
                                    <p:cond delay="0"/>
                                  </p:stCondLst>
                                  <p:childTnLst>
                                    <p:animEffect transition="out" filter="wipe(right)">
                                      <p:cBhvr>
                                        <p:cTn id="170" dur="500"/>
                                        <p:tgtEl>
                                          <p:spTgt spid="80"/>
                                        </p:tgtEl>
                                      </p:cBhvr>
                                    </p:animEffect>
                                    <p:set>
                                      <p:cBhvr>
                                        <p:cTn id="171" dur="1" fill="hold">
                                          <p:stCondLst>
                                            <p:cond delay="499"/>
                                          </p:stCondLst>
                                        </p:cTn>
                                        <p:tgtEl>
                                          <p:spTgt spid="80"/>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64"/>
                                        </p:tgtEl>
                                        <p:attrNameLst>
                                          <p:attrName>style.visibility</p:attrName>
                                        </p:attrNameLst>
                                      </p:cBhvr>
                                      <p:to>
                                        <p:strVal val="visible"/>
                                      </p:to>
                                    </p:set>
                                    <p:animEffect transition="in" filter="wipe(left)">
                                      <p:cBhvr>
                                        <p:cTn id="176" dur="500"/>
                                        <p:tgtEl>
                                          <p:spTgt spid="64"/>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44"/>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9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26"/>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75"/>
                                        </p:tgtEl>
                                      </p:cBhvr>
                                    </p:animEffect>
                                    <p:set>
                                      <p:cBhvr>
                                        <p:cTn id="189" dur="1" fill="hold">
                                          <p:stCondLst>
                                            <p:cond delay="499"/>
                                          </p:stCondLst>
                                        </p:cTn>
                                        <p:tgtEl>
                                          <p:spTgt spid="75"/>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60"/>
                                        </p:tgtEl>
                                      </p:cBhvr>
                                    </p:animEffect>
                                    <p:set>
                                      <p:cBhvr>
                                        <p:cTn id="192" dur="1" fill="hold">
                                          <p:stCondLst>
                                            <p:cond delay="499"/>
                                          </p:stCondLst>
                                        </p:cTn>
                                        <p:tgtEl>
                                          <p:spTgt spid="6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63"/>
                                        </p:tgtEl>
                                      </p:cBhvr>
                                    </p:animEffect>
                                    <p:set>
                                      <p:cBhvr>
                                        <p:cTn id="195" dur="1" fill="hold">
                                          <p:stCondLst>
                                            <p:cond delay="499"/>
                                          </p:stCondLst>
                                        </p:cTn>
                                        <p:tgtEl>
                                          <p:spTgt spid="63"/>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55"/>
                                        </p:tgtEl>
                                      </p:cBhvr>
                                    </p:animEffect>
                                    <p:set>
                                      <p:cBhvr>
                                        <p:cTn id="198" dur="1" fill="hold">
                                          <p:stCondLst>
                                            <p:cond delay="499"/>
                                          </p:stCondLst>
                                        </p:cTn>
                                        <p:tgtEl>
                                          <p:spTgt spid="55"/>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56"/>
                                        </p:tgtEl>
                                      </p:cBhvr>
                                    </p:animEffect>
                                    <p:set>
                                      <p:cBhvr>
                                        <p:cTn id="201" dur="1" fill="hold">
                                          <p:stCondLst>
                                            <p:cond delay="499"/>
                                          </p:stCondLst>
                                        </p:cTn>
                                        <p:tgtEl>
                                          <p:spTgt spid="56"/>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64"/>
                                        </p:tgtEl>
                                      </p:cBhvr>
                                    </p:animEffect>
                                    <p:set>
                                      <p:cBhvr>
                                        <p:cTn id="204" dur="1" fill="hold">
                                          <p:stCondLst>
                                            <p:cond delay="499"/>
                                          </p:stCondLst>
                                        </p:cTn>
                                        <p:tgtEl>
                                          <p:spTgt spid="64"/>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71"/>
                                        </p:tgtEl>
                                      </p:cBhvr>
                                    </p:animEffect>
                                    <p:set>
                                      <p:cBhvr>
                                        <p:cTn id="207" dur="1" fill="hold">
                                          <p:stCondLst>
                                            <p:cond delay="499"/>
                                          </p:stCondLst>
                                        </p:cTn>
                                        <p:tgtEl>
                                          <p:spTgt spid="71"/>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nodeType="clickEffect">
                                  <p:stCondLst>
                                    <p:cond delay="0"/>
                                  </p:stCondLst>
                                  <p:childTnLst>
                                    <p:set>
                                      <p:cBhvr>
                                        <p:cTn id="211" dur="1" fill="hold">
                                          <p:stCondLst>
                                            <p:cond delay="0"/>
                                          </p:stCondLst>
                                        </p:cTn>
                                        <p:tgtEl>
                                          <p:spTgt spid="27"/>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8"/>
                                        </p:tgtEl>
                                        <p:attrNameLst>
                                          <p:attrName>style.visibility</p:attrName>
                                        </p:attrNameLst>
                                      </p:cBhvr>
                                      <p:to>
                                        <p:strVal val="visible"/>
                                      </p:to>
                                    </p:set>
                                    <p:animEffect transition="in" filter="wipe(left)">
                                      <p:cBhvr>
                                        <p:cTn id="216" dur="500"/>
                                        <p:tgtEl>
                                          <p:spTgt spid="28"/>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94" grpId="0"/>
      <p:bldP spid="70" grpId="0" animBg="1"/>
      <p:bldP spid="87" grpId="0" animBg="1"/>
      <p:bldP spid="88" grpId="0"/>
      <p:bldP spid="28" grpId="0"/>
      <p:bldP spid="55" grpId="0" animBg="1"/>
      <p:bldP spid="55" grpId="1" animBg="1"/>
      <p:bldP spid="56" grpId="0"/>
      <p:bldP spid="56" grpId="1"/>
      <p:bldP spid="44" grpId="0" animBg="1"/>
      <p:bldP spid="44" grpId="1" animBg="1"/>
      <p:bldP spid="44" grpId="2" animBg="1"/>
      <p:bldP spid="30" grpId="0" animBg="1"/>
      <p:bldP spid="30" grpId="1" animBg="1"/>
      <p:bldP spid="30" grpId="2" animBg="1"/>
      <p:bldP spid="53" grpId="0" animBg="1"/>
      <p:bldP spid="53" grpId="1" animBg="1"/>
      <p:bldP spid="53" grpId="2" animBg="1"/>
      <p:bldP spid="54" grpId="0" animBg="1"/>
      <p:bldP spid="54" grpId="1" animBg="1"/>
      <p:bldP spid="65" grpId="0" animBg="1"/>
      <p:bldP spid="65" grpId="1" animBg="1"/>
      <p:bldP spid="94" grpId="0" animBg="1"/>
      <p:bldP spid="94" grpId="1" animBg="1"/>
      <p:bldP spid="94" grpId="2"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8D26AB1C-813B-4A42-84AD-1ED19BFA8EF8}"/>
              </a:ext>
            </a:extLst>
          </p:cNvPr>
          <p:cNvSpPr txBox="1"/>
          <p:nvPr/>
        </p:nvSpPr>
        <p:spPr>
          <a:xfrm>
            <a:off x="582140" y="819496"/>
            <a:ext cx="10857229" cy="461665"/>
          </a:xfrm>
          <a:prstGeom prst="rect">
            <a:avLst/>
          </a:prstGeom>
          <a:noFill/>
        </p:spPr>
        <p:txBody>
          <a:bodyPr wrap="square" rtlCol="0">
            <a:spAutoFit/>
          </a:bodyPr>
          <a:lstStyle/>
          <a:p>
            <a:pPr algn="ctr"/>
            <a:r>
              <a:rPr lang="en-US" sz="2400" dirty="0">
                <a:latin typeface="+mj-lt"/>
                <a:cs typeface="Times New Roman" pitchFamily="18" charset="0"/>
              </a:rPr>
              <a:t>Python supports </a:t>
            </a:r>
            <a:r>
              <a:rPr lang="en-US" sz="2400" dirty="0">
                <a:solidFill>
                  <a:srgbClr val="FF0000"/>
                </a:solidFill>
                <a:latin typeface="+mj-lt"/>
                <a:cs typeface="Times New Roman" pitchFamily="18" charset="0"/>
              </a:rPr>
              <a:t>capture by environment </a:t>
            </a:r>
            <a:r>
              <a:rPr lang="en-US" sz="2400" dirty="0">
                <a:latin typeface="+mj-lt"/>
                <a:cs typeface="Times New Roman" pitchFamily="18" charset="0"/>
              </a:rPr>
              <a:t>semantics.</a:t>
            </a:r>
          </a:p>
        </p:txBody>
      </p:sp>
      <p:grpSp>
        <p:nvGrpSpPr>
          <p:cNvPr id="85" name="Group 84">
            <a:extLst>
              <a:ext uri="{FF2B5EF4-FFF2-40B4-BE49-F238E27FC236}">
                <a16:creationId xmlns:a16="http://schemas.microsoft.com/office/drawing/2014/main" id="{35AB45F4-1193-4DB7-973B-179F87FDF8EE}"/>
              </a:ext>
            </a:extLst>
          </p:cNvPr>
          <p:cNvGrpSpPr/>
          <p:nvPr/>
        </p:nvGrpSpPr>
        <p:grpSpPr>
          <a:xfrm>
            <a:off x="6914478" y="4213764"/>
            <a:ext cx="3806119" cy="1346733"/>
            <a:chOff x="6914478" y="4213764"/>
            <a:chExt cx="3806119" cy="1346733"/>
          </a:xfrm>
        </p:grpSpPr>
        <p:grpSp>
          <p:nvGrpSpPr>
            <p:cNvPr id="87" name="Group 86">
              <a:extLst>
                <a:ext uri="{FF2B5EF4-FFF2-40B4-BE49-F238E27FC236}">
                  <a16:creationId xmlns:a16="http://schemas.microsoft.com/office/drawing/2014/main" id="{3A6CEEBA-0009-4E07-8712-524612854F07}"/>
                </a:ext>
              </a:extLst>
            </p:cNvPr>
            <p:cNvGrpSpPr/>
            <p:nvPr/>
          </p:nvGrpSpPr>
          <p:grpSpPr>
            <a:xfrm>
              <a:off x="7179118" y="4213764"/>
              <a:ext cx="3541479" cy="1346733"/>
              <a:chOff x="9667870" y="2080263"/>
              <a:chExt cx="3541479" cy="1346733"/>
            </a:xfrm>
          </p:grpSpPr>
          <p:grpSp>
            <p:nvGrpSpPr>
              <p:cNvPr id="89" name="Group 88">
                <a:extLst>
                  <a:ext uri="{FF2B5EF4-FFF2-40B4-BE49-F238E27FC236}">
                    <a16:creationId xmlns:a16="http://schemas.microsoft.com/office/drawing/2014/main" id="{7FE3E4BD-55D6-4F86-AC9C-40ADE9AF758A}"/>
                  </a:ext>
                </a:extLst>
              </p:cNvPr>
              <p:cNvGrpSpPr/>
              <p:nvPr/>
            </p:nvGrpSpPr>
            <p:grpSpPr>
              <a:xfrm>
                <a:off x="9667870" y="2080263"/>
                <a:ext cx="3541479" cy="1346733"/>
                <a:chOff x="9667870" y="2080263"/>
                <a:chExt cx="3541479" cy="1346733"/>
              </a:xfrm>
            </p:grpSpPr>
            <p:sp>
              <p:nvSpPr>
                <p:cNvPr id="106" name="Rectangle 105">
                  <a:extLst>
                    <a:ext uri="{FF2B5EF4-FFF2-40B4-BE49-F238E27FC236}">
                      <a16:creationId xmlns:a16="http://schemas.microsoft.com/office/drawing/2014/main" id="{B6832EB8-FBAA-4012-99CA-6F2CF76043FA}"/>
                    </a:ext>
                  </a:extLst>
                </p:cNvPr>
                <p:cNvSpPr/>
                <p:nvPr/>
              </p:nvSpPr>
              <p:spPr>
                <a:xfrm>
                  <a:off x="9667870" y="2080263"/>
                  <a:ext cx="3522971" cy="13467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F8FCE9F-866B-4933-BB55-171D18C5F7C0}"/>
                    </a:ext>
                  </a:extLst>
                </p:cNvPr>
                <p:cNvSpPr txBox="1"/>
                <p:nvPr/>
              </p:nvSpPr>
              <p:spPr>
                <a:xfrm>
                  <a:off x="9757313" y="2963782"/>
                  <a:ext cx="3452036" cy="369332"/>
                </a:xfrm>
                <a:prstGeom prst="rect">
                  <a:avLst/>
                </a:prstGeom>
                <a:noFill/>
              </p:spPr>
              <p:txBody>
                <a:bodyPr wrap="square">
                  <a:spAutoFit/>
                </a:bodyPr>
                <a:lstStyle/>
                <a:p>
                  <a:r>
                    <a:rPr lang="en-US" dirty="0">
                      <a:solidFill>
                        <a:srgbClr val="7030A0"/>
                      </a:solidFill>
                      <a:latin typeface="Consolas" panose="020B0609020204030204" pitchFamily="49" charset="0"/>
                    </a:rPr>
                    <a:t>print("q*x is: ",</a:t>
                  </a:r>
                  <a:r>
                    <a:rPr lang="en-US" sz="1800" dirty="0">
                      <a:solidFill>
                        <a:srgbClr val="BF900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endParaRPr lang="en-US" dirty="0">
                    <a:latin typeface="Consolas" panose="020B0609020204030204" pitchFamily="49" charset="0"/>
                  </a:endParaRPr>
                </a:p>
              </p:txBody>
            </p:sp>
          </p:grpSp>
          <p:sp>
            <p:nvSpPr>
              <p:cNvPr id="99" name="TextBox 98">
                <a:extLst>
                  <a:ext uri="{FF2B5EF4-FFF2-40B4-BE49-F238E27FC236}">
                    <a16:creationId xmlns:a16="http://schemas.microsoft.com/office/drawing/2014/main" id="{28844364-87B8-430A-8170-321821C13E2A}"/>
                  </a:ext>
                </a:extLst>
              </p:cNvPr>
              <p:cNvSpPr txBox="1"/>
              <p:nvPr/>
            </p:nvSpPr>
            <p:spPr>
              <a:xfrm>
                <a:off x="9686378" y="2619576"/>
                <a:ext cx="1991097" cy="369332"/>
              </a:xfrm>
              <a:prstGeom prst="rect">
                <a:avLst/>
              </a:prstGeom>
              <a:noFill/>
            </p:spPr>
            <p:txBody>
              <a:bodyPr wrap="square">
                <a:spAutoFit/>
              </a:bodyPr>
              <a:lstStyle/>
              <a:p>
                <a:r>
                  <a:rPr lang="en-US" dirty="0">
                    <a:solidFill>
                      <a:srgbClr val="C00000"/>
                    </a:solidFill>
                    <a:latin typeface="Consolas" panose="020B0609020204030204" pitchFamily="49" charset="0"/>
                  </a:rPr>
                  <a:t>def anon(</a:t>
                </a:r>
                <a:r>
                  <a:rPr lang="en-US" dirty="0">
                    <a:solidFill>
                      <a:srgbClr val="00B050"/>
                    </a:solidFill>
                    <a:latin typeface="Consolas" panose="020B0609020204030204" pitchFamily="49" charset="0"/>
                  </a:rPr>
                  <a:t>x</a:t>
                </a:r>
                <a:r>
                  <a:rPr lang="en-US" dirty="0">
                    <a:solidFill>
                      <a:srgbClr val="C00000"/>
                    </a:solidFill>
                    <a:latin typeface="Consolas" panose="020B0609020204030204" pitchFamily="49" charset="0"/>
                  </a:rPr>
                  <a:t>): </a:t>
                </a:r>
                <a:endParaRPr lang="en-US" dirty="0">
                  <a:solidFill>
                    <a:srgbClr val="C00000"/>
                  </a:solidFill>
                </a:endParaRPr>
              </a:p>
            </p:txBody>
          </p:sp>
        </p:grpSp>
        <p:sp>
          <p:nvSpPr>
            <p:cNvPr id="88" name="TextBox 87">
              <a:extLst>
                <a:ext uri="{FF2B5EF4-FFF2-40B4-BE49-F238E27FC236}">
                  <a16:creationId xmlns:a16="http://schemas.microsoft.com/office/drawing/2014/main" id="{7E1C64CB-9310-46C1-A057-91C7D1DFA5A3}"/>
                </a:ext>
              </a:extLst>
            </p:cNvPr>
            <p:cNvSpPr txBox="1"/>
            <p:nvPr/>
          </p:nvSpPr>
          <p:spPr>
            <a:xfrm>
              <a:off x="6914478" y="4583360"/>
              <a:ext cx="235962"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grpSp>
        <p:nvGrpSpPr>
          <p:cNvPr id="108" name="Group 107">
            <a:extLst>
              <a:ext uri="{FF2B5EF4-FFF2-40B4-BE49-F238E27FC236}">
                <a16:creationId xmlns:a16="http://schemas.microsoft.com/office/drawing/2014/main" id="{F81A6622-5375-41B6-8932-8EF2780C83BF}"/>
              </a:ext>
            </a:extLst>
          </p:cNvPr>
          <p:cNvGrpSpPr/>
          <p:nvPr/>
        </p:nvGrpSpPr>
        <p:grpSpPr>
          <a:xfrm>
            <a:off x="7925610" y="4220368"/>
            <a:ext cx="2308292" cy="461665"/>
            <a:chOff x="7925610" y="4220368"/>
            <a:chExt cx="2308292" cy="461665"/>
          </a:xfrm>
        </p:grpSpPr>
        <p:sp>
          <p:nvSpPr>
            <p:cNvPr id="110" name="TextBox 109">
              <a:extLst>
                <a:ext uri="{FF2B5EF4-FFF2-40B4-BE49-F238E27FC236}">
                  <a16:creationId xmlns:a16="http://schemas.microsoft.com/office/drawing/2014/main" id="{B9B5961F-F0DF-40AA-A733-13A649372C70}"/>
                </a:ext>
              </a:extLst>
            </p:cNvPr>
            <p:cNvSpPr txBox="1"/>
            <p:nvPr/>
          </p:nvSpPr>
          <p:spPr>
            <a:xfrm>
              <a:off x="7925610" y="4220368"/>
              <a:ext cx="2217365" cy="461665"/>
            </a:xfrm>
            <a:prstGeom prst="rect">
              <a:avLst/>
            </a:prstGeom>
            <a:noFill/>
          </p:spPr>
          <p:txBody>
            <a:bodyPr wrap="square" rtlCol="0">
              <a:spAutoFit/>
            </a:bodyPr>
            <a:lstStyle/>
            <a:p>
              <a:r>
                <a:rPr lang="en-US" sz="2400" dirty="0" err="1">
                  <a:solidFill>
                    <a:srgbClr val="00B0F0"/>
                  </a:solidFill>
                </a:rPr>
                <a:t>lexical_env</a:t>
              </a:r>
              <a:endParaRPr lang="en-US" sz="2400" dirty="0">
                <a:solidFill>
                  <a:srgbClr val="00B0F0"/>
                </a:solidFill>
              </a:endParaRPr>
            </a:p>
          </p:txBody>
        </p:sp>
        <p:sp>
          <p:nvSpPr>
            <p:cNvPr id="111" name="Rectangle 110">
              <a:extLst>
                <a:ext uri="{FF2B5EF4-FFF2-40B4-BE49-F238E27FC236}">
                  <a16:creationId xmlns:a16="http://schemas.microsoft.com/office/drawing/2014/main" id="{5CEF2F40-537A-4E06-ACF3-28AF1CDDD93D}"/>
                </a:ext>
              </a:extLst>
            </p:cNvPr>
            <p:cNvSpPr/>
            <p:nvPr/>
          </p:nvSpPr>
          <p:spPr>
            <a:xfrm>
              <a:off x="9470227" y="4273907"/>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112" name="Straight Arrow Connector 111">
            <a:extLst>
              <a:ext uri="{FF2B5EF4-FFF2-40B4-BE49-F238E27FC236}">
                <a16:creationId xmlns:a16="http://schemas.microsoft.com/office/drawing/2014/main" id="{6B2FFA3A-A9F3-4ADA-B6DE-6C5549FCC31D}"/>
              </a:ext>
            </a:extLst>
          </p:cNvPr>
          <p:cNvCxnSpPr>
            <a:cxnSpLocks/>
          </p:cNvCxnSpPr>
          <p:nvPr/>
        </p:nvCxnSpPr>
        <p:spPr>
          <a:xfrm flipH="1" flipV="1">
            <a:off x="8403102" y="3545058"/>
            <a:ext cx="1504152" cy="901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FDF88FD1-1280-4E83-8B89-E62C34E32EC4}"/>
              </a:ext>
            </a:extLst>
          </p:cNvPr>
          <p:cNvGrpSpPr/>
          <p:nvPr/>
        </p:nvGrpSpPr>
        <p:grpSpPr>
          <a:xfrm>
            <a:off x="6842653" y="2430055"/>
            <a:ext cx="1571333" cy="1809010"/>
            <a:chOff x="6842653" y="2430055"/>
            <a:chExt cx="1571333" cy="1809010"/>
          </a:xfrm>
        </p:grpSpPr>
        <p:sp>
          <p:nvSpPr>
            <p:cNvPr id="114" name="Rectangle 113">
              <a:extLst>
                <a:ext uri="{FF2B5EF4-FFF2-40B4-BE49-F238E27FC236}">
                  <a16:creationId xmlns:a16="http://schemas.microsoft.com/office/drawing/2014/main" id="{6F735AFA-8F3D-4C95-9A5C-EA479336C338}"/>
                </a:ext>
              </a:extLst>
            </p:cNvPr>
            <p:cNvSpPr/>
            <p:nvPr/>
          </p:nvSpPr>
          <p:spPr>
            <a:xfrm>
              <a:off x="6842653" y="2430055"/>
              <a:ext cx="1571333"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foo's </a:t>
              </a:r>
              <a:r>
                <a:rPr lang="en-US" sz="2000" dirty="0" err="1">
                  <a:solidFill>
                    <a:schemeClr val="tx1"/>
                  </a:solidFill>
                </a:rPr>
                <a:t>env't</a:t>
              </a:r>
              <a:endParaRPr lang="en-US" sz="2000" dirty="0">
                <a:solidFill>
                  <a:schemeClr val="tx1"/>
                </a:solidFill>
              </a:endParaRPr>
            </a:p>
            <a:p>
              <a:pPr algn="ctr"/>
              <a:endParaRPr lang="en-US" sz="11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115" name="Group 114">
              <a:extLst>
                <a:ext uri="{FF2B5EF4-FFF2-40B4-BE49-F238E27FC236}">
                  <a16:creationId xmlns:a16="http://schemas.microsoft.com/office/drawing/2014/main" id="{2CE32993-7B57-47B9-86F3-A50F20BB9066}"/>
                </a:ext>
              </a:extLst>
            </p:cNvPr>
            <p:cNvGrpSpPr/>
            <p:nvPr/>
          </p:nvGrpSpPr>
          <p:grpSpPr>
            <a:xfrm>
              <a:off x="7169834" y="3312928"/>
              <a:ext cx="1092702" cy="926137"/>
              <a:chOff x="3924868" y="3708284"/>
              <a:chExt cx="1092702" cy="926137"/>
            </a:xfrm>
          </p:grpSpPr>
          <p:sp>
            <p:nvSpPr>
              <p:cNvPr id="116" name="TextBox 115">
                <a:extLst>
                  <a:ext uri="{FF2B5EF4-FFF2-40B4-BE49-F238E27FC236}">
                    <a16:creationId xmlns:a16="http://schemas.microsoft.com/office/drawing/2014/main" id="{154A8A07-0CDD-4B3F-BC9A-B26097EC21C5}"/>
                  </a:ext>
                </a:extLst>
              </p:cNvPr>
              <p:cNvSpPr txBox="1"/>
              <p:nvPr/>
            </p:nvSpPr>
            <p:spPr>
              <a:xfrm>
                <a:off x="3945695" y="3708284"/>
                <a:ext cx="282450" cy="461665"/>
              </a:xfrm>
              <a:prstGeom prst="rect">
                <a:avLst/>
              </a:prstGeom>
              <a:noFill/>
            </p:spPr>
            <p:txBody>
              <a:bodyPr wrap="none" rtlCol="0">
                <a:spAutoFit/>
              </a:bodyPr>
              <a:lstStyle/>
              <a:p>
                <a:r>
                  <a:rPr lang="en-US" sz="2400" dirty="0">
                    <a:solidFill>
                      <a:srgbClr val="00B0F0"/>
                    </a:solidFill>
                  </a:rPr>
                  <a:t>f</a:t>
                </a:r>
              </a:p>
            </p:txBody>
          </p:sp>
          <p:sp>
            <p:nvSpPr>
              <p:cNvPr id="117" name="Rectangle 116">
                <a:extLst>
                  <a:ext uri="{FF2B5EF4-FFF2-40B4-BE49-F238E27FC236}">
                    <a16:creationId xmlns:a16="http://schemas.microsoft.com/office/drawing/2014/main" id="{B691771B-26E5-4E5D-8D59-C678431FED77}"/>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118" name="Straight Arrow Connector 117">
                <a:extLst>
                  <a:ext uri="{FF2B5EF4-FFF2-40B4-BE49-F238E27FC236}">
                    <a16:creationId xmlns:a16="http://schemas.microsoft.com/office/drawing/2014/main" id="{7C96FF01-35B1-471F-9D2C-44B6D8A3DF06}"/>
                  </a:ext>
                </a:extLst>
              </p:cNvPr>
              <p:cNvCxnSpPr>
                <a:cxnSpLocks/>
              </p:cNvCxnSpPr>
              <p:nvPr/>
            </p:nvCxnSpPr>
            <p:spPr>
              <a:xfrm flipH="1">
                <a:off x="3924868" y="3943221"/>
                <a:ext cx="773992" cy="69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596DA555-3E79-4425-83DD-DA1453B27039}"/>
              </a:ext>
            </a:extLst>
          </p:cNvPr>
          <p:cNvSpPr txBox="1"/>
          <p:nvPr/>
        </p:nvSpPr>
        <p:spPr>
          <a:xfrm>
            <a:off x="942098" y="2613532"/>
            <a:ext cx="5609091" cy="3949694"/>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a:t>
            </a:r>
            <a:r>
              <a:rPr lang="en-US" dirty="0">
                <a:solidFill>
                  <a:srgbClr val="00B0F0"/>
                </a:solidFill>
                <a:latin typeface="Consolas" panose="020B0609020204030204" pitchFamily="49" charset="0"/>
              </a:rPr>
              <a:t>q</a:t>
            </a:r>
            <a:r>
              <a:rPr lang="en-US" dirty="0">
                <a:latin typeface="Consolas" panose="020B0609020204030204" pitchFamily="49" charset="0"/>
              </a:rPr>
              <a:t> + 1</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bar(f)</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bar(f):</a:t>
            </a:r>
          </a:p>
          <a:p>
            <a:r>
              <a:rPr lang="en-US" dirty="0">
                <a:latin typeface="Consolas" panose="020B0609020204030204" pitchFamily="49" charset="0"/>
              </a:rPr>
              <a:t>  q = 100</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endParaRPr lang="en-US" sz="1200" dirty="0">
              <a:latin typeface="Consolas" panose="020B0609020204030204" pitchFamily="49" charset="0"/>
            </a:endParaRPr>
          </a:p>
        </p:txBody>
      </p:sp>
      <p:sp>
        <p:nvSpPr>
          <p:cNvPr id="40" name="TextBox 39">
            <a:extLst>
              <a:ext uri="{FF2B5EF4-FFF2-40B4-BE49-F238E27FC236}">
                <a16:creationId xmlns:a16="http://schemas.microsoft.com/office/drawing/2014/main" id="{F17E6E7B-0AB1-4D91-AEC6-87320DEEEA5E}"/>
              </a:ext>
            </a:extLst>
          </p:cNvPr>
          <p:cNvSpPr txBox="1"/>
          <p:nvPr/>
        </p:nvSpPr>
        <p:spPr>
          <a:xfrm>
            <a:off x="942098" y="2601500"/>
            <a:ext cx="5609091" cy="3955710"/>
          </a:xfrm>
          <a:prstGeom prst="rect">
            <a:avLst/>
          </a:prstGeom>
          <a:solidFill>
            <a:schemeClr val="accent1">
              <a:lumMod val="20000"/>
              <a:lumOff val="80000"/>
            </a:schemeClr>
          </a:solidFill>
          <a:ln>
            <a:solidFill>
              <a:schemeClr val="tx1"/>
            </a:solidFill>
          </a:ln>
        </p:spPr>
        <p:txBody>
          <a:bodyPr wrap="square">
            <a:noAutofit/>
          </a:bodyPr>
          <a:lstStyle/>
          <a:p>
            <a:r>
              <a:rPr lang="en-US" dirty="0">
                <a:latin typeface="Consolas" panose="020B0609020204030204" pitchFamily="49" charset="0"/>
              </a:rPr>
              <a:t># Python </a:t>
            </a:r>
            <a:r>
              <a:rPr lang="en-US" dirty="0">
                <a:solidFill>
                  <a:srgbClr val="0070C0"/>
                </a:solidFill>
                <a:latin typeface="Consolas" panose="020B0609020204030204" pitchFamily="49" charset="0"/>
              </a:rPr>
              <a:t>capture by environment </a:t>
            </a:r>
            <a:r>
              <a:rPr lang="en-US" dirty="0">
                <a:latin typeface="Consolas" panose="020B0609020204030204" pitchFamily="49" charset="0"/>
              </a:rPr>
              <a:t>example</a:t>
            </a:r>
          </a:p>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r>
              <a:rPr lang="en-US" dirty="0">
                <a:solidFill>
                  <a:srgbClr val="7030A0"/>
                </a:solidFill>
                <a:latin typeface="Consolas" panose="020B0609020204030204" pitchFamily="49" charset="0"/>
              </a:rPr>
              <a:t>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a:t>
            </a:r>
            <a:r>
              <a:rPr lang="en-US" dirty="0">
                <a:solidFill>
                  <a:srgbClr val="00B0F0"/>
                </a:solidFill>
                <a:latin typeface="Consolas" panose="020B0609020204030204" pitchFamily="49" charset="0"/>
              </a:rPr>
              <a:t>q</a:t>
            </a:r>
            <a:r>
              <a:rPr lang="en-US" dirty="0">
                <a:latin typeface="Consolas" panose="020B0609020204030204" pitchFamily="49" charset="0"/>
              </a:rPr>
              <a:t> + 1</a:t>
            </a:r>
          </a:p>
          <a:p>
            <a:r>
              <a:rPr lang="en-US" dirty="0">
                <a:latin typeface="Consolas" panose="020B0609020204030204" pitchFamily="49" charset="0"/>
              </a:rPr>
              <a:t>  f(</a:t>
            </a:r>
            <a:r>
              <a:rPr lang="en-US" dirty="0">
                <a:solidFill>
                  <a:srgbClr val="00B050"/>
                </a:solidFill>
                <a:latin typeface="Consolas" panose="020B0609020204030204" pitchFamily="49" charset="0"/>
              </a:rPr>
              <a:t>10</a:t>
            </a:r>
            <a:r>
              <a:rPr lang="en-US" dirty="0">
                <a:latin typeface="Consolas" panose="020B0609020204030204" pitchFamily="49" charset="0"/>
              </a:rPr>
              <a:t>)</a:t>
            </a:r>
          </a:p>
          <a:p>
            <a:r>
              <a:rPr lang="en-US" dirty="0">
                <a:latin typeface="Consolas" panose="020B0609020204030204" pitchFamily="49" charset="0"/>
              </a:rPr>
              <a:t>  bar(f)</a:t>
            </a:r>
          </a:p>
          <a:p>
            <a:r>
              <a:rPr lang="en-US" dirty="0">
                <a:latin typeface="Consolas" panose="020B0609020204030204" pitchFamily="49" charset="0"/>
              </a:rPr>
              <a:t>  return f</a:t>
            </a:r>
          </a:p>
          <a:p>
            <a:endParaRPr lang="en-US" dirty="0">
              <a:latin typeface="Consolas" panose="020B0609020204030204" pitchFamily="49" charset="0"/>
            </a:endParaRPr>
          </a:p>
          <a:p>
            <a:r>
              <a:rPr lang="en-US" dirty="0">
                <a:solidFill>
                  <a:srgbClr val="0070C0"/>
                </a:solidFill>
                <a:latin typeface="Consolas" panose="020B0609020204030204" pitchFamily="49" charset="0"/>
              </a:rPr>
              <a:t>def main():</a:t>
            </a:r>
          </a:p>
          <a:p>
            <a:r>
              <a:rPr lang="en-US" dirty="0">
                <a:solidFill>
                  <a:srgbClr val="0070C0"/>
                </a:solidFill>
                <a:latin typeface="Consolas" panose="020B0609020204030204" pitchFamily="49" charset="0"/>
              </a:rPr>
              <a:t>  g = foo()</a:t>
            </a:r>
          </a:p>
          <a:p>
            <a:r>
              <a:rPr lang="en-US" dirty="0">
                <a:solidFill>
                  <a:srgbClr val="0070C0"/>
                </a:solidFill>
                <a:latin typeface="Consolas" panose="020B0609020204030204" pitchFamily="49" charset="0"/>
              </a:rPr>
              <a:t>  g(</a:t>
            </a:r>
            <a:r>
              <a:rPr lang="en-US" dirty="0">
                <a:solidFill>
                  <a:srgbClr val="00B050"/>
                </a:solidFill>
                <a:latin typeface="Consolas" panose="020B0609020204030204" pitchFamily="49" charset="0"/>
              </a:rPr>
              <a:t>10</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g = None</a:t>
            </a:r>
          </a:p>
        </p:txBody>
      </p:sp>
      <p:sp>
        <p:nvSpPr>
          <p:cNvPr id="13323" name="Rectangle 11"/>
          <p:cNvSpPr>
            <a:spLocks noChangeArrowheads="1"/>
          </p:cNvSpPr>
          <p:nvPr/>
        </p:nvSpPr>
        <p:spPr bwMode="auto">
          <a:xfrm>
            <a:off x="1241135" y="-173072"/>
            <a:ext cx="98723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Details: Capture by Environment</a:t>
            </a:r>
          </a:p>
        </p:txBody>
      </p:sp>
      <p:grpSp>
        <p:nvGrpSpPr>
          <p:cNvPr id="31" name="Group 30">
            <a:extLst>
              <a:ext uri="{FF2B5EF4-FFF2-40B4-BE49-F238E27FC236}">
                <a16:creationId xmlns:a16="http://schemas.microsoft.com/office/drawing/2014/main" id="{35052482-EDB9-4C90-948C-351F631CB211}"/>
              </a:ext>
            </a:extLst>
          </p:cNvPr>
          <p:cNvGrpSpPr/>
          <p:nvPr/>
        </p:nvGrpSpPr>
        <p:grpSpPr>
          <a:xfrm>
            <a:off x="7191720" y="2835546"/>
            <a:ext cx="1071875" cy="461665"/>
            <a:chOff x="3945695" y="3708284"/>
            <a:chExt cx="1071875" cy="461665"/>
          </a:xfrm>
        </p:grpSpPr>
        <p:sp>
          <p:nvSpPr>
            <p:cNvPr id="32" name="TextBox 31">
              <a:extLst>
                <a:ext uri="{FF2B5EF4-FFF2-40B4-BE49-F238E27FC236}">
                  <a16:creationId xmlns:a16="http://schemas.microsoft.com/office/drawing/2014/main" id="{77E41065-1E81-42FF-A011-8F075640A9B9}"/>
                </a:ext>
              </a:extLst>
            </p:cNvPr>
            <p:cNvSpPr txBox="1"/>
            <p:nvPr/>
          </p:nvSpPr>
          <p:spPr>
            <a:xfrm>
              <a:off x="3945695" y="3708284"/>
              <a:ext cx="346570" cy="461665"/>
            </a:xfrm>
            <a:prstGeom prst="rect">
              <a:avLst/>
            </a:prstGeom>
            <a:noFill/>
          </p:spPr>
          <p:txBody>
            <a:bodyPr wrap="none" rtlCol="0">
              <a:spAutoFit/>
            </a:bodyPr>
            <a:lstStyle/>
            <a:p>
              <a:r>
                <a:rPr lang="en-US" sz="2400" dirty="0">
                  <a:solidFill>
                    <a:srgbClr val="00B0F0"/>
                  </a:solidFill>
                </a:rPr>
                <a:t>q</a:t>
              </a:r>
            </a:p>
          </p:txBody>
        </p:sp>
        <p:sp>
          <p:nvSpPr>
            <p:cNvPr id="33" name="Rectangle 32">
              <a:extLst>
                <a:ext uri="{FF2B5EF4-FFF2-40B4-BE49-F238E27FC236}">
                  <a16:creationId xmlns:a16="http://schemas.microsoft.com/office/drawing/2014/main" id="{C1DEB51C-7C68-4FC2-B8D2-DFE323309233}"/>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5" name="Rectangle 64">
            <a:extLst>
              <a:ext uri="{FF2B5EF4-FFF2-40B4-BE49-F238E27FC236}">
                <a16:creationId xmlns:a16="http://schemas.microsoft.com/office/drawing/2014/main" id="{C0A2AA23-3E5E-4556-88FD-50599C9FDA5A}"/>
              </a:ext>
            </a:extLst>
          </p:cNvPr>
          <p:cNvSpPr/>
          <p:nvPr/>
        </p:nvSpPr>
        <p:spPr>
          <a:xfrm>
            <a:off x="9092921" y="2128035"/>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6</a:t>
            </a:r>
          </a:p>
        </p:txBody>
      </p:sp>
      <p:cxnSp>
        <p:nvCxnSpPr>
          <p:cNvPr id="67" name="Straight Arrow Connector 66">
            <a:extLst>
              <a:ext uri="{FF2B5EF4-FFF2-40B4-BE49-F238E27FC236}">
                <a16:creationId xmlns:a16="http://schemas.microsoft.com/office/drawing/2014/main" id="{73E0B037-28E9-4DD1-8577-63C992498455}"/>
              </a:ext>
            </a:extLst>
          </p:cNvPr>
          <p:cNvCxnSpPr>
            <a:cxnSpLocks/>
          </p:cNvCxnSpPr>
          <p:nvPr/>
        </p:nvCxnSpPr>
        <p:spPr>
          <a:xfrm>
            <a:off x="958140" y="49834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with Corners Rounded 67">
            <a:extLst>
              <a:ext uri="{FF2B5EF4-FFF2-40B4-BE49-F238E27FC236}">
                <a16:creationId xmlns:a16="http://schemas.microsoft.com/office/drawing/2014/main" id="{2C4B7EAD-24DE-4FA2-A13B-8089F0F7B664}"/>
              </a:ext>
            </a:extLst>
          </p:cNvPr>
          <p:cNvSpPr/>
          <p:nvPr/>
        </p:nvSpPr>
        <p:spPr>
          <a:xfrm>
            <a:off x="3493553" y="5535575"/>
            <a:ext cx="2664985" cy="1005857"/>
          </a:xfrm>
          <a:prstGeom prst="wedgeRoundRectCallout">
            <a:avLst>
              <a:gd name="adj1" fmla="val -93235"/>
              <a:gd name="adj2" fmla="val -1037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let's make things a bit more interesting.</a:t>
            </a:r>
          </a:p>
        </p:txBody>
      </p:sp>
      <p:grpSp>
        <p:nvGrpSpPr>
          <p:cNvPr id="5" name="Group 4">
            <a:extLst>
              <a:ext uri="{FF2B5EF4-FFF2-40B4-BE49-F238E27FC236}">
                <a16:creationId xmlns:a16="http://schemas.microsoft.com/office/drawing/2014/main" id="{2127137C-D9F7-4A69-B7B5-49F3384CE51C}"/>
              </a:ext>
            </a:extLst>
          </p:cNvPr>
          <p:cNvGrpSpPr/>
          <p:nvPr/>
        </p:nvGrpSpPr>
        <p:grpSpPr>
          <a:xfrm>
            <a:off x="7771680" y="5673555"/>
            <a:ext cx="3100857" cy="1180392"/>
            <a:chOff x="7771680" y="5673555"/>
            <a:chExt cx="3100857" cy="1180392"/>
          </a:xfrm>
        </p:grpSpPr>
        <p:sp>
          <p:nvSpPr>
            <p:cNvPr id="58" name="TextBox 57">
              <a:extLst>
                <a:ext uri="{FF2B5EF4-FFF2-40B4-BE49-F238E27FC236}">
                  <a16:creationId xmlns:a16="http://schemas.microsoft.com/office/drawing/2014/main" id="{F0CDB5D4-0189-47CF-A4C4-41BEDA0EB7F7}"/>
                </a:ext>
              </a:extLst>
            </p:cNvPr>
            <p:cNvSpPr txBox="1"/>
            <p:nvPr/>
          </p:nvSpPr>
          <p:spPr>
            <a:xfrm>
              <a:off x="7771680" y="5673555"/>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50</a:t>
              </a:r>
            </a:p>
          </p:txBody>
        </p:sp>
        <p:sp>
          <p:nvSpPr>
            <p:cNvPr id="71" name="TextBox 70">
              <a:extLst>
                <a:ext uri="{FF2B5EF4-FFF2-40B4-BE49-F238E27FC236}">
                  <a16:creationId xmlns:a16="http://schemas.microsoft.com/office/drawing/2014/main" id="{FF94DC5A-491D-47E3-9738-9FF89420FD1B}"/>
                </a:ext>
              </a:extLst>
            </p:cNvPr>
            <p:cNvSpPr txBox="1"/>
            <p:nvPr/>
          </p:nvSpPr>
          <p:spPr>
            <a:xfrm>
              <a:off x="7785985" y="6042524"/>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sp>
          <p:nvSpPr>
            <p:cNvPr id="83" name="TextBox 82">
              <a:extLst>
                <a:ext uri="{FF2B5EF4-FFF2-40B4-BE49-F238E27FC236}">
                  <a16:creationId xmlns:a16="http://schemas.microsoft.com/office/drawing/2014/main" id="{F888C419-906B-4900-B786-53704AED2F0B}"/>
                </a:ext>
              </a:extLst>
            </p:cNvPr>
            <p:cNvSpPr txBox="1"/>
            <p:nvPr/>
          </p:nvSpPr>
          <p:spPr>
            <a:xfrm>
              <a:off x="7785985" y="6392282"/>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grpSp>
      <p:grpSp>
        <p:nvGrpSpPr>
          <p:cNvPr id="57" name="Group 56">
            <a:extLst>
              <a:ext uri="{FF2B5EF4-FFF2-40B4-BE49-F238E27FC236}">
                <a16:creationId xmlns:a16="http://schemas.microsoft.com/office/drawing/2014/main" id="{F0E79413-FC1F-4074-B295-64F8A1366D91}"/>
              </a:ext>
            </a:extLst>
          </p:cNvPr>
          <p:cNvGrpSpPr/>
          <p:nvPr/>
        </p:nvGrpSpPr>
        <p:grpSpPr>
          <a:xfrm>
            <a:off x="3121404" y="4285853"/>
            <a:ext cx="3507038" cy="1949472"/>
            <a:chOff x="-155138" y="6017698"/>
            <a:chExt cx="3507038" cy="1949472"/>
          </a:xfrm>
        </p:grpSpPr>
        <p:sp>
          <p:nvSpPr>
            <p:cNvPr id="60" name="TextBox 59">
              <a:extLst>
                <a:ext uri="{FF2B5EF4-FFF2-40B4-BE49-F238E27FC236}">
                  <a16:creationId xmlns:a16="http://schemas.microsoft.com/office/drawing/2014/main" id="{6E6F9C46-605B-42EB-8421-F626450EC23A}"/>
                </a:ext>
              </a:extLst>
            </p:cNvPr>
            <p:cNvSpPr txBox="1"/>
            <p:nvPr/>
          </p:nvSpPr>
          <p:spPr>
            <a:xfrm>
              <a:off x="-155138" y="6643731"/>
              <a:ext cx="3507038" cy="1323439"/>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br>
                <a:rPr lang="en-US" sz="2000" dirty="0">
                  <a:latin typeface="Corbel" panose="020B0503020204020204" pitchFamily="34" charset="0"/>
                  <a:cs typeface="Cordia New" panose="020B0502040204020203" pitchFamily="34" charset="-34"/>
                </a:rPr>
              </a:br>
              <a:r>
                <a:rPr lang="en-US" sz="2000" dirty="0">
                  <a:latin typeface="Corbel" panose="020B0503020204020204" pitchFamily="34" charset="0"/>
                  <a:cs typeface="Cordia New" panose="020B0502040204020203" pitchFamily="34" charset="-34"/>
                </a:rPr>
                <a:t>Will the lambda function still work once </a:t>
              </a:r>
              <a:r>
                <a:rPr lang="en-US" sz="2000" dirty="0">
                  <a:solidFill>
                    <a:srgbClr val="BF9000"/>
                  </a:solidFill>
                  <a:latin typeface="Corbel" panose="020B0503020204020204" pitchFamily="34" charset="0"/>
                  <a:cs typeface="Cordia New" panose="020B0502040204020203" pitchFamily="34" charset="-34"/>
                </a:rPr>
                <a:t>foo</a:t>
              </a:r>
              <a:r>
                <a:rPr lang="en-US" sz="2000" dirty="0">
                  <a:latin typeface="Corbel" panose="020B0503020204020204" pitchFamily="34" charset="0"/>
                  <a:cs typeface="Cordia New" panose="020B0502040204020203" pitchFamily="34" charset="-34"/>
                </a:rPr>
                <a:t> returns and its environment disappears?!?</a:t>
              </a:r>
            </a:p>
          </p:txBody>
        </p:sp>
        <p:pic>
          <p:nvPicPr>
            <p:cNvPr id="63" name="Picture 62" descr="Shape&#10;&#10;Description automatically generated with low confidence">
              <a:extLst>
                <a:ext uri="{FF2B5EF4-FFF2-40B4-BE49-F238E27FC236}">
                  <a16:creationId xmlns:a16="http://schemas.microsoft.com/office/drawing/2014/main" id="{21B5AD06-D67D-4A4E-A0A9-1CF1987E2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5" y="6017698"/>
              <a:ext cx="603149" cy="603149"/>
            </a:xfrm>
            <a:prstGeom prst="rect">
              <a:avLst/>
            </a:prstGeom>
            <a:ln>
              <a:noFill/>
            </a:ln>
            <a:effectLst>
              <a:outerShdw blurRad="292100" dist="139700" dir="2700000" algn="tl" rotWithShape="0">
                <a:srgbClr val="333333">
                  <a:alpha val="65000"/>
                </a:srgbClr>
              </a:outerShdw>
            </a:effectLst>
          </p:spPr>
        </p:pic>
      </p:grpSp>
      <p:sp>
        <p:nvSpPr>
          <p:cNvPr id="86" name="Speech Bubble: Rectangle with Corners Rounded 85">
            <a:extLst>
              <a:ext uri="{FF2B5EF4-FFF2-40B4-BE49-F238E27FC236}">
                <a16:creationId xmlns:a16="http://schemas.microsoft.com/office/drawing/2014/main" id="{293A0510-10EA-4E0C-902D-F4C2A5163F23}"/>
              </a:ext>
            </a:extLst>
          </p:cNvPr>
          <p:cNvSpPr/>
          <p:nvPr/>
        </p:nvSpPr>
        <p:spPr>
          <a:xfrm>
            <a:off x="7958891" y="108284"/>
            <a:ext cx="4078704" cy="1542527"/>
          </a:xfrm>
          <a:prstGeom prst="wedgeRoundRectCallout">
            <a:avLst>
              <a:gd name="adj1" fmla="val -55198"/>
              <a:gd name="adj2" fmla="val 10672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latin typeface="Corbel" panose="020B0503020204020204" pitchFamily="34" charset="0"/>
              </a:rPr>
              <a:t>Answer: </a:t>
            </a:r>
            <a:r>
              <a:rPr lang="en-US" sz="2000" dirty="0">
                <a:latin typeface="Corbel" panose="020B0503020204020204" pitchFamily="34" charset="0"/>
              </a:rPr>
              <a:t>Python keeps </a:t>
            </a:r>
            <a:r>
              <a:rPr lang="en-US" sz="2000" dirty="0">
                <a:solidFill>
                  <a:schemeClr val="accent4">
                    <a:lumMod val="60000"/>
                    <a:lumOff val="40000"/>
                  </a:schemeClr>
                </a:solidFill>
                <a:latin typeface="Corbel" panose="020B0503020204020204" pitchFamily="34" charset="0"/>
              </a:rPr>
              <a:t>foo's </a:t>
            </a:r>
            <a:r>
              <a:rPr lang="en-US" sz="2000" dirty="0">
                <a:latin typeface="Corbel" panose="020B0503020204020204" pitchFamily="34" charset="0"/>
              </a:rPr>
              <a:t>environment around as long as the lambda continues to point at it! </a:t>
            </a:r>
          </a:p>
        </p:txBody>
      </p:sp>
      <p:sp>
        <p:nvSpPr>
          <p:cNvPr id="91" name="Speech Bubble: Rectangle with Corners Rounded 90">
            <a:extLst>
              <a:ext uri="{FF2B5EF4-FFF2-40B4-BE49-F238E27FC236}">
                <a16:creationId xmlns:a16="http://schemas.microsoft.com/office/drawing/2014/main" id="{3DFFDB0A-7498-4EE7-BA9F-BAF101187E6C}"/>
              </a:ext>
            </a:extLst>
          </p:cNvPr>
          <p:cNvSpPr/>
          <p:nvPr/>
        </p:nvSpPr>
        <p:spPr>
          <a:xfrm>
            <a:off x="2445728" y="3350692"/>
            <a:ext cx="2547689" cy="757367"/>
          </a:xfrm>
          <a:prstGeom prst="wedgeRoundRectCallout">
            <a:avLst>
              <a:gd name="adj1" fmla="val -72371"/>
              <a:gd name="adj2" fmla="val 159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the </a:t>
            </a:r>
            <a:r>
              <a:rPr lang="en-US" sz="2000" dirty="0">
                <a:solidFill>
                  <a:schemeClr val="accent4">
                    <a:lumMod val="60000"/>
                    <a:lumOff val="40000"/>
                  </a:schemeClr>
                </a:solidFill>
                <a:latin typeface="Corbel" panose="020B0503020204020204" pitchFamily="34" charset="0"/>
              </a:rPr>
              <a:t>foo</a:t>
            </a:r>
            <a:r>
              <a:rPr lang="en-US" sz="2000" dirty="0">
                <a:solidFill>
                  <a:schemeClr val="bg1"/>
                </a:solidFill>
                <a:latin typeface="Corbel" panose="020B0503020204020204" pitchFamily="34" charset="0"/>
              </a:rPr>
              <a:t> function returns...</a:t>
            </a:r>
          </a:p>
        </p:txBody>
      </p:sp>
      <p:sp>
        <p:nvSpPr>
          <p:cNvPr id="92" name="Speech Bubble: Rectangle with Corners Rounded 91">
            <a:extLst>
              <a:ext uri="{FF2B5EF4-FFF2-40B4-BE49-F238E27FC236}">
                <a16:creationId xmlns:a16="http://schemas.microsoft.com/office/drawing/2014/main" id="{7A97D875-C129-42E3-A821-3AEA55B75DC8}"/>
              </a:ext>
            </a:extLst>
          </p:cNvPr>
          <p:cNvSpPr/>
          <p:nvPr/>
        </p:nvSpPr>
        <p:spPr>
          <a:xfrm>
            <a:off x="3532653" y="1626913"/>
            <a:ext cx="3886200" cy="796793"/>
          </a:xfrm>
          <a:prstGeom prst="wedgeRoundRectCallout">
            <a:avLst>
              <a:gd name="adj1" fmla="val 52638"/>
              <a:gd name="adj2" fmla="val 125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All of </a:t>
            </a:r>
            <a:r>
              <a:rPr lang="en-US" sz="2000" dirty="0">
                <a:solidFill>
                  <a:schemeClr val="accent4">
                    <a:lumMod val="60000"/>
                    <a:lumOff val="40000"/>
                  </a:schemeClr>
                </a:solidFill>
                <a:latin typeface="Corbel" panose="020B0503020204020204" pitchFamily="34" charset="0"/>
              </a:rPr>
              <a:t>foo's</a:t>
            </a:r>
            <a:r>
              <a:rPr lang="en-US" sz="2000" dirty="0">
                <a:solidFill>
                  <a:schemeClr val="bg1"/>
                </a:solidFill>
                <a:latin typeface="Corbel" panose="020B0503020204020204" pitchFamily="34" charset="0"/>
              </a:rPr>
              <a:t> variables, including </a:t>
            </a:r>
            <a:r>
              <a:rPr lang="en-US" sz="2000" dirty="0">
                <a:solidFill>
                  <a:srgbClr val="00FFFF"/>
                </a:solidFill>
                <a:latin typeface="Corbel" panose="020B0503020204020204" pitchFamily="34" charset="0"/>
              </a:rPr>
              <a:t>q</a:t>
            </a:r>
            <a:r>
              <a:rPr lang="en-US" sz="2000" dirty="0">
                <a:solidFill>
                  <a:schemeClr val="bg1"/>
                </a:solidFill>
                <a:latin typeface="Corbel" panose="020B0503020204020204" pitchFamily="34" charset="0"/>
              </a:rPr>
              <a:t>, will go out of scope!</a:t>
            </a:r>
          </a:p>
        </p:txBody>
      </p:sp>
      <p:sp>
        <p:nvSpPr>
          <p:cNvPr id="94" name="Rectangle 93">
            <a:extLst>
              <a:ext uri="{FF2B5EF4-FFF2-40B4-BE49-F238E27FC236}">
                <a16:creationId xmlns:a16="http://schemas.microsoft.com/office/drawing/2014/main" id="{35FF4B92-CC41-4DB4-A365-303F5D535E34}"/>
              </a:ext>
            </a:extLst>
          </p:cNvPr>
          <p:cNvSpPr/>
          <p:nvPr/>
        </p:nvSpPr>
        <p:spPr>
          <a:xfrm>
            <a:off x="4614537" y="4338263"/>
            <a:ext cx="1648782" cy="14303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main's </a:t>
            </a:r>
            <a:r>
              <a:rPr lang="en-US" sz="2000" dirty="0" err="1">
                <a:solidFill>
                  <a:schemeClr val="tx1"/>
                </a:solidFill>
              </a:rPr>
              <a:t>env't</a:t>
            </a:r>
            <a:r>
              <a:rPr lang="en-US" sz="2000" dirty="0">
                <a:solidFill>
                  <a:schemeClr val="tx1"/>
                </a:solidFill>
              </a:rPr>
              <a:t>:</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95" name="Group 94">
            <a:extLst>
              <a:ext uri="{FF2B5EF4-FFF2-40B4-BE49-F238E27FC236}">
                <a16:creationId xmlns:a16="http://schemas.microsoft.com/office/drawing/2014/main" id="{89A0963B-F33B-4F37-9E81-9301BAAD0713}"/>
              </a:ext>
            </a:extLst>
          </p:cNvPr>
          <p:cNvGrpSpPr/>
          <p:nvPr/>
        </p:nvGrpSpPr>
        <p:grpSpPr>
          <a:xfrm>
            <a:off x="4926847" y="4762613"/>
            <a:ext cx="1083907" cy="480238"/>
            <a:chOff x="7331029" y="3417200"/>
            <a:chExt cx="1083907" cy="480238"/>
          </a:xfrm>
        </p:grpSpPr>
        <p:sp>
          <p:nvSpPr>
            <p:cNvPr id="96" name="TextBox 95">
              <a:extLst>
                <a:ext uri="{FF2B5EF4-FFF2-40B4-BE49-F238E27FC236}">
                  <a16:creationId xmlns:a16="http://schemas.microsoft.com/office/drawing/2014/main" id="{2C23A0FA-8C17-4281-AB4A-5189237A6E98}"/>
                </a:ext>
              </a:extLst>
            </p:cNvPr>
            <p:cNvSpPr txBox="1"/>
            <p:nvPr/>
          </p:nvSpPr>
          <p:spPr>
            <a:xfrm>
              <a:off x="7331029" y="3417200"/>
              <a:ext cx="348172" cy="461665"/>
            </a:xfrm>
            <a:prstGeom prst="rect">
              <a:avLst/>
            </a:prstGeom>
            <a:noFill/>
          </p:spPr>
          <p:txBody>
            <a:bodyPr wrap="none" rtlCol="0">
              <a:spAutoFit/>
            </a:bodyPr>
            <a:lstStyle/>
            <a:p>
              <a:r>
                <a:rPr lang="en-US" sz="2400" dirty="0">
                  <a:solidFill>
                    <a:srgbClr val="00B0F0"/>
                  </a:solidFill>
                </a:rPr>
                <a:t>g</a:t>
              </a:r>
            </a:p>
          </p:txBody>
        </p:sp>
        <p:sp>
          <p:nvSpPr>
            <p:cNvPr id="97" name="Rectangle 96">
              <a:extLst>
                <a:ext uri="{FF2B5EF4-FFF2-40B4-BE49-F238E27FC236}">
                  <a16:creationId xmlns:a16="http://schemas.microsoft.com/office/drawing/2014/main" id="{1F3BE171-58BD-47AF-8719-EB970172F14E}"/>
                </a:ext>
              </a:extLst>
            </p:cNvPr>
            <p:cNvSpPr/>
            <p:nvPr/>
          </p:nvSpPr>
          <p:spPr>
            <a:xfrm>
              <a:off x="7651261" y="350309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100" name="Straight Arrow Connector 99">
            <a:extLst>
              <a:ext uri="{FF2B5EF4-FFF2-40B4-BE49-F238E27FC236}">
                <a16:creationId xmlns:a16="http://schemas.microsoft.com/office/drawing/2014/main" id="{FE96F1E2-7309-4052-9680-A92E8C7C4318}"/>
              </a:ext>
            </a:extLst>
          </p:cNvPr>
          <p:cNvCxnSpPr>
            <a:cxnSpLocks/>
          </p:cNvCxnSpPr>
          <p:nvPr/>
        </p:nvCxnSpPr>
        <p:spPr>
          <a:xfrm>
            <a:off x="954130" y="61013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59DAF0-5A58-4750-871B-70062418F9C7}"/>
              </a:ext>
            </a:extLst>
          </p:cNvPr>
          <p:cNvCxnSpPr>
            <a:cxnSpLocks/>
          </p:cNvCxnSpPr>
          <p:nvPr/>
        </p:nvCxnSpPr>
        <p:spPr>
          <a:xfrm>
            <a:off x="6973402" y="49482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BF3F906-1D84-483A-A5FC-3A564D0838C3}"/>
              </a:ext>
            </a:extLst>
          </p:cNvPr>
          <p:cNvCxnSpPr>
            <a:cxnSpLocks/>
          </p:cNvCxnSpPr>
          <p:nvPr/>
        </p:nvCxnSpPr>
        <p:spPr>
          <a:xfrm>
            <a:off x="7029549" y="52931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79E66D6-24FE-4EB0-B413-81201278710E}"/>
              </a:ext>
            </a:extLst>
          </p:cNvPr>
          <p:cNvSpPr txBox="1"/>
          <p:nvPr/>
        </p:nvSpPr>
        <p:spPr>
          <a:xfrm>
            <a:off x="1423028" y="5877708"/>
            <a:ext cx="466794" cy="400110"/>
          </a:xfrm>
          <a:prstGeom prst="rect">
            <a:avLst/>
          </a:prstGeom>
          <a:noFill/>
        </p:spPr>
        <p:txBody>
          <a:bodyPr wrap="none" rtlCol="0">
            <a:spAutoFit/>
          </a:bodyPr>
          <a:lstStyle/>
          <a:p>
            <a:pPr algn="ctr"/>
            <a:r>
              <a:rPr lang="en-US" sz="2000" dirty="0">
                <a:solidFill>
                  <a:srgbClr val="00B050"/>
                </a:solidFill>
                <a:latin typeface="Consolas" panose="020B0609020204030204" pitchFamily="49" charset="0"/>
                <a:cs typeface="Times New Roman" pitchFamily="18" charset="0"/>
              </a:rPr>
              <a:t>10</a:t>
            </a:r>
          </a:p>
        </p:txBody>
      </p:sp>
      <p:sp>
        <p:nvSpPr>
          <p:cNvPr id="104" name="TextBox 103">
            <a:extLst>
              <a:ext uri="{FF2B5EF4-FFF2-40B4-BE49-F238E27FC236}">
                <a16:creationId xmlns:a16="http://schemas.microsoft.com/office/drawing/2014/main" id="{82598A7B-D80F-40A7-B034-F381567F0F33}"/>
              </a:ext>
            </a:extLst>
          </p:cNvPr>
          <p:cNvSpPr txBox="1"/>
          <p:nvPr/>
        </p:nvSpPr>
        <p:spPr>
          <a:xfrm>
            <a:off x="9759164" y="5689721"/>
            <a:ext cx="3086552" cy="461665"/>
          </a:xfrm>
          <a:prstGeom prst="rect">
            <a:avLst/>
          </a:prstGeom>
          <a:noFill/>
        </p:spPr>
        <p:txBody>
          <a:bodyPr wrap="square">
            <a:spAutoFit/>
          </a:bodyPr>
          <a:lstStyle/>
          <a:p>
            <a:pPr algn="ctr"/>
            <a:r>
              <a:rPr lang="en-US" sz="2400" dirty="0">
                <a:solidFill>
                  <a:srgbClr val="7030A0"/>
                </a:solidFill>
                <a:latin typeface="Corbel" panose="020B0503020204020204" pitchFamily="34" charset="0"/>
              </a:rPr>
              <a:t>q*x is: 60</a:t>
            </a:r>
          </a:p>
        </p:txBody>
      </p:sp>
      <p:sp>
        <p:nvSpPr>
          <p:cNvPr id="109" name="Speech Bubble: Rectangle with Corners Rounded 108">
            <a:extLst>
              <a:ext uri="{FF2B5EF4-FFF2-40B4-BE49-F238E27FC236}">
                <a16:creationId xmlns:a16="http://schemas.microsoft.com/office/drawing/2014/main" id="{FBBA591A-B7C7-41A1-B944-67052FF04203}"/>
              </a:ext>
            </a:extLst>
          </p:cNvPr>
          <p:cNvSpPr/>
          <p:nvPr/>
        </p:nvSpPr>
        <p:spPr>
          <a:xfrm>
            <a:off x="3863001" y="5598389"/>
            <a:ext cx="2794338" cy="1005857"/>
          </a:xfrm>
          <a:prstGeom prst="wedgeRoundRectCallout">
            <a:avLst>
              <a:gd name="adj1" fmla="val -102062"/>
              <a:gd name="adj2" fmla="val -295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assume </a:t>
            </a:r>
            <a:r>
              <a:rPr lang="en-US" sz="2000" dirty="0">
                <a:solidFill>
                  <a:schemeClr val="accent4">
                    <a:lumMod val="60000"/>
                    <a:lumOff val="40000"/>
                  </a:schemeClr>
                </a:solidFill>
                <a:latin typeface="Corbel" panose="020B0503020204020204" pitchFamily="34" charset="0"/>
              </a:rPr>
              <a:t>foo </a:t>
            </a:r>
            <a:r>
              <a:rPr lang="en-US" sz="2000" dirty="0">
                <a:latin typeface="Corbel" panose="020B0503020204020204" pitchFamily="34" charset="0"/>
              </a:rPr>
              <a:t>was just called from </a:t>
            </a:r>
            <a:r>
              <a:rPr lang="en-US" sz="2000" dirty="0">
                <a:solidFill>
                  <a:srgbClr val="FFC9C9"/>
                </a:solidFill>
                <a:latin typeface="Corbel" panose="020B0503020204020204" pitchFamily="34" charset="0"/>
              </a:rPr>
              <a:t>main</a:t>
            </a:r>
            <a:r>
              <a:rPr lang="en-US" sz="2000" dirty="0">
                <a:latin typeface="Corbel" panose="020B0503020204020204" pitchFamily="34" charset="0"/>
              </a:rPr>
              <a:t>.</a:t>
            </a:r>
          </a:p>
        </p:txBody>
      </p:sp>
      <p:sp>
        <p:nvSpPr>
          <p:cNvPr id="93" name="Speech Bubble: Rectangle with Corners Rounded 92">
            <a:extLst>
              <a:ext uri="{FF2B5EF4-FFF2-40B4-BE49-F238E27FC236}">
                <a16:creationId xmlns:a16="http://schemas.microsoft.com/office/drawing/2014/main" id="{A88FAC33-303A-4B62-961A-863E26FBA57D}"/>
              </a:ext>
            </a:extLst>
          </p:cNvPr>
          <p:cNvSpPr/>
          <p:nvPr/>
        </p:nvSpPr>
        <p:spPr>
          <a:xfrm>
            <a:off x="8360320" y="3075329"/>
            <a:ext cx="3150875" cy="1280558"/>
          </a:xfrm>
          <a:prstGeom prst="wedgeRoundRectCallout">
            <a:avLst>
              <a:gd name="adj1" fmla="val -7822"/>
              <a:gd name="adj2" fmla="val 1145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how could the </a:t>
            </a:r>
            <a:r>
              <a:rPr lang="en-US" sz="2000" dirty="0">
                <a:solidFill>
                  <a:schemeClr val="bg1"/>
                </a:solidFill>
                <a:latin typeface="+mj-lt"/>
              </a:rPr>
              <a:t>lambda run and what value will it use for </a:t>
            </a:r>
            <a:r>
              <a:rPr lang="en-US" sz="2000" dirty="0">
                <a:solidFill>
                  <a:srgbClr val="00FFFF"/>
                </a:solidFill>
              </a:rPr>
              <a:t>q</a:t>
            </a:r>
            <a:r>
              <a:rPr lang="en-US" sz="2000" dirty="0">
                <a:solidFill>
                  <a:schemeClr val="bg1"/>
                </a:solidFill>
                <a:latin typeface="+mj-lt"/>
              </a:rPr>
              <a:t>?!?!?</a:t>
            </a:r>
          </a:p>
        </p:txBody>
      </p:sp>
      <p:cxnSp>
        <p:nvCxnSpPr>
          <p:cNvPr id="55" name="Straight Arrow Connector 54">
            <a:extLst>
              <a:ext uri="{FF2B5EF4-FFF2-40B4-BE49-F238E27FC236}">
                <a16:creationId xmlns:a16="http://schemas.microsoft.com/office/drawing/2014/main" id="{6EB4677A-7236-4814-BC53-62CBBAD414B0}"/>
              </a:ext>
            </a:extLst>
          </p:cNvPr>
          <p:cNvCxnSpPr>
            <a:cxnSpLocks/>
          </p:cNvCxnSpPr>
          <p:nvPr/>
        </p:nvCxnSpPr>
        <p:spPr>
          <a:xfrm flipV="1">
            <a:off x="7952543" y="2429706"/>
            <a:ext cx="1140378" cy="6390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AD25896-8797-4B90-8294-7ABDEA53083F}"/>
              </a:ext>
            </a:extLst>
          </p:cNvPr>
          <p:cNvSpPr txBox="1"/>
          <p:nvPr/>
        </p:nvSpPr>
        <p:spPr>
          <a:xfrm>
            <a:off x="9314956" y="2245508"/>
            <a:ext cx="325730" cy="400110"/>
          </a:xfrm>
          <a:prstGeom prst="rect">
            <a:avLst/>
          </a:prstGeom>
          <a:noFill/>
        </p:spPr>
        <p:txBody>
          <a:bodyPr wrap="none" rtlCol="0">
            <a:spAutoFit/>
          </a:bodyPr>
          <a:lstStyle/>
          <a:p>
            <a:pPr algn="ctr"/>
            <a:r>
              <a:rPr lang="en-US" sz="2000" dirty="0">
                <a:solidFill>
                  <a:srgbClr val="FF0000"/>
                </a:solidFill>
                <a:latin typeface="Consolas" panose="020B0609020204030204" pitchFamily="49" charset="0"/>
                <a:cs typeface="Times New Roman" pitchFamily="18" charset="0"/>
              </a:rPr>
              <a:t>6</a:t>
            </a:r>
          </a:p>
        </p:txBody>
      </p:sp>
      <p:cxnSp>
        <p:nvCxnSpPr>
          <p:cNvPr id="119" name="Straight Arrow Connector 118">
            <a:extLst>
              <a:ext uri="{FF2B5EF4-FFF2-40B4-BE49-F238E27FC236}">
                <a16:creationId xmlns:a16="http://schemas.microsoft.com/office/drawing/2014/main" id="{17CC2AE3-103D-43C5-9E57-6BC9BD3C2065}"/>
              </a:ext>
            </a:extLst>
          </p:cNvPr>
          <p:cNvCxnSpPr>
            <a:cxnSpLocks/>
          </p:cNvCxnSpPr>
          <p:nvPr/>
        </p:nvCxnSpPr>
        <p:spPr>
          <a:xfrm>
            <a:off x="961164" y="637563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24E0488-4DB6-43EA-B33B-9221292CD75F}"/>
              </a:ext>
            </a:extLst>
          </p:cNvPr>
          <p:cNvCxnSpPr>
            <a:cxnSpLocks/>
          </p:cNvCxnSpPr>
          <p:nvPr/>
        </p:nvCxnSpPr>
        <p:spPr>
          <a:xfrm flipV="1">
            <a:off x="5692045" y="4220308"/>
            <a:ext cx="1515303" cy="8253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798855B5-F9A4-48BE-A72C-8BCFE685F0CB}"/>
              </a:ext>
            </a:extLst>
          </p:cNvPr>
          <p:cNvSpPr txBox="1"/>
          <p:nvPr/>
        </p:nvSpPr>
        <p:spPr>
          <a:xfrm>
            <a:off x="5250198" y="4849796"/>
            <a:ext cx="774895" cy="400110"/>
          </a:xfrm>
          <a:prstGeom prst="rect">
            <a:avLst/>
          </a:prstGeom>
          <a:noFill/>
        </p:spPr>
        <p:txBody>
          <a:bodyPr wrap="square">
            <a:spAutoFit/>
          </a:bodyPr>
          <a:lstStyle/>
          <a:p>
            <a:r>
              <a:rPr lang="en-US" sz="2000" dirty="0">
                <a:solidFill>
                  <a:schemeClr val="accent4">
                    <a:lumMod val="20000"/>
                    <a:lumOff val="80000"/>
                  </a:schemeClr>
                </a:solidFill>
                <a:cs typeface="Times New Roman" pitchFamily="18" charset="0"/>
              </a:rPr>
              <a:t>None</a:t>
            </a:r>
            <a:endParaRPr lang="en-US" sz="2000" dirty="0">
              <a:solidFill>
                <a:schemeClr val="accent4">
                  <a:lumMod val="20000"/>
                  <a:lumOff val="80000"/>
                </a:schemeClr>
              </a:solidFill>
            </a:endParaRPr>
          </a:p>
        </p:txBody>
      </p:sp>
      <p:sp>
        <p:nvSpPr>
          <p:cNvPr id="122" name="Speech Bubble: Rectangle with Corners Rounded 121">
            <a:extLst>
              <a:ext uri="{FF2B5EF4-FFF2-40B4-BE49-F238E27FC236}">
                <a16:creationId xmlns:a16="http://schemas.microsoft.com/office/drawing/2014/main" id="{7FF0DDB7-1037-4E89-B9EB-0F9B9F38855B}"/>
              </a:ext>
            </a:extLst>
          </p:cNvPr>
          <p:cNvSpPr/>
          <p:nvPr/>
        </p:nvSpPr>
        <p:spPr>
          <a:xfrm>
            <a:off x="1827083" y="3344123"/>
            <a:ext cx="2794338" cy="1005857"/>
          </a:xfrm>
          <a:prstGeom prst="wedgeRoundRectCallout">
            <a:avLst>
              <a:gd name="adj1" fmla="val -64304"/>
              <a:gd name="adj2" fmla="val 2389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Alright, now watch our </a:t>
            </a:r>
            <a:r>
              <a:rPr lang="en-US" sz="2000" dirty="0">
                <a:solidFill>
                  <a:srgbClr val="FFC9C9"/>
                </a:solidFill>
                <a:latin typeface="Corbel" panose="020B0503020204020204" pitchFamily="34" charset="0"/>
              </a:rPr>
              <a:t>closure</a:t>
            </a:r>
            <a:r>
              <a:rPr lang="en-US" sz="2000" dirty="0">
                <a:latin typeface="Corbel" panose="020B0503020204020204" pitchFamily="34" charset="0"/>
              </a:rPr>
              <a:t> and </a:t>
            </a:r>
            <a:r>
              <a:rPr lang="en-US" sz="2000" dirty="0">
                <a:solidFill>
                  <a:schemeClr val="accent4">
                    <a:lumMod val="40000"/>
                    <a:lumOff val="60000"/>
                  </a:schemeClr>
                </a:solidFill>
                <a:latin typeface="Corbel" panose="020B0503020204020204" pitchFamily="34" charset="0"/>
              </a:rPr>
              <a:t>foo's </a:t>
            </a:r>
            <a:r>
              <a:rPr lang="en-US" sz="2000" dirty="0">
                <a:latin typeface="Corbel" panose="020B0503020204020204" pitchFamily="34" charset="0"/>
              </a:rPr>
              <a:t>environment disappear!</a:t>
            </a:r>
          </a:p>
        </p:txBody>
      </p:sp>
      <p:sp>
        <p:nvSpPr>
          <p:cNvPr id="59" name="Rectangle 58">
            <a:extLst>
              <a:ext uri="{FF2B5EF4-FFF2-40B4-BE49-F238E27FC236}">
                <a16:creationId xmlns:a16="http://schemas.microsoft.com/office/drawing/2014/main" id="{AF41CF50-CA4E-40C8-8DB2-ED242DD4BA56}"/>
              </a:ext>
            </a:extLst>
          </p:cNvPr>
          <p:cNvSpPr/>
          <p:nvPr/>
        </p:nvSpPr>
        <p:spPr>
          <a:xfrm>
            <a:off x="3315540" y="6303526"/>
            <a:ext cx="321569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61" name="Rectangle 60">
            <a:extLst>
              <a:ext uri="{FF2B5EF4-FFF2-40B4-BE49-F238E27FC236}">
                <a16:creationId xmlns:a16="http://schemas.microsoft.com/office/drawing/2014/main" id="{D94789EF-8B5E-4569-A2FD-BFEA71B02CE8}"/>
              </a:ext>
            </a:extLst>
          </p:cNvPr>
          <p:cNvSpPr/>
          <p:nvPr/>
        </p:nvSpPr>
        <p:spPr>
          <a:xfrm>
            <a:off x="3318400" y="6309998"/>
            <a:ext cx="321689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7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wipe(down)">
                                      <p:cBhvr>
                                        <p:cTn id="25" dur="500"/>
                                        <p:tgtEl>
                                          <p:spTgt spid="10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par>
                                <p:cTn id="38" presetID="22" presetClass="entr" presetSubtype="8"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59000"/>
                                        <p:tgtEl>
                                          <p:spTgt spid="61"/>
                                        </p:tgtEl>
                                      </p:cBhvr>
                                    </p:animEffect>
                                  </p:childTnLst>
                                </p:cTn>
                              </p:par>
                            </p:childTnLst>
                          </p:cTn>
                        </p:par>
                        <p:par>
                          <p:cTn id="41" fill="hold">
                            <p:stCondLst>
                              <p:cond delay="59000"/>
                            </p:stCondLst>
                            <p:childTnLst>
                              <p:par>
                                <p:cTn id="42" presetID="1" presetClass="exit" presetSubtype="0" fill="hold" grpId="1" nodeType="afterEffect">
                                  <p:stCondLst>
                                    <p:cond delay="0"/>
                                  </p:stCondLst>
                                  <p:childTnLst>
                                    <p:set>
                                      <p:cBhvr>
                                        <p:cTn id="43" dur="1" fill="hold">
                                          <p:stCondLst>
                                            <p:cond delay="0"/>
                                          </p:stCondLst>
                                        </p:cTn>
                                        <p:tgtEl>
                                          <p:spTgt spid="59"/>
                                        </p:tgtEl>
                                        <p:attrNameLst>
                                          <p:attrName>style.visibility</p:attrName>
                                        </p:attrNameLst>
                                      </p:cBhvr>
                                      <p:to>
                                        <p:strVal val="hidden"/>
                                      </p:to>
                                    </p:set>
                                  </p:childTnLst>
                                </p:cTn>
                              </p:par>
                            </p:childTnLst>
                          </p:cTn>
                        </p:par>
                        <p:par>
                          <p:cTn id="44" fill="hold">
                            <p:stCondLst>
                              <p:cond delay="59000"/>
                            </p:stCondLst>
                            <p:childTnLst>
                              <p:par>
                                <p:cTn id="45" presetID="1" presetClass="exit" presetSubtype="0" fill="hold" grpId="1" nodeType="afterEffect">
                                  <p:stCondLst>
                                    <p:cond delay="0"/>
                                  </p:stCondLst>
                                  <p:childTnLst>
                                    <p:set>
                                      <p:cBhvr>
                                        <p:cTn id="46" dur="1" fill="hold">
                                          <p:stCondLst>
                                            <p:cond delay="0"/>
                                          </p:stCondLst>
                                        </p:cTn>
                                        <p:tgtEl>
                                          <p:spTgt spid="6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down)">
                                      <p:cBhvr>
                                        <p:cTn id="60" dur="500"/>
                                        <p:tgtEl>
                                          <p:spTgt spid="9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wipe(down)">
                                      <p:cBhvr>
                                        <p:cTn id="65" dur="500"/>
                                        <p:tgtEl>
                                          <p:spTgt spid="9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9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9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9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down)">
                                      <p:cBhvr>
                                        <p:cTn id="78" dur="500"/>
                                        <p:tgtEl>
                                          <p:spTgt spid="86"/>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8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6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500"/>
                                        <p:tgtEl>
                                          <p:spTgt spid="9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par>
                          <p:cTn id="101" fill="hold">
                            <p:stCondLst>
                              <p:cond delay="500"/>
                            </p:stCondLst>
                            <p:childTnLst>
                              <p:par>
                                <p:cTn id="102" presetID="22" presetClass="entr" presetSubtype="4" fill="hold" nodeType="afterEffect">
                                  <p:stCondLst>
                                    <p:cond delay="0"/>
                                  </p:stCondLst>
                                  <p:childTnLst>
                                    <p:set>
                                      <p:cBhvr>
                                        <p:cTn id="103" dur="1" fill="hold">
                                          <p:stCondLst>
                                            <p:cond delay="0"/>
                                          </p:stCondLst>
                                        </p:cTn>
                                        <p:tgtEl>
                                          <p:spTgt spid="120"/>
                                        </p:tgtEl>
                                        <p:attrNameLst>
                                          <p:attrName>style.visibility</p:attrName>
                                        </p:attrNameLst>
                                      </p:cBhvr>
                                      <p:to>
                                        <p:strVal val="visible"/>
                                      </p:to>
                                    </p:set>
                                    <p:animEffect transition="in" filter="wipe(down)">
                                      <p:cBhvr>
                                        <p:cTn id="104" dur="500"/>
                                        <p:tgtEl>
                                          <p:spTgt spid="12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1" nodeType="clickEffect">
                                  <p:stCondLst>
                                    <p:cond delay="0"/>
                                  </p:stCondLst>
                                  <p:childTnLst>
                                    <p:animMotion origin="layout" path="M 2.70833E-6 -1.11111E-6 L 0.56185 -0.19838 " pathEditMode="relative" rAng="0" ptsTypes="AA">
                                      <p:cBhvr>
                                        <p:cTn id="112" dur="2000" fill="hold"/>
                                        <p:tgtEl>
                                          <p:spTgt spid="103"/>
                                        </p:tgtEl>
                                        <p:attrNameLst>
                                          <p:attrName>ppt_x</p:attrName>
                                          <p:attrName>ppt_y</p:attrName>
                                        </p:attrNameLst>
                                      </p:cBhvr>
                                      <p:rCtr x="28086" y="-9931"/>
                                    </p:animMotion>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10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10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42" presetClass="path" presetSubtype="0" accel="50000" decel="50000" fill="hold" grpId="1" nodeType="clickEffect">
                                  <p:stCondLst>
                                    <p:cond delay="0"/>
                                  </p:stCondLst>
                                  <p:childTnLst>
                                    <p:animMotion origin="layout" path="M -3.75E-6 -1.48148E-6 L 0.01576 0.38611 " pathEditMode="relative" rAng="0" ptsTypes="AA">
                                      <p:cBhvr>
                                        <p:cTn id="136" dur="2000" fill="hold"/>
                                        <p:tgtEl>
                                          <p:spTgt spid="105"/>
                                        </p:tgtEl>
                                        <p:attrNameLst>
                                          <p:attrName>ppt_x</p:attrName>
                                          <p:attrName>ppt_y</p:attrName>
                                        </p:attrNameLst>
                                      </p:cBhvr>
                                      <p:rCtr x="781" y="19306"/>
                                    </p:animMotion>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04"/>
                                        </p:tgtEl>
                                        <p:attrNameLst>
                                          <p:attrName>style.visibility</p:attrName>
                                        </p:attrNameLst>
                                      </p:cBhvr>
                                      <p:to>
                                        <p:strVal val="visible"/>
                                      </p:to>
                                    </p:set>
                                    <p:animEffect transition="in" filter="wipe(left)">
                                      <p:cBhvr>
                                        <p:cTn id="141" dur="500"/>
                                        <p:tgtEl>
                                          <p:spTgt spid="10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102"/>
                                        </p:tgtEl>
                                        <p:attrNameLst>
                                          <p:attrName>style.visibility</p:attrName>
                                        </p:attrNameLst>
                                      </p:cBhvr>
                                      <p:to>
                                        <p:strVal val="hidden"/>
                                      </p:to>
                                    </p:set>
                                  </p:childTnLst>
                                </p:cTn>
                              </p:par>
                              <p:par>
                                <p:cTn id="146" presetID="1" presetClass="exit" presetSubtype="0" fill="hold" grpId="2" nodeType="withEffect">
                                  <p:stCondLst>
                                    <p:cond delay="0"/>
                                  </p:stCondLst>
                                  <p:childTnLst>
                                    <p:set>
                                      <p:cBhvr>
                                        <p:cTn id="147" dur="1" fill="hold">
                                          <p:stCondLst>
                                            <p:cond delay="0"/>
                                          </p:stCondLst>
                                        </p:cTn>
                                        <p:tgtEl>
                                          <p:spTgt spid="103"/>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105"/>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119"/>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22"/>
                                        </p:tgtEl>
                                        <p:attrNameLst>
                                          <p:attrName>style.visibility</p:attrName>
                                        </p:attrNameLst>
                                      </p:cBhvr>
                                      <p:to>
                                        <p:strVal val="visible"/>
                                      </p:to>
                                    </p:set>
                                    <p:animEffect transition="in" filter="wipe(down)">
                                      <p:cBhvr>
                                        <p:cTn id="158" dur="500"/>
                                        <p:tgtEl>
                                          <p:spTgt spid="122"/>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21"/>
                                        </p:tgtEl>
                                        <p:attrNameLst>
                                          <p:attrName>style.visibility</p:attrName>
                                        </p:attrNameLst>
                                      </p:cBhvr>
                                      <p:to>
                                        <p:strVal val="visible"/>
                                      </p:to>
                                    </p:set>
                                    <p:animEffect transition="in" filter="wipe(left)">
                                      <p:cBhvr>
                                        <p:cTn id="163" dur="500"/>
                                        <p:tgtEl>
                                          <p:spTgt spid="121"/>
                                        </p:tgtEl>
                                      </p:cBhvr>
                                    </p:animEffect>
                                  </p:childTnLst>
                                </p:cTn>
                              </p:par>
                              <p:par>
                                <p:cTn id="164" presetID="10" presetClass="exit" presetSubtype="0" fill="hold" nodeType="withEffect">
                                  <p:stCondLst>
                                    <p:cond delay="0"/>
                                  </p:stCondLst>
                                  <p:childTnLst>
                                    <p:animEffect transition="out" filter="fade">
                                      <p:cBhvr>
                                        <p:cTn id="165" dur="500"/>
                                        <p:tgtEl>
                                          <p:spTgt spid="120"/>
                                        </p:tgtEl>
                                      </p:cBhvr>
                                    </p:animEffect>
                                    <p:set>
                                      <p:cBhvr>
                                        <p:cTn id="166" dur="1" fill="hold">
                                          <p:stCondLst>
                                            <p:cond delay="499"/>
                                          </p:stCondLst>
                                        </p:cTn>
                                        <p:tgtEl>
                                          <p:spTgt spid="120"/>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85"/>
                                        </p:tgtEl>
                                      </p:cBhvr>
                                    </p:animEffect>
                                    <p:set>
                                      <p:cBhvr>
                                        <p:cTn id="171" dur="1" fill="hold">
                                          <p:stCondLst>
                                            <p:cond delay="499"/>
                                          </p:stCondLst>
                                        </p:cTn>
                                        <p:tgtEl>
                                          <p:spTgt spid="85"/>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108"/>
                                        </p:tgtEl>
                                      </p:cBhvr>
                                    </p:animEffect>
                                    <p:set>
                                      <p:cBhvr>
                                        <p:cTn id="174" dur="1" fill="hold">
                                          <p:stCondLst>
                                            <p:cond delay="499"/>
                                          </p:stCondLst>
                                        </p:cTn>
                                        <p:tgtEl>
                                          <p:spTgt spid="108"/>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112"/>
                                        </p:tgtEl>
                                      </p:cBhvr>
                                    </p:animEffect>
                                    <p:set>
                                      <p:cBhvr>
                                        <p:cTn id="177" dur="1" fill="hold">
                                          <p:stCondLst>
                                            <p:cond delay="499"/>
                                          </p:stCondLst>
                                        </p:cTn>
                                        <p:tgtEl>
                                          <p:spTgt spid="112"/>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119"/>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31"/>
                                        </p:tgtEl>
                                      </p:cBhvr>
                                    </p:animEffect>
                                    <p:set>
                                      <p:cBhvr>
                                        <p:cTn id="184" dur="1" fill="hold">
                                          <p:stCondLst>
                                            <p:cond delay="499"/>
                                          </p:stCondLst>
                                        </p:cTn>
                                        <p:tgtEl>
                                          <p:spTgt spid="31"/>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13"/>
                                        </p:tgtEl>
                                      </p:cBhvr>
                                    </p:animEffect>
                                    <p:set>
                                      <p:cBhvr>
                                        <p:cTn id="187" dur="1" fill="hold">
                                          <p:stCondLst>
                                            <p:cond delay="499"/>
                                          </p:stCondLst>
                                        </p:cTn>
                                        <p:tgtEl>
                                          <p:spTgt spid="113"/>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55"/>
                                        </p:tgtEl>
                                      </p:cBhvr>
                                    </p:animEffect>
                                    <p:set>
                                      <p:cBhvr>
                                        <p:cTn id="190" dur="1" fill="hold">
                                          <p:stCondLst>
                                            <p:cond delay="499"/>
                                          </p:stCondLst>
                                        </p:cTn>
                                        <p:tgtEl>
                                          <p:spTgt spid="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xit" presetSubtype="0" fill="hold" grpId="0" nodeType="clickEffect">
                                  <p:stCondLst>
                                    <p:cond delay="0"/>
                                  </p:stCondLst>
                                  <p:childTnLst>
                                    <p:animEffect transition="out" filter="fade">
                                      <p:cBhvr>
                                        <p:cTn id="194" dur="500"/>
                                        <p:tgtEl>
                                          <p:spTgt spid="65"/>
                                        </p:tgtEl>
                                      </p:cBhvr>
                                    </p:animEffect>
                                    <p:set>
                                      <p:cBhvr>
                                        <p:cTn id="195" dur="1" fill="hold">
                                          <p:stCondLst>
                                            <p:cond delay="499"/>
                                          </p:stCondLst>
                                        </p:cTn>
                                        <p:tgtEl>
                                          <p:spTgt spid="65"/>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5" grpId="0" animBg="1"/>
      <p:bldP spid="68" grpId="0" animBg="1"/>
      <p:bldP spid="68" grpId="1" animBg="1"/>
      <p:bldP spid="86" grpId="0" animBg="1"/>
      <p:bldP spid="86" grpId="1" animBg="1"/>
      <p:bldP spid="91" grpId="0" animBg="1"/>
      <p:bldP spid="91" grpId="1" animBg="1"/>
      <p:bldP spid="92" grpId="0" animBg="1"/>
      <p:bldP spid="92" grpId="1" animBg="1"/>
      <p:bldP spid="94" grpId="0" animBg="1"/>
      <p:bldP spid="103" grpId="0"/>
      <p:bldP spid="103" grpId="1"/>
      <p:bldP spid="103" grpId="2"/>
      <p:bldP spid="104" grpId="0"/>
      <p:bldP spid="109" grpId="0" animBg="1"/>
      <p:bldP spid="109" grpId="1" animBg="1"/>
      <p:bldP spid="93" grpId="0" animBg="1"/>
      <p:bldP spid="93" grpId="1" animBg="1"/>
      <p:bldP spid="105" grpId="0"/>
      <p:bldP spid="105" grpId="1"/>
      <p:bldP spid="105" grpId="2"/>
      <p:bldP spid="121" grpId="0"/>
      <p:bldP spid="122" grpId="0" animBg="1"/>
      <p:bldP spid="122" grpId="1" animBg="1"/>
      <p:bldP spid="59" grpId="0" animBg="1"/>
      <p:bldP spid="59" grpId="1" animBg="1"/>
      <p:bldP spid="61" grpId="0" animBg="1"/>
      <p:bldP spid="61" grpId="1"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73072"/>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Lambda Function Capture Summary</a:t>
            </a:r>
          </a:p>
        </p:txBody>
      </p:sp>
      <p:sp>
        <p:nvSpPr>
          <p:cNvPr id="65" name="TextBox 64">
            <a:extLst>
              <a:ext uri="{FF2B5EF4-FFF2-40B4-BE49-F238E27FC236}">
                <a16:creationId xmlns:a16="http://schemas.microsoft.com/office/drawing/2014/main" id="{B43BB7DC-D95C-4C4D-94C5-6170FF0413D7}"/>
              </a:ext>
            </a:extLst>
          </p:cNvPr>
          <p:cNvSpPr txBox="1"/>
          <p:nvPr/>
        </p:nvSpPr>
        <p:spPr>
          <a:xfrm>
            <a:off x="949218" y="673864"/>
            <a:ext cx="10857229" cy="461665"/>
          </a:xfrm>
          <a:prstGeom prst="rect">
            <a:avLst/>
          </a:prstGeom>
          <a:noFill/>
        </p:spPr>
        <p:txBody>
          <a:bodyPr wrap="square" rtlCol="0">
            <a:spAutoFit/>
          </a:bodyPr>
          <a:lstStyle/>
          <a:p>
            <a:pPr algn="ctr"/>
            <a:r>
              <a:rPr lang="en-US" sz="2400" dirty="0">
                <a:latin typeface="+mj-lt"/>
                <a:cs typeface="Times New Roman" pitchFamily="18" charset="0"/>
              </a:rPr>
              <a:t>Ok, now we've seen all three capture approaches!</a:t>
            </a:r>
          </a:p>
        </p:txBody>
      </p:sp>
      <p:sp>
        <p:nvSpPr>
          <p:cNvPr id="70" name="Rectangle 69">
            <a:extLst>
              <a:ext uri="{FF2B5EF4-FFF2-40B4-BE49-F238E27FC236}">
                <a16:creationId xmlns:a16="http://schemas.microsoft.com/office/drawing/2014/main" id="{A0EC0499-9C74-411F-9CCE-F1830985FF75}"/>
              </a:ext>
            </a:extLst>
          </p:cNvPr>
          <p:cNvSpPr/>
          <p:nvPr/>
        </p:nvSpPr>
        <p:spPr>
          <a:xfrm>
            <a:off x="8140256"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Environment</a:t>
            </a:r>
          </a:p>
          <a:p>
            <a:pPr algn="ctr"/>
            <a:endParaRPr lang="en-US" sz="1050" dirty="0"/>
          </a:p>
          <a:p>
            <a:pPr algn="ctr"/>
            <a:r>
              <a:rPr lang="en-US" sz="1900" dirty="0"/>
              <a:t>An object reference to the </a:t>
            </a:r>
            <a:r>
              <a:rPr lang="en-US" sz="1900" dirty="0">
                <a:solidFill>
                  <a:srgbClr val="FFC9C9"/>
                </a:solidFill>
              </a:rPr>
              <a:t>lexical environment </a:t>
            </a:r>
            <a:r>
              <a:rPr lang="en-US" sz="1900" dirty="0">
                <a:solidFill>
                  <a:schemeClr val="bg1"/>
                </a:solidFill>
              </a:rPr>
              <a:t>where the lambda was created is added to the closure. </a:t>
            </a: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p:txBody>
      </p:sp>
      <p:sp>
        <p:nvSpPr>
          <p:cNvPr id="60" name="TextBox 59">
            <a:extLst>
              <a:ext uri="{FF2B5EF4-FFF2-40B4-BE49-F238E27FC236}">
                <a16:creationId xmlns:a16="http://schemas.microsoft.com/office/drawing/2014/main" id="{6573D886-D6B0-4971-B557-09EE05059330}"/>
              </a:ext>
            </a:extLst>
          </p:cNvPr>
          <p:cNvSpPr txBox="1"/>
          <p:nvPr/>
        </p:nvSpPr>
        <p:spPr>
          <a:xfrm>
            <a:off x="8150116" y="5412966"/>
            <a:ext cx="3886812" cy="1200329"/>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def </a:t>
            </a:r>
            <a:r>
              <a:rPr lang="en-US" dirty="0">
                <a:solidFill>
                  <a:srgbClr val="BF9000"/>
                </a:solidFill>
                <a:latin typeface="Consolas" panose="020B0609020204030204" pitchFamily="49" charset="0"/>
              </a:rPr>
              <a:t>foo</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B0F0"/>
                </a:solidFill>
                <a:latin typeface="Consolas" panose="020B0609020204030204" pitchFamily="49" charset="0"/>
              </a:rPr>
              <a:t>q</a:t>
            </a:r>
            <a:r>
              <a:rPr lang="en-US" dirty="0">
                <a:latin typeface="Consolas" panose="020B0609020204030204" pitchFamily="49" charset="0"/>
              </a:rPr>
              <a:t> = 5</a:t>
            </a:r>
          </a:p>
          <a:p>
            <a:r>
              <a:rPr lang="en-US" dirty="0">
                <a:latin typeface="Consolas" panose="020B0609020204030204" pitchFamily="49" charset="0"/>
              </a:rPr>
              <a:t>  f = lambda </a:t>
            </a:r>
            <a:r>
              <a:rPr lang="en-US" dirty="0">
                <a:solidFill>
                  <a:srgbClr val="00B050"/>
                </a:solidFill>
                <a:latin typeface="Consolas" panose="020B0609020204030204" pitchFamily="49" charset="0"/>
              </a:rPr>
              <a:t>x</a:t>
            </a:r>
            <a:r>
              <a:rPr lang="en-US" dirty="0">
                <a:latin typeface="Consolas" panose="020B0609020204030204" pitchFamily="49" charset="0"/>
              </a:rPr>
              <a:t>: \</a:t>
            </a:r>
          </a:p>
          <a:p>
            <a:r>
              <a:rPr lang="en-US" dirty="0">
                <a:solidFill>
                  <a:srgbClr val="7030A0"/>
                </a:solidFill>
                <a:latin typeface="Consolas" panose="020B0609020204030204" pitchFamily="49" charset="0"/>
              </a:rPr>
              <a:t>        print("q*x is: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p>
        </p:txBody>
      </p:sp>
      <p:grpSp>
        <p:nvGrpSpPr>
          <p:cNvPr id="5" name="Group 4">
            <a:extLst>
              <a:ext uri="{FF2B5EF4-FFF2-40B4-BE49-F238E27FC236}">
                <a16:creationId xmlns:a16="http://schemas.microsoft.com/office/drawing/2014/main" id="{930BC594-1146-4405-B2B1-959ABF6FB63D}"/>
              </a:ext>
            </a:extLst>
          </p:cNvPr>
          <p:cNvGrpSpPr/>
          <p:nvPr/>
        </p:nvGrpSpPr>
        <p:grpSpPr>
          <a:xfrm>
            <a:off x="8114030" y="3040271"/>
            <a:ext cx="3806119" cy="2411889"/>
            <a:chOff x="8206019" y="3639013"/>
            <a:chExt cx="3806119" cy="2411889"/>
          </a:xfrm>
        </p:grpSpPr>
        <p:grpSp>
          <p:nvGrpSpPr>
            <p:cNvPr id="111" name="Group 110">
              <a:extLst>
                <a:ext uri="{FF2B5EF4-FFF2-40B4-BE49-F238E27FC236}">
                  <a16:creationId xmlns:a16="http://schemas.microsoft.com/office/drawing/2014/main" id="{C1A1D969-A70F-4E9D-84DF-E2C3AE8DB86C}"/>
                </a:ext>
              </a:extLst>
            </p:cNvPr>
            <p:cNvGrpSpPr/>
            <p:nvPr/>
          </p:nvGrpSpPr>
          <p:grpSpPr>
            <a:xfrm>
              <a:off x="8206019" y="4838590"/>
              <a:ext cx="3806119" cy="1212312"/>
              <a:chOff x="6914478" y="4583360"/>
              <a:chExt cx="3806119" cy="1212312"/>
            </a:xfrm>
          </p:grpSpPr>
          <p:grpSp>
            <p:nvGrpSpPr>
              <p:cNvPr id="112" name="Group 111">
                <a:extLst>
                  <a:ext uri="{FF2B5EF4-FFF2-40B4-BE49-F238E27FC236}">
                    <a16:creationId xmlns:a16="http://schemas.microsoft.com/office/drawing/2014/main" id="{DA145393-8FD6-42E8-B639-CC0C49EF4868}"/>
                  </a:ext>
                </a:extLst>
              </p:cNvPr>
              <p:cNvGrpSpPr/>
              <p:nvPr/>
            </p:nvGrpSpPr>
            <p:grpSpPr>
              <a:xfrm>
                <a:off x="7179118" y="4695014"/>
                <a:ext cx="3541479" cy="1100658"/>
                <a:chOff x="9667870" y="2561513"/>
                <a:chExt cx="3541479" cy="1100658"/>
              </a:xfrm>
            </p:grpSpPr>
            <p:grpSp>
              <p:nvGrpSpPr>
                <p:cNvPr id="114" name="Group 113">
                  <a:extLst>
                    <a:ext uri="{FF2B5EF4-FFF2-40B4-BE49-F238E27FC236}">
                      <a16:creationId xmlns:a16="http://schemas.microsoft.com/office/drawing/2014/main" id="{9001702F-4F89-4E4B-A488-6BEF8EAC06D1}"/>
                    </a:ext>
                  </a:extLst>
                </p:cNvPr>
                <p:cNvGrpSpPr/>
                <p:nvPr/>
              </p:nvGrpSpPr>
              <p:grpSpPr>
                <a:xfrm>
                  <a:off x="9667870" y="2561513"/>
                  <a:ext cx="3541479" cy="1100658"/>
                  <a:chOff x="9667870" y="2561513"/>
                  <a:chExt cx="3541479" cy="1100658"/>
                </a:xfrm>
              </p:grpSpPr>
              <p:sp>
                <p:nvSpPr>
                  <p:cNvPr id="116" name="Rectangle 115">
                    <a:extLst>
                      <a:ext uri="{FF2B5EF4-FFF2-40B4-BE49-F238E27FC236}">
                        <a16:creationId xmlns:a16="http://schemas.microsoft.com/office/drawing/2014/main" id="{57E2F11E-2426-45F5-A04E-E93FADB9EC0E}"/>
                      </a:ext>
                    </a:extLst>
                  </p:cNvPr>
                  <p:cNvSpPr/>
                  <p:nvPr/>
                </p:nvSpPr>
                <p:spPr>
                  <a:xfrm>
                    <a:off x="9667870" y="2561513"/>
                    <a:ext cx="3522971" cy="110065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94DCBC84-78DE-4ECC-8F21-7156739D6DF3}"/>
                      </a:ext>
                    </a:extLst>
                  </p:cNvPr>
                  <p:cNvSpPr txBox="1"/>
                  <p:nvPr/>
                </p:nvSpPr>
                <p:spPr>
                  <a:xfrm>
                    <a:off x="9757313" y="3285689"/>
                    <a:ext cx="3452036" cy="369332"/>
                  </a:xfrm>
                  <a:prstGeom prst="rect">
                    <a:avLst/>
                  </a:prstGeom>
                  <a:noFill/>
                </p:spPr>
                <p:txBody>
                  <a:bodyPr wrap="square">
                    <a:spAutoFit/>
                  </a:bodyPr>
                  <a:lstStyle/>
                  <a:p>
                    <a:r>
                      <a:rPr lang="en-US" dirty="0">
                        <a:solidFill>
                          <a:srgbClr val="7030A0"/>
                        </a:solidFill>
                        <a:latin typeface="Consolas" panose="020B0609020204030204" pitchFamily="49" charset="0"/>
                      </a:rPr>
                      <a:t>print("q*x is: ",</a:t>
                    </a:r>
                    <a:r>
                      <a:rPr lang="en-US" sz="1800" dirty="0">
                        <a:solidFill>
                          <a:srgbClr val="BF900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a:t>
                    </a:r>
                    <a:endParaRPr lang="en-US" dirty="0">
                      <a:latin typeface="Consolas" panose="020B0609020204030204" pitchFamily="49" charset="0"/>
                    </a:endParaRPr>
                  </a:p>
                </p:txBody>
              </p:sp>
            </p:grpSp>
            <p:sp>
              <p:nvSpPr>
                <p:cNvPr id="115" name="TextBox 114">
                  <a:extLst>
                    <a:ext uri="{FF2B5EF4-FFF2-40B4-BE49-F238E27FC236}">
                      <a16:creationId xmlns:a16="http://schemas.microsoft.com/office/drawing/2014/main" id="{1EBA671B-78FE-4B48-8C49-D306DAD98815}"/>
                    </a:ext>
                  </a:extLst>
                </p:cNvPr>
                <p:cNvSpPr txBox="1"/>
                <p:nvPr/>
              </p:nvSpPr>
              <p:spPr>
                <a:xfrm>
                  <a:off x="9686378" y="2941483"/>
                  <a:ext cx="1991097" cy="369332"/>
                </a:xfrm>
                <a:prstGeom prst="rect">
                  <a:avLst/>
                </a:prstGeom>
                <a:noFill/>
              </p:spPr>
              <p:txBody>
                <a:bodyPr wrap="square">
                  <a:spAutoFit/>
                </a:bodyPr>
                <a:lstStyle/>
                <a:p>
                  <a:r>
                    <a:rPr lang="en-US" dirty="0">
                      <a:solidFill>
                        <a:srgbClr val="C00000"/>
                      </a:solidFill>
                      <a:latin typeface="Consolas" panose="020B0609020204030204" pitchFamily="49" charset="0"/>
                    </a:rPr>
                    <a:t>def anon(</a:t>
                  </a:r>
                  <a:r>
                    <a:rPr lang="en-US" dirty="0">
                      <a:solidFill>
                        <a:srgbClr val="00B050"/>
                      </a:solidFill>
                      <a:latin typeface="Consolas" panose="020B0609020204030204" pitchFamily="49" charset="0"/>
                    </a:rPr>
                    <a:t>x</a:t>
                  </a:r>
                  <a:r>
                    <a:rPr lang="en-US" dirty="0">
                      <a:solidFill>
                        <a:srgbClr val="C00000"/>
                      </a:solidFill>
                      <a:latin typeface="Consolas" panose="020B0609020204030204" pitchFamily="49" charset="0"/>
                    </a:rPr>
                    <a:t>): </a:t>
                  </a:r>
                  <a:endParaRPr lang="en-US" dirty="0">
                    <a:solidFill>
                      <a:srgbClr val="C00000"/>
                    </a:solidFill>
                  </a:endParaRPr>
                </a:p>
              </p:txBody>
            </p:sp>
          </p:grpSp>
          <p:sp>
            <p:nvSpPr>
              <p:cNvPr id="113" name="TextBox 112">
                <a:extLst>
                  <a:ext uri="{FF2B5EF4-FFF2-40B4-BE49-F238E27FC236}">
                    <a16:creationId xmlns:a16="http://schemas.microsoft.com/office/drawing/2014/main" id="{BD206E83-253A-4113-AA24-9ECCF153ACF2}"/>
                  </a:ext>
                </a:extLst>
              </p:cNvPr>
              <p:cNvSpPr txBox="1"/>
              <p:nvPr/>
            </p:nvSpPr>
            <p:spPr>
              <a:xfrm>
                <a:off x="6914478" y="4583360"/>
                <a:ext cx="235962"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grpSp>
          <p:nvGrpSpPr>
            <p:cNvPr id="4" name="Group 3">
              <a:extLst>
                <a:ext uri="{FF2B5EF4-FFF2-40B4-BE49-F238E27FC236}">
                  <a16:creationId xmlns:a16="http://schemas.microsoft.com/office/drawing/2014/main" id="{2D10FB59-92BE-4C6B-9433-56B81861C053}"/>
                </a:ext>
              </a:extLst>
            </p:cNvPr>
            <p:cNvGrpSpPr/>
            <p:nvPr/>
          </p:nvGrpSpPr>
          <p:grpSpPr>
            <a:xfrm>
              <a:off x="8332011" y="3639013"/>
              <a:ext cx="2573116" cy="1209404"/>
              <a:chOff x="8160789" y="3714733"/>
              <a:chExt cx="2573116" cy="1209404"/>
            </a:xfrm>
          </p:grpSpPr>
          <p:sp>
            <p:nvSpPr>
              <p:cNvPr id="103" name="Rectangle 102">
                <a:extLst>
                  <a:ext uri="{FF2B5EF4-FFF2-40B4-BE49-F238E27FC236}">
                    <a16:creationId xmlns:a16="http://schemas.microsoft.com/office/drawing/2014/main" id="{7B2A5225-21E1-4536-8CEC-CD7AF04D0CB3}"/>
                  </a:ext>
                </a:extLst>
              </p:cNvPr>
              <p:cNvSpPr/>
              <p:nvPr/>
            </p:nvSpPr>
            <p:spPr>
              <a:xfrm>
                <a:off x="8160789" y="3714733"/>
                <a:ext cx="1590401" cy="120940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foo's </a:t>
                </a:r>
                <a:r>
                  <a:rPr lang="en-US" sz="2000" dirty="0" err="1">
                    <a:solidFill>
                      <a:schemeClr val="tx1"/>
                    </a:solidFill>
                  </a:rPr>
                  <a:t>env't</a:t>
                </a:r>
                <a:r>
                  <a:rPr lang="en-US" sz="2000" dirty="0">
                    <a:solidFill>
                      <a:schemeClr val="tx1"/>
                    </a:solidFill>
                  </a:rPr>
                  <a:t>:</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nvGrpSpPr>
              <p:cNvPr id="108" name="Group 107">
                <a:extLst>
                  <a:ext uri="{FF2B5EF4-FFF2-40B4-BE49-F238E27FC236}">
                    <a16:creationId xmlns:a16="http://schemas.microsoft.com/office/drawing/2014/main" id="{8627614F-AAB5-427E-A7FE-4B83F263D2FC}"/>
                  </a:ext>
                </a:extLst>
              </p:cNvPr>
              <p:cNvGrpSpPr/>
              <p:nvPr/>
            </p:nvGrpSpPr>
            <p:grpSpPr>
              <a:xfrm>
                <a:off x="8509856" y="4194319"/>
                <a:ext cx="1071875" cy="461665"/>
                <a:chOff x="3945695" y="3520715"/>
                <a:chExt cx="1071875" cy="461665"/>
              </a:xfrm>
            </p:grpSpPr>
            <p:sp>
              <p:nvSpPr>
                <p:cNvPr id="109" name="TextBox 108">
                  <a:extLst>
                    <a:ext uri="{FF2B5EF4-FFF2-40B4-BE49-F238E27FC236}">
                      <a16:creationId xmlns:a16="http://schemas.microsoft.com/office/drawing/2014/main" id="{ECD57C16-5461-4638-A74B-C4C47160ACC3}"/>
                    </a:ext>
                  </a:extLst>
                </p:cNvPr>
                <p:cNvSpPr txBox="1"/>
                <p:nvPr/>
              </p:nvSpPr>
              <p:spPr>
                <a:xfrm>
                  <a:off x="3945695" y="3520715"/>
                  <a:ext cx="346570" cy="461665"/>
                </a:xfrm>
                <a:prstGeom prst="rect">
                  <a:avLst/>
                </a:prstGeom>
                <a:noFill/>
              </p:spPr>
              <p:txBody>
                <a:bodyPr wrap="none" rtlCol="0">
                  <a:spAutoFit/>
                </a:bodyPr>
                <a:lstStyle/>
                <a:p>
                  <a:r>
                    <a:rPr lang="en-US" sz="2400" dirty="0">
                      <a:solidFill>
                        <a:srgbClr val="00B0F0"/>
                      </a:solidFill>
                    </a:rPr>
                    <a:t>q</a:t>
                  </a:r>
                </a:p>
              </p:txBody>
            </p:sp>
            <p:sp>
              <p:nvSpPr>
                <p:cNvPr id="110" name="Rectangle 109">
                  <a:extLst>
                    <a:ext uri="{FF2B5EF4-FFF2-40B4-BE49-F238E27FC236}">
                      <a16:creationId xmlns:a16="http://schemas.microsoft.com/office/drawing/2014/main" id="{E2B94605-48ED-4A7B-8004-80871FDE2372}"/>
                    </a:ext>
                  </a:extLst>
                </p:cNvPr>
                <p:cNvSpPr/>
                <p:nvPr/>
              </p:nvSpPr>
              <p:spPr>
                <a:xfrm>
                  <a:off x="4253895" y="3558479"/>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8" name="Group 117">
                <a:extLst>
                  <a:ext uri="{FF2B5EF4-FFF2-40B4-BE49-F238E27FC236}">
                    <a16:creationId xmlns:a16="http://schemas.microsoft.com/office/drawing/2014/main" id="{C427F939-34C4-447E-A939-073E059B14BD}"/>
                  </a:ext>
                </a:extLst>
              </p:cNvPr>
              <p:cNvGrpSpPr/>
              <p:nvPr/>
            </p:nvGrpSpPr>
            <p:grpSpPr>
              <a:xfrm>
                <a:off x="9270679" y="4133226"/>
                <a:ext cx="1463226" cy="603342"/>
                <a:chOff x="4698859" y="3453981"/>
                <a:chExt cx="1463226" cy="603342"/>
              </a:xfrm>
            </p:grpSpPr>
            <p:sp>
              <p:nvSpPr>
                <p:cNvPr id="119" name="Rectangle 118">
                  <a:extLst>
                    <a:ext uri="{FF2B5EF4-FFF2-40B4-BE49-F238E27FC236}">
                      <a16:creationId xmlns:a16="http://schemas.microsoft.com/office/drawing/2014/main" id="{077A843B-8ACF-45BF-B5A1-7F971057D238}"/>
                    </a:ext>
                  </a:extLst>
                </p:cNvPr>
                <p:cNvSpPr/>
                <p:nvPr/>
              </p:nvSpPr>
              <p:spPr>
                <a:xfrm>
                  <a:off x="5398410" y="3453981"/>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EEBF7"/>
                      </a:solidFill>
                    </a:rPr>
                    <a:t>5</a:t>
                  </a:r>
                </a:p>
              </p:txBody>
            </p:sp>
            <p:cxnSp>
              <p:nvCxnSpPr>
                <p:cNvPr id="120" name="Straight Arrow Connector 119">
                  <a:extLst>
                    <a:ext uri="{FF2B5EF4-FFF2-40B4-BE49-F238E27FC236}">
                      <a16:creationId xmlns:a16="http://schemas.microsoft.com/office/drawing/2014/main" id="{F71C5157-6D52-4016-B65D-9BE82F564FCC}"/>
                    </a:ext>
                  </a:extLst>
                </p:cNvPr>
                <p:cNvCxnSpPr>
                  <a:cxnSpLocks/>
                  <a:endCxn id="119" idx="1"/>
                </p:cNvCxnSpPr>
                <p:nvPr/>
              </p:nvCxnSpPr>
              <p:spPr>
                <a:xfrm>
                  <a:off x="4698859" y="3755652"/>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4" name="Group 63">
            <a:extLst>
              <a:ext uri="{FF2B5EF4-FFF2-40B4-BE49-F238E27FC236}">
                <a16:creationId xmlns:a16="http://schemas.microsoft.com/office/drawing/2014/main" id="{F9B90FF9-3064-4C4F-9489-F40579C30308}"/>
              </a:ext>
            </a:extLst>
          </p:cNvPr>
          <p:cNvGrpSpPr/>
          <p:nvPr/>
        </p:nvGrpSpPr>
        <p:grpSpPr>
          <a:xfrm>
            <a:off x="8888932" y="4341805"/>
            <a:ext cx="2308292" cy="461665"/>
            <a:chOff x="7925610" y="4220368"/>
            <a:chExt cx="2308292" cy="461665"/>
          </a:xfrm>
        </p:grpSpPr>
        <p:sp>
          <p:nvSpPr>
            <p:cNvPr id="71" name="TextBox 70">
              <a:extLst>
                <a:ext uri="{FF2B5EF4-FFF2-40B4-BE49-F238E27FC236}">
                  <a16:creationId xmlns:a16="http://schemas.microsoft.com/office/drawing/2014/main" id="{78B84007-398E-4EC6-9C3D-135B9ED38AF1}"/>
                </a:ext>
              </a:extLst>
            </p:cNvPr>
            <p:cNvSpPr txBox="1"/>
            <p:nvPr/>
          </p:nvSpPr>
          <p:spPr>
            <a:xfrm>
              <a:off x="7925610" y="4220368"/>
              <a:ext cx="2217365" cy="461665"/>
            </a:xfrm>
            <a:prstGeom prst="rect">
              <a:avLst/>
            </a:prstGeom>
            <a:noFill/>
          </p:spPr>
          <p:txBody>
            <a:bodyPr wrap="square" rtlCol="0">
              <a:spAutoFit/>
            </a:bodyPr>
            <a:lstStyle/>
            <a:p>
              <a:r>
                <a:rPr lang="en-US" sz="2400" dirty="0" err="1">
                  <a:solidFill>
                    <a:srgbClr val="00B0F0"/>
                  </a:solidFill>
                </a:rPr>
                <a:t>lexical_env</a:t>
              </a:r>
              <a:endParaRPr lang="en-US" sz="2400" dirty="0">
                <a:solidFill>
                  <a:srgbClr val="00B0F0"/>
                </a:solidFill>
              </a:endParaRPr>
            </a:p>
          </p:txBody>
        </p:sp>
        <p:sp>
          <p:nvSpPr>
            <p:cNvPr id="72" name="Rectangle 71">
              <a:extLst>
                <a:ext uri="{FF2B5EF4-FFF2-40B4-BE49-F238E27FC236}">
                  <a16:creationId xmlns:a16="http://schemas.microsoft.com/office/drawing/2014/main" id="{D601E864-893B-49AD-A56E-297FC703BD7A}"/>
                </a:ext>
              </a:extLst>
            </p:cNvPr>
            <p:cNvSpPr/>
            <p:nvPr/>
          </p:nvSpPr>
          <p:spPr>
            <a:xfrm>
              <a:off x="9470227" y="4273907"/>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5">
            <a:extLst>
              <a:ext uri="{FF2B5EF4-FFF2-40B4-BE49-F238E27FC236}">
                <a16:creationId xmlns:a16="http://schemas.microsoft.com/office/drawing/2014/main" id="{CEB714BA-263D-481A-82F1-160EC76A0ECE}"/>
              </a:ext>
            </a:extLst>
          </p:cNvPr>
          <p:cNvGrpSpPr/>
          <p:nvPr/>
        </p:nvGrpSpPr>
        <p:grpSpPr>
          <a:xfrm>
            <a:off x="179861" y="1242885"/>
            <a:ext cx="7865253" cy="5372703"/>
            <a:chOff x="179861" y="1242885"/>
            <a:chExt cx="7865253" cy="5372703"/>
          </a:xfrm>
        </p:grpSpPr>
        <p:sp>
          <p:nvSpPr>
            <p:cNvPr id="66" name="Rectangle 65">
              <a:extLst>
                <a:ext uri="{FF2B5EF4-FFF2-40B4-BE49-F238E27FC236}">
                  <a16:creationId xmlns:a16="http://schemas.microsoft.com/office/drawing/2014/main" id="{97B0744B-AD1E-435C-B44A-7EBEB3D2FEDA}"/>
                </a:ext>
              </a:extLst>
            </p:cNvPr>
            <p:cNvSpPr/>
            <p:nvPr/>
          </p:nvSpPr>
          <p:spPr>
            <a:xfrm>
              <a:off x="179861"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Value</a:t>
              </a:r>
            </a:p>
            <a:p>
              <a:pPr algn="ctr"/>
              <a:endParaRPr lang="en-US" sz="1050" dirty="0"/>
            </a:p>
            <a:p>
              <a:pPr algn="ctr"/>
              <a:endParaRPr lang="en-US" sz="1600" dirty="0"/>
            </a:p>
            <a:p>
              <a:pPr algn="ctr"/>
              <a:endParaRPr lang="en-US" sz="1050" dirty="0"/>
            </a:p>
            <a:p>
              <a:pPr algn="ctr"/>
              <a:endParaRPr lang="en-US" sz="200" dirty="0"/>
            </a:p>
            <a:p>
              <a:pPr algn="ctr"/>
              <a:r>
                <a:rPr lang="en-US" sz="2000" dirty="0"/>
                <a:t>A </a:t>
              </a:r>
              <a:r>
                <a:rPr lang="en-US" sz="2000" dirty="0">
                  <a:solidFill>
                    <a:srgbClr val="FFC9C9"/>
                  </a:solidFill>
                </a:rPr>
                <a:t>copy</a:t>
              </a:r>
              <a:r>
                <a:rPr lang="en-US" sz="2000" dirty="0"/>
                <a:t> of the </a:t>
              </a:r>
              <a:r>
                <a:rPr lang="en-US" sz="2000" dirty="0">
                  <a:solidFill>
                    <a:srgbClr val="00FFFF"/>
                  </a:solidFill>
                </a:rPr>
                <a:t>captured variable's </a:t>
              </a:r>
              <a:r>
                <a:rPr lang="en-US" sz="2000" dirty="0">
                  <a:solidFill>
                    <a:srgbClr val="FFC9C9"/>
                  </a:solidFill>
                </a:rPr>
                <a:t>value</a:t>
              </a:r>
              <a:r>
                <a:rPr lang="en-US" sz="2000" dirty="0">
                  <a:solidFill>
                    <a:srgbClr val="00FFFF"/>
                  </a:solidFill>
                </a:rPr>
                <a:t> </a:t>
              </a:r>
              <a:r>
                <a:rPr lang="en-US" sz="2000" dirty="0"/>
                <a:t>is frozen and added to the closure.</a:t>
              </a:r>
            </a:p>
            <a:p>
              <a:pPr algn="ctr"/>
              <a:endParaRPr lang="en-US" sz="900" dirty="0"/>
            </a:p>
            <a:p>
              <a:pPr algn="ctr"/>
              <a:endParaRPr lang="en-US" sz="2000" dirty="0"/>
            </a:p>
          </p:txBody>
        </p:sp>
        <p:sp>
          <p:nvSpPr>
            <p:cNvPr id="67" name="TextBox 66">
              <a:extLst>
                <a:ext uri="{FF2B5EF4-FFF2-40B4-BE49-F238E27FC236}">
                  <a16:creationId xmlns:a16="http://schemas.microsoft.com/office/drawing/2014/main" id="{FE0AD749-7F8F-4B84-853C-5FEE712BFD4D}"/>
                </a:ext>
              </a:extLst>
            </p:cNvPr>
            <p:cNvSpPr txBox="1"/>
            <p:nvPr/>
          </p:nvSpPr>
          <p:spPr>
            <a:xfrm>
              <a:off x="179862" y="4861262"/>
              <a:ext cx="38868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r>
                <a:rPr lang="en-US" dirty="0">
                  <a:solidFill>
                    <a:srgbClr val="0070C0"/>
                  </a:solidFill>
                  <a:latin typeface="Consolas" panose="020B0609020204030204" pitchFamily="49" charset="0"/>
                </a:rPr>
                <a:t>capture by value</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m </a:t>
              </a:r>
              <a:r>
                <a:rPr lang="en-US" dirty="0">
                  <a:latin typeface="Consolas" panose="020B0609020204030204" pitchFamily="49" charset="0"/>
                </a:rPr>
                <a:t>= 5, </a:t>
              </a:r>
              <a:r>
                <a:rPr lang="en-US" dirty="0">
                  <a:solidFill>
                    <a:srgbClr val="00B0F0"/>
                  </a:solidFill>
                  <a:latin typeface="Consolas" panose="020B0609020204030204" pitchFamily="49" charset="0"/>
                </a:rPr>
                <a:t>b </a:t>
              </a:r>
              <a:r>
                <a:rPr lang="en-US" dirty="0">
                  <a:latin typeface="Consolas" panose="020B0609020204030204" pitchFamily="49" charset="0"/>
                </a:rPr>
                <a:t>= 3;</a:t>
              </a:r>
            </a:p>
            <a:p>
              <a:r>
                <a:rPr lang="en-US" dirty="0">
                  <a:latin typeface="Consolas" panose="020B0609020204030204" pitchFamily="49" charset="0"/>
                </a:rPr>
                <a:t> return [</a:t>
              </a:r>
              <a:r>
                <a:rPr lang="en-US" dirty="0" err="1">
                  <a:solidFill>
                    <a:srgbClr val="00B0F0"/>
                  </a:solidFill>
                  <a:latin typeface="Consolas" panose="020B0609020204030204" pitchFamily="49" charset="0"/>
                </a:rPr>
                <a:t>m</a:t>
              </a:r>
              <a:r>
                <a:rPr lang="en-US" dirty="0" err="1">
                  <a:latin typeface="Consolas" panose="020B0609020204030204" pitchFamily="49" charset="0"/>
                </a:rPr>
                <a:t>,</a:t>
              </a:r>
              <a:r>
                <a:rPr lang="en-US" dirty="0" err="1">
                  <a:solidFill>
                    <a:srgbClr val="00B0F0"/>
                  </a:solidFill>
                  <a:latin typeface="Consolas" panose="020B0609020204030204" pitchFamily="49" charset="0"/>
                </a:rPr>
                <a:t>b</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-&gt; </a:t>
              </a:r>
              <a:r>
                <a:rPr lang="en-US" dirty="0">
                  <a:solidFill>
                    <a:srgbClr val="C00000"/>
                  </a:solidFill>
                  <a:latin typeface="Consolas" panose="020B0609020204030204" pitchFamily="49" charset="0"/>
                </a:rPr>
                <a:t>int</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a:t>
              </a:r>
            </a:p>
          </p:txBody>
        </p:sp>
        <p:sp>
          <p:nvSpPr>
            <p:cNvPr id="68" name="Rectangle 67">
              <a:extLst>
                <a:ext uri="{FF2B5EF4-FFF2-40B4-BE49-F238E27FC236}">
                  <a16:creationId xmlns:a16="http://schemas.microsoft.com/office/drawing/2014/main" id="{7955D1CF-8B34-47D6-AA98-50DCFCDD6C49}"/>
                </a:ext>
              </a:extLst>
            </p:cNvPr>
            <p:cNvSpPr/>
            <p:nvPr/>
          </p:nvSpPr>
          <p:spPr>
            <a:xfrm>
              <a:off x="4158303" y="1242885"/>
              <a:ext cx="3886811" cy="289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Capture by Reference</a:t>
              </a:r>
            </a:p>
            <a:p>
              <a:pPr algn="ctr"/>
              <a:endParaRPr lang="en-US" sz="1050" dirty="0"/>
            </a:p>
            <a:p>
              <a:pPr algn="ctr"/>
              <a:endParaRPr lang="en-US" dirty="0"/>
            </a:p>
            <a:p>
              <a:pPr algn="ctr"/>
              <a:endParaRPr lang="en-US" sz="1050" dirty="0"/>
            </a:p>
            <a:p>
              <a:pPr algn="ctr"/>
              <a:r>
                <a:rPr lang="en-US" sz="2000" dirty="0"/>
                <a:t>A </a:t>
              </a:r>
              <a:r>
                <a:rPr lang="en-US" sz="2000" dirty="0">
                  <a:solidFill>
                    <a:srgbClr val="FFC9C9"/>
                  </a:solidFill>
                </a:rPr>
                <a:t>reference</a:t>
              </a:r>
              <a:r>
                <a:rPr lang="en-US" sz="2000" dirty="0"/>
                <a:t> to the </a:t>
              </a:r>
              <a:r>
                <a:rPr lang="en-US" sz="2000" dirty="0">
                  <a:solidFill>
                    <a:srgbClr val="00FFFF"/>
                  </a:solidFill>
                </a:rPr>
                <a:t>captured variable </a:t>
              </a:r>
              <a:r>
                <a:rPr lang="en-US" sz="2000" dirty="0"/>
                <a:t>is added to the closure.</a:t>
              </a:r>
            </a:p>
            <a:p>
              <a:pPr algn="ctr"/>
              <a:endParaRPr lang="en-US" sz="2000" dirty="0"/>
            </a:p>
            <a:p>
              <a:pPr algn="ctr"/>
              <a:endParaRPr lang="en-US" sz="2800" dirty="0"/>
            </a:p>
          </p:txBody>
        </p:sp>
        <p:sp>
          <p:nvSpPr>
            <p:cNvPr id="69" name="TextBox 68">
              <a:extLst>
                <a:ext uri="{FF2B5EF4-FFF2-40B4-BE49-F238E27FC236}">
                  <a16:creationId xmlns:a16="http://schemas.microsoft.com/office/drawing/2014/main" id="{A2A38C28-B2FA-4966-9021-07D8FE445251}"/>
                </a:ext>
              </a:extLst>
            </p:cNvPr>
            <p:cNvSpPr txBox="1"/>
            <p:nvPr/>
          </p:nvSpPr>
          <p:spPr>
            <a:xfrm>
              <a:off x="4152289" y="4861262"/>
              <a:ext cx="38868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r>
                <a:rPr lang="en-US" dirty="0">
                  <a:solidFill>
                    <a:srgbClr val="0070C0"/>
                  </a:solidFill>
                  <a:latin typeface="Consolas" panose="020B0609020204030204" pitchFamily="49" charset="0"/>
                </a:rPr>
                <a:t>capture by reference</a:t>
              </a:r>
            </a:p>
            <a:p>
              <a:r>
                <a:rPr lang="en-US" dirty="0">
                  <a:latin typeface="Consolas" panose="020B0609020204030204" pitchFamily="49" charset="0"/>
                </a:rPr>
                <a:t>auto </a:t>
              </a:r>
              <a:r>
                <a:rPr lang="en-US" dirty="0" err="1">
                  <a:latin typeface="Consolas" panose="020B0609020204030204" pitchFamily="49" charset="0"/>
                </a:rPr>
                <a:t>create_lambda_func</a:t>
              </a:r>
              <a:r>
                <a:rPr lang="en-US" dirty="0">
                  <a:latin typeface="Consolas" panose="020B0609020204030204" pitchFamily="49" charset="0"/>
                </a:rPr>
                <a:t>() {</a:t>
              </a:r>
            </a:p>
            <a:p>
              <a:r>
                <a:rPr lang="en-US" dirty="0">
                  <a:latin typeface="Consolas" panose="020B0609020204030204" pitchFamily="49" charset="0"/>
                </a:rPr>
                <a:t> int </a:t>
              </a:r>
              <a:r>
                <a:rPr lang="en-US" dirty="0">
                  <a:solidFill>
                    <a:srgbClr val="00B0F0"/>
                  </a:solidFill>
                  <a:latin typeface="Consolas" panose="020B0609020204030204" pitchFamily="49" charset="0"/>
                </a:rPr>
                <a:t>q </a:t>
              </a:r>
              <a:r>
                <a:rPr lang="en-US" dirty="0">
                  <a:latin typeface="Consolas" panose="020B0609020204030204" pitchFamily="49" charset="0"/>
                </a:rPr>
                <a:t>= 5;  </a:t>
              </a:r>
            </a:p>
            <a:p>
              <a:r>
                <a:rPr lang="en-US" dirty="0">
                  <a:latin typeface="Consolas" panose="020B0609020204030204" pitchFamily="49" charset="0"/>
                </a:rPr>
                <a:t> return [</a:t>
              </a:r>
              <a:r>
                <a:rPr lang="en-US" dirty="0">
                  <a:solidFill>
                    <a:srgbClr val="FF0000"/>
                  </a:solidFill>
                  <a:latin typeface="Consolas" panose="020B0609020204030204" pitchFamily="49" charset="0"/>
                </a:rPr>
                <a:t>&amp;</a:t>
              </a:r>
              <a:r>
                <a:rPr lang="en-US" dirty="0">
                  <a:solidFill>
                    <a:srgbClr val="00B0F0"/>
                  </a:solidFill>
                  <a:latin typeface="Consolas" panose="020B0609020204030204" pitchFamily="49" charset="0"/>
                </a:rPr>
                <a:t>q</a:t>
              </a:r>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x; }</a:t>
              </a:r>
              <a:r>
                <a:rPr lang="en-US" dirty="0">
                  <a:latin typeface="Consolas" panose="020B0609020204030204" pitchFamily="49" charset="0"/>
                </a:rPr>
                <a:t>;</a:t>
              </a:r>
            </a:p>
            <a:p>
              <a:r>
                <a:rPr lang="en-US" dirty="0">
                  <a:latin typeface="Consolas" panose="020B0609020204030204" pitchFamily="49" charset="0"/>
                </a:rPr>
                <a:t>}</a:t>
              </a:r>
            </a:p>
          </p:txBody>
        </p:sp>
        <p:grpSp>
          <p:nvGrpSpPr>
            <p:cNvPr id="2" name="Group 1">
              <a:extLst>
                <a:ext uri="{FF2B5EF4-FFF2-40B4-BE49-F238E27FC236}">
                  <a16:creationId xmlns:a16="http://schemas.microsoft.com/office/drawing/2014/main" id="{7E3F6D78-6E3C-4C67-9CE1-9D39DF5A90BD}"/>
                </a:ext>
              </a:extLst>
            </p:cNvPr>
            <p:cNvGrpSpPr/>
            <p:nvPr/>
          </p:nvGrpSpPr>
          <p:grpSpPr>
            <a:xfrm>
              <a:off x="4066672" y="3474498"/>
              <a:ext cx="3829165" cy="1303060"/>
              <a:chOff x="7981292" y="7209282"/>
              <a:chExt cx="3829165" cy="1303060"/>
            </a:xfrm>
          </p:grpSpPr>
          <p:grpSp>
            <p:nvGrpSpPr>
              <p:cNvPr id="42" name="Group 41">
                <a:extLst>
                  <a:ext uri="{FF2B5EF4-FFF2-40B4-BE49-F238E27FC236}">
                    <a16:creationId xmlns:a16="http://schemas.microsoft.com/office/drawing/2014/main" id="{F4C2B670-273E-4FE8-A83E-707C49E66AB0}"/>
                  </a:ext>
                </a:extLst>
              </p:cNvPr>
              <p:cNvGrpSpPr/>
              <p:nvPr/>
            </p:nvGrpSpPr>
            <p:grpSpPr>
              <a:xfrm>
                <a:off x="7981292" y="7209282"/>
                <a:ext cx="1166562" cy="425236"/>
                <a:chOff x="9912519" y="1609164"/>
                <a:chExt cx="1166562" cy="425236"/>
              </a:xfrm>
            </p:grpSpPr>
            <p:sp>
              <p:nvSpPr>
                <p:cNvPr id="43" name="Rectangle 42">
                  <a:extLst>
                    <a:ext uri="{FF2B5EF4-FFF2-40B4-BE49-F238E27FC236}">
                      <a16:creationId xmlns:a16="http://schemas.microsoft.com/office/drawing/2014/main" id="{96EEA310-AE55-484F-88DF-05C8F20CA0FF}"/>
                    </a:ext>
                  </a:extLst>
                </p:cNvPr>
                <p:cNvSpPr/>
                <p:nvPr/>
              </p:nvSpPr>
              <p:spPr>
                <a:xfrm>
                  <a:off x="10349415"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44" name="TextBox 43">
                  <a:extLst>
                    <a:ext uri="{FF2B5EF4-FFF2-40B4-BE49-F238E27FC236}">
                      <a16:creationId xmlns:a16="http://schemas.microsoft.com/office/drawing/2014/main" id="{CDE6300E-019F-4DA6-9677-F9168424C2C6}"/>
                    </a:ext>
                  </a:extLst>
                </p:cNvPr>
                <p:cNvSpPr txBox="1"/>
                <p:nvPr/>
              </p:nvSpPr>
              <p:spPr>
                <a:xfrm>
                  <a:off x="9912519" y="1609164"/>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grpSp>
            <p:nvGrpSpPr>
              <p:cNvPr id="45" name="Group 44">
                <a:extLst>
                  <a:ext uri="{FF2B5EF4-FFF2-40B4-BE49-F238E27FC236}">
                    <a16:creationId xmlns:a16="http://schemas.microsoft.com/office/drawing/2014/main" id="{3929DCBC-AE79-407A-8751-5E013CCF3E93}"/>
                  </a:ext>
                </a:extLst>
              </p:cNvPr>
              <p:cNvGrpSpPr/>
              <p:nvPr/>
            </p:nvGrpSpPr>
            <p:grpSpPr>
              <a:xfrm>
                <a:off x="9290852" y="7215163"/>
                <a:ext cx="2519605" cy="1297179"/>
                <a:chOff x="9667871" y="1622259"/>
                <a:chExt cx="2519605" cy="1297179"/>
              </a:xfrm>
            </p:grpSpPr>
            <p:grpSp>
              <p:nvGrpSpPr>
                <p:cNvPr id="46" name="Group 45">
                  <a:extLst>
                    <a:ext uri="{FF2B5EF4-FFF2-40B4-BE49-F238E27FC236}">
                      <a16:creationId xmlns:a16="http://schemas.microsoft.com/office/drawing/2014/main" id="{546BC2FD-64FE-453F-950D-1B6082895DFE}"/>
                    </a:ext>
                  </a:extLst>
                </p:cNvPr>
                <p:cNvGrpSpPr/>
                <p:nvPr/>
              </p:nvGrpSpPr>
              <p:grpSpPr>
                <a:xfrm>
                  <a:off x="9667871" y="1622259"/>
                  <a:ext cx="2519605" cy="1297179"/>
                  <a:chOff x="9667871" y="1622259"/>
                  <a:chExt cx="2519605" cy="1297179"/>
                </a:xfrm>
              </p:grpSpPr>
              <p:grpSp>
                <p:nvGrpSpPr>
                  <p:cNvPr id="48" name="Group 47">
                    <a:extLst>
                      <a:ext uri="{FF2B5EF4-FFF2-40B4-BE49-F238E27FC236}">
                        <a16:creationId xmlns:a16="http://schemas.microsoft.com/office/drawing/2014/main" id="{9E28D60B-CA10-4190-A9B8-5EAC943D49B5}"/>
                      </a:ext>
                    </a:extLst>
                  </p:cNvPr>
                  <p:cNvGrpSpPr/>
                  <p:nvPr/>
                </p:nvGrpSpPr>
                <p:grpSpPr>
                  <a:xfrm>
                    <a:off x="9667871" y="1622259"/>
                    <a:ext cx="2519605" cy="1297179"/>
                    <a:chOff x="9667871" y="1622259"/>
                    <a:chExt cx="2519605" cy="1297179"/>
                  </a:xfrm>
                </p:grpSpPr>
                <p:grpSp>
                  <p:nvGrpSpPr>
                    <p:cNvPr id="50" name="Group 49">
                      <a:extLst>
                        <a:ext uri="{FF2B5EF4-FFF2-40B4-BE49-F238E27FC236}">
                          <a16:creationId xmlns:a16="http://schemas.microsoft.com/office/drawing/2014/main" id="{227D8F53-7E28-4B6B-B951-2EFB6FF2F6C1}"/>
                        </a:ext>
                      </a:extLst>
                    </p:cNvPr>
                    <p:cNvGrpSpPr/>
                    <p:nvPr/>
                  </p:nvGrpSpPr>
                  <p:grpSpPr>
                    <a:xfrm>
                      <a:off x="9667871" y="1622259"/>
                      <a:ext cx="2473998" cy="1297179"/>
                      <a:chOff x="9667871" y="1622259"/>
                      <a:chExt cx="2473998" cy="1297179"/>
                    </a:xfrm>
                  </p:grpSpPr>
                  <p:grpSp>
                    <p:nvGrpSpPr>
                      <p:cNvPr id="52" name="Group 51">
                        <a:extLst>
                          <a:ext uri="{FF2B5EF4-FFF2-40B4-BE49-F238E27FC236}">
                            <a16:creationId xmlns:a16="http://schemas.microsoft.com/office/drawing/2014/main" id="{F682DA2C-E3D3-4803-B465-787B6FF59373}"/>
                          </a:ext>
                        </a:extLst>
                      </p:cNvPr>
                      <p:cNvGrpSpPr/>
                      <p:nvPr/>
                    </p:nvGrpSpPr>
                    <p:grpSpPr>
                      <a:xfrm>
                        <a:off x="9667871" y="1622259"/>
                        <a:ext cx="2473998" cy="1297179"/>
                        <a:chOff x="9667871" y="1622259"/>
                        <a:chExt cx="2473998" cy="1297179"/>
                      </a:xfrm>
                    </p:grpSpPr>
                    <p:sp>
                      <p:nvSpPr>
                        <p:cNvPr id="54" name="Rectangle 53">
                          <a:extLst>
                            <a:ext uri="{FF2B5EF4-FFF2-40B4-BE49-F238E27FC236}">
                              <a16:creationId xmlns:a16="http://schemas.microsoft.com/office/drawing/2014/main" id="{A0F9B860-037B-43F6-B216-55CA27005771}"/>
                            </a:ext>
                          </a:extLst>
                        </p:cNvPr>
                        <p:cNvSpPr/>
                        <p:nvPr/>
                      </p:nvSpPr>
                      <p:spPr>
                        <a:xfrm>
                          <a:off x="9667871" y="1622259"/>
                          <a:ext cx="2473998" cy="129717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A1DDA557-340A-4BBE-8DC7-89B92DCE39FE}"/>
                            </a:ext>
                          </a:extLst>
                        </p:cNvPr>
                        <p:cNvGrpSpPr/>
                        <p:nvPr/>
                      </p:nvGrpSpPr>
                      <p:grpSpPr>
                        <a:xfrm>
                          <a:off x="10110961" y="1693041"/>
                          <a:ext cx="1154530" cy="425236"/>
                          <a:chOff x="8787565" y="1629306"/>
                          <a:chExt cx="1154530" cy="425236"/>
                        </a:xfrm>
                      </p:grpSpPr>
                      <p:sp>
                        <p:nvSpPr>
                          <p:cNvPr id="56" name="Rectangle 55">
                            <a:extLst>
                              <a:ext uri="{FF2B5EF4-FFF2-40B4-BE49-F238E27FC236}">
                                <a16:creationId xmlns:a16="http://schemas.microsoft.com/office/drawing/2014/main" id="{82A2722B-42FF-4F5B-858D-A143A0AD3896}"/>
                              </a:ext>
                            </a:extLst>
                          </p:cNvPr>
                          <p:cNvSpPr/>
                          <p:nvPr/>
                        </p:nvSpPr>
                        <p:spPr>
                          <a:xfrm>
                            <a:off x="9212429" y="1644405"/>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3BD2DDF1-9410-4A0B-8530-C8CA3A84662C}"/>
                              </a:ext>
                            </a:extLst>
                          </p:cNvPr>
                          <p:cNvSpPr txBox="1"/>
                          <p:nvPr/>
                        </p:nvSpPr>
                        <p:spPr>
                          <a:xfrm>
                            <a:off x="8787565" y="1629306"/>
                            <a:ext cx="601079" cy="400110"/>
                          </a:xfrm>
                          <a:prstGeom prst="rect">
                            <a:avLst/>
                          </a:prstGeom>
                          <a:noFill/>
                        </p:spPr>
                        <p:txBody>
                          <a:bodyPr wrap="square">
                            <a:spAutoFit/>
                          </a:bodyPr>
                          <a:lstStyle/>
                          <a:p>
                            <a:pPr algn="ctr"/>
                            <a:r>
                              <a:rPr lang="en-US" sz="2000" dirty="0">
                                <a:solidFill>
                                  <a:srgbClr val="00B0F0"/>
                                </a:solidFill>
                                <a:latin typeface="+mj-lt"/>
                              </a:rPr>
                              <a:t>q</a:t>
                            </a:r>
                          </a:p>
                        </p:txBody>
                      </p:sp>
                    </p:grpSp>
                  </p:grpSp>
                  <p:sp>
                    <p:nvSpPr>
                      <p:cNvPr id="53" name="TextBox 52">
                        <a:extLst>
                          <a:ext uri="{FF2B5EF4-FFF2-40B4-BE49-F238E27FC236}">
                            <a16:creationId xmlns:a16="http://schemas.microsoft.com/office/drawing/2014/main" id="{2A94B677-BCC3-4749-A942-27DA83C41D4B}"/>
                          </a:ext>
                        </a:extLst>
                      </p:cNvPr>
                      <p:cNvSpPr txBox="1"/>
                      <p:nvPr/>
                    </p:nvSpPr>
                    <p:spPr>
                      <a:xfrm>
                        <a:off x="10136010" y="2503198"/>
                        <a:ext cx="1697048" cy="369332"/>
                      </a:xfrm>
                      <a:prstGeom prst="rect">
                        <a:avLst/>
                      </a:prstGeom>
                      <a:noFill/>
                    </p:spPr>
                    <p:txBody>
                      <a:bodyPr wrap="square">
                        <a:spAutoFit/>
                      </a:bodyPr>
                      <a:lstStyle/>
                      <a:p>
                        <a:r>
                          <a:rPr lang="en-US" dirty="0">
                            <a:solidFill>
                              <a:srgbClr val="7030A0"/>
                            </a:solidFill>
                            <a:latin typeface="Consolas" panose="020B0609020204030204" pitchFamily="49" charset="0"/>
                          </a:rPr>
                          <a:t>{ </a:t>
                        </a:r>
                        <a:r>
                          <a:rPr lang="en-US" dirty="0">
                            <a:solidFill>
                              <a:srgbClr val="00B0F0"/>
                            </a:solidFill>
                            <a:latin typeface="Consolas" panose="020B0609020204030204" pitchFamily="49" charset="0"/>
                          </a:rPr>
                          <a:t>q</a:t>
                        </a:r>
                        <a:r>
                          <a:rPr lang="en-US" dirty="0">
                            <a:solidFill>
                              <a:srgbClr val="7030A0"/>
                            </a:solidFill>
                            <a:latin typeface="Consolas" panose="020B0609020204030204" pitchFamily="49" charset="0"/>
                          </a:rPr>
                          <a:t> = </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a:t>
                        </a:r>
                        <a:endParaRPr lang="en-US" dirty="0"/>
                      </a:p>
                    </p:txBody>
                  </p:sp>
                </p:grpSp>
                <p:sp>
                  <p:nvSpPr>
                    <p:cNvPr id="51" name="TextBox 50">
                      <a:extLst>
                        <a:ext uri="{FF2B5EF4-FFF2-40B4-BE49-F238E27FC236}">
                          <a16:creationId xmlns:a16="http://schemas.microsoft.com/office/drawing/2014/main" id="{F6FA1C82-E35F-4F59-B938-29E2E76CB127}"/>
                        </a:ext>
                      </a:extLst>
                    </p:cNvPr>
                    <p:cNvSpPr txBox="1"/>
                    <p:nvPr/>
                  </p:nvSpPr>
                  <p:spPr>
                    <a:xfrm>
                      <a:off x="10970782" y="2214168"/>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49" name="TextBox 48">
                    <a:extLst>
                      <a:ext uri="{FF2B5EF4-FFF2-40B4-BE49-F238E27FC236}">
                        <a16:creationId xmlns:a16="http://schemas.microsoft.com/office/drawing/2014/main" id="{FC332CD1-D691-4A3B-B21A-FEDBAB628FF8}"/>
                      </a:ext>
                    </a:extLst>
                  </p:cNvPr>
                  <p:cNvSpPr txBox="1"/>
                  <p:nvPr/>
                </p:nvSpPr>
                <p:spPr>
                  <a:xfrm>
                    <a:off x="9817742" y="2219837"/>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void </a:t>
                    </a:r>
                    <a:endParaRPr lang="en-US" dirty="0">
                      <a:solidFill>
                        <a:srgbClr val="C00000"/>
                      </a:solidFill>
                    </a:endParaRPr>
                  </a:p>
                </p:txBody>
              </p:sp>
            </p:grpSp>
            <p:sp>
              <p:nvSpPr>
                <p:cNvPr id="47" name="TextBox 46">
                  <a:extLst>
                    <a:ext uri="{FF2B5EF4-FFF2-40B4-BE49-F238E27FC236}">
                      <a16:creationId xmlns:a16="http://schemas.microsoft.com/office/drawing/2014/main" id="{A21B78CE-91DA-4D6F-969A-26D8524D3CC9}"/>
                    </a:ext>
                  </a:extLst>
                </p:cNvPr>
                <p:cNvSpPr txBox="1"/>
                <p:nvPr/>
              </p:nvSpPr>
              <p:spPr>
                <a:xfrm>
                  <a:off x="10407311" y="2212578"/>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sp>
            <p:nvSpPr>
              <p:cNvPr id="58" name="TextBox 57">
                <a:extLst>
                  <a:ext uri="{FF2B5EF4-FFF2-40B4-BE49-F238E27FC236}">
                    <a16:creationId xmlns:a16="http://schemas.microsoft.com/office/drawing/2014/main" id="{4D53DB72-D53C-4213-AF92-D6D7BE77E022}"/>
                  </a:ext>
                </a:extLst>
              </p:cNvPr>
              <p:cNvSpPr txBox="1"/>
              <p:nvPr/>
            </p:nvSpPr>
            <p:spPr>
              <a:xfrm>
                <a:off x="10445703" y="7444766"/>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59" name="Connector: Curved 58">
                <a:extLst>
                  <a:ext uri="{FF2B5EF4-FFF2-40B4-BE49-F238E27FC236}">
                    <a16:creationId xmlns:a16="http://schemas.microsoft.com/office/drawing/2014/main" id="{181C034B-C85A-4691-936A-DC4421A608C8}"/>
                  </a:ext>
                </a:extLst>
              </p:cNvPr>
              <p:cNvCxnSpPr>
                <a:cxnSpLocks/>
                <a:stCxn id="58" idx="0"/>
                <a:endCxn id="43" idx="0"/>
              </p:cNvCxnSpPr>
              <p:nvPr/>
            </p:nvCxnSpPr>
            <p:spPr>
              <a:xfrm rot="16200000" flipV="1">
                <a:off x="9563161" y="6444242"/>
                <a:ext cx="220385" cy="1780664"/>
              </a:xfrm>
              <a:prstGeom prst="curvedConnector3">
                <a:avLst>
                  <a:gd name="adj1" fmla="val 20372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5D2C3535-285E-4061-ADF7-3E1CAA78669B}"/>
                </a:ext>
              </a:extLst>
            </p:cNvPr>
            <p:cNvGrpSpPr/>
            <p:nvPr/>
          </p:nvGrpSpPr>
          <p:grpSpPr>
            <a:xfrm>
              <a:off x="869008" y="3588373"/>
              <a:ext cx="2742700" cy="1189185"/>
              <a:chOff x="9612634" y="1622259"/>
              <a:chExt cx="2742700" cy="1189185"/>
            </a:xfrm>
          </p:grpSpPr>
          <p:grpSp>
            <p:nvGrpSpPr>
              <p:cNvPr id="134" name="Group 133">
                <a:extLst>
                  <a:ext uri="{FF2B5EF4-FFF2-40B4-BE49-F238E27FC236}">
                    <a16:creationId xmlns:a16="http://schemas.microsoft.com/office/drawing/2014/main" id="{C95F6E40-AE97-4B7D-A031-B2320754D448}"/>
                  </a:ext>
                </a:extLst>
              </p:cNvPr>
              <p:cNvGrpSpPr/>
              <p:nvPr/>
            </p:nvGrpSpPr>
            <p:grpSpPr>
              <a:xfrm>
                <a:off x="9612634" y="1622259"/>
                <a:ext cx="2742700" cy="1189185"/>
                <a:chOff x="9612634" y="1622259"/>
                <a:chExt cx="2742700" cy="1189185"/>
              </a:xfrm>
            </p:grpSpPr>
            <p:grpSp>
              <p:nvGrpSpPr>
                <p:cNvPr id="136" name="Group 135">
                  <a:extLst>
                    <a:ext uri="{FF2B5EF4-FFF2-40B4-BE49-F238E27FC236}">
                      <a16:creationId xmlns:a16="http://schemas.microsoft.com/office/drawing/2014/main" id="{44DF2906-CEFB-494D-AE65-EF21BF97C381}"/>
                    </a:ext>
                  </a:extLst>
                </p:cNvPr>
                <p:cNvGrpSpPr/>
                <p:nvPr/>
              </p:nvGrpSpPr>
              <p:grpSpPr>
                <a:xfrm>
                  <a:off x="9612634" y="1622259"/>
                  <a:ext cx="2742700" cy="1189185"/>
                  <a:chOff x="9612634" y="1622259"/>
                  <a:chExt cx="2742700" cy="1189185"/>
                </a:xfrm>
              </p:grpSpPr>
              <p:grpSp>
                <p:nvGrpSpPr>
                  <p:cNvPr id="138" name="Group 137">
                    <a:extLst>
                      <a:ext uri="{FF2B5EF4-FFF2-40B4-BE49-F238E27FC236}">
                        <a16:creationId xmlns:a16="http://schemas.microsoft.com/office/drawing/2014/main" id="{8E274FAE-A147-461A-AED7-C9AB9C70298F}"/>
                      </a:ext>
                    </a:extLst>
                  </p:cNvPr>
                  <p:cNvGrpSpPr/>
                  <p:nvPr/>
                </p:nvGrpSpPr>
                <p:grpSpPr>
                  <a:xfrm>
                    <a:off x="9612634" y="1622259"/>
                    <a:ext cx="2742700" cy="1189185"/>
                    <a:chOff x="9612634" y="1622259"/>
                    <a:chExt cx="2742700" cy="1189185"/>
                  </a:xfrm>
                </p:grpSpPr>
                <p:grpSp>
                  <p:nvGrpSpPr>
                    <p:cNvPr id="140" name="Group 139">
                      <a:extLst>
                        <a:ext uri="{FF2B5EF4-FFF2-40B4-BE49-F238E27FC236}">
                          <a16:creationId xmlns:a16="http://schemas.microsoft.com/office/drawing/2014/main" id="{E0425595-9DDC-461E-90C0-6496C086E3E0}"/>
                        </a:ext>
                      </a:extLst>
                    </p:cNvPr>
                    <p:cNvGrpSpPr/>
                    <p:nvPr/>
                  </p:nvGrpSpPr>
                  <p:grpSpPr>
                    <a:xfrm>
                      <a:off x="9667871" y="1622259"/>
                      <a:ext cx="2473998" cy="1189185"/>
                      <a:chOff x="9667871" y="1622259"/>
                      <a:chExt cx="2473998" cy="1189185"/>
                    </a:xfrm>
                  </p:grpSpPr>
                  <p:sp>
                    <p:nvSpPr>
                      <p:cNvPr id="142" name="Rectangle 141">
                        <a:extLst>
                          <a:ext uri="{FF2B5EF4-FFF2-40B4-BE49-F238E27FC236}">
                            <a16:creationId xmlns:a16="http://schemas.microsoft.com/office/drawing/2014/main" id="{20E53CBC-DD10-4B82-8306-C6DB80615805}"/>
                          </a:ext>
                        </a:extLst>
                      </p:cNvPr>
                      <p:cNvSpPr/>
                      <p:nvPr/>
                    </p:nvSpPr>
                    <p:spPr>
                      <a:xfrm>
                        <a:off x="9667871" y="1622259"/>
                        <a:ext cx="2473998" cy="11891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3" name="Group 142">
                        <a:extLst>
                          <a:ext uri="{FF2B5EF4-FFF2-40B4-BE49-F238E27FC236}">
                            <a16:creationId xmlns:a16="http://schemas.microsoft.com/office/drawing/2014/main" id="{B0CDC831-B504-4512-8A2E-7B2F47C820EC}"/>
                          </a:ext>
                        </a:extLst>
                      </p:cNvPr>
                      <p:cNvGrpSpPr/>
                      <p:nvPr/>
                    </p:nvGrpSpPr>
                    <p:grpSpPr>
                      <a:xfrm>
                        <a:off x="9688170" y="1682739"/>
                        <a:ext cx="1166562" cy="425236"/>
                        <a:chOff x="9377112" y="1609164"/>
                        <a:chExt cx="1166562" cy="425236"/>
                      </a:xfrm>
                    </p:grpSpPr>
                    <p:sp>
                      <p:nvSpPr>
                        <p:cNvPr id="147" name="Rectangle 146">
                          <a:extLst>
                            <a:ext uri="{FF2B5EF4-FFF2-40B4-BE49-F238E27FC236}">
                              <a16:creationId xmlns:a16="http://schemas.microsoft.com/office/drawing/2014/main" id="{E3DCD57E-A9DA-4326-974D-6128C86F5C60}"/>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a:t>
                          </a:r>
                        </a:p>
                      </p:txBody>
                    </p:sp>
                    <p:sp>
                      <p:nvSpPr>
                        <p:cNvPr id="148" name="TextBox 147">
                          <a:extLst>
                            <a:ext uri="{FF2B5EF4-FFF2-40B4-BE49-F238E27FC236}">
                              <a16:creationId xmlns:a16="http://schemas.microsoft.com/office/drawing/2014/main" id="{9DF9CF4A-9316-4AAD-BB89-C0D31CD7D717}"/>
                            </a:ext>
                          </a:extLst>
                        </p:cNvPr>
                        <p:cNvSpPr txBox="1"/>
                        <p:nvPr/>
                      </p:nvSpPr>
                      <p:spPr>
                        <a:xfrm>
                          <a:off x="9377112" y="1609164"/>
                          <a:ext cx="601079" cy="400110"/>
                        </a:xfrm>
                        <a:prstGeom prst="rect">
                          <a:avLst/>
                        </a:prstGeom>
                        <a:noFill/>
                      </p:spPr>
                      <p:txBody>
                        <a:bodyPr wrap="square">
                          <a:spAutoFit/>
                        </a:bodyPr>
                        <a:lstStyle/>
                        <a:p>
                          <a:pPr algn="ctr"/>
                          <a:r>
                            <a:rPr lang="en-US" sz="2000" dirty="0">
                              <a:solidFill>
                                <a:srgbClr val="00B0F0"/>
                              </a:solidFill>
                              <a:latin typeface="+mj-lt"/>
                            </a:rPr>
                            <a:t>m</a:t>
                          </a:r>
                        </a:p>
                      </p:txBody>
                    </p:sp>
                  </p:grpSp>
                  <p:grpSp>
                    <p:nvGrpSpPr>
                      <p:cNvPr id="144" name="Group 143">
                        <a:extLst>
                          <a:ext uri="{FF2B5EF4-FFF2-40B4-BE49-F238E27FC236}">
                            <a16:creationId xmlns:a16="http://schemas.microsoft.com/office/drawing/2014/main" id="{E621C85F-702C-4D49-80FA-C8046F97126A}"/>
                          </a:ext>
                        </a:extLst>
                      </p:cNvPr>
                      <p:cNvGrpSpPr/>
                      <p:nvPr/>
                    </p:nvGrpSpPr>
                    <p:grpSpPr>
                      <a:xfrm>
                        <a:off x="10712540" y="1672899"/>
                        <a:ext cx="1154530" cy="425236"/>
                        <a:chOff x="9389144" y="1609164"/>
                        <a:chExt cx="1154530" cy="425236"/>
                      </a:xfrm>
                    </p:grpSpPr>
                    <p:sp>
                      <p:nvSpPr>
                        <p:cNvPr id="145" name="Rectangle 144">
                          <a:extLst>
                            <a:ext uri="{FF2B5EF4-FFF2-40B4-BE49-F238E27FC236}">
                              <a16:creationId xmlns:a16="http://schemas.microsoft.com/office/drawing/2014/main" id="{04793F5B-B043-4C05-B53C-08711FF15760}"/>
                            </a:ext>
                          </a:extLst>
                        </p:cNvPr>
                        <p:cNvSpPr/>
                        <p:nvPr/>
                      </p:nvSpPr>
                      <p:spPr>
                        <a:xfrm>
                          <a:off x="9814008" y="1624263"/>
                          <a:ext cx="729666" cy="41013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3</a:t>
                          </a:r>
                        </a:p>
                      </p:txBody>
                    </p:sp>
                    <p:sp>
                      <p:nvSpPr>
                        <p:cNvPr id="146" name="TextBox 145">
                          <a:extLst>
                            <a:ext uri="{FF2B5EF4-FFF2-40B4-BE49-F238E27FC236}">
                              <a16:creationId xmlns:a16="http://schemas.microsoft.com/office/drawing/2014/main" id="{D23C4DF0-050F-4CA1-815E-8DAF5D759B4D}"/>
                            </a:ext>
                          </a:extLst>
                        </p:cNvPr>
                        <p:cNvSpPr txBox="1"/>
                        <p:nvPr/>
                      </p:nvSpPr>
                      <p:spPr>
                        <a:xfrm>
                          <a:off x="9389144" y="1609164"/>
                          <a:ext cx="601079" cy="400110"/>
                        </a:xfrm>
                        <a:prstGeom prst="rect">
                          <a:avLst/>
                        </a:prstGeom>
                        <a:noFill/>
                      </p:spPr>
                      <p:txBody>
                        <a:bodyPr wrap="square">
                          <a:spAutoFit/>
                        </a:bodyPr>
                        <a:lstStyle/>
                        <a:p>
                          <a:pPr algn="ctr"/>
                          <a:r>
                            <a:rPr lang="en-US" sz="2000" dirty="0">
                              <a:solidFill>
                                <a:srgbClr val="00B0F0"/>
                              </a:solidFill>
                              <a:latin typeface="+mj-lt"/>
                            </a:rPr>
                            <a:t>b</a:t>
                          </a:r>
                        </a:p>
                      </p:txBody>
                    </p:sp>
                  </p:grpSp>
                </p:grpSp>
                <p:sp>
                  <p:nvSpPr>
                    <p:cNvPr id="141" name="TextBox 140">
                      <a:extLst>
                        <a:ext uri="{FF2B5EF4-FFF2-40B4-BE49-F238E27FC236}">
                          <a16:creationId xmlns:a16="http://schemas.microsoft.com/office/drawing/2014/main" id="{99F40E47-88B6-4B79-91DB-D90FFD16DA84}"/>
                        </a:ext>
                      </a:extLst>
                    </p:cNvPr>
                    <p:cNvSpPr txBox="1"/>
                    <p:nvPr/>
                  </p:nvSpPr>
                  <p:spPr>
                    <a:xfrm>
                      <a:off x="9612634" y="2400925"/>
                      <a:ext cx="2742700" cy="369332"/>
                    </a:xfrm>
                    <a:prstGeom prst="rect">
                      <a:avLst/>
                    </a:prstGeom>
                    <a:noFill/>
                  </p:spPr>
                  <p:txBody>
                    <a:bodyPr wrap="square">
                      <a:spAutoFit/>
                    </a:bodyPr>
                    <a:lstStyle/>
                    <a:p>
                      <a:r>
                        <a:rPr lang="en-US" dirty="0">
                          <a:solidFill>
                            <a:srgbClr val="7030A0"/>
                          </a:solidFill>
                          <a:latin typeface="Consolas" panose="020B0609020204030204" pitchFamily="49" charset="0"/>
                        </a:rPr>
                        <a:t>{ return </a:t>
                      </a:r>
                      <a:r>
                        <a:rPr lang="en-US" dirty="0">
                          <a:solidFill>
                            <a:srgbClr val="00B0F0"/>
                          </a:solidFill>
                          <a:latin typeface="Consolas" panose="020B0609020204030204" pitchFamily="49" charset="0"/>
                        </a:rPr>
                        <a:t>m</a:t>
                      </a:r>
                      <a:r>
                        <a:rPr lang="en-US" dirty="0">
                          <a:solidFill>
                            <a:srgbClr val="7030A0"/>
                          </a:solidFill>
                          <a:latin typeface="Consolas" panose="020B0609020204030204" pitchFamily="49" charset="0"/>
                        </a:rPr>
                        <a:t>*</a:t>
                      </a:r>
                      <a:r>
                        <a:rPr lang="en-US" dirty="0">
                          <a:solidFill>
                            <a:srgbClr val="00B050"/>
                          </a:solidFill>
                          <a:latin typeface="Consolas" panose="020B0609020204030204" pitchFamily="49" charset="0"/>
                        </a:rPr>
                        <a:t>x</a:t>
                      </a:r>
                      <a:r>
                        <a:rPr lang="en-US" dirty="0">
                          <a:solidFill>
                            <a:srgbClr val="7030A0"/>
                          </a:solidFill>
                          <a:latin typeface="Consolas" panose="020B0609020204030204" pitchFamily="49" charset="0"/>
                        </a:rPr>
                        <a:t> + </a:t>
                      </a:r>
                      <a:r>
                        <a:rPr lang="en-US" dirty="0">
                          <a:solidFill>
                            <a:srgbClr val="00B0F0"/>
                          </a:solidFill>
                          <a:latin typeface="Consolas" panose="020B0609020204030204" pitchFamily="49" charset="0"/>
                        </a:rPr>
                        <a:t>b</a:t>
                      </a:r>
                      <a:r>
                        <a:rPr lang="en-US" dirty="0">
                          <a:solidFill>
                            <a:srgbClr val="7030A0"/>
                          </a:solidFill>
                          <a:latin typeface="Consolas" panose="020B0609020204030204" pitchFamily="49" charset="0"/>
                        </a:rPr>
                        <a:t>; }</a:t>
                      </a:r>
                      <a:endParaRPr lang="en-US" dirty="0"/>
                    </a:p>
                  </p:txBody>
                </p:sp>
              </p:grpSp>
              <p:sp>
                <p:nvSpPr>
                  <p:cNvPr id="139" name="TextBox 138">
                    <a:extLst>
                      <a:ext uri="{FF2B5EF4-FFF2-40B4-BE49-F238E27FC236}">
                        <a16:creationId xmlns:a16="http://schemas.microsoft.com/office/drawing/2014/main" id="{19B5ABA8-E38A-4058-9FAA-2403AE90AE46}"/>
                      </a:ext>
                    </a:extLst>
                  </p:cNvPr>
                  <p:cNvSpPr txBox="1"/>
                  <p:nvPr/>
                </p:nvSpPr>
                <p:spPr>
                  <a:xfrm>
                    <a:off x="10970782" y="2123932"/>
                    <a:ext cx="1216694"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00B050"/>
                        </a:solidFill>
                        <a:latin typeface="Consolas" panose="020B0609020204030204" pitchFamily="49" charset="0"/>
                      </a:rPr>
                      <a:t>int x</a:t>
                    </a:r>
                    <a:r>
                      <a:rPr lang="en-US" dirty="0">
                        <a:latin typeface="Consolas" panose="020B0609020204030204" pitchFamily="49" charset="0"/>
                      </a:rPr>
                      <a:t>) </a:t>
                    </a:r>
                    <a:endParaRPr lang="en-US" dirty="0"/>
                  </a:p>
                </p:txBody>
              </p:sp>
            </p:grpSp>
            <p:sp>
              <p:nvSpPr>
                <p:cNvPr id="137" name="TextBox 136">
                  <a:extLst>
                    <a:ext uri="{FF2B5EF4-FFF2-40B4-BE49-F238E27FC236}">
                      <a16:creationId xmlns:a16="http://schemas.microsoft.com/office/drawing/2014/main" id="{E212F01A-717B-4ADA-946F-487646708E29}"/>
                    </a:ext>
                  </a:extLst>
                </p:cNvPr>
                <p:cNvSpPr txBox="1"/>
                <p:nvPr/>
              </p:nvSpPr>
              <p:spPr>
                <a:xfrm>
                  <a:off x="9817742" y="2129601"/>
                  <a:ext cx="1216694" cy="369332"/>
                </a:xfrm>
                <a:prstGeom prst="rect">
                  <a:avLst/>
                </a:prstGeom>
                <a:noFill/>
              </p:spPr>
              <p:txBody>
                <a:bodyPr wrap="square">
                  <a:spAutoFit/>
                </a:bodyPr>
                <a:lstStyle/>
                <a:p>
                  <a:r>
                    <a:rPr lang="en-US" dirty="0">
                      <a:solidFill>
                        <a:srgbClr val="C00000"/>
                      </a:solidFill>
                      <a:latin typeface="Consolas" panose="020B0609020204030204" pitchFamily="49" charset="0"/>
                    </a:rPr>
                    <a:t>int </a:t>
                  </a:r>
                  <a:endParaRPr lang="en-US" dirty="0">
                    <a:solidFill>
                      <a:srgbClr val="C00000"/>
                    </a:solidFill>
                  </a:endParaRPr>
                </a:p>
              </p:txBody>
            </p:sp>
          </p:grpSp>
          <p:sp>
            <p:nvSpPr>
              <p:cNvPr id="135" name="TextBox 134">
                <a:extLst>
                  <a:ext uri="{FF2B5EF4-FFF2-40B4-BE49-F238E27FC236}">
                    <a16:creationId xmlns:a16="http://schemas.microsoft.com/office/drawing/2014/main" id="{D332A122-C8F0-407C-88B2-41FF3C61FD90}"/>
                  </a:ext>
                </a:extLst>
              </p:cNvPr>
              <p:cNvSpPr txBox="1"/>
              <p:nvPr/>
            </p:nvSpPr>
            <p:spPr>
              <a:xfrm>
                <a:off x="10407311" y="2122342"/>
                <a:ext cx="1216694" cy="369332"/>
              </a:xfrm>
              <a:prstGeom prst="rect">
                <a:avLst/>
              </a:prstGeom>
              <a:noFill/>
            </p:spPr>
            <p:txBody>
              <a:bodyPr wrap="square">
                <a:spAutoFit/>
              </a:bodyPr>
              <a:lstStyle/>
              <a:p>
                <a:r>
                  <a:rPr lang="en-US" dirty="0">
                    <a:latin typeface="Consolas" panose="020B0609020204030204" pitchFamily="49" charset="0"/>
                  </a:rPr>
                  <a:t>anon</a:t>
                </a:r>
                <a:endParaRPr lang="en-US" dirty="0"/>
              </a:p>
            </p:txBody>
          </p:sp>
        </p:grpSp>
      </p:grpSp>
      <p:cxnSp>
        <p:nvCxnSpPr>
          <p:cNvPr id="149" name="Straight Arrow Connector 148">
            <a:extLst>
              <a:ext uri="{FF2B5EF4-FFF2-40B4-BE49-F238E27FC236}">
                <a16:creationId xmlns:a16="http://schemas.microsoft.com/office/drawing/2014/main" id="{1B28F596-7A5E-423C-B4FF-2B2936BE5BA3}"/>
              </a:ext>
            </a:extLst>
          </p:cNvPr>
          <p:cNvCxnSpPr>
            <a:cxnSpLocks/>
          </p:cNvCxnSpPr>
          <p:nvPr/>
        </p:nvCxnSpPr>
        <p:spPr>
          <a:xfrm flipH="1" flipV="1">
            <a:off x="9830423" y="4201839"/>
            <a:ext cx="982715" cy="369981"/>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6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par>
                          <p:cTn id="23" fill="hold">
                            <p:stCondLst>
                              <p:cond delay="0"/>
                            </p:stCondLst>
                            <p:childTnLst>
                              <p:par>
                                <p:cTn id="24" presetID="22" presetClass="entr" presetSubtype="4" fill="hold" nodeType="after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wipe(down)">
                                      <p:cBhvr>
                                        <p:cTn id="2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0" grpId="0" animBg="1"/>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596DA555-3E79-4425-83DD-DA1453B27039}"/>
              </a:ext>
            </a:extLst>
          </p:cNvPr>
          <p:cNvSpPr txBox="1"/>
          <p:nvPr/>
        </p:nvSpPr>
        <p:spPr>
          <a:xfrm>
            <a:off x="230065" y="817548"/>
            <a:ext cx="6290896" cy="5103934"/>
          </a:xfrm>
          <a:prstGeom prst="rect">
            <a:avLst/>
          </a:prstGeom>
          <a:solidFill>
            <a:srgbClr val="F2F7FC"/>
          </a:solidFill>
          <a:ln>
            <a:solidFill>
              <a:schemeClr val="tx1"/>
            </a:solidFill>
          </a:ln>
        </p:spPr>
        <p:txBody>
          <a:bodyPr wrap="square">
            <a:noAutofit/>
          </a:bodyPr>
          <a:lstStyle/>
          <a:p>
            <a:r>
              <a:rPr lang="en-US" sz="2000" dirty="0">
                <a:latin typeface="Consolas" panose="020B0609020204030204" pitchFamily="49" charset="0"/>
              </a:rPr>
              <a:t># Python decorator example</a:t>
            </a:r>
          </a:p>
          <a:p>
            <a:endParaRPr lang="en-US" sz="2000" dirty="0">
              <a:latin typeface="Consolas" panose="020B0609020204030204" pitchFamily="49" charset="0"/>
            </a:endParaRPr>
          </a:p>
          <a:p>
            <a:r>
              <a:rPr lang="en-US" sz="2000" dirty="0">
                <a:latin typeface="Consolas" panose="020B0609020204030204" pitchFamily="49" charset="0"/>
              </a:rPr>
              <a:t>def </a:t>
            </a:r>
            <a:r>
              <a:rPr lang="en-US" sz="2000" dirty="0" err="1">
                <a:solidFill>
                  <a:srgbClr val="FF0000"/>
                </a:solidFill>
                <a:latin typeface="Consolas" panose="020B0609020204030204" pitchFamily="49" charset="0"/>
              </a:rPr>
              <a:t>my_decorator</a:t>
            </a:r>
            <a:r>
              <a:rPr lang="en-US" sz="2000" dirty="0">
                <a:latin typeface="Consolas" panose="020B0609020204030204" pitchFamily="49" charset="0"/>
              </a:rPr>
              <a:t>(</a:t>
            </a:r>
            <a:r>
              <a:rPr lang="en-US" sz="2000" dirty="0" err="1">
                <a:solidFill>
                  <a:srgbClr val="00B050"/>
                </a:solidFill>
                <a:latin typeface="Consolas" panose="020B0609020204030204" pitchFamily="49" charset="0"/>
              </a:rPr>
              <a:t>func</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def </a:t>
            </a:r>
            <a:r>
              <a:rPr lang="en-US" sz="2000" dirty="0">
                <a:solidFill>
                  <a:srgbClr val="00B0F0"/>
                </a:solidFill>
                <a:latin typeface="Consolas" panose="020B0609020204030204" pitchFamily="49" charset="0"/>
              </a:rPr>
              <a:t>wrapper():</a:t>
            </a:r>
          </a:p>
          <a:p>
            <a:r>
              <a:rPr lang="en-US" sz="2000" dirty="0">
                <a:solidFill>
                  <a:srgbClr val="00B0F0"/>
                </a:solidFill>
                <a:latin typeface="Consolas" panose="020B0609020204030204" pitchFamily="49" charset="0"/>
              </a:rPr>
              <a:t>        print("Let's do this before")</a:t>
            </a:r>
          </a:p>
          <a:p>
            <a:r>
              <a:rPr lang="en-US" sz="2000" dirty="0">
                <a:solidFill>
                  <a:srgbClr val="00B0F0"/>
                </a:solidFill>
                <a:latin typeface="Consolas" panose="020B0609020204030204" pitchFamily="49" charset="0"/>
              </a:rPr>
              <a:t>        </a:t>
            </a:r>
            <a:r>
              <a:rPr lang="en-US" sz="2000" dirty="0" err="1">
                <a:solidFill>
                  <a:srgbClr val="00B050"/>
                </a:solidFill>
                <a:latin typeface="Consolas" panose="020B0609020204030204" pitchFamily="49" charset="0"/>
              </a:rPr>
              <a:t>func</a:t>
            </a:r>
            <a:r>
              <a:rPr lang="en-US" sz="2000" dirty="0">
                <a:solidFill>
                  <a:srgbClr val="00B050"/>
                </a:solidFill>
                <a:latin typeface="Consolas" panose="020B0609020204030204" pitchFamily="49" charset="0"/>
              </a:rPr>
              <a:t>()</a:t>
            </a:r>
          </a:p>
          <a:p>
            <a:r>
              <a:rPr lang="en-US" sz="2000" dirty="0">
                <a:solidFill>
                  <a:srgbClr val="00B0F0"/>
                </a:solidFill>
                <a:latin typeface="Consolas" panose="020B0609020204030204" pitchFamily="49" charset="0"/>
              </a:rPr>
              <a:t>        print("Let's do this after")</a:t>
            </a:r>
          </a:p>
          <a:p>
            <a:r>
              <a:rPr lang="en-US" sz="2000" dirty="0">
                <a:latin typeface="Consolas" panose="020B0609020204030204" pitchFamily="49" charset="0"/>
              </a:rPr>
              <a:t>    return </a:t>
            </a:r>
            <a:r>
              <a:rPr lang="en-US" sz="2000" dirty="0">
                <a:solidFill>
                  <a:srgbClr val="00B0F0"/>
                </a:solidFill>
                <a:latin typeface="Consolas" panose="020B0609020204030204" pitchFamily="49" charset="0"/>
              </a:rPr>
              <a:t>wrapper</a:t>
            </a: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def cheer():</a:t>
            </a:r>
          </a:p>
          <a:p>
            <a:r>
              <a:rPr lang="en-US" sz="2000" dirty="0">
                <a:solidFill>
                  <a:srgbClr val="00B050"/>
                </a:solidFill>
                <a:latin typeface="Consolas" panose="020B0609020204030204" pitchFamily="49" charset="0"/>
              </a:rPr>
              <a:t>    print("Go BRUINS!")</a:t>
            </a:r>
          </a:p>
          <a:p>
            <a:endParaRPr lang="en-US" sz="2000" dirty="0">
              <a:latin typeface="Consolas" panose="020B0609020204030204" pitchFamily="49" charset="0"/>
            </a:endParaRPr>
          </a:p>
          <a:p>
            <a:r>
              <a:rPr lang="en-US" sz="2000" dirty="0">
                <a:latin typeface="Consolas" panose="020B0609020204030204" pitchFamily="49" charset="0"/>
              </a:rPr>
              <a:t>cheer = </a:t>
            </a:r>
            <a:r>
              <a:rPr lang="en-US" sz="2000" dirty="0" err="1">
                <a:latin typeface="Consolas" panose="020B0609020204030204" pitchFamily="49" charset="0"/>
              </a:rPr>
              <a:t>my_decorator</a:t>
            </a:r>
            <a:r>
              <a:rPr lang="en-US" sz="2000" dirty="0">
                <a:latin typeface="Consolas" panose="020B0609020204030204" pitchFamily="49" charset="0"/>
              </a:rPr>
              <a:t>(</a:t>
            </a:r>
            <a:r>
              <a:rPr lang="en-US" sz="2000" dirty="0">
                <a:solidFill>
                  <a:srgbClr val="00B050"/>
                </a:solidFill>
                <a:latin typeface="Consolas" panose="020B0609020204030204" pitchFamily="49" charset="0"/>
              </a:rPr>
              <a:t>cheer</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cheer() # calls the decorated function</a:t>
            </a:r>
          </a:p>
        </p:txBody>
      </p:sp>
      <p:sp>
        <p:nvSpPr>
          <p:cNvPr id="13323" name="Rectangle 11"/>
          <p:cNvSpPr>
            <a:spLocks noChangeArrowheads="1"/>
          </p:cNvSpPr>
          <p:nvPr/>
        </p:nvSpPr>
        <p:spPr bwMode="auto">
          <a:xfrm>
            <a:off x="1241135" y="-173072"/>
            <a:ext cx="987234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First Class Functions in Action: Decorators</a:t>
            </a:r>
          </a:p>
        </p:txBody>
      </p:sp>
      <p:sp>
        <p:nvSpPr>
          <p:cNvPr id="64" name="TextBox 63">
            <a:extLst>
              <a:ext uri="{FF2B5EF4-FFF2-40B4-BE49-F238E27FC236}">
                <a16:creationId xmlns:a16="http://schemas.microsoft.com/office/drawing/2014/main" id="{1F52A493-1BFD-4835-80DF-D7404FA50ACC}"/>
              </a:ext>
            </a:extLst>
          </p:cNvPr>
          <p:cNvSpPr txBox="1"/>
          <p:nvPr/>
        </p:nvSpPr>
        <p:spPr>
          <a:xfrm>
            <a:off x="6876030" y="1068198"/>
            <a:ext cx="4956350" cy="707886"/>
          </a:xfrm>
          <a:prstGeom prst="rect">
            <a:avLst/>
          </a:prstGeom>
          <a:noFill/>
        </p:spPr>
        <p:txBody>
          <a:bodyPr wrap="square" rtlCol="0">
            <a:spAutoFit/>
          </a:bodyPr>
          <a:lstStyle/>
          <a:p>
            <a:pPr algn="ctr"/>
            <a:r>
              <a:rPr lang="en-US" sz="2000" dirty="0">
                <a:latin typeface="+mj-lt"/>
                <a:cs typeface="Times New Roman" pitchFamily="18" charset="0"/>
              </a:rPr>
              <a:t>Consider this python code which defines a higher-order function called </a:t>
            </a:r>
            <a:r>
              <a:rPr lang="en-US" sz="2000" dirty="0" err="1">
                <a:solidFill>
                  <a:srgbClr val="FF0000"/>
                </a:solidFill>
                <a:latin typeface="+mj-lt"/>
                <a:cs typeface="Times New Roman" pitchFamily="18" charset="0"/>
              </a:rPr>
              <a:t>my_decorator</a:t>
            </a:r>
            <a:r>
              <a:rPr lang="en-US" sz="2000" dirty="0">
                <a:solidFill>
                  <a:srgbClr val="FF0000"/>
                </a:solidFill>
                <a:latin typeface="+mj-lt"/>
                <a:cs typeface="Times New Roman" pitchFamily="18" charset="0"/>
              </a:rPr>
              <a:t>.</a:t>
            </a:r>
          </a:p>
        </p:txBody>
      </p:sp>
      <p:sp>
        <p:nvSpPr>
          <p:cNvPr id="66" name="TextBox 65">
            <a:extLst>
              <a:ext uri="{FF2B5EF4-FFF2-40B4-BE49-F238E27FC236}">
                <a16:creationId xmlns:a16="http://schemas.microsoft.com/office/drawing/2014/main" id="{47678EE8-BA71-47B7-B737-53DACACCD96D}"/>
              </a:ext>
            </a:extLst>
          </p:cNvPr>
          <p:cNvSpPr txBox="1"/>
          <p:nvPr/>
        </p:nvSpPr>
        <p:spPr>
          <a:xfrm>
            <a:off x="6959439" y="2808022"/>
            <a:ext cx="4789533" cy="1015663"/>
          </a:xfrm>
          <a:prstGeom prst="rect">
            <a:avLst/>
          </a:prstGeom>
          <a:noFill/>
        </p:spPr>
        <p:txBody>
          <a:bodyPr wrap="square" rtlCol="0">
            <a:spAutoFit/>
          </a:bodyPr>
          <a:lstStyle/>
          <a:p>
            <a:pPr marL="457200" indent="-457200">
              <a:buAutoNum type="arabicPeriod"/>
            </a:pPr>
            <a:r>
              <a:rPr lang="en-US" sz="2000" dirty="0">
                <a:latin typeface="+mj-lt"/>
                <a:cs typeface="Times New Roman" pitchFamily="18" charset="0"/>
              </a:rPr>
              <a:t>Prints "Let's do this before"</a:t>
            </a:r>
          </a:p>
          <a:p>
            <a:pPr marL="457200" indent="-457200">
              <a:buAutoNum type="arabicPeriod"/>
            </a:pPr>
            <a:r>
              <a:rPr lang="en-US" sz="2000" dirty="0">
                <a:latin typeface="+mj-lt"/>
                <a:cs typeface="Times New Roman" pitchFamily="18" charset="0"/>
              </a:rPr>
              <a:t>Calls the </a:t>
            </a:r>
            <a:r>
              <a:rPr lang="en-US" sz="2000" dirty="0">
                <a:solidFill>
                  <a:srgbClr val="00B050"/>
                </a:solidFill>
                <a:latin typeface="+mj-lt"/>
                <a:cs typeface="Times New Roman" pitchFamily="18" charset="0"/>
              </a:rPr>
              <a:t>passed-in function</a:t>
            </a:r>
          </a:p>
          <a:p>
            <a:pPr marL="457200" indent="-457200">
              <a:buAutoNum type="arabicPeriod"/>
            </a:pPr>
            <a:r>
              <a:rPr lang="en-US" sz="2000" dirty="0">
                <a:latin typeface="+mj-lt"/>
                <a:cs typeface="Times New Roman" pitchFamily="18" charset="0"/>
              </a:rPr>
              <a:t>Prints "Let's do this after"</a:t>
            </a:r>
          </a:p>
        </p:txBody>
      </p:sp>
      <p:sp>
        <p:nvSpPr>
          <p:cNvPr id="70" name="TextBox 69">
            <a:extLst>
              <a:ext uri="{FF2B5EF4-FFF2-40B4-BE49-F238E27FC236}">
                <a16:creationId xmlns:a16="http://schemas.microsoft.com/office/drawing/2014/main" id="{20601565-DCFF-4A3A-9C0E-9BB9F947650E}"/>
              </a:ext>
            </a:extLst>
          </p:cNvPr>
          <p:cNvSpPr txBox="1"/>
          <p:nvPr/>
        </p:nvSpPr>
        <p:spPr>
          <a:xfrm>
            <a:off x="6810088" y="3985711"/>
            <a:ext cx="5088234" cy="707886"/>
          </a:xfrm>
          <a:prstGeom prst="rect">
            <a:avLst/>
          </a:prstGeom>
          <a:noFill/>
        </p:spPr>
        <p:txBody>
          <a:bodyPr wrap="square" rtlCol="0">
            <a:spAutoFit/>
          </a:bodyPr>
          <a:lstStyle/>
          <a:p>
            <a:pPr algn="ctr"/>
            <a:r>
              <a:rPr lang="en-US" sz="2000" dirty="0">
                <a:latin typeface="+mj-lt"/>
                <a:cs typeface="Times New Roman" pitchFamily="18" charset="0"/>
              </a:rPr>
              <a:t>Now let's define a function called </a:t>
            </a:r>
            <a:r>
              <a:rPr lang="en-US" sz="2000" dirty="0">
                <a:solidFill>
                  <a:srgbClr val="00B050"/>
                </a:solidFill>
                <a:latin typeface="+mj-lt"/>
                <a:cs typeface="Times New Roman" pitchFamily="18" charset="0"/>
              </a:rPr>
              <a:t>cheer</a:t>
            </a:r>
            <a:r>
              <a:rPr lang="en-US" sz="2000" dirty="0">
                <a:latin typeface="+mj-lt"/>
                <a:cs typeface="Times New Roman" pitchFamily="18" charset="0"/>
              </a:rPr>
              <a:t> which just says "Go BRUINS!" when run.</a:t>
            </a:r>
          </a:p>
        </p:txBody>
      </p:sp>
      <p:cxnSp>
        <p:nvCxnSpPr>
          <p:cNvPr id="75" name="Straight Arrow Connector 74">
            <a:extLst>
              <a:ext uri="{FF2B5EF4-FFF2-40B4-BE49-F238E27FC236}">
                <a16:creationId xmlns:a16="http://schemas.microsoft.com/office/drawing/2014/main" id="{40AC9072-56DA-4320-A452-1CF875109CF3}"/>
              </a:ext>
            </a:extLst>
          </p:cNvPr>
          <p:cNvCxnSpPr>
            <a:cxnSpLocks/>
          </p:cNvCxnSpPr>
          <p:nvPr/>
        </p:nvCxnSpPr>
        <p:spPr>
          <a:xfrm>
            <a:off x="-2876" y="55959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2A44E8-1A9D-4B2D-9B19-5013B92F849B}"/>
              </a:ext>
            </a:extLst>
          </p:cNvPr>
          <p:cNvSpPr txBox="1"/>
          <p:nvPr/>
        </p:nvSpPr>
        <p:spPr>
          <a:xfrm>
            <a:off x="6876030" y="1938110"/>
            <a:ext cx="4956350" cy="707886"/>
          </a:xfrm>
          <a:prstGeom prst="rect">
            <a:avLst/>
          </a:prstGeom>
          <a:noFill/>
        </p:spPr>
        <p:txBody>
          <a:bodyPr wrap="square" rtlCol="0">
            <a:spAutoFit/>
          </a:bodyPr>
          <a:lstStyle/>
          <a:p>
            <a:pPr algn="ctr"/>
            <a:r>
              <a:rPr lang="en-US" sz="2000" dirty="0">
                <a:latin typeface="+mj-lt"/>
                <a:cs typeface="Times New Roman" pitchFamily="18" charset="0"/>
              </a:rPr>
              <a:t>It takes </a:t>
            </a:r>
            <a:r>
              <a:rPr lang="en-US" sz="2000" dirty="0">
                <a:solidFill>
                  <a:srgbClr val="00B050"/>
                </a:solidFill>
                <a:latin typeface="+mj-lt"/>
                <a:cs typeface="Times New Roman" pitchFamily="18" charset="0"/>
              </a:rPr>
              <a:t>another function </a:t>
            </a:r>
            <a:r>
              <a:rPr lang="en-US" sz="2000" dirty="0">
                <a:latin typeface="+mj-lt"/>
                <a:cs typeface="Times New Roman" pitchFamily="18" charset="0"/>
              </a:rPr>
              <a:t>as an argument, and then returns a </a:t>
            </a:r>
            <a:r>
              <a:rPr lang="en-US" sz="2000" dirty="0">
                <a:solidFill>
                  <a:srgbClr val="00B0F0"/>
                </a:solidFill>
                <a:latin typeface="+mj-lt"/>
                <a:cs typeface="Times New Roman" pitchFamily="18" charset="0"/>
              </a:rPr>
              <a:t>newly created function </a:t>
            </a:r>
            <a:r>
              <a:rPr lang="en-US" sz="2000" dirty="0">
                <a:latin typeface="+mj-lt"/>
                <a:cs typeface="Times New Roman" pitchFamily="18" charset="0"/>
              </a:rPr>
              <a:t>that:</a:t>
            </a:r>
            <a:endParaRPr lang="en-US" sz="2000" dirty="0">
              <a:solidFill>
                <a:srgbClr val="FF0000"/>
              </a:solidFill>
              <a:latin typeface="+mj-lt"/>
              <a:cs typeface="Times New Roman" pitchFamily="18" charset="0"/>
            </a:endParaRPr>
          </a:p>
        </p:txBody>
      </p:sp>
      <p:sp>
        <p:nvSpPr>
          <p:cNvPr id="17" name="TextBox 16">
            <a:extLst>
              <a:ext uri="{FF2B5EF4-FFF2-40B4-BE49-F238E27FC236}">
                <a16:creationId xmlns:a16="http://schemas.microsoft.com/office/drawing/2014/main" id="{40F1E88E-5F91-48B9-8364-D350CECF412E}"/>
              </a:ext>
            </a:extLst>
          </p:cNvPr>
          <p:cNvSpPr txBox="1"/>
          <p:nvPr/>
        </p:nvSpPr>
        <p:spPr>
          <a:xfrm>
            <a:off x="6810088" y="4855623"/>
            <a:ext cx="5088234" cy="1015663"/>
          </a:xfrm>
          <a:prstGeom prst="rect">
            <a:avLst/>
          </a:prstGeom>
          <a:noFill/>
        </p:spPr>
        <p:txBody>
          <a:bodyPr wrap="square" rtlCol="0">
            <a:spAutoFit/>
          </a:bodyPr>
          <a:lstStyle/>
          <a:p>
            <a:pPr algn="ctr"/>
            <a:r>
              <a:rPr lang="en-US" sz="2000" dirty="0">
                <a:latin typeface="+mj-lt"/>
                <a:cs typeface="Times New Roman" pitchFamily="18" charset="0"/>
              </a:rPr>
              <a:t>We can call the </a:t>
            </a:r>
            <a:r>
              <a:rPr lang="en-US" sz="2000" dirty="0" err="1">
                <a:solidFill>
                  <a:srgbClr val="FF0000"/>
                </a:solidFill>
                <a:latin typeface="+mj-lt"/>
                <a:cs typeface="Times New Roman" pitchFamily="18" charset="0"/>
              </a:rPr>
              <a:t>my_decorator</a:t>
            </a:r>
            <a:r>
              <a:rPr lang="en-US" sz="2000" dirty="0">
                <a:solidFill>
                  <a:srgbClr val="FF0000"/>
                </a:solidFill>
                <a:latin typeface="+mj-lt"/>
                <a:cs typeface="Times New Roman" pitchFamily="18" charset="0"/>
              </a:rPr>
              <a:t> </a:t>
            </a:r>
            <a:r>
              <a:rPr lang="en-US" sz="2000" dirty="0">
                <a:latin typeface="+mj-lt"/>
                <a:cs typeface="Times New Roman" pitchFamily="18" charset="0"/>
              </a:rPr>
              <a:t>function to create a whole new function that "wraps" our original </a:t>
            </a:r>
            <a:r>
              <a:rPr lang="en-US" sz="2000" dirty="0">
                <a:solidFill>
                  <a:srgbClr val="00B050"/>
                </a:solidFill>
                <a:latin typeface="+mj-lt"/>
                <a:cs typeface="Times New Roman" pitchFamily="18" charset="0"/>
              </a:rPr>
              <a:t>cheer</a:t>
            </a:r>
            <a:r>
              <a:rPr lang="en-US" sz="2000" dirty="0">
                <a:latin typeface="+mj-lt"/>
                <a:cs typeface="Times New Roman" pitchFamily="18" charset="0"/>
              </a:rPr>
              <a:t> function.</a:t>
            </a:r>
          </a:p>
        </p:txBody>
      </p:sp>
      <p:sp>
        <p:nvSpPr>
          <p:cNvPr id="18" name="TextBox 17">
            <a:extLst>
              <a:ext uri="{FF2B5EF4-FFF2-40B4-BE49-F238E27FC236}">
                <a16:creationId xmlns:a16="http://schemas.microsoft.com/office/drawing/2014/main" id="{9F220E56-75DE-42DE-9641-F11D69D41ADD}"/>
              </a:ext>
            </a:extLst>
          </p:cNvPr>
          <p:cNvSpPr txBox="1"/>
          <p:nvPr/>
        </p:nvSpPr>
        <p:spPr>
          <a:xfrm>
            <a:off x="6810088" y="6033314"/>
            <a:ext cx="5088234" cy="707886"/>
          </a:xfrm>
          <a:prstGeom prst="rect">
            <a:avLst/>
          </a:prstGeom>
          <a:noFill/>
        </p:spPr>
        <p:txBody>
          <a:bodyPr wrap="square" rtlCol="0">
            <a:spAutoFit/>
          </a:bodyPr>
          <a:lstStyle/>
          <a:p>
            <a:pPr algn="ctr"/>
            <a:r>
              <a:rPr lang="en-US" sz="2000" dirty="0">
                <a:latin typeface="+mj-lt"/>
                <a:cs typeface="Times New Roman" pitchFamily="18" charset="0"/>
              </a:rPr>
              <a:t>Now when we call </a:t>
            </a:r>
            <a:r>
              <a:rPr lang="en-US" sz="2000" dirty="0">
                <a:solidFill>
                  <a:srgbClr val="00B050"/>
                </a:solidFill>
                <a:cs typeface="Times New Roman" pitchFamily="18" charset="0"/>
              </a:rPr>
              <a:t>cheer</a:t>
            </a:r>
            <a:r>
              <a:rPr lang="en-US" sz="2000" dirty="0">
                <a:latin typeface="+mj-lt"/>
                <a:cs typeface="Times New Roman" pitchFamily="18" charset="0"/>
              </a:rPr>
              <a:t>, it's really calling our wrapped function!</a:t>
            </a:r>
          </a:p>
        </p:txBody>
      </p:sp>
      <p:sp>
        <p:nvSpPr>
          <p:cNvPr id="19" name="TextBox 18">
            <a:extLst>
              <a:ext uri="{FF2B5EF4-FFF2-40B4-BE49-F238E27FC236}">
                <a16:creationId xmlns:a16="http://schemas.microsoft.com/office/drawing/2014/main" id="{72C48BBB-5B1A-431D-8DF6-9E8D21668A5C}"/>
              </a:ext>
            </a:extLst>
          </p:cNvPr>
          <p:cNvSpPr txBox="1"/>
          <p:nvPr/>
        </p:nvSpPr>
        <p:spPr>
          <a:xfrm>
            <a:off x="2139841" y="5879425"/>
            <a:ext cx="2780281" cy="1015663"/>
          </a:xfrm>
          <a:prstGeom prst="rect">
            <a:avLst/>
          </a:prstGeom>
          <a:noFill/>
        </p:spPr>
        <p:txBody>
          <a:bodyPr wrap="square" rtlCol="0">
            <a:spAutoFit/>
          </a:bodyPr>
          <a:lstStyle/>
          <a:p>
            <a:r>
              <a:rPr lang="en-US" sz="2000" dirty="0">
                <a:solidFill>
                  <a:srgbClr val="00B0F0"/>
                </a:solidFill>
                <a:latin typeface="+mj-lt"/>
                <a:cs typeface="Times New Roman" pitchFamily="18" charset="0"/>
              </a:rPr>
              <a:t>Let's do this before</a:t>
            </a:r>
          </a:p>
          <a:p>
            <a:r>
              <a:rPr lang="en-US" sz="2000" dirty="0">
                <a:solidFill>
                  <a:srgbClr val="00B050"/>
                </a:solidFill>
                <a:latin typeface="+mj-lt"/>
                <a:cs typeface="Times New Roman" pitchFamily="18" charset="0"/>
              </a:rPr>
              <a:t>Go BRUINS!</a:t>
            </a:r>
          </a:p>
          <a:p>
            <a:r>
              <a:rPr lang="en-US" sz="2000" dirty="0">
                <a:solidFill>
                  <a:srgbClr val="00B0F0"/>
                </a:solidFill>
                <a:latin typeface="+mj-lt"/>
                <a:cs typeface="Times New Roman" pitchFamily="18" charset="0"/>
              </a:rPr>
              <a:t>Let's do this after!</a:t>
            </a:r>
          </a:p>
        </p:txBody>
      </p:sp>
    </p:spTree>
    <p:extLst>
      <p:ext uri="{BB962C8B-B14F-4D97-AF65-F5344CB8AC3E}">
        <p14:creationId xmlns:p14="http://schemas.microsoft.com/office/powerpoint/2010/main" val="378190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9">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9">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xEl>
                                              <p:pRg st="0" end="0"/>
                                            </p:txEl>
                                          </p:spTgt>
                                        </p:tgtEl>
                                        <p:attrNameLst>
                                          <p:attrName>style.visibility</p:attrName>
                                        </p:attrNameLst>
                                      </p:cBhvr>
                                      <p:to>
                                        <p:strVal val="visible"/>
                                      </p:to>
                                    </p:set>
                                  </p:childTnLst>
                                </p:cTn>
                              </p:par>
                            </p:childTnLst>
                          </p:cTn>
                        </p:par>
                        <p:par>
                          <p:cTn id="69" fill="hold">
                            <p:stCondLst>
                              <p:cond delay="0"/>
                            </p:stCondLst>
                            <p:childTnLst>
                              <p:par>
                                <p:cTn id="70" presetID="22" presetClass="entr" presetSubtype="8" fill="hold" grpId="0" nodeType="afterEffect">
                                  <p:stCondLst>
                                    <p:cond delay="0"/>
                                  </p:stCondLst>
                                  <p:childTnLst>
                                    <p:set>
                                      <p:cBhvr>
                                        <p:cTn id="71" dur="1" fill="hold">
                                          <p:stCondLst>
                                            <p:cond delay="0"/>
                                          </p:stCondLst>
                                        </p:cTn>
                                        <p:tgtEl>
                                          <p:spTgt spid="19">
                                            <p:txEl>
                                              <p:pRg st="1" end="1"/>
                                            </p:txEl>
                                          </p:spTgt>
                                        </p:tgtEl>
                                        <p:attrNameLst>
                                          <p:attrName>style.visibility</p:attrName>
                                        </p:attrNameLst>
                                      </p:cBhvr>
                                      <p:to>
                                        <p:strVal val="visible"/>
                                      </p:to>
                                    </p:set>
                                    <p:animEffect transition="in" filter="wipe(left)">
                                      <p:cBhvr>
                                        <p:cTn id="72" dur="500"/>
                                        <p:tgtEl>
                                          <p:spTgt spid="19">
                                            <p:txEl>
                                              <p:pRg st="1" end="1"/>
                                            </p:txEl>
                                          </p:spTgt>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19">
                                            <p:txEl>
                                              <p:pRg st="2" end="2"/>
                                            </p:txEl>
                                          </p:spTgt>
                                        </p:tgtEl>
                                        <p:attrNameLst>
                                          <p:attrName>style.visibility</p:attrName>
                                        </p:attrNameLst>
                                      </p:cBhvr>
                                      <p:to>
                                        <p:strVal val="visible"/>
                                      </p:to>
                                    </p:set>
                                    <p:animEffect transition="in" filter="wipe(left)">
                                      <p:cBhvr>
                                        <p:cTn id="76" dur="500"/>
                                        <p:tgtEl>
                                          <p:spTgt spid="19">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uiExpand="1" build="p" animBg="1"/>
      <p:bldP spid="64" grpId="0" build="p"/>
      <p:bldP spid="66" grpId="0"/>
      <p:bldP spid="70" grpId="0"/>
      <p:bldP spid="15" grpId="0" build="p"/>
      <p:bldP spid="17" grpId="0"/>
      <p:bldP spid="18" grpId="0"/>
      <p:bldP spid="19"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596DA555-3E79-4425-83DD-DA1453B27039}"/>
              </a:ext>
            </a:extLst>
          </p:cNvPr>
          <p:cNvSpPr txBox="1"/>
          <p:nvPr/>
        </p:nvSpPr>
        <p:spPr>
          <a:xfrm>
            <a:off x="230065" y="817548"/>
            <a:ext cx="6290896" cy="5103934"/>
          </a:xfrm>
          <a:prstGeom prst="rect">
            <a:avLst/>
          </a:prstGeom>
          <a:solidFill>
            <a:srgbClr val="F2F7FC"/>
          </a:solidFill>
          <a:ln>
            <a:solidFill>
              <a:schemeClr val="tx1"/>
            </a:solidFill>
          </a:ln>
        </p:spPr>
        <p:txBody>
          <a:bodyPr wrap="square">
            <a:noAutofit/>
          </a:bodyPr>
          <a:lstStyle/>
          <a:p>
            <a:r>
              <a:rPr lang="en-US" sz="2000" dirty="0">
                <a:latin typeface="Consolas" panose="020B0609020204030204" pitchFamily="49" charset="0"/>
              </a:rPr>
              <a:t># Python decorator example</a:t>
            </a:r>
          </a:p>
          <a:p>
            <a:endParaRPr lang="en-US" sz="2000" dirty="0">
              <a:latin typeface="Consolas" panose="020B0609020204030204" pitchFamily="49" charset="0"/>
            </a:endParaRPr>
          </a:p>
          <a:p>
            <a:r>
              <a:rPr lang="en-US" sz="2000" dirty="0">
                <a:latin typeface="Consolas" panose="020B0609020204030204" pitchFamily="49" charset="0"/>
              </a:rPr>
              <a:t>def </a:t>
            </a:r>
            <a:r>
              <a:rPr lang="en-US" sz="2000" dirty="0" err="1">
                <a:solidFill>
                  <a:srgbClr val="FF0000"/>
                </a:solidFill>
                <a:latin typeface="Consolas" panose="020B0609020204030204" pitchFamily="49" charset="0"/>
              </a:rPr>
              <a:t>my_decorator</a:t>
            </a:r>
            <a:r>
              <a:rPr lang="en-US" sz="2000" dirty="0">
                <a:latin typeface="Consolas" panose="020B0609020204030204" pitchFamily="49" charset="0"/>
              </a:rPr>
              <a:t>(</a:t>
            </a:r>
            <a:r>
              <a:rPr lang="en-US" sz="2000" dirty="0" err="1">
                <a:solidFill>
                  <a:srgbClr val="00B050"/>
                </a:solidFill>
                <a:latin typeface="Consolas" panose="020B0609020204030204" pitchFamily="49" charset="0"/>
              </a:rPr>
              <a:t>func</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def </a:t>
            </a:r>
            <a:r>
              <a:rPr lang="en-US" sz="2000" dirty="0">
                <a:solidFill>
                  <a:srgbClr val="00B0F0"/>
                </a:solidFill>
                <a:latin typeface="Consolas" panose="020B0609020204030204" pitchFamily="49" charset="0"/>
              </a:rPr>
              <a:t>wrapper():</a:t>
            </a:r>
          </a:p>
          <a:p>
            <a:r>
              <a:rPr lang="en-US" sz="2000" dirty="0">
                <a:solidFill>
                  <a:srgbClr val="00B0F0"/>
                </a:solidFill>
                <a:latin typeface="Consolas" panose="020B0609020204030204" pitchFamily="49" charset="0"/>
              </a:rPr>
              <a:t>        print("Let's do this before")</a:t>
            </a:r>
          </a:p>
          <a:p>
            <a:r>
              <a:rPr lang="en-US" sz="2000" dirty="0">
                <a:solidFill>
                  <a:srgbClr val="00B0F0"/>
                </a:solidFill>
                <a:latin typeface="Consolas" panose="020B0609020204030204" pitchFamily="49" charset="0"/>
              </a:rPr>
              <a:t>        </a:t>
            </a:r>
            <a:r>
              <a:rPr lang="en-US" sz="2000" dirty="0" err="1">
                <a:solidFill>
                  <a:srgbClr val="00B050"/>
                </a:solidFill>
                <a:latin typeface="Consolas" panose="020B0609020204030204" pitchFamily="49" charset="0"/>
              </a:rPr>
              <a:t>func</a:t>
            </a:r>
            <a:r>
              <a:rPr lang="en-US" sz="2000" dirty="0">
                <a:solidFill>
                  <a:srgbClr val="00B050"/>
                </a:solidFill>
                <a:latin typeface="Consolas" panose="020B0609020204030204" pitchFamily="49" charset="0"/>
              </a:rPr>
              <a:t>()</a:t>
            </a:r>
          </a:p>
          <a:p>
            <a:r>
              <a:rPr lang="en-US" sz="2000" dirty="0">
                <a:solidFill>
                  <a:srgbClr val="00B0F0"/>
                </a:solidFill>
                <a:latin typeface="Consolas" panose="020B0609020204030204" pitchFamily="49" charset="0"/>
              </a:rPr>
              <a:t>        print("Let's do this after")</a:t>
            </a:r>
          </a:p>
          <a:p>
            <a:r>
              <a:rPr lang="en-US" sz="2000" dirty="0">
                <a:latin typeface="Consolas" panose="020B0609020204030204" pitchFamily="49" charset="0"/>
              </a:rPr>
              <a:t>    return </a:t>
            </a:r>
            <a:r>
              <a:rPr lang="en-US" sz="2000" dirty="0">
                <a:solidFill>
                  <a:srgbClr val="00B0F0"/>
                </a:solidFill>
                <a:latin typeface="Consolas" panose="020B0609020204030204" pitchFamily="49" charset="0"/>
              </a:rPr>
              <a:t>wrapper</a:t>
            </a: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def cheer():</a:t>
            </a:r>
          </a:p>
          <a:p>
            <a:r>
              <a:rPr lang="en-US" sz="2000" dirty="0">
                <a:solidFill>
                  <a:srgbClr val="00B050"/>
                </a:solidFill>
                <a:latin typeface="Consolas" panose="020B0609020204030204" pitchFamily="49" charset="0"/>
              </a:rPr>
              <a:t>    print("Go BRUINS!")</a:t>
            </a:r>
          </a:p>
          <a:p>
            <a:endParaRPr lang="en-US" sz="2000" dirty="0">
              <a:latin typeface="Consolas" panose="020B0609020204030204" pitchFamily="49" charset="0"/>
            </a:endParaRPr>
          </a:p>
          <a:p>
            <a:r>
              <a:rPr lang="en-US" sz="2000" dirty="0">
                <a:latin typeface="Consolas" panose="020B0609020204030204" pitchFamily="49" charset="0"/>
              </a:rPr>
              <a:t>cheer = </a:t>
            </a:r>
            <a:r>
              <a:rPr lang="en-US" sz="2000" dirty="0" err="1">
                <a:latin typeface="Consolas" panose="020B0609020204030204" pitchFamily="49" charset="0"/>
              </a:rPr>
              <a:t>my_decorator</a:t>
            </a:r>
            <a:r>
              <a:rPr lang="en-US" sz="2000" dirty="0">
                <a:latin typeface="Consolas" panose="020B0609020204030204" pitchFamily="49" charset="0"/>
              </a:rPr>
              <a:t>(</a:t>
            </a:r>
            <a:r>
              <a:rPr lang="en-US" sz="2000" dirty="0">
                <a:solidFill>
                  <a:srgbClr val="00B050"/>
                </a:solidFill>
                <a:latin typeface="Consolas" panose="020B0609020204030204" pitchFamily="49" charset="0"/>
              </a:rPr>
              <a:t>cheer</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cheer() # calls the decorated function</a:t>
            </a:r>
          </a:p>
        </p:txBody>
      </p:sp>
      <p:sp>
        <p:nvSpPr>
          <p:cNvPr id="13323" name="Rectangle 11"/>
          <p:cNvSpPr>
            <a:spLocks noChangeArrowheads="1"/>
          </p:cNvSpPr>
          <p:nvPr/>
        </p:nvSpPr>
        <p:spPr bwMode="auto">
          <a:xfrm>
            <a:off x="1241135" y="-173072"/>
            <a:ext cx="987234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First Class Functions in Action: Decorators</a:t>
            </a:r>
          </a:p>
        </p:txBody>
      </p:sp>
      <p:sp>
        <p:nvSpPr>
          <p:cNvPr id="68" name="Speech Bubble: Rectangle with Corners Rounded 67">
            <a:extLst>
              <a:ext uri="{FF2B5EF4-FFF2-40B4-BE49-F238E27FC236}">
                <a16:creationId xmlns:a16="http://schemas.microsoft.com/office/drawing/2014/main" id="{2C4B7EAD-24DE-4FA2-A13B-8089F0F7B664}"/>
              </a:ext>
            </a:extLst>
          </p:cNvPr>
          <p:cNvSpPr/>
          <p:nvPr/>
        </p:nvSpPr>
        <p:spPr>
          <a:xfrm>
            <a:off x="3899805" y="2577335"/>
            <a:ext cx="4448093" cy="1584360"/>
          </a:xfrm>
          <a:prstGeom prst="wedgeRoundRectCallout">
            <a:avLst>
              <a:gd name="adj1" fmla="val -91372"/>
              <a:gd name="adj2" fmla="val 254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D5B8EA"/>
                </a:solidFill>
                <a:latin typeface="Corbel" panose="020B0503020204020204" pitchFamily="34" charset="0"/>
              </a:rPr>
              <a:t>@my_decorator </a:t>
            </a:r>
            <a:r>
              <a:rPr lang="en-US" sz="2000" dirty="0">
                <a:latin typeface="Corbel" panose="020B0503020204020204" pitchFamily="34" charset="0"/>
              </a:rPr>
              <a:t>syntax tells Python to automagically </a:t>
            </a:r>
            <a:r>
              <a:rPr lang="en-US" sz="2000" dirty="0">
                <a:solidFill>
                  <a:srgbClr val="00FFFF"/>
                </a:solidFill>
                <a:latin typeface="Corbel" panose="020B0503020204020204" pitchFamily="34" charset="0"/>
              </a:rPr>
              <a:t>"decorate" </a:t>
            </a:r>
            <a:r>
              <a:rPr lang="en-US" sz="2000" dirty="0">
                <a:latin typeface="Corbel" panose="020B0503020204020204" pitchFamily="34" charset="0"/>
              </a:rPr>
              <a:t>the cheer function when it's defined, by calling </a:t>
            </a:r>
            <a:r>
              <a:rPr lang="en-US" sz="2000" dirty="0" err="1">
                <a:solidFill>
                  <a:srgbClr val="FFC9C9"/>
                </a:solidFill>
                <a:latin typeface="Corbel" panose="020B0503020204020204" pitchFamily="34" charset="0"/>
              </a:rPr>
              <a:t>my_decorator</a:t>
            </a:r>
            <a:r>
              <a:rPr lang="en-US" sz="2000" dirty="0">
                <a:latin typeface="Corbel" panose="020B0503020204020204" pitchFamily="34" charset="0"/>
              </a:rPr>
              <a:t>.</a:t>
            </a:r>
          </a:p>
        </p:txBody>
      </p:sp>
      <p:sp>
        <p:nvSpPr>
          <p:cNvPr id="64" name="TextBox 63">
            <a:extLst>
              <a:ext uri="{FF2B5EF4-FFF2-40B4-BE49-F238E27FC236}">
                <a16:creationId xmlns:a16="http://schemas.microsoft.com/office/drawing/2014/main" id="{1F52A493-1BFD-4835-80DF-D7404FA50ACC}"/>
              </a:ext>
            </a:extLst>
          </p:cNvPr>
          <p:cNvSpPr txBox="1"/>
          <p:nvPr/>
        </p:nvSpPr>
        <p:spPr>
          <a:xfrm>
            <a:off x="6876030" y="1068198"/>
            <a:ext cx="4956350" cy="1015663"/>
          </a:xfrm>
          <a:prstGeom prst="rect">
            <a:avLst/>
          </a:prstGeom>
          <a:noFill/>
        </p:spPr>
        <p:txBody>
          <a:bodyPr wrap="square" rtlCol="0">
            <a:spAutoFit/>
          </a:bodyPr>
          <a:lstStyle/>
          <a:p>
            <a:pPr algn="ctr"/>
            <a:r>
              <a:rPr lang="en-US" sz="2000" dirty="0">
                <a:latin typeface="+mj-lt"/>
                <a:cs typeface="Times New Roman" pitchFamily="18" charset="0"/>
              </a:rPr>
              <a:t>Languages like Python, TypeScript and C# provide a more convenient </a:t>
            </a:r>
            <a:r>
              <a:rPr lang="en-US" sz="2000" dirty="0">
                <a:solidFill>
                  <a:srgbClr val="7030A0"/>
                </a:solidFill>
                <a:latin typeface="+mj-lt"/>
                <a:cs typeface="Times New Roman" pitchFamily="18" charset="0"/>
              </a:rPr>
              <a:t>syntax</a:t>
            </a:r>
            <a:r>
              <a:rPr lang="en-US" sz="2000" dirty="0">
                <a:latin typeface="+mj-lt"/>
                <a:cs typeface="Times New Roman" pitchFamily="18" charset="0"/>
              </a:rPr>
              <a:t> for decorating (wrapping) functions.</a:t>
            </a:r>
            <a:endParaRPr lang="en-US" sz="2000" dirty="0">
              <a:solidFill>
                <a:srgbClr val="FF0000"/>
              </a:solidFill>
              <a:latin typeface="+mj-lt"/>
              <a:cs typeface="Times New Roman" pitchFamily="18" charset="0"/>
            </a:endParaRPr>
          </a:p>
        </p:txBody>
      </p:sp>
      <p:cxnSp>
        <p:nvCxnSpPr>
          <p:cNvPr id="75" name="Straight Arrow Connector 74">
            <a:extLst>
              <a:ext uri="{FF2B5EF4-FFF2-40B4-BE49-F238E27FC236}">
                <a16:creationId xmlns:a16="http://schemas.microsoft.com/office/drawing/2014/main" id="{40AC9072-56DA-4320-A452-1CF875109CF3}"/>
              </a:ext>
            </a:extLst>
          </p:cNvPr>
          <p:cNvCxnSpPr>
            <a:cxnSpLocks/>
          </p:cNvCxnSpPr>
          <p:nvPr/>
        </p:nvCxnSpPr>
        <p:spPr>
          <a:xfrm>
            <a:off x="-2876" y="55959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2A44E8-1A9D-4B2D-9B19-5013B92F849B}"/>
              </a:ext>
            </a:extLst>
          </p:cNvPr>
          <p:cNvSpPr txBox="1"/>
          <p:nvPr/>
        </p:nvSpPr>
        <p:spPr>
          <a:xfrm>
            <a:off x="6843539" y="2314692"/>
            <a:ext cx="4956350" cy="400110"/>
          </a:xfrm>
          <a:prstGeom prst="rect">
            <a:avLst/>
          </a:prstGeom>
          <a:noFill/>
        </p:spPr>
        <p:txBody>
          <a:bodyPr wrap="square" rtlCol="0">
            <a:spAutoFit/>
          </a:bodyPr>
          <a:lstStyle/>
          <a:p>
            <a:pPr algn="ctr"/>
            <a:r>
              <a:rPr lang="en-US" sz="2000" dirty="0">
                <a:latin typeface="+mj-lt"/>
                <a:cs typeface="Times New Roman" pitchFamily="18" charset="0"/>
              </a:rPr>
              <a:t>Let's see how with Python!</a:t>
            </a:r>
            <a:endParaRPr lang="en-US" sz="2000" dirty="0">
              <a:solidFill>
                <a:srgbClr val="FF0000"/>
              </a:solidFill>
              <a:latin typeface="+mj-lt"/>
              <a:cs typeface="Times New Roman" pitchFamily="18" charset="0"/>
            </a:endParaRPr>
          </a:p>
        </p:txBody>
      </p:sp>
      <p:sp>
        <p:nvSpPr>
          <p:cNvPr id="19" name="TextBox 18">
            <a:extLst>
              <a:ext uri="{FF2B5EF4-FFF2-40B4-BE49-F238E27FC236}">
                <a16:creationId xmlns:a16="http://schemas.microsoft.com/office/drawing/2014/main" id="{72C48BBB-5B1A-431D-8DF6-9E8D21668A5C}"/>
              </a:ext>
            </a:extLst>
          </p:cNvPr>
          <p:cNvSpPr txBox="1"/>
          <p:nvPr/>
        </p:nvSpPr>
        <p:spPr>
          <a:xfrm>
            <a:off x="2139841" y="5879425"/>
            <a:ext cx="2780281" cy="1015663"/>
          </a:xfrm>
          <a:prstGeom prst="rect">
            <a:avLst/>
          </a:prstGeom>
          <a:noFill/>
        </p:spPr>
        <p:txBody>
          <a:bodyPr wrap="square" rtlCol="0">
            <a:spAutoFit/>
          </a:bodyPr>
          <a:lstStyle/>
          <a:p>
            <a:r>
              <a:rPr lang="en-US" sz="2000" dirty="0">
                <a:solidFill>
                  <a:srgbClr val="00B0F0"/>
                </a:solidFill>
                <a:latin typeface="+mj-lt"/>
                <a:cs typeface="Times New Roman" pitchFamily="18" charset="0"/>
              </a:rPr>
              <a:t>Let's do this before</a:t>
            </a:r>
          </a:p>
          <a:p>
            <a:r>
              <a:rPr lang="en-US" sz="2000" dirty="0">
                <a:solidFill>
                  <a:srgbClr val="00B050"/>
                </a:solidFill>
                <a:latin typeface="+mj-lt"/>
                <a:cs typeface="Times New Roman" pitchFamily="18" charset="0"/>
              </a:rPr>
              <a:t>Go BRUINS!</a:t>
            </a:r>
          </a:p>
          <a:p>
            <a:r>
              <a:rPr lang="en-US" sz="2000" dirty="0">
                <a:solidFill>
                  <a:srgbClr val="00B0F0"/>
                </a:solidFill>
                <a:latin typeface="+mj-lt"/>
                <a:cs typeface="Times New Roman" pitchFamily="18" charset="0"/>
              </a:rPr>
              <a:t>Let's do this after!</a:t>
            </a:r>
          </a:p>
        </p:txBody>
      </p:sp>
      <p:sp>
        <p:nvSpPr>
          <p:cNvPr id="14" name="TextBox 13">
            <a:extLst>
              <a:ext uri="{FF2B5EF4-FFF2-40B4-BE49-F238E27FC236}">
                <a16:creationId xmlns:a16="http://schemas.microsoft.com/office/drawing/2014/main" id="{581EDA46-A8AC-4138-A468-FF5BE92CA731}"/>
              </a:ext>
            </a:extLst>
          </p:cNvPr>
          <p:cNvSpPr txBox="1"/>
          <p:nvPr/>
        </p:nvSpPr>
        <p:spPr>
          <a:xfrm>
            <a:off x="226280" y="3558803"/>
            <a:ext cx="2512278" cy="400110"/>
          </a:xfrm>
          <a:prstGeom prst="rect">
            <a:avLst/>
          </a:prstGeom>
          <a:noFill/>
        </p:spPr>
        <p:txBody>
          <a:bodyPr wrap="square">
            <a:spAutoFit/>
          </a:bodyPr>
          <a:lstStyle/>
          <a:p>
            <a:r>
              <a:rPr lang="en-US" sz="2000" dirty="0">
                <a:solidFill>
                  <a:srgbClr val="7030A0"/>
                </a:solidFill>
                <a:latin typeface="Consolas" panose="020B0609020204030204" pitchFamily="49" charset="0"/>
              </a:rPr>
              <a:t>@my_decorator</a:t>
            </a:r>
          </a:p>
        </p:txBody>
      </p:sp>
      <p:sp>
        <p:nvSpPr>
          <p:cNvPr id="3" name="Rectangle 2">
            <a:extLst>
              <a:ext uri="{FF2B5EF4-FFF2-40B4-BE49-F238E27FC236}">
                <a16:creationId xmlns:a16="http://schemas.microsoft.com/office/drawing/2014/main" id="{0399E979-BC40-4087-8A04-E4D01ECF48E5}"/>
              </a:ext>
            </a:extLst>
          </p:cNvPr>
          <p:cNvSpPr/>
          <p:nvPr/>
        </p:nvSpPr>
        <p:spPr>
          <a:xfrm>
            <a:off x="310038" y="4774140"/>
            <a:ext cx="3881349" cy="400110"/>
          </a:xfrm>
          <a:prstGeom prst="rect">
            <a:avLst/>
          </a:prstGeom>
          <a:solidFill>
            <a:srgbClr val="F2F7F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peech Bubble: Rectangle with Corners Rounded 15">
            <a:extLst>
              <a:ext uri="{FF2B5EF4-FFF2-40B4-BE49-F238E27FC236}">
                <a16:creationId xmlns:a16="http://schemas.microsoft.com/office/drawing/2014/main" id="{B792B869-39B4-4FE3-AA4F-810713985214}"/>
              </a:ext>
            </a:extLst>
          </p:cNvPr>
          <p:cNvSpPr/>
          <p:nvPr/>
        </p:nvSpPr>
        <p:spPr>
          <a:xfrm>
            <a:off x="5737112" y="4307194"/>
            <a:ext cx="3536853" cy="1334002"/>
          </a:xfrm>
          <a:prstGeom prst="wedgeRoundRectCallout">
            <a:avLst>
              <a:gd name="adj1" fmla="val -96107"/>
              <a:gd name="adj2" fmla="val -40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It's the equivalent of this call!</a:t>
            </a:r>
          </a:p>
          <a:p>
            <a:pPr algn="ctr"/>
            <a:endParaRPr lang="en-US" sz="1100" dirty="0">
              <a:latin typeface="Corbel" panose="020B0503020204020204" pitchFamily="34" charset="0"/>
            </a:endParaRPr>
          </a:p>
          <a:p>
            <a:pPr algn="ctr"/>
            <a:r>
              <a:rPr lang="en-US" sz="2000" dirty="0">
                <a:latin typeface="Corbel" panose="020B0503020204020204" pitchFamily="34" charset="0"/>
              </a:rPr>
              <a:t>So now we can remove this manual decoration code.</a:t>
            </a:r>
          </a:p>
        </p:txBody>
      </p:sp>
      <p:sp>
        <p:nvSpPr>
          <p:cNvPr id="20" name="TextBox 19">
            <a:extLst>
              <a:ext uri="{FF2B5EF4-FFF2-40B4-BE49-F238E27FC236}">
                <a16:creationId xmlns:a16="http://schemas.microsoft.com/office/drawing/2014/main" id="{85A9C78D-0E5E-42D0-A704-3C75A20AACDF}"/>
              </a:ext>
            </a:extLst>
          </p:cNvPr>
          <p:cNvSpPr txBox="1"/>
          <p:nvPr/>
        </p:nvSpPr>
        <p:spPr>
          <a:xfrm>
            <a:off x="6698874" y="2920793"/>
            <a:ext cx="4956350" cy="707886"/>
          </a:xfrm>
          <a:prstGeom prst="rect">
            <a:avLst/>
          </a:prstGeom>
          <a:noFill/>
        </p:spPr>
        <p:txBody>
          <a:bodyPr wrap="square" rtlCol="0">
            <a:spAutoFit/>
          </a:bodyPr>
          <a:lstStyle/>
          <a:p>
            <a:pPr algn="ctr"/>
            <a:r>
              <a:rPr lang="en-US" sz="2000" dirty="0">
                <a:latin typeface="+mj-lt"/>
                <a:cs typeface="Times New Roman" pitchFamily="18" charset="0"/>
              </a:rPr>
              <a:t>The </a:t>
            </a:r>
            <a:r>
              <a:rPr lang="en-US" sz="2000" dirty="0">
                <a:solidFill>
                  <a:srgbClr val="FF0000"/>
                </a:solidFill>
                <a:latin typeface="+mj-lt"/>
                <a:cs typeface="Times New Roman" pitchFamily="18" charset="0"/>
              </a:rPr>
              <a:t>@decorator </a:t>
            </a:r>
            <a:r>
              <a:rPr lang="en-US" sz="2000" dirty="0">
                <a:latin typeface="+mj-lt"/>
                <a:cs typeface="Times New Roman" pitchFamily="18" charset="0"/>
              </a:rPr>
              <a:t>syntax is syntactic sugar for creating a wrapped function!</a:t>
            </a:r>
            <a:endParaRPr lang="en-US" sz="2000" dirty="0">
              <a:solidFill>
                <a:srgbClr val="FF0000"/>
              </a:solidFill>
              <a:latin typeface="+mj-lt"/>
              <a:cs typeface="Times New Roman" pitchFamily="18" charset="0"/>
            </a:endParaRPr>
          </a:p>
        </p:txBody>
      </p:sp>
    </p:spTree>
    <p:extLst>
      <p:ext uri="{BB962C8B-B14F-4D97-AF65-F5344CB8AC3E}">
        <p14:creationId xmlns:p14="http://schemas.microsoft.com/office/powerpoint/2010/main" val="41872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down)">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childTnLst>
                                </p:cTn>
                              </p:par>
                            </p:childTnLst>
                          </p:cTn>
                        </p:par>
                        <p:par>
                          <p:cTn id="45" fill="hold">
                            <p:stCondLst>
                              <p:cond delay="0"/>
                            </p:stCondLst>
                            <p:childTnLst>
                              <p:par>
                                <p:cTn id="46" presetID="22" presetClass="entr" presetSubtype="8" fill="hold" grpId="0" nodeType="afterEffect">
                                  <p:stCondLst>
                                    <p:cond delay="0"/>
                                  </p:stCondLst>
                                  <p:childTnLst>
                                    <p:set>
                                      <p:cBhvr>
                                        <p:cTn id="47" dur="1" fill="hold">
                                          <p:stCondLst>
                                            <p:cond delay="0"/>
                                          </p:stCondLst>
                                        </p:cTn>
                                        <p:tgtEl>
                                          <p:spTgt spid="19">
                                            <p:txEl>
                                              <p:pRg st="1" end="1"/>
                                            </p:txEl>
                                          </p:spTgt>
                                        </p:tgtEl>
                                        <p:attrNameLst>
                                          <p:attrName>style.visibility</p:attrName>
                                        </p:attrNameLst>
                                      </p:cBhvr>
                                      <p:to>
                                        <p:strVal val="visible"/>
                                      </p:to>
                                    </p:set>
                                    <p:animEffect transition="in" filter="wipe(left)">
                                      <p:cBhvr>
                                        <p:cTn id="48" dur="500"/>
                                        <p:tgtEl>
                                          <p:spTgt spid="19">
                                            <p:txEl>
                                              <p:pRg st="1" end="1"/>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9">
                                            <p:txEl>
                                              <p:pRg st="2" end="2"/>
                                            </p:txEl>
                                          </p:spTgt>
                                        </p:tgtEl>
                                        <p:attrNameLst>
                                          <p:attrName>style.visibility</p:attrName>
                                        </p:attrNameLst>
                                      </p:cBhvr>
                                      <p:to>
                                        <p:strVal val="visible"/>
                                      </p:to>
                                    </p:set>
                                    <p:animEffect transition="in" filter="wipe(left)">
                                      <p:cBhvr>
                                        <p:cTn id="52" dur="500"/>
                                        <p:tgtEl>
                                          <p:spTgt spid="19">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7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4" grpId="0" build="p"/>
      <p:bldP spid="15" grpId="0"/>
      <p:bldP spid="19" grpId="0" uiExpand="1" build="p"/>
      <p:bldP spid="3" grpId="0" animBg="1"/>
      <p:bldP spid="16" grpId="0" animBg="1"/>
      <p:bldP spid="16" grpId="1" animBg="1"/>
      <p:bldP spid="20" grpId="0" build="p"/>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596DA555-3E79-4425-83DD-DA1453B27039}"/>
              </a:ext>
            </a:extLst>
          </p:cNvPr>
          <p:cNvSpPr txBox="1"/>
          <p:nvPr/>
        </p:nvSpPr>
        <p:spPr>
          <a:xfrm>
            <a:off x="231492" y="803623"/>
            <a:ext cx="6992303" cy="5379021"/>
          </a:xfrm>
          <a:prstGeom prst="rect">
            <a:avLst/>
          </a:prstGeom>
          <a:solidFill>
            <a:srgbClr val="F2F7FC"/>
          </a:solidFill>
          <a:ln>
            <a:solidFill>
              <a:schemeClr val="tx1"/>
            </a:solidFill>
          </a:ln>
        </p:spPr>
        <p:txBody>
          <a:bodyPr wrap="square">
            <a:noAutofit/>
          </a:bodyPr>
          <a:lstStyle/>
          <a:p>
            <a:r>
              <a:rPr lang="en-US" sz="1900" dirty="0">
                <a:latin typeface="Consolas" panose="020B0609020204030204" pitchFamily="49" charset="0"/>
              </a:rPr>
              <a:t># Python - building a timer for functions</a:t>
            </a:r>
          </a:p>
          <a:p>
            <a:r>
              <a:rPr lang="en-US" sz="1900" dirty="0">
                <a:latin typeface="Consolas" panose="020B0609020204030204" pitchFamily="49" charset="0"/>
              </a:rPr>
              <a:t>from time import time</a:t>
            </a:r>
          </a:p>
          <a:p>
            <a:endParaRPr lang="en-US" sz="1900" dirty="0">
              <a:latin typeface="Consolas" panose="020B0609020204030204" pitchFamily="49" charset="0"/>
            </a:endParaRPr>
          </a:p>
          <a:p>
            <a:r>
              <a:rPr lang="en-US" sz="1900" dirty="0">
                <a:latin typeface="Consolas" panose="020B0609020204030204" pitchFamily="49" charset="0"/>
              </a:rPr>
              <a:t>def </a:t>
            </a:r>
            <a:r>
              <a:rPr lang="en-US" sz="1900" dirty="0" err="1">
                <a:solidFill>
                  <a:srgbClr val="FF0000"/>
                </a:solidFill>
                <a:latin typeface="Consolas" panose="020B0609020204030204" pitchFamily="49" charset="0"/>
              </a:rPr>
              <a:t>timer_decorator</a:t>
            </a:r>
            <a:r>
              <a:rPr lang="en-US" sz="1900" dirty="0">
                <a:latin typeface="Consolas" panose="020B0609020204030204" pitchFamily="49" charset="0"/>
              </a:rPr>
              <a:t>(</a:t>
            </a:r>
            <a:r>
              <a:rPr lang="en-US" sz="1900" dirty="0" err="1">
                <a:solidFill>
                  <a:srgbClr val="00B050"/>
                </a:solidFill>
                <a:latin typeface="Consolas" panose="020B0609020204030204" pitchFamily="49" charset="0"/>
              </a:rPr>
              <a:t>func</a:t>
            </a:r>
            <a:r>
              <a:rPr lang="en-US" sz="1900" dirty="0">
                <a:latin typeface="Consolas" panose="020B0609020204030204" pitchFamily="49" charset="0"/>
              </a:rPr>
              <a:t>):</a:t>
            </a:r>
          </a:p>
          <a:p>
            <a:r>
              <a:rPr lang="en-US" sz="1900" dirty="0">
                <a:latin typeface="Consolas" panose="020B0609020204030204" pitchFamily="49" charset="0"/>
              </a:rPr>
              <a:t>  </a:t>
            </a:r>
            <a:r>
              <a:rPr lang="en-US" sz="1900" dirty="0">
                <a:solidFill>
                  <a:srgbClr val="0070C0"/>
                </a:solidFill>
                <a:latin typeface="Consolas" panose="020B0609020204030204" pitchFamily="49" charset="0"/>
              </a:rPr>
              <a:t>def </a:t>
            </a:r>
            <a:r>
              <a:rPr lang="en-US" sz="1900" dirty="0" err="1">
                <a:solidFill>
                  <a:srgbClr val="0070C0"/>
                </a:solidFill>
                <a:latin typeface="Consolas" panose="020B0609020204030204" pitchFamily="49" charset="0"/>
              </a:rPr>
              <a:t>wrapped_func</a:t>
            </a:r>
            <a:r>
              <a:rPr lang="en-US" sz="1900" dirty="0">
                <a:solidFill>
                  <a:srgbClr val="0070C0"/>
                </a:solidFill>
                <a:latin typeface="Consolas" panose="020B0609020204030204" pitchFamily="49" charset="0"/>
              </a:rPr>
              <a:t>(*</a:t>
            </a:r>
            <a:r>
              <a:rPr lang="en-US" sz="1900" dirty="0" err="1">
                <a:solidFill>
                  <a:srgbClr val="0070C0"/>
                </a:solidFill>
                <a:latin typeface="Consolas" panose="020B0609020204030204" pitchFamily="49" charset="0"/>
              </a:rPr>
              <a:t>args</a:t>
            </a:r>
            <a:r>
              <a:rPr lang="en-US" sz="1900" dirty="0">
                <a:solidFill>
                  <a:srgbClr val="0070C0"/>
                </a:solidFill>
                <a:latin typeface="Consolas" panose="020B0609020204030204" pitchFamily="49" charset="0"/>
              </a:rPr>
              <a:t>, **</a:t>
            </a:r>
            <a:r>
              <a:rPr lang="en-US" sz="1900" dirty="0" err="1">
                <a:solidFill>
                  <a:srgbClr val="0070C0"/>
                </a:solidFill>
                <a:latin typeface="Consolas" panose="020B0609020204030204" pitchFamily="49" charset="0"/>
              </a:rPr>
              <a:t>kwargs</a:t>
            </a:r>
            <a:r>
              <a:rPr lang="en-US" sz="1900" dirty="0">
                <a:solidFill>
                  <a:srgbClr val="0070C0"/>
                </a:solidFill>
                <a:latin typeface="Consolas" panose="020B0609020204030204" pitchFamily="49" charset="0"/>
              </a:rPr>
              <a:t>):</a:t>
            </a:r>
          </a:p>
          <a:p>
            <a:r>
              <a:rPr lang="en-US" sz="1900" dirty="0">
                <a:solidFill>
                  <a:srgbClr val="0070C0"/>
                </a:solidFill>
                <a:latin typeface="Consolas" panose="020B0609020204030204" pitchFamily="49" charset="0"/>
              </a:rPr>
              <a:t>    t1 = time()</a:t>
            </a:r>
          </a:p>
          <a:p>
            <a:r>
              <a:rPr lang="en-US" sz="1900" dirty="0">
                <a:solidFill>
                  <a:srgbClr val="0070C0"/>
                </a:solidFill>
                <a:latin typeface="Consolas" panose="020B0609020204030204" pitchFamily="49" charset="0"/>
              </a:rPr>
              <a:t>    result = </a:t>
            </a:r>
            <a:r>
              <a:rPr lang="en-US" sz="1900" dirty="0" err="1">
                <a:solidFill>
                  <a:srgbClr val="00B050"/>
                </a:solidFill>
                <a:latin typeface="Consolas" panose="020B0609020204030204" pitchFamily="49" charset="0"/>
              </a:rPr>
              <a:t>func</a:t>
            </a:r>
            <a:r>
              <a:rPr lang="en-US" sz="1900" dirty="0">
                <a:solidFill>
                  <a:srgbClr val="0070C0"/>
                </a:solidFill>
                <a:latin typeface="Consolas" panose="020B0609020204030204" pitchFamily="49" charset="0"/>
              </a:rPr>
              <a:t>(*</a:t>
            </a:r>
            <a:r>
              <a:rPr lang="en-US" sz="1900" dirty="0" err="1">
                <a:solidFill>
                  <a:srgbClr val="0070C0"/>
                </a:solidFill>
                <a:latin typeface="Consolas" panose="020B0609020204030204" pitchFamily="49" charset="0"/>
              </a:rPr>
              <a:t>args</a:t>
            </a:r>
            <a:r>
              <a:rPr lang="en-US" sz="1900" dirty="0">
                <a:solidFill>
                  <a:srgbClr val="0070C0"/>
                </a:solidFill>
                <a:latin typeface="Consolas" panose="020B0609020204030204" pitchFamily="49" charset="0"/>
              </a:rPr>
              <a:t>, **</a:t>
            </a:r>
            <a:r>
              <a:rPr lang="en-US" sz="1900" dirty="0" err="1">
                <a:solidFill>
                  <a:srgbClr val="0070C0"/>
                </a:solidFill>
                <a:latin typeface="Consolas" panose="020B0609020204030204" pitchFamily="49" charset="0"/>
              </a:rPr>
              <a:t>kwargs</a:t>
            </a:r>
            <a:r>
              <a:rPr lang="en-US" sz="1900" dirty="0">
                <a:solidFill>
                  <a:srgbClr val="0070C0"/>
                </a:solidFill>
                <a:latin typeface="Consolas" panose="020B0609020204030204" pitchFamily="49" charset="0"/>
              </a:rPr>
              <a:t>)</a:t>
            </a:r>
          </a:p>
          <a:p>
            <a:r>
              <a:rPr lang="en-US" sz="1900" dirty="0">
                <a:solidFill>
                  <a:srgbClr val="0070C0"/>
                </a:solidFill>
                <a:latin typeface="Consolas" panose="020B0609020204030204" pitchFamily="49" charset="0"/>
              </a:rPr>
              <a:t>    t2 = time()</a:t>
            </a:r>
          </a:p>
          <a:p>
            <a:r>
              <a:rPr lang="en-US" sz="1900" dirty="0">
                <a:solidFill>
                  <a:srgbClr val="0070C0"/>
                </a:solidFill>
                <a:latin typeface="Consolas" panose="020B0609020204030204" pitchFamily="49" charset="0"/>
              </a:rPr>
              <a:t>    print(f'{</a:t>
            </a:r>
            <a:r>
              <a:rPr lang="en-US" sz="1900" dirty="0" err="1">
                <a:solidFill>
                  <a:srgbClr val="0070C0"/>
                </a:solidFill>
                <a:latin typeface="Consolas" panose="020B0609020204030204" pitchFamily="49" charset="0"/>
              </a:rPr>
              <a:t>func</a:t>
            </a:r>
            <a:r>
              <a:rPr lang="en-US" sz="1900" dirty="0">
                <a:solidFill>
                  <a:srgbClr val="0070C0"/>
                </a:solidFill>
                <a:latin typeface="Consolas" panose="020B0609020204030204" pitchFamily="49" charset="0"/>
              </a:rPr>
              <a:t>.__name__} executed in {t2-t1}s')</a:t>
            </a:r>
          </a:p>
          <a:p>
            <a:r>
              <a:rPr lang="en-US" sz="1900" dirty="0">
                <a:solidFill>
                  <a:srgbClr val="0070C0"/>
                </a:solidFill>
                <a:latin typeface="Consolas" panose="020B0609020204030204" pitchFamily="49" charset="0"/>
              </a:rPr>
              <a:t>    return result</a:t>
            </a:r>
          </a:p>
          <a:p>
            <a:r>
              <a:rPr lang="en-US" sz="1900" dirty="0">
                <a:latin typeface="Consolas" panose="020B0609020204030204" pitchFamily="49" charset="0"/>
              </a:rPr>
              <a:t> return </a:t>
            </a:r>
            <a:r>
              <a:rPr lang="en-US" sz="1900" dirty="0" err="1">
                <a:solidFill>
                  <a:srgbClr val="0070C0"/>
                </a:solidFill>
                <a:latin typeface="Consolas" panose="020B0609020204030204" pitchFamily="49" charset="0"/>
              </a:rPr>
              <a:t>wrapped_func</a:t>
            </a:r>
            <a:endParaRPr lang="en-US" sz="1900" dirty="0">
              <a:solidFill>
                <a:srgbClr val="0070C0"/>
              </a:solidFill>
              <a:latin typeface="Consolas" panose="020B0609020204030204" pitchFamily="49" charset="0"/>
            </a:endParaRPr>
          </a:p>
          <a:p>
            <a:endParaRPr lang="en-US" sz="1900" dirty="0">
              <a:latin typeface="Consolas" panose="020B0609020204030204" pitchFamily="49" charset="0"/>
            </a:endParaRPr>
          </a:p>
          <a:p>
            <a:endParaRPr lang="en-US" sz="1900" dirty="0">
              <a:latin typeface="Consolas" panose="020B0609020204030204" pitchFamily="49" charset="0"/>
            </a:endParaRPr>
          </a:p>
          <a:p>
            <a:r>
              <a:rPr lang="en-US" sz="1900" dirty="0">
                <a:solidFill>
                  <a:srgbClr val="00B050"/>
                </a:solidFill>
                <a:latin typeface="Consolas" panose="020B0609020204030204" pitchFamily="49" charset="0"/>
              </a:rPr>
              <a:t>def </a:t>
            </a:r>
            <a:r>
              <a:rPr lang="en-US" sz="1900" dirty="0" err="1">
                <a:solidFill>
                  <a:srgbClr val="00B050"/>
                </a:solidFill>
                <a:latin typeface="Consolas" panose="020B0609020204030204" pitchFamily="49" charset="0"/>
              </a:rPr>
              <a:t>do_something</a:t>
            </a:r>
            <a:r>
              <a:rPr lang="en-US" sz="1900" dirty="0">
                <a:solidFill>
                  <a:srgbClr val="00B050"/>
                </a:solidFill>
                <a:latin typeface="Consolas" panose="020B0609020204030204" pitchFamily="49" charset="0"/>
              </a:rPr>
              <a:t>(</a:t>
            </a:r>
            <a:r>
              <a:rPr lang="en-US" sz="1900" dirty="0" err="1">
                <a:solidFill>
                  <a:srgbClr val="00B050"/>
                </a:solidFill>
                <a:latin typeface="Consolas" panose="020B0609020204030204" pitchFamily="49" charset="0"/>
              </a:rPr>
              <a:t>num_times</a:t>
            </a:r>
            <a:r>
              <a:rPr lang="en-US" sz="1900" dirty="0">
                <a:solidFill>
                  <a:srgbClr val="00B050"/>
                </a:solidFill>
                <a:latin typeface="Consolas" panose="020B0609020204030204" pitchFamily="49" charset="0"/>
              </a:rPr>
              <a:t>):</a:t>
            </a:r>
          </a:p>
          <a:p>
            <a:r>
              <a:rPr lang="en-US" sz="1900" dirty="0">
                <a:solidFill>
                  <a:srgbClr val="00B050"/>
                </a:solidFill>
                <a:latin typeface="Consolas" panose="020B0609020204030204" pitchFamily="49" charset="0"/>
              </a:rPr>
              <a:t>  for _ in range(</a:t>
            </a:r>
            <a:r>
              <a:rPr lang="en-US" sz="1900" dirty="0" err="1">
                <a:solidFill>
                  <a:srgbClr val="00B050"/>
                </a:solidFill>
                <a:latin typeface="Consolas" panose="020B0609020204030204" pitchFamily="49" charset="0"/>
              </a:rPr>
              <a:t>num_times</a:t>
            </a:r>
            <a:r>
              <a:rPr lang="en-US" sz="1900" dirty="0">
                <a:solidFill>
                  <a:srgbClr val="00B050"/>
                </a:solidFill>
                <a:latin typeface="Consolas" panose="020B0609020204030204" pitchFamily="49" charset="0"/>
              </a:rPr>
              <a:t>):</a:t>
            </a:r>
          </a:p>
          <a:p>
            <a:r>
              <a:rPr lang="en-US" sz="1900" dirty="0">
                <a:solidFill>
                  <a:srgbClr val="00B050"/>
                </a:solidFill>
                <a:latin typeface="Consolas" panose="020B0609020204030204" pitchFamily="49" charset="0"/>
              </a:rPr>
              <a:t>    sum([i^3 for </a:t>
            </a:r>
            <a:r>
              <a:rPr lang="en-US" sz="1900" dirty="0" err="1">
                <a:solidFill>
                  <a:srgbClr val="00B050"/>
                </a:solidFill>
                <a:latin typeface="Consolas" panose="020B0609020204030204" pitchFamily="49" charset="0"/>
              </a:rPr>
              <a:t>i</a:t>
            </a:r>
            <a:r>
              <a:rPr lang="en-US" sz="1900" dirty="0">
                <a:solidFill>
                  <a:srgbClr val="00B050"/>
                </a:solidFill>
                <a:latin typeface="Consolas" panose="020B0609020204030204" pitchFamily="49" charset="0"/>
              </a:rPr>
              <a:t> in range(</a:t>
            </a:r>
            <a:r>
              <a:rPr lang="en-US" sz="1900" dirty="0" err="1">
                <a:solidFill>
                  <a:srgbClr val="00B050"/>
                </a:solidFill>
                <a:latin typeface="Consolas" panose="020B0609020204030204" pitchFamily="49" charset="0"/>
              </a:rPr>
              <a:t>num_times</a:t>
            </a:r>
            <a:r>
              <a:rPr lang="en-US" sz="1900" dirty="0">
                <a:solidFill>
                  <a:srgbClr val="00B050"/>
                </a:solidFill>
                <a:latin typeface="Consolas" panose="020B0609020204030204" pitchFamily="49" charset="0"/>
              </a:rPr>
              <a:t>)])</a:t>
            </a:r>
          </a:p>
          <a:p>
            <a:endParaRPr lang="en-US" sz="1900" dirty="0">
              <a:latin typeface="Consolas" panose="020B0609020204030204" pitchFamily="49" charset="0"/>
            </a:endParaRPr>
          </a:p>
          <a:p>
            <a:r>
              <a:rPr lang="en-US" sz="1900" dirty="0" err="1">
                <a:latin typeface="Consolas" panose="020B0609020204030204" pitchFamily="49" charset="0"/>
              </a:rPr>
              <a:t>do_something</a:t>
            </a:r>
            <a:r>
              <a:rPr lang="en-US" sz="1900" dirty="0">
                <a:latin typeface="Consolas" panose="020B0609020204030204" pitchFamily="49" charset="0"/>
              </a:rPr>
              <a:t>(1000)</a:t>
            </a:r>
          </a:p>
        </p:txBody>
      </p:sp>
      <p:sp>
        <p:nvSpPr>
          <p:cNvPr id="13323" name="Rectangle 11"/>
          <p:cNvSpPr>
            <a:spLocks noChangeArrowheads="1"/>
          </p:cNvSpPr>
          <p:nvPr/>
        </p:nvSpPr>
        <p:spPr bwMode="auto">
          <a:xfrm>
            <a:off x="1241135" y="-173072"/>
            <a:ext cx="98723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First Class Functions in Action: Decorators</a:t>
            </a:r>
          </a:p>
        </p:txBody>
      </p:sp>
      <p:sp>
        <p:nvSpPr>
          <p:cNvPr id="64" name="TextBox 63">
            <a:extLst>
              <a:ext uri="{FF2B5EF4-FFF2-40B4-BE49-F238E27FC236}">
                <a16:creationId xmlns:a16="http://schemas.microsoft.com/office/drawing/2014/main" id="{1F52A493-1BFD-4835-80DF-D7404FA50ACC}"/>
              </a:ext>
            </a:extLst>
          </p:cNvPr>
          <p:cNvSpPr txBox="1"/>
          <p:nvPr/>
        </p:nvSpPr>
        <p:spPr>
          <a:xfrm>
            <a:off x="7533356" y="1068198"/>
            <a:ext cx="4299024" cy="1015663"/>
          </a:xfrm>
          <a:prstGeom prst="rect">
            <a:avLst/>
          </a:prstGeom>
          <a:noFill/>
        </p:spPr>
        <p:txBody>
          <a:bodyPr wrap="square" rtlCol="0">
            <a:spAutoFit/>
          </a:bodyPr>
          <a:lstStyle/>
          <a:p>
            <a:pPr algn="ctr"/>
            <a:r>
              <a:rPr lang="en-US" sz="2000" dirty="0">
                <a:latin typeface="+mj-lt"/>
                <a:cs typeface="Times New Roman" pitchFamily="18" charset="0"/>
              </a:rPr>
              <a:t>There are many uses for decorators – here's a cool one – </a:t>
            </a:r>
            <a:r>
              <a:rPr lang="en-US" sz="2000" dirty="0">
                <a:solidFill>
                  <a:srgbClr val="0070C0"/>
                </a:solidFill>
                <a:latin typeface="+mj-lt"/>
                <a:cs typeface="Times New Roman" pitchFamily="18" charset="0"/>
              </a:rPr>
              <a:t>timing</a:t>
            </a:r>
            <a:r>
              <a:rPr lang="en-US" sz="2000" dirty="0">
                <a:latin typeface="+mj-lt"/>
                <a:cs typeface="Times New Roman" pitchFamily="18" charset="0"/>
              </a:rPr>
              <a:t> how fast a function takes to run!</a:t>
            </a:r>
            <a:endParaRPr lang="en-US" sz="2000" dirty="0">
              <a:solidFill>
                <a:srgbClr val="FF0000"/>
              </a:solidFill>
              <a:latin typeface="+mj-lt"/>
              <a:cs typeface="Times New Roman" pitchFamily="18" charset="0"/>
            </a:endParaRPr>
          </a:p>
        </p:txBody>
      </p:sp>
      <p:cxnSp>
        <p:nvCxnSpPr>
          <p:cNvPr id="75" name="Straight Arrow Connector 74">
            <a:extLst>
              <a:ext uri="{FF2B5EF4-FFF2-40B4-BE49-F238E27FC236}">
                <a16:creationId xmlns:a16="http://schemas.microsoft.com/office/drawing/2014/main" id="{40AC9072-56DA-4320-A452-1CF875109CF3}"/>
              </a:ext>
            </a:extLst>
          </p:cNvPr>
          <p:cNvCxnSpPr>
            <a:cxnSpLocks/>
          </p:cNvCxnSpPr>
          <p:nvPr/>
        </p:nvCxnSpPr>
        <p:spPr>
          <a:xfrm>
            <a:off x="15690" y="59208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2A44E8-1A9D-4B2D-9B19-5013B92F849B}"/>
              </a:ext>
            </a:extLst>
          </p:cNvPr>
          <p:cNvSpPr txBox="1"/>
          <p:nvPr/>
        </p:nvSpPr>
        <p:spPr>
          <a:xfrm>
            <a:off x="7649397" y="2314692"/>
            <a:ext cx="4150492" cy="707886"/>
          </a:xfrm>
          <a:prstGeom prst="rect">
            <a:avLst/>
          </a:prstGeom>
          <a:noFill/>
        </p:spPr>
        <p:txBody>
          <a:bodyPr wrap="square" rtlCol="0">
            <a:spAutoFit/>
          </a:bodyPr>
          <a:lstStyle/>
          <a:p>
            <a:pPr algn="ctr"/>
            <a:r>
              <a:rPr lang="en-US" sz="2000" dirty="0">
                <a:latin typeface="+mj-lt"/>
                <a:cs typeface="Times New Roman" pitchFamily="18" charset="0"/>
              </a:rPr>
              <a:t>Let's say we want to understand how slowly one of our </a:t>
            </a:r>
            <a:r>
              <a:rPr lang="en-US" sz="2000" dirty="0">
                <a:solidFill>
                  <a:srgbClr val="00B050"/>
                </a:solidFill>
                <a:latin typeface="+mj-lt"/>
                <a:cs typeface="Times New Roman" pitchFamily="18" charset="0"/>
              </a:rPr>
              <a:t>functions</a:t>
            </a:r>
            <a:r>
              <a:rPr lang="en-US" sz="2000" dirty="0">
                <a:latin typeface="+mj-lt"/>
                <a:cs typeface="Times New Roman" pitchFamily="18" charset="0"/>
              </a:rPr>
              <a:t> runs...</a:t>
            </a:r>
            <a:endParaRPr lang="en-US" sz="2000" dirty="0">
              <a:solidFill>
                <a:srgbClr val="FF0000"/>
              </a:solidFill>
              <a:latin typeface="+mj-lt"/>
              <a:cs typeface="Times New Roman" pitchFamily="18" charset="0"/>
            </a:endParaRPr>
          </a:p>
        </p:txBody>
      </p:sp>
      <p:sp>
        <p:nvSpPr>
          <p:cNvPr id="20" name="TextBox 19">
            <a:extLst>
              <a:ext uri="{FF2B5EF4-FFF2-40B4-BE49-F238E27FC236}">
                <a16:creationId xmlns:a16="http://schemas.microsoft.com/office/drawing/2014/main" id="{85A9C78D-0E5E-42D0-A704-3C75A20AACDF}"/>
              </a:ext>
            </a:extLst>
          </p:cNvPr>
          <p:cNvSpPr txBox="1"/>
          <p:nvPr/>
        </p:nvSpPr>
        <p:spPr>
          <a:xfrm>
            <a:off x="7223795" y="3253409"/>
            <a:ext cx="4798326" cy="707886"/>
          </a:xfrm>
          <a:prstGeom prst="rect">
            <a:avLst/>
          </a:prstGeom>
          <a:noFill/>
        </p:spPr>
        <p:txBody>
          <a:bodyPr wrap="square" rtlCol="0">
            <a:spAutoFit/>
          </a:bodyPr>
          <a:lstStyle/>
          <a:p>
            <a:pPr algn="ctr"/>
            <a:r>
              <a:rPr lang="en-US" sz="2000" dirty="0">
                <a:latin typeface="+mj-lt"/>
                <a:cs typeface="Times New Roman" pitchFamily="18" charset="0"/>
              </a:rPr>
              <a:t>We can define a </a:t>
            </a:r>
            <a:r>
              <a:rPr lang="en-US" sz="2000" dirty="0">
                <a:solidFill>
                  <a:srgbClr val="FF0000"/>
                </a:solidFill>
                <a:latin typeface="+mj-lt"/>
                <a:cs typeface="Times New Roman" pitchFamily="18" charset="0"/>
              </a:rPr>
              <a:t>decorator</a:t>
            </a:r>
            <a:r>
              <a:rPr lang="en-US" sz="2000" dirty="0">
                <a:latin typeface="+mj-lt"/>
                <a:cs typeface="Times New Roman" pitchFamily="18" charset="0"/>
              </a:rPr>
              <a:t> that </a:t>
            </a:r>
            <a:r>
              <a:rPr lang="en-US" sz="2000" dirty="0">
                <a:solidFill>
                  <a:srgbClr val="0070C0"/>
                </a:solidFill>
                <a:latin typeface="+mj-lt"/>
                <a:cs typeface="Times New Roman" pitchFamily="18" charset="0"/>
              </a:rPr>
              <a:t>computes the duration of execution</a:t>
            </a:r>
            <a:r>
              <a:rPr lang="en-US" sz="2000" dirty="0">
                <a:latin typeface="+mj-lt"/>
                <a:cs typeface="Times New Roman" pitchFamily="18" charset="0"/>
              </a:rPr>
              <a:t>, like this!</a:t>
            </a:r>
            <a:endParaRPr lang="en-US" sz="2000" dirty="0">
              <a:solidFill>
                <a:srgbClr val="FF0000"/>
              </a:solidFill>
              <a:latin typeface="+mj-lt"/>
              <a:cs typeface="Times New Roman" pitchFamily="18" charset="0"/>
            </a:endParaRPr>
          </a:p>
        </p:txBody>
      </p:sp>
      <p:sp>
        <p:nvSpPr>
          <p:cNvPr id="13" name="TextBox 12">
            <a:extLst>
              <a:ext uri="{FF2B5EF4-FFF2-40B4-BE49-F238E27FC236}">
                <a16:creationId xmlns:a16="http://schemas.microsoft.com/office/drawing/2014/main" id="{C02A6873-4AE1-4D82-B223-C7128DA1EBDC}"/>
              </a:ext>
            </a:extLst>
          </p:cNvPr>
          <p:cNvSpPr txBox="1"/>
          <p:nvPr/>
        </p:nvSpPr>
        <p:spPr>
          <a:xfrm>
            <a:off x="244846" y="4250405"/>
            <a:ext cx="2512278" cy="400110"/>
          </a:xfrm>
          <a:prstGeom prst="rect">
            <a:avLst/>
          </a:prstGeom>
          <a:noFill/>
        </p:spPr>
        <p:txBody>
          <a:bodyPr wrap="square">
            <a:spAutoFit/>
          </a:bodyPr>
          <a:lstStyle/>
          <a:p>
            <a:r>
              <a:rPr lang="en-US" sz="2000" dirty="0">
                <a:solidFill>
                  <a:srgbClr val="7030A0"/>
                </a:solidFill>
                <a:latin typeface="Consolas" panose="020B0609020204030204" pitchFamily="49" charset="0"/>
              </a:rPr>
              <a:t>@timer_decorator</a:t>
            </a:r>
          </a:p>
        </p:txBody>
      </p:sp>
      <p:sp>
        <p:nvSpPr>
          <p:cNvPr id="17" name="Speech Bubble: Rectangle with Corners Rounded 16">
            <a:extLst>
              <a:ext uri="{FF2B5EF4-FFF2-40B4-BE49-F238E27FC236}">
                <a16:creationId xmlns:a16="http://schemas.microsoft.com/office/drawing/2014/main" id="{9C1B0EE5-99B7-4022-960F-BBDB667E0781}"/>
              </a:ext>
            </a:extLst>
          </p:cNvPr>
          <p:cNvSpPr/>
          <p:nvPr/>
        </p:nvSpPr>
        <p:spPr>
          <a:xfrm>
            <a:off x="4210018" y="638243"/>
            <a:ext cx="3536853" cy="961573"/>
          </a:xfrm>
          <a:prstGeom prst="wedgeRoundRectCallout">
            <a:avLst>
              <a:gd name="adj1" fmla="val -64217"/>
              <a:gd name="adj2" fmla="val 1007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decorator takes an arbitrary set of arguments.</a:t>
            </a:r>
          </a:p>
        </p:txBody>
      </p:sp>
      <p:sp>
        <p:nvSpPr>
          <p:cNvPr id="18" name="Speech Bubble: Rectangle with Corners Rounded 17">
            <a:extLst>
              <a:ext uri="{FF2B5EF4-FFF2-40B4-BE49-F238E27FC236}">
                <a16:creationId xmlns:a16="http://schemas.microsoft.com/office/drawing/2014/main" id="{9E57E442-DB93-453F-8BFB-9B49372739D6}"/>
              </a:ext>
            </a:extLst>
          </p:cNvPr>
          <p:cNvSpPr/>
          <p:nvPr/>
        </p:nvSpPr>
        <p:spPr>
          <a:xfrm>
            <a:off x="4541474" y="4356662"/>
            <a:ext cx="4127113" cy="1672700"/>
          </a:xfrm>
          <a:prstGeom prst="wedgeRoundRectCallout">
            <a:avLst>
              <a:gd name="adj1" fmla="val -65792"/>
              <a:gd name="adj2" fmla="val -1382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just passes them to the </a:t>
            </a:r>
            <a:r>
              <a:rPr lang="en-US" sz="2000" dirty="0">
                <a:solidFill>
                  <a:srgbClr val="00FFFF"/>
                </a:solidFill>
                <a:latin typeface="Corbel" panose="020B0503020204020204" pitchFamily="34" charset="0"/>
              </a:rPr>
              <a:t>wrapped function. </a:t>
            </a:r>
            <a:r>
              <a:rPr lang="en-US" sz="2000" dirty="0">
                <a:solidFill>
                  <a:schemeClr val="bg1"/>
                </a:solidFill>
                <a:latin typeface="Corbel" panose="020B0503020204020204" pitchFamily="34" charset="0"/>
              </a:rPr>
              <a:t>This lets the </a:t>
            </a:r>
            <a:r>
              <a:rPr lang="en-US" sz="2000" dirty="0">
                <a:latin typeface="Corbel" panose="020B0503020204020204" pitchFamily="34" charset="0"/>
              </a:rPr>
              <a:t>user call the </a:t>
            </a:r>
            <a:r>
              <a:rPr lang="en-US" sz="2000" dirty="0">
                <a:solidFill>
                  <a:srgbClr val="00FFFF"/>
                </a:solidFill>
                <a:latin typeface="Corbel" panose="020B0503020204020204" pitchFamily="34" charset="0"/>
              </a:rPr>
              <a:t>decorated function </a:t>
            </a:r>
            <a:r>
              <a:rPr lang="en-US" sz="2000" dirty="0">
                <a:latin typeface="Corbel" panose="020B0503020204020204" pitchFamily="34" charset="0"/>
              </a:rPr>
              <a:t>just like they would the </a:t>
            </a:r>
            <a:r>
              <a:rPr lang="en-US" sz="2000" dirty="0">
                <a:solidFill>
                  <a:schemeClr val="accent6">
                    <a:lumMod val="20000"/>
                    <a:lumOff val="80000"/>
                  </a:schemeClr>
                </a:solidFill>
                <a:latin typeface="Corbel" panose="020B0503020204020204" pitchFamily="34" charset="0"/>
              </a:rPr>
              <a:t>original function</a:t>
            </a:r>
            <a:r>
              <a:rPr lang="en-US" sz="2000" dirty="0">
                <a:latin typeface="Corbel" panose="020B0503020204020204" pitchFamily="34" charset="0"/>
              </a:rPr>
              <a:t>!</a:t>
            </a:r>
          </a:p>
        </p:txBody>
      </p:sp>
      <p:sp>
        <p:nvSpPr>
          <p:cNvPr id="21" name="Speech Bubble: Rectangle with Corners Rounded 20">
            <a:extLst>
              <a:ext uri="{FF2B5EF4-FFF2-40B4-BE49-F238E27FC236}">
                <a16:creationId xmlns:a16="http://schemas.microsoft.com/office/drawing/2014/main" id="{43ADA772-0463-4509-A286-80146AEBAC68}"/>
              </a:ext>
            </a:extLst>
          </p:cNvPr>
          <p:cNvSpPr/>
          <p:nvPr/>
        </p:nvSpPr>
        <p:spPr>
          <a:xfrm>
            <a:off x="2812116" y="828638"/>
            <a:ext cx="3536853" cy="1166545"/>
          </a:xfrm>
          <a:prstGeom prst="wedgeRoundRectCallout">
            <a:avLst>
              <a:gd name="adj1" fmla="val -62511"/>
              <a:gd name="adj2" fmla="val 868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decorator computes the time before and after the wrapped function runs.</a:t>
            </a:r>
          </a:p>
        </p:txBody>
      </p:sp>
      <p:sp>
        <p:nvSpPr>
          <p:cNvPr id="23" name="Speech Bubble: Rectangle with Corners Rounded 22">
            <a:extLst>
              <a:ext uri="{FF2B5EF4-FFF2-40B4-BE49-F238E27FC236}">
                <a16:creationId xmlns:a16="http://schemas.microsoft.com/office/drawing/2014/main" id="{D22DB97D-1A62-479F-8671-7A688794CA1F}"/>
              </a:ext>
            </a:extLst>
          </p:cNvPr>
          <p:cNvSpPr/>
          <p:nvPr/>
        </p:nvSpPr>
        <p:spPr>
          <a:xfrm>
            <a:off x="5469799" y="4289192"/>
            <a:ext cx="3632426" cy="1103030"/>
          </a:xfrm>
          <a:prstGeom prst="wedgeRoundRectCallout">
            <a:avLst>
              <a:gd name="adj1" fmla="val -80863"/>
              <a:gd name="adj2" fmla="val -1257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prints the overall duration the function runs for!</a:t>
            </a:r>
          </a:p>
        </p:txBody>
      </p:sp>
      <p:sp>
        <p:nvSpPr>
          <p:cNvPr id="24" name="TextBox 23">
            <a:extLst>
              <a:ext uri="{FF2B5EF4-FFF2-40B4-BE49-F238E27FC236}">
                <a16:creationId xmlns:a16="http://schemas.microsoft.com/office/drawing/2014/main" id="{6DB7866C-DBF7-4991-A6A8-C76ACFB57B26}"/>
              </a:ext>
            </a:extLst>
          </p:cNvPr>
          <p:cNvSpPr txBox="1"/>
          <p:nvPr/>
        </p:nvSpPr>
        <p:spPr>
          <a:xfrm>
            <a:off x="7197749" y="4126675"/>
            <a:ext cx="4798326" cy="400110"/>
          </a:xfrm>
          <a:prstGeom prst="rect">
            <a:avLst/>
          </a:prstGeom>
          <a:noFill/>
        </p:spPr>
        <p:txBody>
          <a:bodyPr wrap="square" rtlCol="0">
            <a:spAutoFit/>
          </a:bodyPr>
          <a:lstStyle/>
          <a:p>
            <a:pPr algn="ctr"/>
            <a:r>
              <a:rPr lang="en-US" sz="2000" dirty="0">
                <a:latin typeface="+mj-lt"/>
                <a:cs typeface="Times New Roman" pitchFamily="18" charset="0"/>
              </a:rPr>
              <a:t>Ok, let's wrap our function and run it!</a:t>
            </a:r>
            <a:endParaRPr lang="en-US" sz="2000" dirty="0">
              <a:solidFill>
                <a:srgbClr val="FF0000"/>
              </a:solidFill>
              <a:latin typeface="+mj-lt"/>
              <a:cs typeface="Times New Roman" pitchFamily="18" charset="0"/>
            </a:endParaRPr>
          </a:p>
        </p:txBody>
      </p:sp>
      <p:sp>
        <p:nvSpPr>
          <p:cNvPr id="25" name="TextBox 24">
            <a:extLst>
              <a:ext uri="{FF2B5EF4-FFF2-40B4-BE49-F238E27FC236}">
                <a16:creationId xmlns:a16="http://schemas.microsoft.com/office/drawing/2014/main" id="{30C0F798-DB2D-418D-9E6E-C9345727CC2A}"/>
              </a:ext>
            </a:extLst>
          </p:cNvPr>
          <p:cNvSpPr txBox="1"/>
          <p:nvPr/>
        </p:nvSpPr>
        <p:spPr>
          <a:xfrm>
            <a:off x="727575" y="6315691"/>
            <a:ext cx="6189606" cy="369332"/>
          </a:xfrm>
          <a:prstGeom prst="rect">
            <a:avLst/>
          </a:prstGeom>
          <a:noFill/>
        </p:spPr>
        <p:txBody>
          <a:bodyPr wrap="square">
            <a:spAutoFit/>
          </a:bodyPr>
          <a:lstStyle/>
          <a:p>
            <a:r>
              <a:rPr lang="en-US" sz="1800" dirty="0">
                <a:solidFill>
                  <a:srgbClr val="000000"/>
                </a:solidFill>
                <a:latin typeface="+mj-lt"/>
              </a:rPr>
              <a:t>Function </a:t>
            </a:r>
            <a:r>
              <a:rPr lang="en-US" sz="1800" dirty="0" err="1">
                <a:solidFill>
                  <a:srgbClr val="000000"/>
                </a:solidFill>
                <a:latin typeface="+mj-lt"/>
              </a:rPr>
              <a:t>do_something</a:t>
            </a:r>
            <a:r>
              <a:rPr lang="en-US" sz="1800" dirty="0">
                <a:solidFill>
                  <a:srgbClr val="000000"/>
                </a:solidFill>
                <a:latin typeface="+mj-lt"/>
              </a:rPr>
              <a:t> executed in 0.07202315330505371s</a:t>
            </a:r>
            <a:endParaRPr lang="en-US" dirty="0">
              <a:latin typeface="+mj-lt"/>
            </a:endParaRPr>
          </a:p>
        </p:txBody>
      </p:sp>
      <p:sp>
        <p:nvSpPr>
          <p:cNvPr id="27" name="TextBox 26">
            <a:extLst>
              <a:ext uri="{FF2B5EF4-FFF2-40B4-BE49-F238E27FC236}">
                <a16:creationId xmlns:a16="http://schemas.microsoft.com/office/drawing/2014/main" id="{681BECA5-AE1E-4364-8BBC-704FC81A08F8}"/>
              </a:ext>
            </a:extLst>
          </p:cNvPr>
          <p:cNvSpPr txBox="1"/>
          <p:nvPr/>
        </p:nvSpPr>
        <p:spPr>
          <a:xfrm>
            <a:off x="7162182" y="4877224"/>
            <a:ext cx="4798326" cy="400110"/>
          </a:xfrm>
          <a:prstGeom prst="rect">
            <a:avLst/>
          </a:prstGeom>
          <a:noFill/>
        </p:spPr>
        <p:txBody>
          <a:bodyPr wrap="square" rtlCol="0">
            <a:spAutoFit/>
          </a:bodyPr>
          <a:lstStyle/>
          <a:p>
            <a:pPr algn="ctr"/>
            <a:r>
              <a:rPr lang="en-US" sz="2000" dirty="0">
                <a:latin typeface="+mj-lt"/>
                <a:cs typeface="Times New Roman" pitchFamily="18" charset="0"/>
              </a:rPr>
              <a:t>Neat, huh!</a:t>
            </a:r>
            <a:endParaRPr lang="en-US" sz="2000" dirty="0">
              <a:solidFill>
                <a:srgbClr val="FF0000"/>
              </a:solidFill>
              <a:latin typeface="+mj-lt"/>
              <a:cs typeface="Times New Roman" pitchFamily="18" charset="0"/>
            </a:endParaRPr>
          </a:p>
        </p:txBody>
      </p:sp>
      <p:sp>
        <p:nvSpPr>
          <p:cNvPr id="28" name="Speech Bubble: Rectangle with Corners Rounded 27">
            <a:extLst>
              <a:ext uri="{FF2B5EF4-FFF2-40B4-BE49-F238E27FC236}">
                <a16:creationId xmlns:a16="http://schemas.microsoft.com/office/drawing/2014/main" id="{0B7DB821-4F52-4F0C-8D9D-F7DCA82C2AB4}"/>
              </a:ext>
            </a:extLst>
          </p:cNvPr>
          <p:cNvSpPr/>
          <p:nvPr/>
        </p:nvSpPr>
        <p:spPr>
          <a:xfrm>
            <a:off x="4580542" y="3143501"/>
            <a:ext cx="4127113" cy="1166545"/>
          </a:xfrm>
          <a:prstGeom prst="wedgeRoundRectCallout">
            <a:avLst>
              <a:gd name="adj1" fmla="val -62511"/>
              <a:gd name="adj2" fmla="val 868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think our function might be slowing down our program, so we want to verify our assumption.</a:t>
            </a:r>
          </a:p>
        </p:txBody>
      </p:sp>
    </p:spTree>
    <p:extLst>
      <p:ext uri="{BB962C8B-B14F-4D97-AF65-F5344CB8AC3E}">
        <p14:creationId xmlns:p14="http://schemas.microsoft.com/office/powerpoint/2010/main" val="126777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xEl>
                                              <p:pRg st="13" end="1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xEl>
                                              <p:pRg st="14" end="1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9">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9">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8"/>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down)">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9">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9">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50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9">
                                            <p:txEl>
                                              <p:pRg st="8" end="8"/>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69">
                                            <p:txEl>
                                              <p:pRg st="9" end="9"/>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9">
                                            <p:txEl>
                                              <p:pRg st="10" end="10"/>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3">
                                            <p:txEl>
                                              <p:pRg st="0" end="0"/>
                                            </p:txEl>
                                          </p:spTgt>
                                        </p:tgtEl>
                                        <p:attrNameLst>
                                          <p:attrName>style.visibility</p:attrName>
                                        </p:attrNameLst>
                                      </p:cBhvr>
                                      <p:to>
                                        <p:strVal val="visible"/>
                                      </p:to>
                                    </p:set>
                                    <p:animEffect transition="in" filter="wipe(left)">
                                      <p:cBhvr>
                                        <p:cTn id="116" dur="500"/>
                                        <p:tgtEl>
                                          <p:spTgt spid="13">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9">
                                            <p:txEl>
                                              <p:pRg st="17" end="17"/>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7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left)">
                                      <p:cBhvr>
                                        <p:cTn id="129" dur="500"/>
                                        <p:tgtEl>
                                          <p:spTgt spid="25"/>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75"/>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uiExpand="1" build="p" animBg="1"/>
      <p:bldP spid="64" grpId="0" build="p"/>
      <p:bldP spid="15" grpId="0"/>
      <p:bldP spid="20" grpId="0" build="p"/>
      <p:bldP spid="17" grpId="0" animBg="1"/>
      <p:bldP spid="17" grpId="1" animBg="1"/>
      <p:bldP spid="18" grpId="0" animBg="1"/>
      <p:bldP spid="18" grpId="1" animBg="1"/>
      <p:bldP spid="21" grpId="0" animBg="1"/>
      <p:bldP spid="21" grpId="1" animBg="1"/>
      <p:bldP spid="23" grpId="0" animBg="1"/>
      <p:bldP spid="23" grpId="1" animBg="1"/>
      <p:bldP spid="24" grpId="0" build="p"/>
      <p:bldP spid="25" grpId="0"/>
      <p:bldP spid="27" grpId="0" build="p"/>
      <p:bldP spid="28" grpId="0" animBg="1"/>
      <p:bldP spid="28" grpId="1" animBg="1"/>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419001" y="1296162"/>
            <a:ext cx="5553721" cy="830997"/>
          </a:xfrm>
          <a:prstGeom prst="rect">
            <a:avLst/>
          </a:prstGeom>
          <a:noFill/>
        </p:spPr>
        <p:txBody>
          <a:bodyPr wrap="square">
            <a:spAutoFit/>
          </a:bodyPr>
          <a:lstStyle/>
          <a:p>
            <a:pPr algn="ctr"/>
            <a:r>
              <a:rPr lang="en-US" sz="2400" dirty="0"/>
              <a:t>Consider the following program which prints out </a:t>
            </a:r>
            <a:r>
              <a:rPr lang="en-US" sz="2400" dirty="0">
                <a:solidFill>
                  <a:srgbClr val="FF0000"/>
                </a:solidFill>
              </a:rPr>
              <a:t>7</a:t>
            </a:r>
            <a:r>
              <a:rPr lang="en-US" sz="2400" dirty="0"/>
              <a:t>.</a:t>
            </a:r>
          </a:p>
        </p:txBody>
      </p:sp>
      <p:sp>
        <p:nvSpPr>
          <p:cNvPr id="12" name="TextBox 11">
            <a:extLst>
              <a:ext uri="{FF2B5EF4-FFF2-40B4-BE49-F238E27FC236}">
                <a16:creationId xmlns:a16="http://schemas.microsoft.com/office/drawing/2014/main" id="{AA09247D-7EC9-433C-9B14-AA18ABAFF597}"/>
              </a:ext>
            </a:extLst>
          </p:cNvPr>
          <p:cNvSpPr txBox="1"/>
          <p:nvPr/>
        </p:nvSpPr>
        <p:spPr>
          <a:xfrm>
            <a:off x="7013467" y="5033862"/>
            <a:ext cx="4529632" cy="769441"/>
          </a:xfrm>
          <a:prstGeom prst="rect">
            <a:avLst/>
          </a:prstGeom>
          <a:noFill/>
        </p:spPr>
        <p:txBody>
          <a:bodyPr wrap="square">
            <a:spAutoFit/>
          </a:bodyPr>
          <a:lstStyle/>
          <a:p>
            <a:pPr algn="ctr"/>
            <a:r>
              <a:rPr lang="en-US" sz="4400" dirty="0">
                <a:latin typeface="Corbel" panose="020B0503020204020204" pitchFamily="34" charset="0"/>
              </a:rPr>
              <a:t>This is JavaScript!</a:t>
            </a:r>
            <a:endParaRPr lang="en-US" sz="4400" dirty="0"/>
          </a:p>
        </p:txBody>
      </p:sp>
      <p:sp>
        <p:nvSpPr>
          <p:cNvPr id="19" name="TextBox 18">
            <a:extLst>
              <a:ext uri="{FF2B5EF4-FFF2-40B4-BE49-F238E27FC236}">
                <a16:creationId xmlns:a16="http://schemas.microsoft.com/office/drawing/2014/main" id="{4C2203D8-A7FC-4B8C-8089-80BF27158356}"/>
              </a:ext>
            </a:extLst>
          </p:cNvPr>
          <p:cNvSpPr txBox="1"/>
          <p:nvPr/>
        </p:nvSpPr>
        <p:spPr>
          <a:xfrm>
            <a:off x="6802364" y="2333299"/>
            <a:ext cx="4786994" cy="1569660"/>
          </a:xfrm>
          <a:prstGeom prst="rect">
            <a:avLst/>
          </a:prstGeom>
          <a:noFill/>
        </p:spPr>
        <p:txBody>
          <a:bodyPr wrap="square">
            <a:spAutoFit/>
          </a:bodyPr>
          <a:lstStyle/>
          <a:p>
            <a:pPr algn="ctr"/>
            <a:r>
              <a:rPr lang="en-US" sz="2400" dirty="0"/>
              <a:t>Does this language employ...</a:t>
            </a:r>
          </a:p>
          <a:p>
            <a:pPr algn="ctr"/>
            <a:r>
              <a:rPr lang="en-US" sz="2400" dirty="0">
                <a:solidFill>
                  <a:schemeClr val="accent2">
                    <a:lumMod val="75000"/>
                  </a:schemeClr>
                </a:solidFill>
              </a:rPr>
              <a:t>Capture by Value</a:t>
            </a:r>
          </a:p>
          <a:p>
            <a:pPr algn="ctr"/>
            <a:r>
              <a:rPr lang="en-US" sz="2400" dirty="0">
                <a:solidFill>
                  <a:srgbClr val="7030A0"/>
                </a:solidFill>
              </a:rPr>
              <a:t>Capture by Reference</a:t>
            </a:r>
          </a:p>
          <a:p>
            <a:pPr algn="ctr"/>
            <a:r>
              <a:rPr lang="en-US" sz="2400" dirty="0">
                <a:solidFill>
                  <a:srgbClr val="00B050"/>
                </a:solidFill>
              </a:rPr>
              <a:t>Capture by Environment</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First Class Functions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7" name="TextBox 26">
            <a:extLst>
              <a:ext uri="{FF2B5EF4-FFF2-40B4-BE49-F238E27FC236}">
                <a16:creationId xmlns:a16="http://schemas.microsoft.com/office/drawing/2014/main" id="{8AEBED73-83C5-468F-B034-BCF082FD5882}"/>
              </a:ext>
            </a:extLst>
          </p:cNvPr>
          <p:cNvSpPr txBox="1"/>
          <p:nvPr/>
        </p:nvSpPr>
        <p:spPr>
          <a:xfrm>
            <a:off x="6045767" y="4109099"/>
            <a:ext cx="6300188" cy="461665"/>
          </a:xfrm>
          <a:prstGeom prst="rect">
            <a:avLst/>
          </a:prstGeom>
          <a:noFill/>
        </p:spPr>
        <p:txBody>
          <a:bodyPr wrap="square">
            <a:spAutoFit/>
          </a:bodyPr>
          <a:lstStyle/>
          <a:p>
            <a:pPr algn="ctr"/>
            <a:r>
              <a:rPr lang="en-US" sz="2400" dirty="0"/>
              <a:t>Why?</a:t>
            </a:r>
          </a:p>
        </p:txBody>
      </p:sp>
      <p:sp>
        <p:nvSpPr>
          <p:cNvPr id="23" name="Rectangle 22">
            <a:extLst>
              <a:ext uri="{FF2B5EF4-FFF2-40B4-BE49-F238E27FC236}">
                <a16:creationId xmlns:a16="http://schemas.microsoft.com/office/drawing/2014/main" id="{498A6FDD-4D72-4CCD-8575-B691E6D05BE9}"/>
              </a:ext>
            </a:extLst>
          </p:cNvPr>
          <p:cNvSpPr/>
          <p:nvPr/>
        </p:nvSpPr>
        <p:spPr>
          <a:xfrm>
            <a:off x="92424" y="1011036"/>
            <a:ext cx="6373690" cy="55857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function </a:t>
            </a:r>
            <a:r>
              <a:rPr lang="en-US" sz="2000" dirty="0" err="1">
                <a:latin typeface="Consolas" panose="020B0609020204030204" pitchFamily="49" charset="0"/>
              </a:rPr>
              <a:t>make_lambda</a:t>
            </a:r>
            <a:r>
              <a:rPr lang="en-US" sz="2000" dirty="0">
                <a:latin typeface="Consolas" panose="020B0609020204030204" pitchFamily="49" charset="0"/>
              </a:rPr>
              <a:t>() {</a:t>
            </a:r>
          </a:p>
          <a:p>
            <a:r>
              <a:rPr lang="en-US" sz="2000" dirty="0">
                <a:latin typeface="Consolas" panose="020B0609020204030204" pitchFamily="49" charset="0"/>
              </a:rPr>
              <a:t> let puppies = 4;</a:t>
            </a:r>
          </a:p>
          <a:p>
            <a:endParaRPr lang="en-US" sz="1100" dirty="0">
              <a:latin typeface="Consolas" panose="020B0609020204030204" pitchFamily="49" charset="0"/>
            </a:endParaRPr>
          </a:p>
          <a:p>
            <a:r>
              <a:rPr lang="en-US" sz="2000" dirty="0">
                <a:latin typeface="Consolas" panose="020B0609020204030204" pitchFamily="49" charset="0"/>
              </a:rPr>
              <a:t> // define lambda function with 1 param</a:t>
            </a:r>
          </a:p>
          <a:p>
            <a:r>
              <a:rPr lang="en-US" sz="2000" dirty="0">
                <a:latin typeface="Consolas" panose="020B0609020204030204" pitchFamily="49" charset="0"/>
              </a:rPr>
              <a:t> temp = function (kittens) { </a:t>
            </a:r>
          </a:p>
          <a:p>
            <a:r>
              <a:rPr lang="en-US" sz="2000" dirty="0">
                <a:latin typeface="Consolas" panose="020B0609020204030204" pitchFamily="49" charset="0"/>
              </a:rPr>
              <a:t>   s = "pup"</a:t>
            </a:r>
          </a:p>
          <a:p>
            <a:r>
              <a:rPr lang="en-US" sz="2000" dirty="0">
                <a:latin typeface="Consolas" panose="020B0609020204030204" pitchFamily="49" charset="0"/>
              </a:rPr>
              <a:t>   s = s + "pies + kit"</a:t>
            </a:r>
          </a:p>
          <a:p>
            <a:r>
              <a:rPr lang="en-US" sz="2000" dirty="0">
                <a:latin typeface="Consolas" panose="020B0609020204030204" pitchFamily="49" charset="0"/>
              </a:rPr>
              <a:t>   s = s + "tens" </a:t>
            </a:r>
          </a:p>
          <a:p>
            <a:endParaRPr lang="en-US" sz="2000" dirty="0">
              <a:latin typeface="Consolas" panose="020B0609020204030204" pitchFamily="49" charset="0"/>
            </a:endParaRPr>
          </a:p>
          <a:p>
            <a:r>
              <a:rPr lang="en-US" sz="2000" dirty="0">
                <a:latin typeface="Consolas" panose="020B0609020204030204" pitchFamily="49" charset="0"/>
              </a:rPr>
              <a:t>   // eval(s) interprets s as if it were a</a:t>
            </a:r>
          </a:p>
          <a:p>
            <a:r>
              <a:rPr lang="en-US" sz="2000" dirty="0">
                <a:latin typeface="Consolas" panose="020B0609020204030204" pitchFamily="49" charset="0"/>
              </a:rPr>
              <a:t>   // regular statement in the program</a:t>
            </a:r>
          </a:p>
          <a:p>
            <a:r>
              <a:rPr lang="en-US" sz="2000" dirty="0">
                <a:latin typeface="Consolas" panose="020B0609020204030204" pitchFamily="49" charset="0"/>
              </a:rPr>
              <a:t>   return eval(s)</a:t>
            </a:r>
          </a:p>
          <a:p>
            <a:r>
              <a:rPr lang="en-US" sz="2000" dirty="0">
                <a:latin typeface="Consolas" panose="020B0609020204030204" pitchFamily="49" charset="0"/>
              </a:rPr>
              <a:t>  }</a:t>
            </a:r>
          </a:p>
          <a:p>
            <a:r>
              <a:rPr lang="en-US" sz="2000" dirty="0">
                <a:latin typeface="Consolas" panose="020B0609020204030204" pitchFamily="49" charset="0"/>
              </a:rPr>
              <a:t>  return temp</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f = </a:t>
            </a:r>
            <a:r>
              <a:rPr lang="en-US" sz="2000" dirty="0" err="1">
                <a:latin typeface="Consolas" panose="020B0609020204030204" pitchFamily="49" charset="0"/>
              </a:rPr>
              <a:t>make_lambda</a:t>
            </a:r>
            <a:r>
              <a:rPr lang="en-US" sz="2000" dirty="0">
                <a:latin typeface="Consolas" panose="020B0609020204030204" pitchFamily="49" charset="0"/>
              </a:rPr>
              <a:t>()</a:t>
            </a:r>
          </a:p>
          <a:p>
            <a:r>
              <a:rPr lang="en-US" sz="2000" dirty="0">
                <a:latin typeface="Consolas" panose="020B0609020204030204" pitchFamily="49" charset="0"/>
              </a:rPr>
              <a:t>console.log(f(3))</a:t>
            </a:r>
          </a:p>
        </p:txBody>
      </p:sp>
      <p:sp>
        <p:nvSpPr>
          <p:cNvPr id="11" name="Rectangle 10">
            <a:extLst>
              <a:ext uri="{FF2B5EF4-FFF2-40B4-BE49-F238E27FC236}">
                <a16:creationId xmlns:a16="http://schemas.microsoft.com/office/drawing/2014/main" id="{30940335-2F67-4550-81E0-A9A1C30BCB5C}"/>
              </a:ext>
            </a:extLst>
          </p:cNvPr>
          <p:cNvSpPr/>
          <p:nvPr/>
        </p:nvSpPr>
        <p:spPr>
          <a:xfrm>
            <a:off x="6616011" y="4841681"/>
            <a:ext cx="53524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4" name="Rectangle 13">
            <a:extLst>
              <a:ext uri="{FF2B5EF4-FFF2-40B4-BE49-F238E27FC236}">
                <a16:creationId xmlns:a16="http://schemas.microsoft.com/office/drawing/2014/main" id="{B5D5E042-E881-484D-B97F-6DECF137B418}"/>
              </a:ext>
            </a:extLst>
          </p:cNvPr>
          <p:cNvSpPr/>
          <p:nvPr/>
        </p:nvSpPr>
        <p:spPr>
          <a:xfrm>
            <a:off x="6618261" y="4848153"/>
            <a:ext cx="535446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peech Bubble: Rectangle with Corners Rounded 14">
            <a:extLst>
              <a:ext uri="{FF2B5EF4-FFF2-40B4-BE49-F238E27FC236}">
                <a16:creationId xmlns:a16="http://schemas.microsoft.com/office/drawing/2014/main" id="{04CDB1A4-9ED1-42CE-9FF0-DA06AB1E8197}"/>
              </a:ext>
            </a:extLst>
          </p:cNvPr>
          <p:cNvSpPr/>
          <p:nvPr/>
        </p:nvSpPr>
        <p:spPr>
          <a:xfrm>
            <a:off x="4595528" y="2665165"/>
            <a:ext cx="4600333" cy="1166545"/>
          </a:xfrm>
          <a:prstGeom prst="wedgeRoundRectCallout">
            <a:avLst>
              <a:gd name="adj1" fmla="val -76111"/>
              <a:gd name="adj2" fmla="val -254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three lines construct the string:</a:t>
            </a:r>
          </a:p>
          <a:p>
            <a:pPr algn="ctr"/>
            <a:endParaRPr lang="en-US" sz="1050" dirty="0">
              <a:latin typeface="Corbel" panose="020B0503020204020204" pitchFamily="34" charset="0"/>
            </a:endParaRPr>
          </a:p>
          <a:p>
            <a:pPr algn="ctr"/>
            <a:r>
              <a:rPr lang="en-US" sz="2000" dirty="0">
                <a:solidFill>
                  <a:srgbClr val="FFC9C9"/>
                </a:solidFill>
                <a:latin typeface="Corbel" panose="020B0503020204020204" pitchFamily="34" charset="0"/>
              </a:rPr>
              <a:t>"puppies + kittens"</a:t>
            </a:r>
          </a:p>
        </p:txBody>
      </p:sp>
      <p:sp>
        <p:nvSpPr>
          <p:cNvPr id="16" name="Speech Bubble: Rectangle with Corners Rounded 15">
            <a:extLst>
              <a:ext uri="{FF2B5EF4-FFF2-40B4-BE49-F238E27FC236}">
                <a16:creationId xmlns:a16="http://schemas.microsoft.com/office/drawing/2014/main" id="{5F398BD9-9974-438B-A3AF-7CAF8673766F}"/>
              </a:ext>
            </a:extLst>
          </p:cNvPr>
          <p:cNvSpPr/>
          <p:nvPr/>
        </p:nvSpPr>
        <p:spPr>
          <a:xfrm>
            <a:off x="3633503" y="4339931"/>
            <a:ext cx="5067585" cy="1704551"/>
          </a:xfrm>
          <a:prstGeom prst="wedgeRoundRectCallout">
            <a:avLst>
              <a:gd name="adj1" fmla="val -72046"/>
              <a:gd name="adj2" fmla="val -406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eval function takes its parameter and treats it as code – and runs it!</a:t>
            </a:r>
          </a:p>
          <a:p>
            <a:pPr algn="ctr"/>
            <a:endParaRPr lang="en-US" sz="1200" dirty="0">
              <a:latin typeface="Corbel" panose="020B0503020204020204" pitchFamily="34" charset="0"/>
            </a:endParaRPr>
          </a:p>
          <a:p>
            <a:pPr algn="ctr"/>
            <a:r>
              <a:rPr lang="en-US" sz="2000" dirty="0">
                <a:latin typeface="Corbel" panose="020B0503020204020204" pitchFamily="34" charset="0"/>
              </a:rPr>
              <a:t>So in this case, it would run the code: </a:t>
            </a:r>
            <a:r>
              <a:rPr lang="en-US" sz="2000" dirty="0">
                <a:solidFill>
                  <a:srgbClr val="FFC9C9"/>
                </a:solidFill>
                <a:latin typeface="Corbel" panose="020B0503020204020204" pitchFamily="34" charset="0"/>
              </a:rPr>
              <a:t>puppies + kittens</a:t>
            </a:r>
            <a:r>
              <a:rPr lang="en-US" sz="2000" dirty="0">
                <a:latin typeface="Corbel" panose="020B0503020204020204" pitchFamily="34" charset="0"/>
              </a:rPr>
              <a:t>, computing </a:t>
            </a:r>
            <a:r>
              <a:rPr lang="en-US" sz="2000" dirty="0">
                <a:solidFill>
                  <a:srgbClr val="FFC9C9"/>
                </a:solidFill>
                <a:latin typeface="Corbel" panose="020B0503020204020204" pitchFamily="34" charset="0"/>
              </a:rPr>
              <a:t>4 + 3</a:t>
            </a:r>
            <a:r>
              <a:rPr lang="en-US" sz="2000" dirty="0">
                <a:latin typeface="Corbel" panose="020B0503020204020204" pitchFamily="34" charset="0"/>
              </a:rPr>
              <a:t>.</a:t>
            </a:r>
            <a:endParaRPr lang="en-US" sz="1050" dirty="0">
              <a:latin typeface="Corbel" panose="020B0503020204020204" pitchFamily="34" charset="0"/>
            </a:endParaRPr>
          </a:p>
        </p:txBody>
      </p:sp>
      <p:sp>
        <p:nvSpPr>
          <p:cNvPr id="17" name="Speech Bubble: Rectangle with Corners Rounded 16">
            <a:extLst>
              <a:ext uri="{FF2B5EF4-FFF2-40B4-BE49-F238E27FC236}">
                <a16:creationId xmlns:a16="http://schemas.microsoft.com/office/drawing/2014/main" id="{11D4E8A4-C4A4-4B22-A099-7E054AAAC8DC}"/>
              </a:ext>
            </a:extLst>
          </p:cNvPr>
          <p:cNvSpPr/>
          <p:nvPr/>
        </p:nvSpPr>
        <p:spPr>
          <a:xfrm>
            <a:off x="5758647" y="356682"/>
            <a:ext cx="5067585" cy="1704551"/>
          </a:xfrm>
          <a:prstGeom prst="wedgeRoundRectCallout">
            <a:avLst>
              <a:gd name="adj1" fmla="val -88399"/>
              <a:gd name="adj2" fmla="val 680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our lambda function never explicitly references the </a:t>
            </a:r>
            <a:r>
              <a:rPr lang="en-US" sz="2000" dirty="0">
                <a:solidFill>
                  <a:srgbClr val="FFC9C9"/>
                </a:solidFill>
                <a:latin typeface="Corbel" panose="020B0503020204020204" pitchFamily="34" charset="0"/>
              </a:rPr>
              <a:t>puppies</a:t>
            </a:r>
            <a:r>
              <a:rPr lang="en-US" sz="2000" dirty="0">
                <a:latin typeface="Corbel" panose="020B0503020204020204" pitchFamily="34" charset="0"/>
              </a:rPr>
              <a:t> variable! </a:t>
            </a:r>
          </a:p>
          <a:p>
            <a:pPr algn="ctr"/>
            <a:endParaRPr lang="en-US" sz="1200" dirty="0">
              <a:latin typeface="Corbel" panose="020B0503020204020204" pitchFamily="34" charset="0"/>
            </a:endParaRPr>
          </a:p>
          <a:p>
            <a:pPr algn="ctr"/>
            <a:r>
              <a:rPr lang="en-US" sz="2000" dirty="0">
                <a:latin typeface="Corbel" panose="020B0503020204020204" pitchFamily="34" charset="0"/>
              </a:rPr>
              <a:t>So this language can't be capturing by value or by reference!</a:t>
            </a:r>
            <a:endParaRPr lang="en-US" sz="1050" dirty="0">
              <a:latin typeface="Corbel" panose="020B0503020204020204" pitchFamily="34" charset="0"/>
            </a:endParaRPr>
          </a:p>
        </p:txBody>
      </p:sp>
    </p:spTree>
    <p:extLst>
      <p:ext uri="{BB962C8B-B14F-4D97-AF65-F5344CB8AC3E}">
        <p14:creationId xmlns:p14="http://schemas.microsoft.com/office/powerpoint/2010/main" val="295696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25000"/>
                                        <p:tgtEl>
                                          <p:spTgt spid="14"/>
                                        </p:tgtEl>
                                      </p:cBhvr>
                                    </p:animEffect>
                                  </p:childTnLst>
                                </p:cTn>
                              </p:par>
                            </p:childTnLst>
                          </p:cTn>
                        </p:par>
                        <p:par>
                          <p:cTn id="25" fill="hold">
                            <p:stCondLst>
                              <p:cond delay="25000"/>
                            </p:stCondLst>
                            <p:childTnLst>
                              <p:par>
                                <p:cTn id="26" presetID="1" presetClass="exit" presetSubtype="0" fill="hold" grpId="1" nodeType="after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par>
                          <p:cTn id="28" fill="hold">
                            <p:stCondLst>
                              <p:cond delay="25000"/>
                            </p:stCondLst>
                            <p:childTnLst>
                              <p:par>
                                <p:cTn id="29" presetID="1" presetClass="exit" presetSubtype="0" fill="hold" grpId="1" nodeType="after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bg/>
                                          </p:spTgt>
                                        </p:tgtEl>
                                        <p:attrNameLst>
                                          <p:attrName>style.visibility</p:attrName>
                                        </p:attrNameLst>
                                      </p:cBhvr>
                                      <p:to>
                                        <p:strVal val="visible"/>
                                      </p:to>
                                    </p:set>
                                    <p:animEffect transition="in" filter="wipe(down)">
                                      <p:cBhvr>
                                        <p:cTn id="44" dur="500"/>
                                        <p:tgtEl>
                                          <p:spTgt spid="16">
                                            <p:bg/>
                                          </p:spTgt>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6">
                                            <p:txEl>
                                              <p:pRg st="0" end="0"/>
                                            </p:txEl>
                                          </p:spTgt>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6">
                                            <p:txEl>
                                              <p:pRg st="2" end="2"/>
                                            </p:txEl>
                                          </p:spTgt>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6">
                                            <p:bg/>
                                          </p:spTgt>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9" grpId="0"/>
      <p:bldP spid="27" grpId="0"/>
      <p:bldP spid="23" grpId="0" animBg="1"/>
      <p:bldP spid="11" grpId="0" animBg="1"/>
      <p:bldP spid="11" grpId="1" animBg="1"/>
      <p:bldP spid="14" grpId="0" animBg="1"/>
      <p:bldP spid="14" grpId="1" animBg="1"/>
      <p:bldP spid="15" grpId="0" animBg="1"/>
      <p:bldP spid="15" grpId="1" animBg="1"/>
      <p:bldP spid="16" grpId="0" uiExpand="1" build="p" animBg="1"/>
      <p:bldP spid="16" grpId="1" build="allAtOnce" animBg="1"/>
      <p:bldP spid="17" grpId="0" animBg="1"/>
      <p:bldP spid="17" grpId="1" animBg="1"/>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335809" y="941450"/>
            <a:ext cx="5553721" cy="1200329"/>
          </a:xfrm>
          <a:prstGeom prst="rect">
            <a:avLst/>
          </a:prstGeom>
          <a:noFill/>
        </p:spPr>
        <p:txBody>
          <a:bodyPr wrap="square">
            <a:spAutoFit/>
          </a:bodyPr>
          <a:lstStyle/>
          <a:p>
            <a:pPr algn="ctr"/>
            <a:r>
              <a:rPr lang="en-US" sz="2400" dirty="0"/>
              <a:t>Consider the following program which defines a </a:t>
            </a:r>
            <a:r>
              <a:rPr lang="en-US" sz="2400" dirty="0">
                <a:solidFill>
                  <a:srgbClr val="00B0F0"/>
                </a:solidFill>
              </a:rPr>
              <a:t>lambda</a:t>
            </a:r>
            <a:r>
              <a:rPr lang="en-US" sz="2400" dirty="0"/>
              <a:t> function that increments a value every time the lambda is called. </a:t>
            </a:r>
          </a:p>
        </p:txBody>
      </p:sp>
      <p:sp>
        <p:nvSpPr>
          <p:cNvPr id="12" name="TextBox 11">
            <a:extLst>
              <a:ext uri="{FF2B5EF4-FFF2-40B4-BE49-F238E27FC236}">
                <a16:creationId xmlns:a16="http://schemas.microsoft.com/office/drawing/2014/main" id="{AA09247D-7EC9-433C-9B14-AA18ABAFF597}"/>
              </a:ext>
            </a:extLst>
          </p:cNvPr>
          <p:cNvSpPr txBox="1"/>
          <p:nvPr/>
        </p:nvSpPr>
        <p:spPr>
          <a:xfrm>
            <a:off x="6847853" y="5516409"/>
            <a:ext cx="4529632" cy="769441"/>
          </a:xfrm>
          <a:prstGeom prst="rect">
            <a:avLst/>
          </a:prstGeom>
          <a:noFill/>
        </p:spPr>
        <p:txBody>
          <a:bodyPr wrap="square">
            <a:spAutoFit/>
          </a:bodyPr>
          <a:lstStyle/>
          <a:p>
            <a:pPr algn="ctr"/>
            <a:r>
              <a:rPr lang="en-US" sz="4400" dirty="0">
                <a:latin typeface="Corbel" panose="020B0503020204020204" pitchFamily="34" charset="0"/>
              </a:rPr>
              <a:t>This is Rust!</a:t>
            </a:r>
            <a:endParaRPr lang="en-US" sz="4400" dirty="0"/>
          </a:p>
        </p:txBody>
      </p:sp>
      <p:sp>
        <p:nvSpPr>
          <p:cNvPr id="19" name="TextBox 18">
            <a:extLst>
              <a:ext uri="{FF2B5EF4-FFF2-40B4-BE49-F238E27FC236}">
                <a16:creationId xmlns:a16="http://schemas.microsoft.com/office/drawing/2014/main" id="{4C2203D8-A7FC-4B8C-8089-80BF27158356}"/>
              </a:ext>
            </a:extLst>
          </p:cNvPr>
          <p:cNvSpPr txBox="1"/>
          <p:nvPr/>
        </p:nvSpPr>
        <p:spPr>
          <a:xfrm>
            <a:off x="6719172" y="2343326"/>
            <a:ext cx="4786994" cy="1938992"/>
          </a:xfrm>
          <a:prstGeom prst="rect">
            <a:avLst/>
          </a:prstGeom>
          <a:noFill/>
        </p:spPr>
        <p:txBody>
          <a:bodyPr wrap="square">
            <a:spAutoFit/>
          </a:bodyPr>
          <a:lstStyle/>
          <a:p>
            <a:pPr algn="ctr"/>
            <a:r>
              <a:rPr lang="en-US" sz="2400" dirty="0"/>
              <a:t>This program produces the output:</a:t>
            </a:r>
          </a:p>
          <a:p>
            <a:pPr algn="ctr"/>
            <a:r>
              <a:rPr lang="en-US" sz="2400" dirty="0">
                <a:solidFill>
                  <a:srgbClr val="0070C0"/>
                </a:solidFill>
              </a:rPr>
              <a:t>total = 3</a:t>
            </a:r>
          </a:p>
          <a:p>
            <a:pPr algn="ctr"/>
            <a:r>
              <a:rPr lang="en-US" sz="2400" dirty="0" err="1">
                <a:solidFill>
                  <a:srgbClr val="0070C0"/>
                </a:solidFill>
              </a:rPr>
              <a:t>accum</a:t>
            </a:r>
            <a:r>
              <a:rPr lang="en-US" sz="2400" dirty="0">
                <a:solidFill>
                  <a:srgbClr val="0070C0"/>
                </a:solidFill>
              </a:rPr>
              <a:t> = 0</a:t>
            </a:r>
          </a:p>
          <a:p>
            <a:pPr algn="ctr"/>
            <a:r>
              <a:rPr lang="en-US" sz="2400" dirty="0">
                <a:solidFill>
                  <a:srgbClr val="0070C0"/>
                </a:solidFill>
              </a:rPr>
              <a:t>total = 8</a:t>
            </a:r>
          </a:p>
          <a:p>
            <a:pPr algn="ctr"/>
            <a:r>
              <a:rPr lang="en-US" sz="2400" dirty="0" err="1">
                <a:solidFill>
                  <a:srgbClr val="0070C0"/>
                </a:solidFill>
              </a:rPr>
              <a:t>accum</a:t>
            </a:r>
            <a:r>
              <a:rPr lang="en-US" sz="2400" dirty="0">
                <a:solidFill>
                  <a:srgbClr val="0070C0"/>
                </a:solidFill>
              </a:rPr>
              <a:t> = 1000</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First Class Functions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92424" y="1011036"/>
            <a:ext cx="6145090" cy="39201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latin typeface="Consolas" panose="020B0609020204030204" pitchFamily="49" charset="0"/>
              </a:rPr>
              <a:t>fn</a:t>
            </a:r>
            <a:r>
              <a:rPr lang="en-US" sz="2000" dirty="0">
                <a:latin typeface="Consolas" panose="020B0609020204030204" pitchFamily="49" charset="0"/>
              </a:rPr>
              <a:t> main() {</a:t>
            </a:r>
          </a:p>
          <a:p>
            <a:r>
              <a:rPr lang="en-US" sz="2000" dirty="0">
                <a:latin typeface="Consolas" panose="020B0609020204030204" pitchFamily="49" charset="0"/>
              </a:rPr>
              <a:t> let mut </a:t>
            </a:r>
            <a:r>
              <a:rPr lang="en-US" sz="2000" dirty="0" err="1">
                <a:latin typeface="Consolas" panose="020B0609020204030204" pitchFamily="49" charset="0"/>
              </a:rPr>
              <a:t>accum</a:t>
            </a:r>
            <a:r>
              <a:rPr lang="en-US" sz="2000" dirty="0">
                <a:latin typeface="Consolas" panose="020B0609020204030204" pitchFamily="49" charset="0"/>
              </a:rPr>
              <a:t> = 0;</a:t>
            </a:r>
          </a:p>
          <a:p>
            <a:r>
              <a:rPr lang="en-US" sz="2000" dirty="0">
                <a:latin typeface="Consolas" panose="020B0609020204030204" pitchFamily="49" charset="0"/>
              </a:rPr>
              <a:t> // define a lambda</a:t>
            </a:r>
          </a:p>
          <a:p>
            <a:r>
              <a:rPr lang="en-US" sz="2000" dirty="0">
                <a:latin typeface="Consolas" panose="020B0609020204030204" pitchFamily="49" charset="0"/>
              </a:rPr>
              <a:t> let mut accumulator = </a:t>
            </a:r>
          </a:p>
          <a:p>
            <a:r>
              <a:rPr lang="en-US" sz="2000" dirty="0">
                <a:latin typeface="Consolas" panose="020B0609020204030204" pitchFamily="49" charset="0"/>
              </a:rPr>
              <a:t>    </a:t>
            </a:r>
            <a:r>
              <a:rPr lang="en-US" sz="2000" dirty="0">
                <a:solidFill>
                  <a:srgbClr val="00FFFF"/>
                </a:solidFill>
                <a:latin typeface="Consolas" panose="020B0609020204030204" pitchFamily="49" charset="0"/>
              </a:rPr>
              <a:t>move |</a:t>
            </a:r>
            <a:r>
              <a:rPr lang="en-US" sz="2000" dirty="0">
                <a:solidFill>
                  <a:schemeClr val="accent6">
                    <a:lumMod val="60000"/>
                    <a:lumOff val="40000"/>
                  </a:schemeClr>
                </a:solidFill>
                <a:latin typeface="Consolas" panose="020B0609020204030204" pitchFamily="49" charset="0"/>
              </a:rPr>
              <a:t>x</a:t>
            </a:r>
            <a:r>
              <a:rPr lang="en-US" sz="2000" dirty="0">
                <a:solidFill>
                  <a:srgbClr val="00FFFF"/>
                </a:solidFill>
                <a:latin typeface="Consolas" panose="020B0609020204030204" pitchFamily="49" charset="0"/>
              </a:rPr>
              <a:t>| { </a:t>
            </a:r>
            <a:r>
              <a:rPr lang="en-US" sz="2000" dirty="0" err="1">
                <a:solidFill>
                  <a:srgbClr val="D5B8EA"/>
                </a:solidFill>
                <a:latin typeface="Consolas" panose="020B0609020204030204" pitchFamily="49" charset="0"/>
              </a:rPr>
              <a:t>accum</a:t>
            </a:r>
            <a:r>
              <a:rPr lang="en-US" sz="2000" dirty="0">
                <a:solidFill>
                  <a:srgbClr val="00FFFF"/>
                </a:solidFill>
                <a:latin typeface="Consolas" panose="020B0609020204030204" pitchFamily="49" charset="0"/>
              </a:rPr>
              <a:t> += </a:t>
            </a:r>
            <a:r>
              <a:rPr lang="en-US" sz="2000" dirty="0">
                <a:solidFill>
                  <a:schemeClr val="accent6">
                    <a:lumMod val="60000"/>
                    <a:lumOff val="40000"/>
                  </a:schemeClr>
                </a:solidFill>
                <a:latin typeface="Consolas" panose="020B0609020204030204" pitchFamily="49" charset="0"/>
              </a:rPr>
              <a:t>x</a:t>
            </a:r>
            <a:r>
              <a:rPr lang="en-US" sz="2000" dirty="0">
                <a:solidFill>
                  <a:srgbClr val="00FFFF"/>
                </a:solidFill>
                <a:latin typeface="Consolas" panose="020B0609020204030204" pitchFamily="49" charset="0"/>
              </a:rPr>
              <a:t>; return </a:t>
            </a:r>
            <a:r>
              <a:rPr lang="en-US" sz="2000" dirty="0" err="1">
                <a:solidFill>
                  <a:srgbClr val="D5B8EA"/>
                </a:solidFill>
                <a:latin typeface="Consolas" panose="020B0609020204030204" pitchFamily="49" charset="0"/>
              </a:rPr>
              <a:t>accum</a:t>
            </a:r>
            <a:r>
              <a:rPr lang="en-US" sz="2000" dirty="0">
                <a:solidFill>
                  <a:srgbClr val="00FFFF"/>
                </a:solidFill>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!("total = {}", accumulator(3));  </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a:t>
            </a:r>
            <a:r>
              <a:rPr lang="en-US" sz="2000" dirty="0" err="1">
                <a:latin typeface="Consolas" panose="020B0609020204030204" pitchFamily="49" charset="0"/>
              </a:rPr>
              <a:t>accum</a:t>
            </a:r>
            <a:r>
              <a:rPr lang="en-US" sz="2000" dirty="0">
                <a:latin typeface="Consolas" panose="020B0609020204030204" pitchFamily="49" charset="0"/>
              </a:rPr>
              <a:t> = {}", </a:t>
            </a:r>
            <a:r>
              <a:rPr lang="en-US" sz="2000" dirty="0" err="1">
                <a:latin typeface="Consolas" panose="020B0609020204030204" pitchFamily="49" charset="0"/>
              </a:rPr>
              <a:t>accum</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accum</a:t>
            </a:r>
            <a:r>
              <a:rPr lang="en-US" sz="2000" dirty="0">
                <a:latin typeface="Consolas" panose="020B0609020204030204" pitchFamily="49" charset="0"/>
              </a:rPr>
              <a:t> = 1000;</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!("total = {}", accumulator(5));</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a:t>
            </a:r>
            <a:r>
              <a:rPr lang="en-US" sz="2000" dirty="0" err="1">
                <a:latin typeface="Consolas" panose="020B0609020204030204" pitchFamily="49" charset="0"/>
              </a:rPr>
              <a:t>accum</a:t>
            </a:r>
            <a:r>
              <a:rPr lang="en-US" sz="2000" dirty="0">
                <a:latin typeface="Consolas" panose="020B0609020204030204" pitchFamily="49" charset="0"/>
              </a:rPr>
              <a:t> = {}", </a:t>
            </a:r>
            <a:r>
              <a:rPr lang="en-US" sz="2000" dirty="0" err="1">
                <a:latin typeface="Consolas" panose="020B0609020204030204" pitchFamily="49" charset="0"/>
              </a:rPr>
              <a:t>accum</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6517433" y="4483865"/>
            <a:ext cx="5228364" cy="830997"/>
          </a:xfrm>
          <a:prstGeom prst="rect">
            <a:avLst/>
          </a:prstGeom>
          <a:noFill/>
        </p:spPr>
        <p:txBody>
          <a:bodyPr wrap="square">
            <a:spAutoFit/>
          </a:bodyPr>
          <a:lstStyle/>
          <a:p>
            <a:pPr algn="ctr"/>
            <a:r>
              <a:rPr lang="en-US" sz="2400" dirty="0"/>
              <a:t>What type of </a:t>
            </a:r>
            <a:r>
              <a:rPr lang="en-US" sz="2400" dirty="0">
                <a:solidFill>
                  <a:srgbClr val="FF0000"/>
                </a:solidFill>
              </a:rPr>
              <a:t>capture semantics </a:t>
            </a:r>
            <a:r>
              <a:rPr lang="en-US" sz="2400" dirty="0"/>
              <a:t>are being used by this language?</a:t>
            </a:r>
          </a:p>
        </p:txBody>
      </p:sp>
      <p:sp>
        <p:nvSpPr>
          <p:cNvPr id="16" name="Speech Bubble: Rectangle with Corners Rounded 15">
            <a:extLst>
              <a:ext uri="{FF2B5EF4-FFF2-40B4-BE49-F238E27FC236}">
                <a16:creationId xmlns:a16="http://schemas.microsoft.com/office/drawing/2014/main" id="{C1DB9A84-CE92-462D-B8A4-EFF9DD634AF3}"/>
              </a:ext>
            </a:extLst>
          </p:cNvPr>
          <p:cNvSpPr/>
          <p:nvPr/>
        </p:nvSpPr>
        <p:spPr>
          <a:xfrm>
            <a:off x="4279683" y="90980"/>
            <a:ext cx="3883644" cy="1485893"/>
          </a:xfrm>
          <a:prstGeom prst="wedgeRoundRectCallout">
            <a:avLst>
              <a:gd name="adj1" fmla="val -29220"/>
              <a:gd name="adj2" fmla="val 1091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Rust uses </a:t>
            </a:r>
            <a:r>
              <a:rPr lang="en-US" sz="2000" dirty="0">
                <a:solidFill>
                  <a:srgbClr val="FFC9C9"/>
                </a:solidFill>
                <a:latin typeface="Corbel" panose="020B0503020204020204" pitchFamily="34" charset="0"/>
              </a:rPr>
              <a:t>"capture by value" </a:t>
            </a:r>
            <a:r>
              <a:rPr lang="en-US" sz="2000" dirty="0">
                <a:latin typeface="Corbel" panose="020B0503020204020204" pitchFamily="34" charset="0"/>
              </a:rPr>
              <a:t>semantics, and  keeps a mutable, local copy of every captured variable in its closure.</a:t>
            </a:r>
          </a:p>
        </p:txBody>
      </p:sp>
      <p:sp>
        <p:nvSpPr>
          <p:cNvPr id="17" name="Speech Bubble: Rectangle with Corners Rounded 16">
            <a:extLst>
              <a:ext uri="{FF2B5EF4-FFF2-40B4-BE49-F238E27FC236}">
                <a16:creationId xmlns:a16="http://schemas.microsoft.com/office/drawing/2014/main" id="{F7DF4C36-5D9F-4263-9038-EE1E81A798A1}"/>
              </a:ext>
            </a:extLst>
          </p:cNvPr>
          <p:cNvSpPr/>
          <p:nvPr/>
        </p:nvSpPr>
        <p:spPr>
          <a:xfrm>
            <a:off x="2691377" y="3236092"/>
            <a:ext cx="2743705" cy="765384"/>
          </a:xfrm>
          <a:prstGeom prst="wedgeRoundRectCallout">
            <a:avLst>
              <a:gd name="adj1" fmla="val -56070"/>
              <a:gd name="adj2" fmla="val -1226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changes to a </a:t>
            </a:r>
            <a:r>
              <a:rPr lang="en-US" sz="2000" dirty="0">
                <a:solidFill>
                  <a:srgbClr val="D5B8EA"/>
                </a:solidFill>
                <a:latin typeface="Corbel" panose="020B0503020204020204" pitchFamily="34" charset="0"/>
              </a:rPr>
              <a:t>captured variable</a:t>
            </a:r>
            <a:r>
              <a:rPr lang="en-US" sz="2000" dirty="0">
                <a:latin typeface="Corbel" panose="020B0503020204020204" pitchFamily="34" charset="0"/>
              </a:rPr>
              <a:t>...</a:t>
            </a:r>
          </a:p>
        </p:txBody>
      </p:sp>
      <p:sp>
        <p:nvSpPr>
          <p:cNvPr id="18" name="Speech Bubble: Rectangle with Corners Rounded 17">
            <a:extLst>
              <a:ext uri="{FF2B5EF4-FFF2-40B4-BE49-F238E27FC236}">
                <a16:creationId xmlns:a16="http://schemas.microsoft.com/office/drawing/2014/main" id="{507B5467-7BD4-48E4-AB7F-22191E0EFB59}"/>
              </a:ext>
            </a:extLst>
          </p:cNvPr>
          <p:cNvSpPr/>
          <p:nvPr/>
        </p:nvSpPr>
        <p:spPr>
          <a:xfrm>
            <a:off x="1300195" y="202020"/>
            <a:ext cx="2413390" cy="765384"/>
          </a:xfrm>
          <a:prstGeom prst="wedgeRoundRectCallout">
            <a:avLst>
              <a:gd name="adj1" fmla="val -25973"/>
              <a:gd name="adj2" fmla="val 1242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Don't affect the original variable!</a:t>
            </a:r>
          </a:p>
        </p:txBody>
      </p:sp>
      <p:sp>
        <p:nvSpPr>
          <p:cNvPr id="14" name="Rectangle 13">
            <a:extLst>
              <a:ext uri="{FF2B5EF4-FFF2-40B4-BE49-F238E27FC236}">
                <a16:creationId xmlns:a16="http://schemas.microsoft.com/office/drawing/2014/main" id="{173CAF84-67F8-4D65-8EB5-49D944CEC65D}"/>
              </a:ext>
            </a:extLst>
          </p:cNvPr>
          <p:cNvSpPr/>
          <p:nvPr/>
        </p:nvSpPr>
        <p:spPr>
          <a:xfrm>
            <a:off x="3139642" y="6297995"/>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5" name="Rectangle 14">
            <a:extLst>
              <a:ext uri="{FF2B5EF4-FFF2-40B4-BE49-F238E27FC236}">
                <a16:creationId xmlns:a16="http://schemas.microsoft.com/office/drawing/2014/main" id="{5ABA8C07-5828-4D18-B35C-08E075485CAB}"/>
              </a:ext>
            </a:extLst>
          </p:cNvPr>
          <p:cNvSpPr/>
          <p:nvPr/>
        </p:nvSpPr>
        <p:spPr>
          <a:xfrm>
            <a:off x="3141893" y="6304467"/>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07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9000"/>
                                        <p:tgtEl>
                                          <p:spTgt spid="15"/>
                                        </p:tgtEl>
                                      </p:cBhvr>
                                    </p:animEffect>
                                  </p:childTnLst>
                                </p:cTn>
                              </p:par>
                            </p:childTnLst>
                          </p:cTn>
                        </p:par>
                        <p:par>
                          <p:cTn id="26" fill="hold">
                            <p:stCondLst>
                              <p:cond delay="59000"/>
                            </p:stCondLst>
                            <p:childTnLst>
                              <p:par>
                                <p:cTn id="27" presetID="1" presetClass="exit" presetSubtype="0" fill="hold" grpId="1" nodeType="after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par>
                          <p:cTn id="29" fill="hold">
                            <p:stCondLst>
                              <p:cond delay="59000"/>
                            </p:stCondLst>
                            <p:childTnLst>
                              <p:par>
                                <p:cTn id="30" presetID="1" presetClass="exit" presetSubtype="0" fill="hold" grpId="1" nodeType="afterEffect">
                                  <p:stCondLst>
                                    <p:cond delay="0"/>
                                  </p:stCondLst>
                                  <p:childTnLst>
                                    <p:set>
                                      <p:cBhvr>
                                        <p:cTn id="31" dur="1" fill="hold">
                                          <p:stCondLst>
                                            <p:cond delay="0"/>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9" grpId="0"/>
      <p:bldP spid="23" grpId="0" animBg="1"/>
      <p:bldP spid="27" grpId="0"/>
      <p:bldP spid="16" grpId="0" animBg="1"/>
      <p:bldP spid="16" grpId="1" animBg="1"/>
      <p:bldP spid="17" grpId="0" animBg="1"/>
      <p:bldP spid="17" grpId="1" animBg="1"/>
      <p:bldP spid="18" grpId="0" animBg="1"/>
      <p:bldP spid="18" grpId="1" animBg="1"/>
      <p:bldP spid="14" grpId="0" animBg="1"/>
      <p:bldP spid="14" grpId="1" animBg="1"/>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ext Box 26">
            <a:extLst>
              <a:ext uri="{FF2B5EF4-FFF2-40B4-BE49-F238E27FC236}">
                <a16:creationId xmlns:a16="http://schemas.microsoft.com/office/drawing/2014/main" id="{B06E16CC-FE8F-4FD1-A0C7-677636B062AE}"/>
              </a:ext>
            </a:extLst>
          </p:cNvPr>
          <p:cNvSpPr txBox="1">
            <a:spLocks noChangeArrowheads="1"/>
          </p:cNvSpPr>
          <p:nvPr/>
        </p:nvSpPr>
        <p:spPr bwMode="auto">
          <a:xfrm>
            <a:off x="600075" y="834653"/>
            <a:ext cx="10839450"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When we </a:t>
            </a:r>
            <a:r>
              <a:rPr lang="en-US" sz="2400" dirty="0">
                <a:solidFill>
                  <a:srgbClr val="FF0000"/>
                </a:solidFill>
              </a:rPr>
              <a:t>pass by object reference</a:t>
            </a:r>
            <a:r>
              <a:rPr lang="en-US" sz="2400" dirty="0">
                <a:solidFill>
                  <a:prstClr val="black"/>
                </a:solidFill>
              </a:rPr>
              <a:t>, </a:t>
            </a:r>
            <a:r>
              <a:rPr lang="en-US" sz="2400" dirty="0">
                <a:solidFill>
                  <a:srgbClr val="FF0000"/>
                </a:solidFill>
              </a:rPr>
              <a:t>we can't use assignment to change the value </a:t>
            </a:r>
            <a:r>
              <a:rPr lang="en-US" sz="2400" dirty="0">
                <a:solidFill>
                  <a:prstClr val="black"/>
                </a:solidFill>
              </a:rPr>
              <a:t>of the original value/object!</a:t>
            </a:r>
          </a:p>
        </p:txBody>
      </p:sp>
      <p:grpSp>
        <p:nvGrpSpPr>
          <p:cNvPr id="3" name="Group 2">
            <a:extLst>
              <a:ext uri="{FF2B5EF4-FFF2-40B4-BE49-F238E27FC236}">
                <a16:creationId xmlns:a16="http://schemas.microsoft.com/office/drawing/2014/main" id="{50AB93EF-444D-4C3C-B679-4A8786CFE76B}"/>
              </a:ext>
            </a:extLst>
          </p:cNvPr>
          <p:cNvGrpSpPr/>
          <p:nvPr/>
        </p:nvGrpSpPr>
        <p:grpSpPr>
          <a:xfrm>
            <a:off x="256145" y="1991112"/>
            <a:ext cx="3417398" cy="3501575"/>
            <a:chOff x="256145" y="1486283"/>
            <a:chExt cx="3417398" cy="3501575"/>
          </a:xfrm>
        </p:grpSpPr>
        <p:sp>
          <p:nvSpPr>
            <p:cNvPr id="70" name="Rectangle 69">
              <a:extLst>
                <a:ext uri="{FF2B5EF4-FFF2-40B4-BE49-F238E27FC236}">
                  <a16:creationId xmlns:a16="http://schemas.microsoft.com/office/drawing/2014/main" id="{C9652043-618C-4F3D-AFC9-BE27ED505759}"/>
                </a:ext>
              </a:extLst>
            </p:cNvPr>
            <p:cNvSpPr/>
            <p:nvPr/>
          </p:nvSpPr>
          <p:spPr>
            <a:xfrm>
              <a:off x="256145" y="1486283"/>
              <a:ext cx="3417398" cy="3501575"/>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 stinks!";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n = 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 = "Devan";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stinkify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print(s);</a:t>
              </a:r>
            </a:p>
          </p:txBody>
        </p:sp>
        <p:sp>
          <p:nvSpPr>
            <p:cNvPr id="13" name="Rectangle 12">
              <a:extLst>
                <a:ext uri="{FF2B5EF4-FFF2-40B4-BE49-F238E27FC236}">
                  <a16:creationId xmlns:a16="http://schemas.microsoft.com/office/drawing/2014/main" id="{93AA3092-83FE-4EBC-ACA3-55CECCEF3514}"/>
                </a:ext>
              </a:extLst>
            </p:cNvPr>
            <p:cNvSpPr/>
            <p:nvPr/>
          </p:nvSpPr>
          <p:spPr>
            <a:xfrm>
              <a:off x="1065595" y="3426042"/>
              <a:ext cx="1356476" cy="253329"/>
            </a:xfrm>
            <a:prstGeom prst="rect">
              <a:avLst/>
            </a:prstGeom>
            <a:solidFill>
              <a:srgbClr val="DEE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CF7"/>
                </a:solidFill>
              </a:endParaRPr>
            </a:p>
          </p:txBody>
        </p:sp>
        <p:sp>
          <p:nvSpPr>
            <p:cNvPr id="83" name="Rectangle 82">
              <a:extLst>
                <a:ext uri="{FF2B5EF4-FFF2-40B4-BE49-F238E27FC236}">
                  <a16:creationId xmlns:a16="http://schemas.microsoft.com/office/drawing/2014/main" id="{830BA0CE-72A6-4E05-BC0C-113F9B6CEFC6}"/>
                </a:ext>
              </a:extLst>
            </p:cNvPr>
            <p:cNvSpPr/>
            <p:nvPr/>
          </p:nvSpPr>
          <p:spPr>
            <a:xfrm>
              <a:off x="608367" y="2212039"/>
              <a:ext cx="2766203" cy="721661"/>
            </a:xfrm>
            <a:prstGeom prst="rect">
              <a:avLst/>
            </a:prstGeom>
            <a:solidFill>
              <a:srgbClr val="DEE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CF7"/>
                </a:solidFill>
              </a:endParaRPr>
            </a:p>
          </p:txBody>
        </p:sp>
        <p:sp>
          <p:nvSpPr>
            <p:cNvPr id="14" name="TextBox 13">
              <a:extLst>
                <a:ext uri="{FF2B5EF4-FFF2-40B4-BE49-F238E27FC236}">
                  <a16:creationId xmlns:a16="http://schemas.microsoft.com/office/drawing/2014/main" id="{FA96D7DF-582E-4B37-B419-CDF6EF3D5D9B}"/>
                </a:ext>
              </a:extLst>
            </p:cNvPr>
            <p:cNvSpPr txBox="1"/>
            <p:nvPr/>
          </p:nvSpPr>
          <p:spPr>
            <a:xfrm>
              <a:off x="1002109" y="3337825"/>
              <a:ext cx="2582758" cy="400110"/>
            </a:xfrm>
            <a:prstGeom prst="rect">
              <a:avLst/>
            </a:prstGeom>
            <a:noFill/>
          </p:spPr>
          <p:txBody>
            <a:bodyPr wrap="none" rtlCol="0">
              <a:spAutoFit/>
            </a:bodyPr>
            <a:lstStyle/>
            <a:p>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roses","cedar</a:t>
              </a:r>
              <a:r>
                <a:rPr lang="en-US" sz="2000" dirty="0">
                  <a:solidFill>
                    <a:srgbClr val="FF0000"/>
                  </a:solidFill>
                  <a:latin typeface="Consolas" panose="020B0609020204030204" pitchFamily="49" charset="0"/>
                </a:rPr>
                <a:t>"]</a:t>
              </a:r>
            </a:p>
          </p:txBody>
        </p:sp>
        <p:sp>
          <p:nvSpPr>
            <p:cNvPr id="84" name="TextBox 83">
              <a:extLst>
                <a:ext uri="{FF2B5EF4-FFF2-40B4-BE49-F238E27FC236}">
                  <a16:creationId xmlns:a16="http://schemas.microsoft.com/office/drawing/2014/main" id="{97814B35-0227-453F-BB65-A1D3E48E744C}"/>
                </a:ext>
              </a:extLst>
            </p:cNvPr>
            <p:cNvSpPr txBox="1"/>
            <p:nvPr/>
          </p:nvSpPr>
          <p:spPr>
            <a:xfrm>
              <a:off x="524695" y="2130641"/>
              <a:ext cx="2582758" cy="400110"/>
            </a:xfrm>
            <a:prstGeom prst="rect">
              <a:avLst/>
            </a:prstGeom>
            <a:noFill/>
          </p:spPr>
          <p:txBody>
            <a:bodyPr wrap="none" rtlCol="0">
              <a:spAutoFit/>
            </a:bodyPr>
            <a:lstStyle/>
            <a:p>
              <a:r>
                <a:rPr lang="en-US" sz="2000" dirty="0">
                  <a:solidFill>
                    <a:srgbClr val="FF0000"/>
                  </a:solidFill>
                  <a:latin typeface="Consolas" panose="020B0609020204030204" pitchFamily="49" charset="0"/>
                </a:rPr>
                <a:t>n = n + ["farts"]</a:t>
              </a:r>
            </a:p>
          </p:txBody>
        </p:sp>
      </p:grpSp>
      <p:grpSp>
        <p:nvGrpSpPr>
          <p:cNvPr id="45" name="Group 44">
            <a:extLst>
              <a:ext uri="{FF2B5EF4-FFF2-40B4-BE49-F238E27FC236}">
                <a16:creationId xmlns:a16="http://schemas.microsoft.com/office/drawing/2014/main" id="{28B45CC5-D0B3-4502-BE27-0D3D57B4C552}"/>
              </a:ext>
            </a:extLst>
          </p:cNvPr>
          <p:cNvGrpSpPr/>
          <p:nvPr/>
        </p:nvGrpSpPr>
        <p:grpSpPr>
          <a:xfrm>
            <a:off x="7897303" y="2852707"/>
            <a:ext cx="3641554" cy="1938992"/>
            <a:chOff x="4541520" y="3429000"/>
            <a:chExt cx="3641554" cy="1938992"/>
          </a:xfrm>
        </p:grpSpPr>
        <p:sp>
          <p:nvSpPr>
            <p:cNvPr id="46" name="Rectangle: Rounded Corners 45">
              <a:extLst>
                <a:ext uri="{FF2B5EF4-FFF2-40B4-BE49-F238E27FC236}">
                  <a16:creationId xmlns:a16="http://schemas.microsoft.com/office/drawing/2014/main" id="{44BC95B6-630F-41C1-9ECD-CEF1790E6D1A}"/>
                </a:ext>
              </a:extLst>
            </p:cNvPr>
            <p:cNvSpPr/>
            <p:nvPr/>
          </p:nvSpPr>
          <p:spPr>
            <a:xfrm>
              <a:off x="4541520" y="3429000"/>
              <a:ext cx="3641554"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5788C5A-7D59-4304-B80D-691C122EF608}"/>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grpSp>
        <p:nvGrpSpPr>
          <p:cNvPr id="57" name="Group 56">
            <a:extLst>
              <a:ext uri="{FF2B5EF4-FFF2-40B4-BE49-F238E27FC236}">
                <a16:creationId xmlns:a16="http://schemas.microsoft.com/office/drawing/2014/main" id="{9E598F8C-965D-4892-88DE-D327DE057039}"/>
              </a:ext>
            </a:extLst>
          </p:cNvPr>
          <p:cNvGrpSpPr/>
          <p:nvPr/>
        </p:nvGrpSpPr>
        <p:grpSpPr>
          <a:xfrm>
            <a:off x="3759890" y="3888581"/>
            <a:ext cx="3968898" cy="1476458"/>
            <a:chOff x="4541520" y="3429000"/>
            <a:chExt cx="362626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362626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grpSp>
        <p:nvGrpSpPr>
          <p:cNvPr id="71" name="Group 70">
            <a:extLst>
              <a:ext uri="{FF2B5EF4-FFF2-40B4-BE49-F238E27FC236}">
                <a16:creationId xmlns:a16="http://schemas.microsoft.com/office/drawing/2014/main" id="{9ADF6568-383F-4710-8701-5418DD1DF340}"/>
              </a:ext>
            </a:extLst>
          </p:cNvPr>
          <p:cNvGrpSpPr/>
          <p:nvPr/>
        </p:nvGrpSpPr>
        <p:grpSpPr>
          <a:xfrm>
            <a:off x="3759890" y="2127419"/>
            <a:ext cx="3968899" cy="1476458"/>
            <a:chOff x="4541519" y="3429000"/>
            <a:chExt cx="3626261"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19" y="3429000"/>
              <a:ext cx="3626261"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8390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stinkfy</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grpSp>
        <p:nvGrpSpPr>
          <p:cNvPr id="75" name="Group 74">
            <a:extLst>
              <a:ext uri="{FF2B5EF4-FFF2-40B4-BE49-F238E27FC236}">
                <a16:creationId xmlns:a16="http://schemas.microsoft.com/office/drawing/2014/main" id="{612FC04C-AE97-4D5F-B929-3E94B5AD1B8B}"/>
              </a:ext>
            </a:extLst>
          </p:cNvPr>
          <p:cNvGrpSpPr/>
          <p:nvPr/>
        </p:nvGrpSpPr>
        <p:grpSpPr>
          <a:xfrm>
            <a:off x="3928405" y="3101533"/>
            <a:ext cx="955571" cy="412447"/>
            <a:chOff x="8291183" y="-745217"/>
            <a:chExt cx="405116" cy="412447"/>
          </a:xfrm>
        </p:grpSpPr>
        <p:sp>
          <p:nvSpPr>
            <p:cNvPr id="77" name="TextBox 76">
              <a:extLst>
                <a:ext uri="{FF2B5EF4-FFF2-40B4-BE49-F238E27FC236}">
                  <a16:creationId xmlns:a16="http://schemas.microsoft.com/office/drawing/2014/main" id="{27AF5A01-2607-4930-B292-C95AE1D72890}"/>
                </a:ext>
              </a:extLst>
            </p:cNvPr>
            <p:cNvSpPr txBox="1"/>
            <p:nvPr/>
          </p:nvSpPr>
          <p:spPr>
            <a:xfrm>
              <a:off x="8291183" y="-745217"/>
              <a:ext cx="1353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n</a:t>
              </a:r>
            </a:p>
          </p:txBody>
        </p:sp>
        <p:sp>
          <p:nvSpPr>
            <p:cNvPr id="78" name="Rectangle 77">
              <a:extLst>
                <a:ext uri="{FF2B5EF4-FFF2-40B4-BE49-F238E27FC236}">
                  <a16:creationId xmlns:a16="http://schemas.microsoft.com/office/drawing/2014/main" id="{CA502A1F-4A29-4F5E-A366-4E23EDBA958E}"/>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7" name="Rectangle 86">
            <a:extLst>
              <a:ext uri="{FF2B5EF4-FFF2-40B4-BE49-F238E27FC236}">
                <a16:creationId xmlns:a16="http://schemas.microsoft.com/office/drawing/2014/main" id="{0910C6C2-D9B7-4B69-B87F-CFB1CAADCE7E}"/>
              </a:ext>
            </a:extLst>
          </p:cNvPr>
          <p:cNvSpPr/>
          <p:nvPr/>
        </p:nvSpPr>
        <p:spPr>
          <a:xfrm>
            <a:off x="8362074" y="4087147"/>
            <a:ext cx="3157378"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8" name="TextBox 87">
            <a:extLst>
              <a:ext uri="{FF2B5EF4-FFF2-40B4-BE49-F238E27FC236}">
                <a16:creationId xmlns:a16="http://schemas.microsoft.com/office/drawing/2014/main" id="{4B63D0CD-44D3-45E7-B285-D4322856D971}"/>
              </a:ext>
            </a:extLst>
          </p:cNvPr>
          <p:cNvSpPr txBox="1"/>
          <p:nvPr/>
        </p:nvSpPr>
        <p:spPr>
          <a:xfrm>
            <a:off x="8313109" y="4075586"/>
            <a:ext cx="3058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onsolas" panose="020B0609020204030204" pitchFamily="49" charset="0"/>
              </a:rPr>
              <a:t>["roses"</a:t>
            </a:r>
            <a:r>
              <a:rPr lang="en-US" dirty="0">
                <a:solidFill>
                  <a:prstClr val="white"/>
                </a:solidFill>
                <a:latin typeface="Consolas" panose="020B0609020204030204" pitchFamily="49" charset="0"/>
              </a:rPr>
              <a:t>,"cedar"]</a:t>
            </a:r>
            <a:endParaRPr kumimoji="0" lang="en-US" b="0" i="0" u="none" strike="noStrike" kern="1200" cap="none" spc="0" normalizeH="0" baseline="0" noProof="0" dirty="0">
              <a:ln>
                <a:noFill/>
              </a:ln>
              <a:solidFill>
                <a:prstClr val="white"/>
              </a:solidFill>
              <a:effectLst/>
              <a:uLnTx/>
              <a:uFillTx/>
              <a:latin typeface="Consolas" panose="020B0609020204030204" pitchFamily="49" charset="0"/>
            </a:endParaRP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40117" y="37647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41898" y="40755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35862" y="469422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5771" y="25495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11373" y="285270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41901" y="49944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710765" y="5076761"/>
            <a:ext cx="30059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roses','cedar</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p>
        </p:txBody>
      </p:sp>
      <p:grpSp>
        <p:nvGrpSpPr>
          <p:cNvPr id="47" name="Group 46">
            <a:extLst>
              <a:ext uri="{FF2B5EF4-FFF2-40B4-BE49-F238E27FC236}">
                <a16:creationId xmlns:a16="http://schemas.microsoft.com/office/drawing/2014/main" id="{2076CECB-9B27-C042-805C-8CF585894008}"/>
              </a:ext>
            </a:extLst>
          </p:cNvPr>
          <p:cNvGrpSpPr/>
          <p:nvPr/>
        </p:nvGrpSpPr>
        <p:grpSpPr>
          <a:xfrm>
            <a:off x="3842232" y="4285290"/>
            <a:ext cx="955571" cy="412447"/>
            <a:chOff x="8291183" y="-745217"/>
            <a:chExt cx="405116" cy="412447"/>
          </a:xfrm>
        </p:grpSpPr>
        <p:sp>
          <p:nvSpPr>
            <p:cNvPr id="48" name="TextBox 47">
              <a:extLst>
                <a:ext uri="{FF2B5EF4-FFF2-40B4-BE49-F238E27FC236}">
                  <a16:creationId xmlns:a16="http://schemas.microsoft.com/office/drawing/2014/main" id="{D9666232-7BFF-0A44-A47B-D7E24833EE35}"/>
                </a:ext>
              </a:extLst>
            </p:cNvPr>
            <p:cNvSpPr txBox="1"/>
            <p:nvPr/>
          </p:nvSpPr>
          <p:spPr>
            <a:xfrm>
              <a:off x="8291183" y="-745217"/>
              <a:ext cx="1224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s</a:t>
              </a:r>
            </a:p>
          </p:txBody>
        </p:sp>
        <p:sp>
          <p:nvSpPr>
            <p:cNvPr id="49" name="Rectangle 48">
              <a:extLst>
                <a:ext uri="{FF2B5EF4-FFF2-40B4-BE49-F238E27FC236}">
                  <a16:creationId xmlns:a16="http://schemas.microsoft.com/office/drawing/2014/main" id="{564ED5A9-103A-F64F-8928-01E996999FB1}"/>
                </a:ext>
              </a:extLst>
            </p:cNvPr>
            <p:cNvSpPr/>
            <p:nvPr/>
          </p:nvSpPr>
          <p:spPr>
            <a:xfrm>
              <a:off x="8418951"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42" name="Straight Arrow Connector 41">
            <a:extLst>
              <a:ext uri="{FF2B5EF4-FFF2-40B4-BE49-F238E27FC236}">
                <a16:creationId xmlns:a16="http://schemas.microsoft.com/office/drawing/2014/main" id="{CEA6D8FE-683E-4B38-8870-148482DCBF90}"/>
              </a:ext>
            </a:extLst>
          </p:cNvPr>
          <p:cNvCxnSpPr>
            <a:cxnSpLocks/>
            <a:endCxn id="87" idx="1"/>
          </p:cNvCxnSpPr>
          <p:nvPr/>
        </p:nvCxnSpPr>
        <p:spPr>
          <a:xfrm flipV="1">
            <a:off x="4440453" y="4284320"/>
            <a:ext cx="3921621" cy="2205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96B05F0-9769-4213-AB24-379F51A9E889}"/>
              </a:ext>
            </a:extLst>
          </p:cNvPr>
          <p:cNvSpPr/>
          <p:nvPr/>
        </p:nvSpPr>
        <p:spPr>
          <a:xfrm>
            <a:off x="8366634" y="3534566"/>
            <a:ext cx="3152818"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6" name="TextBox 55">
            <a:extLst>
              <a:ext uri="{FF2B5EF4-FFF2-40B4-BE49-F238E27FC236}">
                <a16:creationId xmlns:a16="http://schemas.microsoft.com/office/drawing/2014/main" id="{97024DE3-DA6D-4618-9517-71279D5233F6}"/>
              </a:ext>
            </a:extLst>
          </p:cNvPr>
          <p:cNvSpPr txBox="1"/>
          <p:nvPr/>
        </p:nvSpPr>
        <p:spPr>
          <a:xfrm>
            <a:off x="8291659" y="3533719"/>
            <a:ext cx="3528623" cy="369332"/>
          </a:xfrm>
          <a:prstGeom prst="rect">
            <a:avLst/>
          </a:prstGeom>
          <a:noFill/>
        </p:spPr>
        <p:txBody>
          <a:bodyPr wrap="square" rtlCol="0">
            <a:spAutoFit/>
          </a:bodyPr>
          <a:lstStyle/>
          <a:p>
            <a:pPr lvl="0">
              <a:defRPr/>
            </a:pPr>
            <a:r>
              <a:rPr lang="en-US" dirty="0">
                <a:solidFill>
                  <a:prstClr val="white"/>
                </a:solidFill>
                <a:latin typeface="Consolas" panose="020B0609020204030204" pitchFamily="49" charset="0"/>
              </a:rPr>
              <a:t>["</a:t>
            </a:r>
            <a:r>
              <a:rPr lang="en-US" dirty="0" err="1">
                <a:solidFill>
                  <a:prstClr val="white"/>
                </a:solidFill>
                <a:latin typeface="Consolas" panose="020B0609020204030204" pitchFamily="49" charset="0"/>
              </a:rPr>
              <a:t>roses","cedar","farts</a:t>
            </a:r>
            <a:r>
              <a:rPr lang="en-US" dirty="0">
                <a:solidFill>
                  <a:prstClr val="white"/>
                </a:solidFill>
                <a:latin typeface="Consolas" panose="020B0609020204030204" pitchFamily="49" charset="0"/>
              </a:rPr>
              <a:t>"]</a:t>
            </a:r>
          </a:p>
        </p:txBody>
      </p:sp>
      <p:cxnSp>
        <p:nvCxnSpPr>
          <p:cNvPr id="64" name="Straight Arrow Connector 63">
            <a:extLst>
              <a:ext uri="{FF2B5EF4-FFF2-40B4-BE49-F238E27FC236}">
                <a16:creationId xmlns:a16="http://schemas.microsoft.com/office/drawing/2014/main" id="{966ABFF5-B0DF-4FC6-9353-EA341C5CE960}"/>
              </a:ext>
            </a:extLst>
          </p:cNvPr>
          <p:cNvCxnSpPr>
            <a:cxnSpLocks/>
          </p:cNvCxnSpPr>
          <p:nvPr/>
        </p:nvCxnSpPr>
        <p:spPr>
          <a:xfrm>
            <a:off x="4545917" y="3298775"/>
            <a:ext cx="3808869" cy="3302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AD0BF3C-EE92-41A9-B557-DD6EA3A5CB12}"/>
              </a:ext>
            </a:extLst>
          </p:cNvPr>
          <p:cNvCxnSpPr>
            <a:cxnSpLocks/>
            <a:endCxn id="88" idx="1"/>
          </p:cNvCxnSpPr>
          <p:nvPr/>
        </p:nvCxnSpPr>
        <p:spPr>
          <a:xfrm>
            <a:off x="4522400" y="3318882"/>
            <a:ext cx="3790709" cy="941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26">
            <a:extLst>
              <a:ext uri="{FF2B5EF4-FFF2-40B4-BE49-F238E27FC236}">
                <a16:creationId xmlns:a16="http://schemas.microsoft.com/office/drawing/2014/main" id="{027344FA-CFE9-404D-A58F-F5A9A6A8AA9D}"/>
              </a:ext>
            </a:extLst>
          </p:cNvPr>
          <p:cNvSpPr txBox="1">
            <a:spLocks noChangeArrowheads="1"/>
          </p:cNvSpPr>
          <p:nvPr/>
        </p:nvSpPr>
        <p:spPr bwMode="auto">
          <a:xfrm>
            <a:off x="4174290" y="2074181"/>
            <a:ext cx="7108996"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The takeaway is that</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assignments of object references never change </a:t>
            </a:r>
            <a:r>
              <a:rPr kumimoji="0" lang="en-US" sz="2400" b="0" i="0" u="none" strike="noStrike" kern="1200" cap="none" spc="0" normalizeH="0" noProof="0" dirty="0">
                <a:ln>
                  <a:noFill/>
                </a:ln>
                <a:effectLst/>
                <a:uLnTx/>
                <a:uFillTx/>
                <a:latin typeface="Corbel" panose="020B0503020204020204"/>
                <a:ea typeface="+mn-ea"/>
                <a:cs typeface="+mn-cs"/>
              </a:rPr>
              <a:t>the</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 passed-in value/object</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82" name="Text Box 26">
            <a:extLst>
              <a:ext uri="{FF2B5EF4-FFF2-40B4-BE49-F238E27FC236}">
                <a16:creationId xmlns:a16="http://schemas.microsoft.com/office/drawing/2014/main" id="{789A91F7-336D-4DC0-B2C9-AB4D606EDE6E}"/>
              </a:ext>
            </a:extLst>
          </p:cNvPr>
          <p:cNvSpPr txBox="1">
            <a:spLocks noChangeArrowheads="1"/>
          </p:cNvSpPr>
          <p:nvPr/>
        </p:nvSpPr>
        <p:spPr bwMode="auto">
          <a:xfrm>
            <a:off x="3485677" y="3346814"/>
            <a:ext cx="8486222"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They just </a:t>
            </a: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change</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 where the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t>
            </a:r>
            <a:r>
              <a:rPr lang="en-US" sz="2400" dirty="0">
                <a:solidFill>
                  <a:srgbClr val="FF0000"/>
                </a:solidFill>
                <a:latin typeface="Corbel" panose="020B0503020204020204"/>
              </a:rPr>
              <a:t>local</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 object reference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points to!</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5" name="Speech Bubble: Rectangle with Corners Rounded 64">
            <a:extLst>
              <a:ext uri="{FF2B5EF4-FFF2-40B4-BE49-F238E27FC236}">
                <a16:creationId xmlns:a16="http://schemas.microsoft.com/office/drawing/2014/main" id="{E1C0EBA7-F9C1-47D6-B308-865E8CE56F83}"/>
              </a:ext>
            </a:extLst>
          </p:cNvPr>
          <p:cNvSpPr/>
          <p:nvPr/>
        </p:nvSpPr>
        <p:spPr>
          <a:xfrm>
            <a:off x="624287" y="1053716"/>
            <a:ext cx="3417398" cy="930122"/>
          </a:xfrm>
          <a:prstGeom prst="wedgeRoundRectCallout">
            <a:avLst>
              <a:gd name="adj1" fmla="val -23329"/>
              <a:gd name="adj2" fmla="val 1284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right-hand side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of this expression creates a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whole new list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 the heap!</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66" name="Speech Bubble: Rectangle with Corners Rounded 65">
            <a:extLst>
              <a:ext uri="{FF2B5EF4-FFF2-40B4-BE49-F238E27FC236}">
                <a16:creationId xmlns:a16="http://schemas.microsoft.com/office/drawing/2014/main" id="{28D13EE2-83CF-4B52-91D7-B780B212E23E}"/>
              </a:ext>
            </a:extLst>
          </p:cNvPr>
          <p:cNvSpPr/>
          <p:nvPr/>
        </p:nvSpPr>
        <p:spPr>
          <a:xfrm>
            <a:off x="271157" y="689524"/>
            <a:ext cx="3770528" cy="1308905"/>
          </a:xfrm>
          <a:prstGeom prst="wedgeRoundRectCallout">
            <a:avLst>
              <a:gd name="adj1" fmla="val -40068"/>
              <a:gd name="adj2" fmla="val 1082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Then the assignment changes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our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local object reference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(but not the caller's object reference)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2" name="Rectangle 2">
            <a:extLst>
              <a:ext uri="{FF2B5EF4-FFF2-40B4-BE49-F238E27FC236}">
                <a16:creationId xmlns:a16="http://schemas.microsoft.com/office/drawing/2014/main" id="{52523C94-3006-44EF-9FF9-E6334E010DBF}"/>
              </a:ext>
            </a:extLst>
          </p:cNvPr>
          <p:cNvSpPr>
            <a:spLocks noGrp="1" noChangeArrowheads="1"/>
          </p:cNvSpPr>
          <p:nvPr>
            <p:ph type="title"/>
          </p:nvPr>
        </p:nvSpPr>
        <p:spPr>
          <a:xfrm>
            <a:off x="252412" y="-152400"/>
            <a:ext cx="11534776" cy="1143000"/>
          </a:xfrm>
        </p:spPr>
        <p:txBody>
          <a:bodyPr>
            <a:normAutofit/>
          </a:bodyPr>
          <a:lstStyle/>
          <a:p>
            <a:r>
              <a:rPr lang="en-US" dirty="0"/>
              <a:t>Pass by Object Reference</a:t>
            </a:r>
          </a:p>
        </p:txBody>
      </p:sp>
      <p:sp>
        <p:nvSpPr>
          <p:cNvPr id="51" name="Text Box 26">
            <a:extLst>
              <a:ext uri="{FF2B5EF4-FFF2-40B4-BE49-F238E27FC236}">
                <a16:creationId xmlns:a16="http://schemas.microsoft.com/office/drawing/2014/main" id="{928AECEF-B68C-429D-A040-5B591161B856}"/>
              </a:ext>
            </a:extLst>
          </p:cNvPr>
          <p:cNvSpPr txBox="1">
            <a:spLocks noChangeArrowheads="1"/>
          </p:cNvSpPr>
          <p:nvPr/>
        </p:nvSpPr>
        <p:spPr bwMode="auto">
          <a:xfrm>
            <a:off x="4088657" y="4250115"/>
            <a:ext cx="7280262"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This contrasts with</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passing by reference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where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assignment *can* change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the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original value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 name="Arrow: Left 3">
            <a:extLst>
              <a:ext uri="{FF2B5EF4-FFF2-40B4-BE49-F238E27FC236}">
                <a16:creationId xmlns:a16="http://schemas.microsoft.com/office/drawing/2014/main" id="{FA0F666F-9ECB-4803-9E7F-12039E443539}"/>
              </a:ext>
            </a:extLst>
          </p:cNvPr>
          <p:cNvSpPr/>
          <p:nvPr/>
        </p:nvSpPr>
        <p:spPr>
          <a:xfrm rot="17687861">
            <a:off x="547071" y="1563357"/>
            <a:ext cx="1726807" cy="83836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Assignment</a:t>
            </a:r>
          </a:p>
        </p:txBody>
      </p:sp>
      <p:sp>
        <p:nvSpPr>
          <p:cNvPr id="60" name="Arrow: Left 59">
            <a:extLst>
              <a:ext uri="{FF2B5EF4-FFF2-40B4-BE49-F238E27FC236}">
                <a16:creationId xmlns:a16="http://schemas.microsoft.com/office/drawing/2014/main" id="{C57EEDCE-B1AD-4C64-AE6C-05B77593B7A1}"/>
              </a:ext>
            </a:extLst>
          </p:cNvPr>
          <p:cNvSpPr/>
          <p:nvPr/>
        </p:nvSpPr>
        <p:spPr>
          <a:xfrm rot="2652665">
            <a:off x="1736784" y="4937119"/>
            <a:ext cx="1726807" cy="90009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Passed-in value</a:t>
            </a:r>
          </a:p>
        </p:txBody>
      </p:sp>
      <p:sp>
        <p:nvSpPr>
          <p:cNvPr id="5" name="Arrow: Right 4">
            <a:extLst>
              <a:ext uri="{FF2B5EF4-FFF2-40B4-BE49-F238E27FC236}">
                <a16:creationId xmlns:a16="http://schemas.microsoft.com/office/drawing/2014/main" id="{29880A81-D31A-4FA1-A155-2767AA38620F}"/>
              </a:ext>
            </a:extLst>
          </p:cNvPr>
          <p:cNvSpPr/>
          <p:nvPr/>
        </p:nvSpPr>
        <p:spPr>
          <a:xfrm rot="4592305">
            <a:off x="-457058" y="1517260"/>
            <a:ext cx="1748835" cy="84500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Object Reference</a:t>
            </a:r>
          </a:p>
        </p:txBody>
      </p:sp>
      <p:sp>
        <p:nvSpPr>
          <p:cNvPr id="61" name="Text Box 26">
            <a:extLst>
              <a:ext uri="{FF2B5EF4-FFF2-40B4-BE49-F238E27FC236}">
                <a16:creationId xmlns:a16="http://schemas.microsoft.com/office/drawing/2014/main" id="{6B438810-3D5C-46FF-B1E7-5A4825FC82F7}"/>
              </a:ext>
            </a:extLst>
          </p:cNvPr>
          <p:cNvSpPr txBox="1">
            <a:spLocks noChangeArrowheads="1"/>
          </p:cNvSpPr>
          <p:nvPr/>
        </p:nvSpPr>
        <p:spPr bwMode="auto">
          <a:xfrm>
            <a:off x="3627266" y="5492687"/>
            <a:ext cx="8407852" cy="12003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So, in a</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language that uses </a:t>
            </a:r>
            <a:r>
              <a:rPr lang="en-US" sz="2400" dirty="0">
                <a:solidFill>
                  <a:srgbClr val="FF0000"/>
                </a:solidFill>
                <a:latin typeface="Corbel" panose="020B0503020204020204"/>
              </a:rPr>
              <a:t>Object References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like Java or Python, your function can either </a:t>
            </a:r>
            <a:r>
              <a:rPr kumimoji="0" lang="en-US" sz="2400" b="0" i="0" u="none" strike="noStrike" kern="1200" cap="none" spc="0" normalizeH="0" noProof="0" dirty="0">
                <a:ln>
                  <a:noFill/>
                </a:ln>
                <a:solidFill>
                  <a:srgbClr val="00B0F0"/>
                </a:solidFill>
                <a:effectLst/>
                <a:uLnTx/>
                <a:uFillTx/>
                <a:latin typeface="Corbel" panose="020B0503020204020204"/>
                <a:ea typeface="+mn-ea"/>
                <a:cs typeface="+mn-cs"/>
              </a:rPr>
              <a:t>return a new object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with relevant changes (e.g., x = </a:t>
            </a:r>
            <a:r>
              <a:rPr kumimoji="0" lang="en-US" sz="2400" b="0" i="0" u="none" strike="noStrike" kern="1200" cap="none" spc="0" normalizeH="0" noProof="0" dirty="0" err="1">
                <a:ln>
                  <a:noFill/>
                </a:ln>
                <a:solidFill>
                  <a:prstClr val="black"/>
                </a:solidFill>
                <a:effectLst/>
                <a:uLnTx/>
                <a:uFillTx/>
                <a:latin typeface="Corbel" panose="020B0503020204020204"/>
                <a:ea typeface="+mn-ea"/>
                <a:cs typeface="+mn-cs"/>
              </a:rPr>
              <a:t>stinkify</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(x)), or </a:t>
            </a:r>
            <a:r>
              <a:rPr kumimoji="0" lang="en-US" sz="2400" b="0" i="0" u="none" strike="noStrike" kern="1200" cap="none" spc="0" normalizeH="0" noProof="0" dirty="0">
                <a:ln>
                  <a:noFill/>
                </a:ln>
                <a:solidFill>
                  <a:srgbClr val="00B0F0"/>
                </a:solidFill>
                <a:effectLst/>
                <a:uLnTx/>
                <a:uFillTx/>
                <a:latin typeface="Corbel" panose="020B0503020204020204"/>
                <a:ea typeface="+mn-ea"/>
                <a:cs typeface="+mn-cs"/>
              </a:rPr>
              <a:t>use mutator functions.</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8" name="Group 7">
            <a:extLst>
              <a:ext uri="{FF2B5EF4-FFF2-40B4-BE49-F238E27FC236}">
                <a16:creationId xmlns:a16="http://schemas.microsoft.com/office/drawing/2014/main" id="{132AF401-AED2-4387-B752-7A085795B51A}"/>
              </a:ext>
            </a:extLst>
          </p:cNvPr>
          <p:cNvGrpSpPr/>
          <p:nvPr/>
        </p:nvGrpSpPr>
        <p:grpSpPr>
          <a:xfrm>
            <a:off x="492319" y="2644724"/>
            <a:ext cx="2635398" cy="420146"/>
            <a:chOff x="2912013" y="-82553"/>
            <a:chExt cx="2541563" cy="369332"/>
          </a:xfrm>
        </p:grpSpPr>
        <p:sp>
          <p:nvSpPr>
            <p:cNvPr id="7" name="Rectangle 6">
              <a:extLst>
                <a:ext uri="{FF2B5EF4-FFF2-40B4-BE49-F238E27FC236}">
                  <a16:creationId xmlns:a16="http://schemas.microsoft.com/office/drawing/2014/main" id="{16ACE9A6-F5F1-4A3C-B91E-AF98456D68B0}"/>
                </a:ext>
              </a:extLst>
            </p:cNvPr>
            <p:cNvSpPr/>
            <p:nvPr/>
          </p:nvSpPr>
          <p:spPr>
            <a:xfrm>
              <a:off x="2912013" y="-18757"/>
              <a:ext cx="2541563" cy="234587"/>
            </a:xfrm>
            <a:prstGeom prst="rect">
              <a:avLst/>
            </a:prstGeom>
            <a:solidFill>
              <a:srgbClr val="DEE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4B1FE1-D970-486F-ABAD-CEFBDD386024}"/>
                </a:ext>
              </a:extLst>
            </p:cNvPr>
            <p:cNvSpPr txBox="1"/>
            <p:nvPr/>
          </p:nvSpPr>
          <p:spPr>
            <a:xfrm>
              <a:off x="2940148" y="-82553"/>
              <a:ext cx="2464136" cy="369332"/>
            </a:xfrm>
            <a:prstGeom prst="rect">
              <a:avLst/>
            </a:prstGeom>
            <a:noFill/>
          </p:spPr>
          <p:txBody>
            <a:bodyPr wrap="none" rtlCol="0">
              <a:spAutoFit/>
            </a:bodyPr>
            <a:lstStyle/>
            <a:p>
              <a:r>
                <a:rPr lang="en-US" dirty="0" err="1">
                  <a:solidFill>
                    <a:srgbClr val="00B0F0"/>
                  </a:solidFill>
                  <a:latin typeface="Consolas" panose="020B0609020204030204" pitchFamily="49" charset="0"/>
                </a:rPr>
                <a:t>n.append</a:t>
              </a:r>
              <a:r>
                <a:rPr lang="en-US" dirty="0">
                  <a:solidFill>
                    <a:srgbClr val="00B0F0"/>
                  </a:solidFill>
                  <a:latin typeface="Consolas" panose="020B0609020204030204" pitchFamily="49" charset="0"/>
                </a:rPr>
                <a:t>("farts");</a:t>
              </a:r>
            </a:p>
          </p:txBody>
        </p:sp>
      </p:grpSp>
      <p:sp>
        <p:nvSpPr>
          <p:cNvPr id="62" name="Arrow: Left 61">
            <a:extLst>
              <a:ext uri="{FF2B5EF4-FFF2-40B4-BE49-F238E27FC236}">
                <a16:creationId xmlns:a16="http://schemas.microsoft.com/office/drawing/2014/main" id="{453F8FB4-E98C-42F1-AD67-9DF24204C1CD}"/>
              </a:ext>
            </a:extLst>
          </p:cNvPr>
          <p:cNvSpPr/>
          <p:nvPr/>
        </p:nvSpPr>
        <p:spPr>
          <a:xfrm rot="2272352">
            <a:off x="1088577" y="3083672"/>
            <a:ext cx="1726807" cy="90009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Mutator function</a:t>
            </a:r>
          </a:p>
        </p:txBody>
      </p:sp>
    </p:spTree>
    <p:extLst>
      <p:ext uri="{BB962C8B-B14F-4D97-AF65-F5344CB8AC3E}">
        <p14:creationId xmlns:p14="http://schemas.microsoft.com/office/powerpoint/2010/main" val="228084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wipe(left)">
                                      <p:cBhvr>
                                        <p:cTn id="66" dur="500"/>
                                        <p:tgtEl>
                                          <p:spTgt spid="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down)">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2" nodeType="clickEffect">
                                  <p:stCondLst>
                                    <p:cond delay="0"/>
                                  </p:stCondLst>
                                  <p:childTnLst>
                                    <p:animMotion origin="layout" path="M 3.95833E-6 2.22222E-6 L 0.62395 0.12963 " pathEditMode="relative" rAng="0" ptsTypes="AA">
                                      <p:cBhvr>
                                        <p:cTn id="83" dur="2000" fill="hold"/>
                                        <p:tgtEl>
                                          <p:spTgt spid="65"/>
                                        </p:tgtEl>
                                        <p:attrNameLst>
                                          <p:attrName>ppt_x</p:attrName>
                                          <p:attrName>ppt_y</p:attrName>
                                        </p:attrNameLst>
                                      </p:cBhvr>
                                      <p:rCtr x="31198" y="6481"/>
                                    </p:animMotion>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6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wipe(down)">
                                      <p:cBhvr>
                                        <p:cTn id="98" dur="500"/>
                                        <p:tgtEl>
                                          <p:spTgt spid="6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2" nodeType="clickEffect">
                                  <p:stCondLst>
                                    <p:cond delay="0"/>
                                  </p:stCondLst>
                                  <p:childTnLst>
                                    <p:animMotion origin="layout" path="M -2.91667E-6 -3.33333E-6 L 0.32539 0.05394 " pathEditMode="relative" rAng="0" ptsTypes="AA">
                                      <p:cBhvr>
                                        <p:cTn id="102" dur="2000" fill="hold"/>
                                        <p:tgtEl>
                                          <p:spTgt spid="66"/>
                                        </p:tgtEl>
                                        <p:attrNameLst>
                                          <p:attrName>ppt_x</p:attrName>
                                          <p:attrName>ppt_y</p:attrName>
                                        </p:attrNameLst>
                                      </p:cBhvr>
                                      <p:rCtr x="16263" y="2685"/>
                                    </p:animMotion>
                                  </p:childTnLst>
                                </p:cTn>
                              </p:par>
                            </p:childTnLst>
                          </p:cTn>
                        </p:par>
                      </p:childTnLst>
                    </p:cTn>
                  </p:par>
                  <p:par>
                    <p:cTn id="103" fill="hold">
                      <p:stCondLst>
                        <p:cond delay="indefinite"/>
                      </p:stCondLst>
                      <p:childTnLst>
                        <p:par>
                          <p:cTn id="104" fill="hold">
                            <p:stCondLst>
                              <p:cond delay="0"/>
                            </p:stCondLst>
                            <p:childTnLst>
                              <p:par>
                                <p:cTn id="105" presetID="22" presetClass="exit" presetSubtype="2" fill="hold" nodeType="clickEffect">
                                  <p:stCondLst>
                                    <p:cond delay="0"/>
                                  </p:stCondLst>
                                  <p:childTnLst>
                                    <p:animEffect transition="out" filter="wipe(right)">
                                      <p:cBhvr>
                                        <p:cTn id="106" dur="500"/>
                                        <p:tgtEl>
                                          <p:spTgt spid="80"/>
                                        </p:tgtEl>
                                      </p:cBhvr>
                                    </p:animEffect>
                                    <p:set>
                                      <p:cBhvr>
                                        <p:cTn id="107" dur="1" fill="hold">
                                          <p:stCondLst>
                                            <p:cond delay="499"/>
                                          </p:stCondLst>
                                        </p:cTn>
                                        <p:tgtEl>
                                          <p:spTgt spid="8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wipe(left)">
                                      <p:cBhvr>
                                        <p:cTn id="112" dur="500"/>
                                        <p:tgtEl>
                                          <p:spTgt spid="64"/>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6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93"/>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75"/>
                                        </p:tgtEl>
                                      </p:cBhvr>
                                    </p:animEffect>
                                    <p:set>
                                      <p:cBhvr>
                                        <p:cTn id="123" dur="1" fill="hold">
                                          <p:stCondLst>
                                            <p:cond delay="499"/>
                                          </p:stCondLst>
                                        </p:cTn>
                                        <p:tgtEl>
                                          <p:spTgt spid="7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5"/>
                                        </p:tgtEl>
                                      </p:cBhvr>
                                    </p:animEffect>
                                    <p:set>
                                      <p:cBhvr>
                                        <p:cTn id="126" dur="1" fill="hold">
                                          <p:stCondLst>
                                            <p:cond delay="499"/>
                                          </p:stCondLst>
                                        </p:cTn>
                                        <p:tgtEl>
                                          <p:spTgt spid="5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6"/>
                                        </p:tgtEl>
                                      </p:cBhvr>
                                    </p:animEffect>
                                    <p:set>
                                      <p:cBhvr>
                                        <p:cTn id="129" dur="1" fill="hold">
                                          <p:stCondLst>
                                            <p:cond delay="499"/>
                                          </p:stCondLst>
                                        </p:cTn>
                                        <p:tgtEl>
                                          <p:spTgt spid="56"/>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64"/>
                                        </p:tgtEl>
                                      </p:cBhvr>
                                    </p:animEffect>
                                    <p:set>
                                      <p:cBhvr>
                                        <p:cTn id="132" dur="1" fill="hold">
                                          <p:stCondLst>
                                            <p:cond delay="499"/>
                                          </p:stCondLst>
                                        </p:cTn>
                                        <p:tgtEl>
                                          <p:spTgt spid="64"/>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nodeType="click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wipe(left)">
                                      <p:cBhvr>
                                        <p:cTn id="146" dur="500"/>
                                        <p:tgtEl>
                                          <p:spTgt spid="28"/>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2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28"/>
                                        </p:tgtEl>
                                      </p:cBhvr>
                                    </p:animEffect>
                                    <p:set>
                                      <p:cBhvr>
                                        <p:cTn id="155" dur="1" fill="hold">
                                          <p:stCondLst>
                                            <p:cond delay="499"/>
                                          </p:stCondLst>
                                        </p:cTn>
                                        <p:tgtEl>
                                          <p:spTgt spid="28"/>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47"/>
                                        </p:tgtEl>
                                      </p:cBhvr>
                                    </p:animEffect>
                                    <p:set>
                                      <p:cBhvr>
                                        <p:cTn id="158" dur="1" fill="hold">
                                          <p:stCondLst>
                                            <p:cond delay="499"/>
                                          </p:stCondLst>
                                        </p:cTn>
                                        <p:tgtEl>
                                          <p:spTgt spid="47"/>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42"/>
                                        </p:tgtEl>
                                      </p:cBhvr>
                                    </p:animEffect>
                                    <p:set>
                                      <p:cBhvr>
                                        <p:cTn id="161" dur="1" fill="hold">
                                          <p:stCondLst>
                                            <p:cond delay="499"/>
                                          </p:stCondLst>
                                        </p:cTn>
                                        <p:tgtEl>
                                          <p:spTgt spid="42"/>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88"/>
                                        </p:tgtEl>
                                      </p:cBhvr>
                                    </p:animEffect>
                                    <p:set>
                                      <p:cBhvr>
                                        <p:cTn id="164" dur="1" fill="hold">
                                          <p:stCondLst>
                                            <p:cond delay="499"/>
                                          </p:stCondLst>
                                        </p:cTn>
                                        <p:tgtEl>
                                          <p:spTgt spid="88"/>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87"/>
                                        </p:tgtEl>
                                      </p:cBhvr>
                                    </p:animEffect>
                                    <p:set>
                                      <p:cBhvr>
                                        <p:cTn id="167" dur="1" fill="hold">
                                          <p:stCondLst>
                                            <p:cond delay="499"/>
                                          </p:stCondLst>
                                        </p:cTn>
                                        <p:tgtEl>
                                          <p:spTgt spid="87"/>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57"/>
                                        </p:tgtEl>
                                      </p:cBhvr>
                                    </p:animEffect>
                                    <p:set>
                                      <p:cBhvr>
                                        <p:cTn id="170" dur="1" fill="hold">
                                          <p:stCondLst>
                                            <p:cond delay="499"/>
                                          </p:stCondLst>
                                        </p:cTn>
                                        <p:tgtEl>
                                          <p:spTgt spid="57"/>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45"/>
                                        </p:tgtEl>
                                      </p:cBhvr>
                                    </p:animEffect>
                                    <p:set>
                                      <p:cBhvr>
                                        <p:cTn id="173" dur="1" fill="hold">
                                          <p:stCondLst>
                                            <p:cond delay="499"/>
                                          </p:stCondLst>
                                        </p:cTn>
                                        <p:tgtEl>
                                          <p:spTgt spid="45"/>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81"/>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4"/>
                                        </p:tgtEl>
                                        <p:attrNameLst>
                                          <p:attrName>style.visibility</p:attrName>
                                        </p:attrNameLst>
                                      </p:cBhvr>
                                      <p:to>
                                        <p:strVal val="visible"/>
                                      </p:to>
                                    </p:set>
                                    <p:animEffect transition="in" filter="wipe(up)">
                                      <p:cBhvr>
                                        <p:cTn id="182" dur="500"/>
                                        <p:tgtEl>
                                          <p:spTgt spid="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5"/>
                                        </p:tgtEl>
                                        <p:attrNameLst>
                                          <p:attrName>style.visibility</p:attrName>
                                        </p:attrNameLst>
                                      </p:cBhvr>
                                      <p:to>
                                        <p:strVal val="visible"/>
                                      </p:to>
                                    </p:set>
                                    <p:animEffect transition="in" filter="wipe(up)">
                                      <p:cBhvr>
                                        <p:cTn id="187" dur="500"/>
                                        <p:tgtEl>
                                          <p:spTgt spid="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grpId="0" nodeType="clickEffect">
                                  <p:stCondLst>
                                    <p:cond delay="0"/>
                                  </p:stCondLst>
                                  <p:childTnLst>
                                    <p:set>
                                      <p:cBhvr>
                                        <p:cTn id="191" dur="1" fill="hold">
                                          <p:stCondLst>
                                            <p:cond delay="0"/>
                                          </p:stCondLst>
                                        </p:cTn>
                                        <p:tgtEl>
                                          <p:spTgt spid="60"/>
                                        </p:tgtEl>
                                        <p:attrNameLst>
                                          <p:attrName>style.visibility</p:attrName>
                                        </p:attrNameLst>
                                      </p:cBhvr>
                                      <p:to>
                                        <p:strVal val="visible"/>
                                      </p:to>
                                    </p:set>
                                    <p:animEffect transition="in" filter="wipe(up)">
                                      <p:cBhvr>
                                        <p:cTn id="192" dur="500"/>
                                        <p:tgtEl>
                                          <p:spTgt spid="6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4"/>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5"/>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60"/>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82"/>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51"/>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6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8"/>
                                        </p:tgtEl>
                                        <p:attrNameLst>
                                          <p:attrName>style.visibility</p:attrName>
                                        </p:attrNameLst>
                                      </p:cBhvr>
                                      <p:to>
                                        <p:strVal val="visible"/>
                                      </p:to>
                                    </p:set>
                                    <p:animEffect transition="in" filter="wipe(left)">
                                      <p:cBhvr>
                                        <p:cTn id="217" dur="500"/>
                                        <p:tgtEl>
                                          <p:spTgt spid="8"/>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62"/>
                                        </p:tgtEl>
                                        <p:attrNameLst>
                                          <p:attrName>style.visibility</p:attrName>
                                        </p:attrNameLst>
                                      </p:cBhvr>
                                      <p:to>
                                        <p:strVal val="visible"/>
                                      </p:to>
                                    </p:set>
                                    <p:animEffect transition="in" filter="wipe(down)">
                                      <p:cBhvr>
                                        <p:cTn id="2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p:bldP spid="88" grpId="1"/>
      <p:bldP spid="28" grpId="0"/>
      <p:bldP spid="28" grpId="1"/>
      <p:bldP spid="55" grpId="0" animBg="1"/>
      <p:bldP spid="55" grpId="1" animBg="1"/>
      <p:bldP spid="56" grpId="0"/>
      <p:bldP spid="56" grpId="1"/>
      <p:bldP spid="81" grpId="0"/>
      <p:bldP spid="82" grpId="0"/>
      <p:bldP spid="65" grpId="0" animBg="1"/>
      <p:bldP spid="65" grpId="1" animBg="1"/>
      <p:bldP spid="65" grpId="2" animBg="1"/>
      <p:bldP spid="66" grpId="0" animBg="1"/>
      <p:bldP spid="66" grpId="1" animBg="1"/>
      <p:bldP spid="66" grpId="2" animBg="1"/>
      <p:bldP spid="51" grpId="0"/>
      <p:bldP spid="4" grpId="0" animBg="1"/>
      <p:bldP spid="4" grpId="1" animBg="1"/>
      <p:bldP spid="60" grpId="0" animBg="1"/>
      <p:bldP spid="60" grpId="1" animBg="1"/>
      <p:bldP spid="5" grpId="0" animBg="1"/>
      <p:bldP spid="5" grpId="1" animBg="1"/>
      <p:bldP spid="61" grpId="0"/>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26">
            <a:extLst>
              <a:ext uri="{FF2B5EF4-FFF2-40B4-BE49-F238E27FC236}">
                <a16:creationId xmlns:a16="http://schemas.microsoft.com/office/drawing/2014/main" id="{958B6643-F680-4C86-AAF2-5756B62096D3}"/>
              </a:ext>
            </a:extLst>
          </p:cNvPr>
          <p:cNvSpPr txBox="1">
            <a:spLocks noChangeArrowheads="1"/>
          </p:cNvSpPr>
          <p:nvPr/>
        </p:nvSpPr>
        <p:spPr bwMode="auto">
          <a:xfrm>
            <a:off x="224133" y="903714"/>
            <a:ext cx="11823800"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When we </a:t>
            </a:r>
            <a:r>
              <a:rPr lang="en-US" sz="2400" dirty="0">
                <a:solidFill>
                  <a:srgbClr val="FF0000"/>
                </a:solidFill>
              </a:rPr>
              <a:t>pass a pointer to a function</a:t>
            </a:r>
            <a:r>
              <a:rPr lang="en-US" sz="2400" dirty="0">
                <a:solidFill>
                  <a:prstClr val="black"/>
                </a:solidFill>
              </a:rPr>
              <a:t>, it's identical to </a:t>
            </a:r>
            <a:r>
              <a:rPr lang="en-US" sz="2400" dirty="0">
                <a:solidFill>
                  <a:srgbClr val="FF0000"/>
                </a:solidFill>
              </a:rPr>
              <a:t>passing by object reference</a:t>
            </a:r>
            <a:r>
              <a:rPr lang="en-US" sz="2400" dirty="0">
                <a:solidFill>
                  <a:prstClr val="black"/>
                </a:solidFill>
              </a:rPr>
              <a:t>! Let's see!</a:t>
            </a: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5508156" y="3835470"/>
            <a:ext cx="3510658" cy="1476458"/>
            <a:chOff x="4541520" y="3429000"/>
            <a:chExt cx="320758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320758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286624" y="2050163"/>
            <a:ext cx="4993949" cy="350157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void f(string *x, string *y)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y</a:t>
            </a:r>
            <a:r>
              <a:rPr kumimoji="0" lang="en-US" sz="2000" b="0" i="0" u="none" strike="noStrike" kern="1200" cap="none" spc="0" normalizeH="0" noProof="0" dirty="0">
                <a:ln>
                  <a:noFill/>
                </a:ln>
                <a:solidFill>
                  <a:schemeClr val="tx1"/>
                </a:solidFill>
                <a:effectLst/>
                <a:uLnTx/>
                <a:uFillTx/>
                <a:latin typeface="Consolas" panose="020B0609020204030204" pitchFamily="49" charset="0"/>
                <a:ea typeface="+mn-ea"/>
                <a:cs typeface="Courier New" panose="02070309020205020404" pitchFamily="49" charset="0"/>
              </a:rPr>
              <a:t> = x;</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string c = "Chocolate";</a:t>
            </a:r>
            <a:b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b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string</a:t>
            </a:r>
            <a:r>
              <a:rPr kumimoji="0" lang="en-US" sz="2000" b="0" i="0" u="none" strike="noStrike" kern="1200" cap="none" spc="0" normalizeH="0" noProof="0" dirty="0">
                <a:ln>
                  <a:noFill/>
                </a:ln>
                <a:solidFill>
                  <a:schemeClr val="tx1"/>
                </a:solidFill>
                <a:effectLst/>
                <a:uLnTx/>
                <a:uFillTx/>
                <a:latin typeface="Consolas" panose="020B0609020204030204" pitchFamily="49" charset="0"/>
                <a:ea typeface="+mn-ea"/>
                <a:cs typeface="Courier New" panose="02070309020205020404" pitchFamily="49" charset="0"/>
              </a:rPr>
              <a:t> v = "Vanilla";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f(&amp;c, &amp;v);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&lt;&lt; 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5508155" y="2074308"/>
            <a:ext cx="3510657" cy="1476458"/>
            <a:chOff x="4541519" y="3429000"/>
            <a:chExt cx="3207579"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19" y="3429000"/>
              <a:ext cx="3207579"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0725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f()'s Activation Record</a:t>
              </a:r>
            </a:p>
          </p:txBody>
        </p:sp>
      </p:grpSp>
      <p:grpSp>
        <p:nvGrpSpPr>
          <p:cNvPr id="85" name="Group 84">
            <a:extLst>
              <a:ext uri="{FF2B5EF4-FFF2-40B4-BE49-F238E27FC236}">
                <a16:creationId xmlns:a16="http://schemas.microsoft.com/office/drawing/2014/main" id="{B1ECA67F-475B-4490-B517-60739873579C}"/>
              </a:ext>
            </a:extLst>
          </p:cNvPr>
          <p:cNvGrpSpPr/>
          <p:nvPr/>
        </p:nvGrpSpPr>
        <p:grpSpPr>
          <a:xfrm>
            <a:off x="5691888" y="4224166"/>
            <a:ext cx="2483678" cy="421930"/>
            <a:chOff x="8303395" y="-754700"/>
            <a:chExt cx="1052960" cy="421930"/>
          </a:xfrm>
        </p:grpSpPr>
        <p:sp>
          <p:nvSpPr>
            <p:cNvPr id="86" name="TextBox 85">
              <a:extLst>
                <a:ext uri="{FF2B5EF4-FFF2-40B4-BE49-F238E27FC236}">
                  <a16:creationId xmlns:a16="http://schemas.microsoft.com/office/drawing/2014/main" id="{ED21CE07-8FCD-4B85-BD6E-01E2356C8975}"/>
                </a:ext>
              </a:extLst>
            </p:cNvPr>
            <p:cNvSpPr txBox="1"/>
            <p:nvPr/>
          </p:nvSpPr>
          <p:spPr>
            <a:xfrm>
              <a:off x="8303395" y="-754700"/>
              <a:ext cx="1258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c</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2" y="-727116"/>
              <a:ext cx="937403"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5895665" y="4259572"/>
            <a:ext cx="173637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"Chocolate"</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67676" y="35035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34278" y="38191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66342" y="474733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7676" y="22998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32328" y="26077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72381" y="50476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BF73D1-D9ED-44D2-9DE0-20781E236CF7}"/>
              </a:ext>
            </a:extLst>
          </p:cNvPr>
          <p:cNvCxnSpPr/>
          <p:nvPr/>
        </p:nvCxnSpPr>
        <p:spPr>
          <a:xfrm>
            <a:off x="121294" y="29034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2070089" y="4826441"/>
            <a:ext cx="15953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Vanilla</a:t>
            </a:r>
          </a:p>
        </p:txBody>
      </p:sp>
      <p:sp>
        <p:nvSpPr>
          <p:cNvPr id="34" name="TextBox 33">
            <a:extLst>
              <a:ext uri="{FF2B5EF4-FFF2-40B4-BE49-F238E27FC236}">
                <a16:creationId xmlns:a16="http://schemas.microsoft.com/office/drawing/2014/main" id="{2278428B-24FA-49E4-83DD-8C57AB1152BB}"/>
              </a:ext>
            </a:extLst>
          </p:cNvPr>
          <p:cNvSpPr txBox="1"/>
          <p:nvPr/>
        </p:nvSpPr>
        <p:spPr>
          <a:xfrm>
            <a:off x="8113085" y="4036904"/>
            <a:ext cx="913455" cy="1384995"/>
          </a:xfrm>
          <a:prstGeom prst="rect">
            <a:avLst/>
          </a:prstGeom>
          <a:noFill/>
        </p:spPr>
        <p:txBody>
          <a:bodyPr wrap="none" rtlCol="0">
            <a:spAutoFit/>
          </a:bodyPr>
          <a:lstStyle/>
          <a:p>
            <a:pPr algn="ctr"/>
            <a:r>
              <a:rPr lang="en-US" sz="2800" dirty="0"/>
              <a:t>2000</a:t>
            </a:r>
          </a:p>
          <a:p>
            <a:pPr algn="ctr"/>
            <a:r>
              <a:rPr lang="en-US" sz="2800" dirty="0"/>
              <a:t>2020</a:t>
            </a:r>
          </a:p>
          <a:p>
            <a:pPr algn="ctr"/>
            <a:r>
              <a:rPr lang="en-US" sz="2800" dirty="0"/>
              <a:t>…</a:t>
            </a:r>
          </a:p>
        </p:txBody>
      </p:sp>
      <p:sp>
        <p:nvSpPr>
          <p:cNvPr id="35" name="TextBox 34">
            <a:extLst>
              <a:ext uri="{FF2B5EF4-FFF2-40B4-BE49-F238E27FC236}">
                <a16:creationId xmlns:a16="http://schemas.microsoft.com/office/drawing/2014/main" id="{F5A439B3-2B00-47D8-8039-50104C684D2C}"/>
              </a:ext>
            </a:extLst>
          </p:cNvPr>
          <p:cNvSpPr txBox="1"/>
          <p:nvPr/>
        </p:nvSpPr>
        <p:spPr>
          <a:xfrm>
            <a:off x="543637" y="4241245"/>
            <a:ext cx="1043036"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2000</a:t>
            </a:r>
          </a:p>
        </p:txBody>
      </p:sp>
      <p:grpSp>
        <p:nvGrpSpPr>
          <p:cNvPr id="36" name="Group 35">
            <a:extLst>
              <a:ext uri="{FF2B5EF4-FFF2-40B4-BE49-F238E27FC236}">
                <a16:creationId xmlns:a16="http://schemas.microsoft.com/office/drawing/2014/main" id="{963DB2E3-4CBC-428D-B6EE-0F65208E873B}"/>
              </a:ext>
            </a:extLst>
          </p:cNvPr>
          <p:cNvGrpSpPr/>
          <p:nvPr/>
        </p:nvGrpSpPr>
        <p:grpSpPr>
          <a:xfrm>
            <a:off x="5671907" y="2412403"/>
            <a:ext cx="1062523" cy="408046"/>
            <a:chOff x="8151816" y="-722002"/>
            <a:chExt cx="1062523" cy="408046"/>
          </a:xfrm>
        </p:grpSpPr>
        <p:sp>
          <p:nvSpPr>
            <p:cNvPr id="37" name="TextBox 36">
              <a:extLst>
                <a:ext uri="{FF2B5EF4-FFF2-40B4-BE49-F238E27FC236}">
                  <a16:creationId xmlns:a16="http://schemas.microsoft.com/office/drawing/2014/main" id="{6BB7D176-7AC2-4E85-8E3C-48EB576EB77E}"/>
                </a:ext>
              </a:extLst>
            </p:cNvPr>
            <p:cNvSpPr txBox="1"/>
            <p:nvPr/>
          </p:nvSpPr>
          <p:spPr>
            <a:xfrm>
              <a:off x="8151816" y="-722002"/>
              <a:ext cx="301686" cy="400110"/>
            </a:xfrm>
            <a:prstGeom prst="rect">
              <a:avLst/>
            </a:prstGeom>
            <a:noFill/>
          </p:spPr>
          <p:txBody>
            <a:bodyPr wrap="none" rtlCol="0">
              <a:spAutoFit/>
            </a:bodyPr>
            <a:lstStyle/>
            <a:p>
              <a:r>
                <a:rPr lang="en-US" sz="2000" dirty="0">
                  <a:solidFill>
                    <a:srgbClr val="00FFFF"/>
                  </a:solidFill>
                </a:rPr>
                <a:t>x</a:t>
              </a:r>
            </a:p>
          </p:txBody>
        </p:sp>
        <p:sp>
          <p:nvSpPr>
            <p:cNvPr id="38" name="Rectangle 37">
              <a:extLst>
                <a:ext uri="{FF2B5EF4-FFF2-40B4-BE49-F238E27FC236}">
                  <a16:creationId xmlns:a16="http://schemas.microsoft.com/office/drawing/2014/main" id="{BAEC8541-48D2-4EEB-9A1C-A08FD8476A2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extBox 46">
            <a:extLst>
              <a:ext uri="{FF2B5EF4-FFF2-40B4-BE49-F238E27FC236}">
                <a16:creationId xmlns:a16="http://schemas.microsoft.com/office/drawing/2014/main" id="{7B240EC2-CF9A-40C9-B055-F5F150F80E61}"/>
              </a:ext>
            </a:extLst>
          </p:cNvPr>
          <p:cNvSpPr txBox="1"/>
          <p:nvPr/>
        </p:nvSpPr>
        <p:spPr>
          <a:xfrm>
            <a:off x="5829784" y="2384544"/>
            <a:ext cx="1043036" cy="461665"/>
          </a:xfrm>
          <a:prstGeom prst="rect">
            <a:avLst/>
          </a:prstGeom>
          <a:noFill/>
        </p:spPr>
        <p:txBody>
          <a:bodyPr wrap="square">
            <a:spAutoFit/>
          </a:bodyPr>
          <a:lstStyle/>
          <a:p>
            <a:pPr algn="ctr"/>
            <a:r>
              <a:rPr lang="en-US" sz="2400" dirty="0">
                <a:solidFill>
                  <a:srgbClr val="FFCDCD"/>
                </a:solidFill>
                <a:latin typeface="Consolas" panose="020B0609020204030204" pitchFamily="49" charset="0"/>
              </a:rPr>
              <a:t>2000</a:t>
            </a:r>
          </a:p>
        </p:txBody>
      </p:sp>
      <p:sp>
        <p:nvSpPr>
          <p:cNvPr id="50" name="TextBox 49">
            <a:extLst>
              <a:ext uri="{FF2B5EF4-FFF2-40B4-BE49-F238E27FC236}">
                <a16:creationId xmlns:a16="http://schemas.microsoft.com/office/drawing/2014/main" id="{573769C1-914F-4447-B604-B50CFBF7D030}"/>
              </a:ext>
            </a:extLst>
          </p:cNvPr>
          <p:cNvSpPr txBox="1"/>
          <p:nvPr/>
        </p:nvSpPr>
        <p:spPr>
          <a:xfrm>
            <a:off x="8118357" y="2173016"/>
            <a:ext cx="898003" cy="1384995"/>
          </a:xfrm>
          <a:prstGeom prst="rect">
            <a:avLst/>
          </a:prstGeom>
          <a:noFill/>
        </p:spPr>
        <p:txBody>
          <a:bodyPr wrap="none" rtlCol="0">
            <a:spAutoFit/>
          </a:bodyPr>
          <a:lstStyle/>
          <a:p>
            <a:pPr algn="ctr"/>
            <a:r>
              <a:rPr lang="en-US" sz="2800" dirty="0"/>
              <a:t>1000</a:t>
            </a:r>
          </a:p>
          <a:p>
            <a:pPr algn="ctr"/>
            <a:r>
              <a:rPr lang="en-US" sz="2800" dirty="0"/>
              <a:t>1020</a:t>
            </a:r>
          </a:p>
          <a:p>
            <a:pPr algn="ctr"/>
            <a:r>
              <a:rPr lang="en-US" sz="2800" dirty="0"/>
              <a:t>…</a:t>
            </a:r>
          </a:p>
        </p:txBody>
      </p:sp>
      <p:grpSp>
        <p:nvGrpSpPr>
          <p:cNvPr id="62" name="Group 61">
            <a:extLst>
              <a:ext uri="{FF2B5EF4-FFF2-40B4-BE49-F238E27FC236}">
                <a16:creationId xmlns:a16="http://schemas.microsoft.com/office/drawing/2014/main" id="{8633FE35-C995-4B01-ADEA-59A79D40FFE9}"/>
              </a:ext>
            </a:extLst>
          </p:cNvPr>
          <p:cNvGrpSpPr/>
          <p:nvPr/>
        </p:nvGrpSpPr>
        <p:grpSpPr>
          <a:xfrm>
            <a:off x="5688227" y="4667504"/>
            <a:ext cx="2483678" cy="421930"/>
            <a:chOff x="8303395" y="-754700"/>
            <a:chExt cx="1052960" cy="421930"/>
          </a:xfrm>
        </p:grpSpPr>
        <p:sp>
          <p:nvSpPr>
            <p:cNvPr id="63" name="TextBox 62">
              <a:extLst>
                <a:ext uri="{FF2B5EF4-FFF2-40B4-BE49-F238E27FC236}">
                  <a16:creationId xmlns:a16="http://schemas.microsoft.com/office/drawing/2014/main" id="{54D4E679-0D66-4DE4-99F1-B5A9051BF455}"/>
                </a:ext>
              </a:extLst>
            </p:cNvPr>
            <p:cNvSpPr txBox="1"/>
            <p:nvPr/>
          </p:nvSpPr>
          <p:spPr>
            <a:xfrm>
              <a:off x="8303395" y="-754700"/>
              <a:ext cx="128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v</a:t>
              </a:r>
            </a:p>
          </p:txBody>
        </p:sp>
        <p:sp>
          <p:nvSpPr>
            <p:cNvPr id="64" name="Rectangle 63">
              <a:extLst>
                <a:ext uri="{FF2B5EF4-FFF2-40B4-BE49-F238E27FC236}">
                  <a16:creationId xmlns:a16="http://schemas.microsoft.com/office/drawing/2014/main" id="{02C6BE0F-D847-4FCC-9D33-1F5AF78A8EDA}"/>
                </a:ext>
              </a:extLst>
            </p:cNvPr>
            <p:cNvSpPr/>
            <p:nvPr/>
          </p:nvSpPr>
          <p:spPr>
            <a:xfrm>
              <a:off x="8418952" y="-727116"/>
              <a:ext cx="937403"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65" name="TextBox 64">
            <a:extLst>
              <a:ext uri="{FF2B5EF4-FFF2-40B4-BE49-F238E27FC236}">
                <a16:creationId xmlns:a16="http://schemas.microsoft.com/office/drawing/2014/main" id="{7981EC82-5A6F-436F-8662-00936F446851}"/>
              </a:ext>
            </a:extLst>
          </p:cNvPr>
          <p:cNvSpPr txBox="1"/>
          <p:nvPr/>
        </p:nvSpPr>
        <p:spPr>
          <a:xfrm>
            <a:off x="5892004" y="4702910"/>
            <a:ext cx="14542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"Vanilla"</a:t>
            </a:r>
          </a:p>
        </p:txBody>
      </p:sp>
      <p:cxnSp>
        <p:nvCxnSpPr>
          <p:cNvPr id="66" name="Straight Arrow Connector 65">
            <a:extLst>
              <a:ext uri="{FF2B5EF4-FFF2-40B4-BE49-F238E27FC236}">
                <a16:creationId xmlns:a16="http://schemas.microsoft.com/office/drawing/2014/main" id="{FB389240-6EB3-4D86-AEB0-77C1549B0DB7}"/>
              </a:ext>
            </a:extLst>
          </p:cNvPr>
          <p:cNvCxnSpPr/>
          <p:nvPr/>
        </p:nvCxnSpPr>
        <p:spPr>
          <a:xfrm>
            <a:off x="359192" y="41243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2CBB40D-93D8-479B-A5FD-E49AB43C319C}"/>
              </a:ext>
            </a:extLst>
          </p:cNvPr>
          <p:cNvSpPr txBox="1"/>
          <p:nvPr/>
        </p:nvSpPr>
        <p:spPr>
          <a:xfrm>
            <a:off x="1313073" y="4234272"/>
            <a:ext cx="1043036"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2020</a:t>
            </a:r>
          </a:p>
        </p:txBody>
      </p:sp>
      <p:grpSp>
        <p:nvGrpSpPr>
          <p:cNvPr id="68" name="Group 67">
            <a:extLst>
              <a:ext uri="{FF2B5EF4-FFF2-40B4-BE49-F238E27FC236}">
                <a16:creationId xmlns:a16="http://schemas.microsoft.com/office/drawing/2014/main" id="{2C5B4A3B-07A9-4C56-9E1F-3333383FDB93}"/>
              </a:ext>
            </a:extLst>
          </p:cNvPr>
          <p:cNvGrpSpPr/>
          <p:nvPr/>
        </p:nvGrpSpPr>
        <p:grpSpPr>
          <a:xfrm>
            <a:off x="5671907" y="2865195"/>
            <a:ext cx="1062523" cy="408046"/>
            <a:chOff x="8151816" y="-722002"/>
            <a:chExt cx="1062523" cy="408046"/>
          </a:xfrm>
        </p:grpSpPr>
        <p:sp>
          <p:nvSpPr>
            <p:cNvPr id="69" name="TextBox 68">
              <a:extLst>
                <a:ext uri="{FF2B5EF4-FFF2-40B4-BE49-F238E27FC236}">
                  <a16:creationId xmlns:a16="http://schemas.microsoft.com/office/drawing/2014/main" id="{30135E42-19F8-4367-BF11-1CED8C70D37F}"/>
                </a:ext>
              </a:extLst>
            </p:cNvPr>
            <p:cNvSpPr txBox="1"/>
            <p:nvPr/>
          </p:nvSpPr>
          <p:spPr>
            <a:xfrm>
              <a:off x="8151816" y="-722002"/>
              <a:ext cx="319318" cy="400110"/>
            </a:xfrm>
            <a:prstGeom prst="rect">
              <a:avLst/>
            </a:prstGeom>
            <a:noFill/>
          </p:spPr>
          <p:txBody>
            <a:bodyPr wrap="none" rtlCol="0">
              <a:spAutoFit/>
            </a:bodyPr>
            <a:lstStyle/>
            <a:p>
              <a:r>
                <a:rPr lang="en-US" sz="2000" dirty="0">
                  <a:solidFill>
                    <a:srgbClr val="00FFFF"/>
                  </a:solidFill>
                </a:rPr>
                <a:t>y</a:t>
              </a:r>
            </a:p>
          </p:txBody>
        </p:sp>
        <p:sp>
          <p:nvSpPr>
            <p:cNvPr id="74" name="Rectangle 73">
              <a:extLst>
                <a:ext uri="{FF2B5EF4-FFF2-40B4-BE49-F238E27FC236}">
                  <a16:creationId xmlns:a16="http://schemas.microsoft.com/office/drawing/2014/main" id="{AFBDFA3A-0E66-45AD-B353-BEF3150EAB72}"/>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DFCC9624-A273-44D3-96CB-27B2C24EE053}"/>
              </a:ext>
            </a:extLst>
          </p:cNvPr>
          <p:cNvSpPr txBox="1"/>
          <p:nvPr/>
        </p:nvSpPr>
        <p:spPr>
          <a:xfrm>
            <a:off x="5829784" y="2837336"/>
            <a:ext cx="1043036" cy="461665"/>
          </a:xfrm>
          <a:prstGeom prst="rect">
            <a:avLst/>
          </a:prstGeom>
          <a:noFill/>
        </p:spPr>
        <p:txBody>
          <a:bodyPr wrap="square">
            <a:spAutoFit/>
          </a:bodyPr>
          <a:lstStyle/>
          <a:p>
            <a:pPr algn="ctr"/>
            <a:r>
              <a:rPr lang="en-US" sz="2400" dirty="0">
                <a:solidFill>
                  <a:srgbClr val="FFCDCD"/>
                </a:solidFill>
                <a:latin typeface="Consolas" panose="020B0609020204030204" pitchFamily="49" charset="0"/>
              </a:rPr>
              <a:t>2020</a:t>
            </a:r>
          </a:p>
        </p:txBody>
      </p:sp>
      <p:sp>
        <p:nvSpPr>
          <p:cNvPr id="8" name="Freeform: Shape 7">
            <a:extLst>
              <a:ext uri="{FF2B5EF4-FFF2-40B4-BE49-F238E27FC236}">
                <a16:creationId xmlns:a16="http://schemas.microsoft.com/office/drawing/2014/main" id="{CA04DB03-66FA-4B82-A089-FB7DDC880902}"/>
              </a:ext>
            </a:extLst>
          </p:cNvPr>
          <p:cNvSpPr/>
          <p:nvPr/>
        </p:nvSpPr>
        <p:spPr>
          <a:xfrm>
            <a:off x="6697744" y="2628655"/>
            <a:ext cx="1973658" cy="1630750"/>
          </a:xfrm>
          <a:custGeom>
            <a:avLst/>
            <a:gdLst>
              <a:gd name="connsiteX0" fmla="*/ 0 w 1973658"/>
              <a:gd name="connsiteY0" fmla="*/ 0 h 1630750"/>
              <a:gd name="connsiteX1" fmla="*/ 922828 w 1973658"/>
              <a:gd name="connsiteY1" fmla="*/ 42138 h 1630750"/>
              <a:gd name="connsiteX2" fmla="*/ 1748737 w 1973658"/>
              <a:gd name="connsiteY2" fmla="*/ 248615 h 1630750"/>
              <a:gd name="connsiteX3" fmla="*/ 1929932 w 1973658"/>
              <a:gd name="connsiteY3" fmla="*/ 986035 h 1630750"/>
              <a:gd name="connsiteX4" fmla="*/ 1061884 w 1973658"/>
              <a:gd name="connsiteY4" fmla="*/ 1630750 h 163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8" h="1630750">
                <a:moveTo>
                  <a:pt x="0" y="0"/>
                </a:moveTo>
                <a:cubicBezTo>
                  <a:pt x="315686" y="351"/>
                  <a:pt x="631372" y="702"/>
                  <a:pt x="922828" y="42138"/>
                </a:cubicBezTo>
                <a:cubicBezTo>
                  <a:pt x="1214284" y="83574"/>
                  <a:pt x="1580886" y="91299"/>
                  <a:pt x="1748737" y="248615"/>
                </a:cubicBezTo>
                <a:cubicBezTo>
                  <a:pt x="1916588" y="405931"/>
                  <a:pt x="2044407" y="755679"/>
                  <a:pt x="1929932" y="986035"/>
                </a:cubicBezTo>
                <a:cubicBezTo>
                  <a:pt x="1815457" y="1216391"/>
                  <a:pt x="1438670" y="1423570"/>
                  <a:pt x="1061884" y="16307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781050" y="-152400"/>
            <a:ext cx="10477500" cy="1143000"/>
          </a:xfrm>
        </p:spPr>
        <p:txBody>
          <a:bodyPr>
            <a:normAutofit/>
          </a:bodyPr>
          <a:lstStyle/>
          <a:p>
            <a:r>
              <a:rPr lang="en-US" sz="4000" dirty="0"/>
              <a:t>Pointers: A Type of Object Reference</a:t>
            </a:r>
          </a:p>
        </p:txBody>
      </p:sp>
      <p:sp>
        <p:nvSpPr>
          <p:cNvPr id="77" name="Freeform: Shape 76">
            <a:extLst>
              <a:ext uri="{FF2B5EF4-FFF2-40B4-BE49-F238E27FC236}">
                <a16:creationId xmlns:a16="http://schemas.microsoft.com/office/drawing/2014/main" id="{95D2C896-31F8-4150-9877-5BFE2A23F53C}"/>
              </a:ext>
            </a:extLst>
          </p:cNvPr>
          <p:cNvSpPr/>
          <p:nvPr/>
        </p:nvSpPr>
        <p:spPr>
          <a:xfrm>
            <a:off x="6695913" y="3083468"/>
            <a:ext cx="2253241" cy="1630750"/>
          </a:xfrm>
          <a:custGeom>
            <a:avLst/>
            <a:gdLst>
              <a:gd name="connsiteX0" fmla="*/ 0 w 1973658"/>
              <a:gd name="connsiteY0" fmla="*/ 0 h 1630750"/>
              <a:gd name="connsiteX1" fmla="*/ 922828 w 1973658"/>
              <a:gd name="connsiteY1" fmla="*/ 42138 h 1630750"/>
              <a:gd name="connsiteX2" fmla="*/ 1748737 w 1973658"/>
              <a:gd name="connsiteY2" fmla="*/ 248615 h 1630750"/>
              <a:gd name="connsiteX3" fmla="*/ 1929932 w 1973658"/>
              <a:gd name="connsiteY3" fmla="*/ 986035 h 1630750"/>
              <a:gd name="connsiteX4" fmla="*/ 1061884 w 1973658"/>
              <a:gd name="connsiteY4" fmla="*/ 1630750 h 163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8" h="1630750">
                <a:moveTo>
                  <a:pt x="0" y="0"/>
                </a:moveTo>
                <a:cubicBezTo>
                  <a:pt x="315686" y="351"/>
                  <a:pt x="631372" y="702"/>
                  <a:pt x="922828" y="42138"/>
                </a:cubicBezTo>
                <a:cubicBezTo>
                  <a:pt x="1214284" y="83574"/>
                  <a:pt x="1580886" y="91299"/>
                  <a:pt x="1748737" y="248615"/>
                </a:cubicBezTo>
                <a:cubicBezTo>
                  <a:pt x="1916588" y="405931"/>
                  <a:pt x="2044407" y="755679"/>
                  <a:pt x="1929932" y="986035"/>
                </a:cubicBezTo>
                <a:cubicBezTo>
                  <a:pt x="1815457" y="1216391"/>
                  <a:pt x="1438670" y="1423570"/>
                  <a:pt x="1061884" y="16307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FB6D6AA-7883-4BD5-B32E-B811E9CB6D99}"/>
              </a:ext>
            </a:extLst>
          </p:cNvPr>
          <p:cNvSpPr txBox="1"/>
          <p:nvPr/>
        </p:nvSpPr>
        <p:spPr>
          <a:xfrm>
            <a:off x="5829784" y="2384544"/>
            <a:ext cx="1043036" cy="461665"/>
          </a:xfrm>
          <a:prstGeom prst="rect">
            <a:avLst/>
          </a:prstGeom>
          <a:noFill/>
        </p:spPr>
        <p:txBody>
          <a:bodyPr wrap="square">
            <a:spAutoFit/>
          </a:bodyPr>
          <a:lstStyle/>
          <a:p>
            <a:pPr algn="ctr"/>
            <a:r>
              <a:rPr lang="en-US" sz="2400" dirty="0">
                <a:solidFill>
                  <a:srgbClr val="F6FDCF"/>
                </a:solidFill>
                <a:latin typeface="Consolas" panose="020B0609020204030204" pitchFamily="49" charset="0"/>
              </a:rPr>
              <a:t>2000</a:t>
            </a:r>
          </a:p>
        </p:txBody>
      </p:sp>
      <p:sp>
        <p:nvSpPr>
          <p:cNvPr id="79" name="Freeform: Shape 78">
            <a:extLst>
              <a:ext uri="{FF2B5EF4-FFF2-40B4-BE49-F238E27FC236}">
                <a16:creationId xmlns:a16="http://schemas.microsoft.com/office/drawing/2014/main" id="{11946130-638B-47C3-B3D7-63875EB29A00}"/>
              </a:ext>
            </a:extLst>
          </p:cNvPr>
          <p:cNvSpPr/>
          <p:nvPr/>
        </p:nvSpPr>
        <p:spPr>
          <a:xfrm>
            <a:off x="6697744" y="3083468"/>
            <a:ext cx="1222874" cy="1168282"/>
          </a:xfrm>
          <a:custGeom>
            <a:avLst/>
            <a:gdLst>
              <a:gd name="connsiteX0" fmla="*/ 0 w 1973658"/>
              <a:gd name="connsiteY0" fmla="*/ 0 h 1630750"/>
              <a:gd name="connsiteX1" fmla="*/ 922828 w 1973658"/>
              <a:gd name="connsiteY1" fmla="*/ 42138 h 1630750"/>
              <a:gd name="connsiteX2" fmla="*/ 1748737 w 1973658"/>
              <a:gd name="connsiteY2" fmla="*/ 248615 h 1630750"/>
              <a:gd name="connsiteX3" fmla="*/ 1929932 w 1973658"/>
              <a:gd name="connsiteY3" fmla="*/ 986035 h 1630750"/>
              <a:gd name="connsiteX4" fmla="*/ 1061884 w 1973658"/>
              <a:gd name="connsiteY4" fmla="*/ 1630750 h 163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8" h="1630750">
                <a:moveTo>
                  <a:pt x="0" y="0"/>
                </a:moveTo>
                <a:cubicBezTo>
                  <a:pt x="315686" y="351"/>
                  <a:pt x="631372" y="702"/>
                  <a:pt x="922828" y="42138"/>
                </a:cubicBezTo>
                <a:cubicBezTo>
                  <a:pt x="1214284" y="83574"/>
                  <a:pt x="1580886" y="91299"/>
                  <a:pt x="1748737" y="248615"/>
                </a:cubicBezTo>
                <a:cubicBezTo>
                  <a:pt x="1916588" y="405931"/>
                  <a:pt x="2044407" y="755679"/>
                  <a:pt x="1929932" y="986035"/>
                </a:cubicBezTo>
                <a:cubicBezTo>
                  <a:pt x="1815457" y="1216391"/>
                  <a:pt x="1438670" y="1423570"/>
                  <a:pt x="1061884" y="16307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peech Bubble: Rectangle with Corners Rounded 79">
            <a:extLst>
              <a:ext uri="{FF2B5EF4-FFF2-40B4-BE49-F238E27FC236}">
                <a16:creationId xmlns:a16="http://schemas.microsoft.com/office/drawing/2014/main" id="{F8DE5897-9113-4434-A8B2-592671D0E436}"/>
              </a:ext>
            </a:extLst>
          </p:cNvPr>
          <p:cNvSpPr/>
          <p:nvPr/>
        </p:nvSpPr>
        <p:spPr>
          <a:xfrm>
            <a:off x="1475294" y="513180"/>
            <a:ext cx="4032861" cy="1362363"/>
          </a:xfrm>
          <a:prstGeom prst="wedgeRoundRectCallout">
            <a:avLst>
              <a:gd name="adj1" fmla="val -61472"/>
              <a:gd name="adj2" fmla="val 953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Just like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assignments with object references, this just copies the pointer from</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x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into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y</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
        <p:nvSpPr>
          <p:cNvPr id="81" name="Speech Bubble: Rectangle with Corners Rounded 80">
            <a:extLst>
              <a:ext uri="{FF2B5EF4-FFF2-40B4-BE49-F238E27FC236}">
                <a16:creationId xmlns:a16="http://schemas.microsoft.com/office/drawing/2014/main" id="{C1143731-8857-48D2-A656-9E21E544DD94}"/>
              </a:ext>
            </a:extLst>
          </p:cNvPr>
          <p:cNvSpPr/>
          <p:nvPr/>
        </p:nvSpPr>
        <p:spPr>
          <a:xfrm>
            <a:off x="7914195" y="4936210"/>
            <a:ext cx="3644394" cy="1107403"/>
          </a:xfrm>
          <a:prstGeom prst="wedgeRoundRectCallout">
            <a:avLst>
              <a:gd name="adj1" fmla="val -65251"/>
              <a:gd name="adj2" fmla="val -717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 does nothing to the pointed-to objects/values!</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46" name="Speech Bubble: Rectangle with Corners Rounded 45">
            <a:extLst>
              <a:ext uri="{FF2B5EF4-FFF2-40B4-BE49-F238E27FC236}">
                <a16:creationId xmlns:a16="http://schemas.microsoft.com/office/drawing/2014/main" id="{63C135DD-9946-4C7F-9444-3BF5990958AB}"/>
              </a:ext>
            </a:extLst>
          </p:cNvPr>
          <p:cNvSpPr/>
          <p:nvPr/>
        </p:nvSpPr>
        <p:spPr>
          <a:xfrm>
            <a:off x="1497767" y="2820449"/>
            <a:ext cx="3486972" cy="1571271"/>
          </a:xfrm>
          <a:prstGeom prst="wedgeRoundRectCallout">
            <a:avLst>
              <a:gd name="adj1" fmla="val -61089"/>
              <a:gd name="adj2" fmla="val 649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we use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&amp;</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to get the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address of a</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value/object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it gives us a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pointer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 that's basically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object reference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p:txBody>
      </p:sp>
    </p:spTree>
    <p:extLst>
      <p:ext uri="{BB962C8B-B14F-4D97-AF65-F5344CB8AC3E}">
        <p14:creationId xmlns:p14="http://schemas.microsoft.com/office/powerpoint/2010/main" val="206450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1" nodeType="clickEffect">
                                  <p:stCondLst>
                                    <p:cond delay="0"/>
                                  </p:stCondLst>
                                  <p:childTnLst>
                                    <p:animMotion origin="layout" path="M 4.16667E-7 -3.33333E-6 L 0.12292 -0.35578 " pathEditMode="relative" rAng="0" ptsTypes="AA">
                                      <p:cBhvr>
                                        <p:cTn id="77" dur="2000" fill="hold"/>
                                        <p:tgtEl>
                                          <p:spTgt spid="35"/>
                                        </p:tgtEl>
                                        <p:attrNameLst>
                                          <p:attrName>ppt_x</p:attrName>
                                          <p:attrName>ppt_y</p:attrName>
                                        </p:attrNameLst>
                                      </p:cBhvr>
                                      <p:rCtr x="6146" y="-17801"/>
                                    </p:animMotion>
                                  </p:childTnLst>
                                </p:cTn>
                              </p:par>
                              <p:par>
                                <p:cTn id="78" presetID="42" presetClass="path" presetSubtype="0" accel="50000" decel="50000" fill="hold" grpId="1" nodeType="withEffect">
                                  <p:stCondLst>
                                    <p:cond delay="0"/>
                                  </p:stCondLst>
                                  <p:childTnLst>
                                    <p:animMotion origin="layout" path="M -6.25E-7 4.07407E-6 L 0.18594 -0.35996 " pathEditMode="relative" rAng="0" ptsTypes="AA">
                                      <p:cBhvr>
                                        <p:cTn id="79" dur="2000" fill="hold"/>
                                        <p:tgtEl>
                                          <p:spTgt spid="67"/>
                                        </p:tgtEl>
                                        <p:attrNameLst>
                                          <p:attrName>ppt_x</p:attrName>
                                          <p:attrName>ppt_y</p:attrName>
                                        </p:attrNameLst>
                                      </p:cBhvr>
                                      <p:rCtr x="9297" y="-18009"/>
                                    </p:animMotion>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7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91"/>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wipe(up)">
                                      <p:cBhvr>
                                        <p:cTn id="108" dur="500"/>
                                        <p:tgtEl>
                                          <p:spTgt spid="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500"/>
                                        <p:tgtEl>
                                          <p:spTgt spid="7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9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wipe(down)">
                                      <p:cBhvr>
                                        <p:cTn id="126" dur="500"/>
                                        <p:tgtEl>
                                          <p:spTgt spid="80"/>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1.875E-6 -4.07407E-6 L 0.46523 0.05139 " pathEditMode="relative" rAng="0" ptsTypes="AA">
                                      <p:cBhvr>
                                        <p:cTn id="130" dur="2000" fill="hold"/>
                                        <p:tgtEl>
                                          <p:spTgt spid="80"/>
                                        </p:tgtEl>
                                        <p:attrNameLst>
                                          <p:attrName>ppt_x</p:attrName>
                                          <p:attrName>ppt_y</p:attrName>
                                        </p:attrNameLst>
                                      </p:cBhvr>
                                      <p:rCtr x="23255" y="2569"/>
                                    </p:animMotion>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par>
                                <p:cTn id="135" presetID="42" presetClass="path" presetSubtype="0" accel="50000" decel="50000" fill="hold" grpId="1" nodeType="withEffect">
                                  <p:stCondLst>
                                    <p:cond delay="0"/>
                                  </p:stCondLst>
                                  <p:childTnLst>
                                    <p:animMotion origin="layout" path="M -3.33333E-6 0 L -3.33333E-6 0.06829 " pathEditMode="relative" rAng="0" ptsTypes="AA">
                                      <p:cBhvr>
                                        <p:cTn id="136" dur="2000" fill="hold"/>
                                        <p:tgtEl>
                                          <p:spTgt spid="78"/>
                                        </p:tgtEl>
                                        <p:attrNameLst>
                                          <p:attrName>ppt_x</p:attrName>
                                          <p:attrName>ppt_y</p:attrName>
                                        </p:attrNameLst>
                                      </p:cBhvr>
                                      <p:rCtr x="0" y="3403"/>
                                    </p:animMotion>
                                  </p:childTnLst>
                                </p:cTn>
                              </p:par>
                              <p:par>
                                <p:cTn id="137" presetID="10" presetClass="exit" presetSubtype="0" fill="hold" grpId="1" nodeType="withEffect">
                                  <p:stCondLst>
                                    <p:cond delay="0"/>
                                  </p:stCondLst>
                                  <p:childTnLst>
                                    <p:animEffect transition="out" filter="fade">
                                      <p:cBhvr>
                                        <p:cTn id="138" dur="500"/>
                                        <p:tgtEl>
                                          <p:spTgt spid="75"/>
                                        </p:tgtEl>
                                      </p:cBhvr>
                                    </p:animEffect>
                                    <p:set>
                                      <p:cBhvr>
                                        <p:cTn id="139" dur="1" fill="hold">
                                          <p:stCondLst>
                                            <p:cond delay="499"/>
                                          </p:stCondLst>
                                        </p:cTn>
                                        <p:tgtEl>
                                          <p:spTgt spid="75"/>
                                        </p:tgtEl>
                                        <p:attrNameLst>
                                          <p:attrName>style.visibility</p:attrName>
                                        </p:attrNameLst>
                                      </p:cBhvr>
                                      <p:to>
                                        <p:strVal val="hidden"/>
                                      </p:to>
                                    </p:set>
                                  </p:childTnLst>
                                </p:cTn>
                              </p:par>
                            </p:childTnLst>
                          </p:cTn>
                        </p:par>
                        <p:par>
                          <p:cTn id="140" fill="hold">
                            <p:stCondLst>
                              <p:cond delay="2000"/>
                            </p:stCondLst>
                            <p:childTnLst>
                              <p:par>
                                <p:cTn id="141" presetID="22" presetClass="exit" presetSubtype="4" fill="hold" grpId="2" nodeType="afterEffect">
                                  <p:stCondLst>
                                    <p:cond delay="0"/>
                                  </p:stCondLst>
                                  <p:childTnLst>
                                    <p:animEffect transition="out" filter="wipe(down)">
                                      <p:cBhvr>
                                        <p:cTn id="142" dur="500"/>
                                        <p:tgtEl>
                                          <p:spTgt spid="77"/>
                                        </p:tgtEl>
                                      </p:cBhvr>
                                    </p:animEffect>
                                    <p:set>
                                      <p:cBhvr>
                                        <p:cTn id="143" dur="1" fill="hold">
                                          <p:stCondLst>
                                            <p:cond delay="499"/>
                                          </p:stCondLst>
                                        </p:cTn>
                                        <p:tgtEl>
                                          <p:spTgt spid="77"/>
                                        </p:tgtEl>
                                        <p:attrNameLst>
                                          <p:attrName>style.visibility</p:attrName>
                                        </p:attrNameLst>
                                      </p:cBhvr>
                                      <p:to>
                                        <p:strVal val="hidden"/>
                                      </p:to>
                                    </p:set>
                                  </p:childTnLst>
                                </p:cTn>
                              </p:par>
                            </p:childTnLst>
                          </p:cTn>
                        </p:par>
                        <p:par>
                          <p:cTn id="144" fill="hold">
                            <p:stCondLst>
                              <p:cond delay="2500"/>
                            </p:stCondLst>
                            <p:childTnLst>
                              <p:par>
                                <p:cTn id="145" presetID="22" presetClass="entr" presetSubtype="1" fill="hold" grpId="0" nodeType="after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wipe(up)">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wipe(down)">
                                      <p:cBhvr>
                                        <p:cTn id="152" dur="500"/>
                                        <p:tgtEl>
                                          <p:spTgt spid="81"/>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8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80"/>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93"/>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4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1" nodeType="clickEffect">
                                  <p:stCondLst>
                                    <p:cond delay="0"/>
                                  </p:stCondLst>
                                  <p:childTnLst>
                                    <p:animEffect transition="out" filter="fade">
                                      <p:cBhvr>
                                        <p:cTn id="170" dur="500"/>
                                        <p:tgtEl>
                                          <p:spTgt spid="8"/>
                                        </p:tgtEl>
                                      </p:cBhvr>
                                    </p:animEffect>
                                    <p:set>
                                      <p:cBhvr>
                                        <p:cTn id="171" dur="1" fill="hold">
                                          <p:stCondLst>
                                            <p:cond delay="499"/>
                                          </p:stCondLst>
                                        </p:cTn>
                                        <p:tgtEl>
                                          <p:spTgt spid="8"/>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77"/>
                                        </p:tgtEl>
                                      </p:cBhvr>
                                    </p:animEffect>
                                    <p:set>
                                      <p:cBhvr>
                                        <p:cTn id="174" dur="1" fill="hold">
                                          <p:stCondLst>
                                            <p:cond delay="499"/>
                                          </p:stCondLst>
                                        </p:cTn>
                                        <p:tgtEl>
                                          <p:spTgt spid="77"/>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68"/>
                                        </p:tgtEl>
                                      </p:cBhvr>
                                    </p:animEffect>
                                    <p:set>
                                      <p:cBhvr>
                                        <p:cTn id="177" dur="1" fill="hold">
                                          <p:stCondLst>
                                            <p:cond delay="499"/>
                                          </p:stCondLst>
                                        </p:cTn>
                                        <p:tgtEl>
                                          <p:spTgt spid="6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6"/>
                                        </p:tgtEl>
                                      </p:cBhvr>
                                    </p:animEffect>
                                    <p:set>
                                      <p:cBhvr>
                                        <p:cTn id="180" dur="1" fill="hold">
                                          <p:stCondLst>
                                            <p:cond delay="499"/>
                                          </p:stCondLst>
                                        </p:cTn>
                                        <p:tgtEl>
                                          <p:spTgt spid="36"/>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35"/>
                                        </p:tgtEl>
                                      </p:cBhvr>
                                    </p:animEffect>
                                    <p:set>
                                      <p:cBhvr>
                                        <p:cTn id="183" dur="1" fill="hold">
                                          <p:stCondLst>
                                            <p:cond delay="499"/>
                                          </p:stCondLst>
                                        </p:cTn>
                                        <p:tgtEl>
                                          <p:spTgt spid="35"/>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71"/>
                                        </p:tgtEl>
                                      </p:cBhvr>
                                    </p:animEffect>
                                    <p:set>
                                      <p:cBhvr>
                                        <p:cTn id="186" dur="1" fill="hold">
                                          <p:stCondLst>
                                            <p:cond delay="499"/>
                                          </p:stCondLst>
                                        </p:cTn>
                                        <p:tgtEl>
                                          <p:spTgt spid="71"/>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50"/>
                                        </p:tgtEl>
                                      </p:cBhvr>
                                    </p:animEffect>
                                    <p:set>
                                      <p:cBhvr>
                                        <p:cTn id="189" dur="1" fill="hold">
                                          <p:stCondLst>
                                            <p:cond delay="499"/>
                                          </p:stCondLst>
                                        </p:cTn>
                                        <p:tgtEl>
                                          <p:spTgt spid="50"/>
                                        </p:tgtEl>
                                        <p:attrNameLst>
                                          <p:attrName>style.visibility</p:attrName>
                                        </p:attrNameLst>
                                      </p:cBhvr>
                                      <p:to>
                                        <p:strVal val="hidden"/>
                                      </p:to>
                                    </p:set>
                                  </p:childTnLst>
                                </p:cTn>
                              </p:par>
                              <p:par>
                                <p:cTn id="190" presetID="10" presetClass="exit" presetSubtype="0" fill="hold" grpId="2" nodeType="with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79"/>
                                        </p:tgtEl>
                                      </p:cBhvr>
                                    </p:animEffect>
                                    <p:set>
                                      <p:cBhvr>
                                        <p:cTn id="195" dur="1" fill="hold">
                                          <p:stCondLst>
                                            <p:cond delay="499"/>
                                          </p:stCondLst>
                                        </p:cTn>
                                        <p:tgtEl>
                                          <p:spTgt spid="79"/>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47"/>
                                        </p:tgtEl>
                                      </p:cBhvr>
                                    </p:animEffect>
                                    <p:set>
                                      <p:cBhvr>
                                        <p:cTn id="198" dur="1" fill="hold">
                                          <p:stCondLst>
                                            <p:cond delay="499"/>
                                          </p:stCondLst>
                                        </p:cTn>
                                        <p:tgtEl>
                                          <p:spTgt spid="47"/>
                                        </p:tgtEl>
                                        <p:attrNameLst>
                                          <p:attrName>style.visibility</p:attrName>
                                        </p:attrNameLst>
                                      </p:cBhvr>
                                      <p:to>
                                        <p:strVal val="hidden"/>
                                      </p:to>
                                    </p:set>
                                  </p:childTnLst>
                                </p:cTn>
                              </p:par>
                              <p:par>
                                <p:cTn id="199" presetID="10" presetClass="exit" presetSubtype="0" fill="hold" grpId="2" nodeType="withEffect">
                                  <p:stCondLst>
                                    <p:cond delay="0"/>
                                  </p:stCondLst>
                                  <p:childTnLst>
                                    <p:animEffect transition="out" filter="fade">
                                      <p:cBhvr>
                                        <p:cTn id="200" dur="500"/>
                                        <p:tgtEl>
                                          <p:spTgt spid="78"/>
                                        </p:tgtEl>
                                      </p:cBhvr>
                                    </p:animEffect>
                                    <p:set>
                                      <p:cBhvr>
                                        <p:cTn id="201" dur="1" fill="hold">
                                          <p:stCondLst>
                                            <p:cond delay="499"/>
                                          </p:stCondLst>
                                        </p:cTn>
                                        <p:tgtEl>
                                          <p:spTgt spid="78"/>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43"/>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27"/>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28"/>
                                        </p:tgtEl>
                                        <p:attrNameLst>
                                          <p:attrName>style.visibility</p:attrName>
                                        </p:attrNameLst>
                                      </p:cBhvr>
                                      <p:to>
                                        <p:strVal val="visible"/>
                                      </p:to>
                                    </p:set>
                                    <p:animEffect transition="in" filter="wipe(left)">
                                      <p:cBhvr>
                                        <p:cTn id="214" dur="500"/>
                                        <p:tgtEl>
                                          <p:spTgt spid="28"/>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nodeType="clickEffect">
                                  <p:stCondLst>
                                    <p:cond delay="0"/>
                                  </p:stCondLst>
                                  <p:childTnLst>
                                    <p:set>
                                      <p:cBhvr>
                                        <p:cTn id="21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8" grpId="0"/>
      <p:bldP spid="28" grpId="0"/>
      <p:bldP spid="34" grpId="0"/>
      <p:bldP spid="35" grpId="0"/>
      <p:bldP spid="35" grpId="1"/>
      <p:bldP spid="35" grpId="2"/>
      <p:bldP spid="47" grpId="0"/>
      <p:bldP spid="47" grpId="1"/>
      <p:bldP spid="50" grpId="0"/>
      <p:bldP spid="50" grpId="1"/>
      <p:bldP spid="65" grpId="0"/>
      <p:bldP spid="67" grpId="0"/>
      <p:bldP spid="67" grpId="1"/>
      <p:bldP spid="67" grpId="2"/>
      <p:bldP spid="75" grpId="0"/>
      <p:bldP spid="75" grpId="1"/>
      <p:bldP spid="8" grpId="0" animBg="1"/>
      <p:bldP spid="8" grpId="1" animBg="1"/>
      <p:bldP spid="77" grpId="0" animBg="1"/>
      <p:bldP spid="77" grpId="1" animBg="1"/>
      <p:bldP spid="77" grpId="2" animBg="1"/>
      <p:bldP spid="78" grpId="0"/>
      <p:bldP spid="78" grpId="1"/>
      <p:bldP spid="78" grpId="2"/>
      <p:bldP spid="79" grpId="0" animBg="1"/>
      <p:bldP spid="79" grpId="1" animBg="1"/>
      <p:bldP spid="80" grpId="0" animBg="1"/>
      <p:bldP spid="80" grpId="1" animBg="1"/>
      <p:bldP spid="80" grpId="2" animBg="1"/>
      <p:bldP spid="81" grpId="0" animBg="1"/>
      <p:bldP spid="81" grpId="1" animBg="1"/>
      <p:bldP spid="46" grpId="0" animBg="1"/>
      <p:bldP spid="4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26">
            <a:extLst>
              <a:ext uri="{FF2B5EF4-FFF2-40B4-BE49-F238E27FC236}">
                <a16:creationId xmlns:a16="http://schemas.microsoft.com/office/drawing/2014/main" id="{958B6643-F680-4C86-AAF2-5756B62096D3}"/>
              </a:ext>
            </a:extLst>
          </p:cNvPr>
          <p:cNvSpPr txBox="1">
            <a:spLocks noChangeArrowheads="1"/>
          </p:cNvSpPr>
          <p:nvPr/>
        </p:nvSpPr>
        <p:spPr bwMode="auto">
          <a:xfrm>
            <a:off x="239930" y="807726"/>
            <a:ext cx="11823800"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Ok,</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but what if we use </a:t>
            </a:r>
            <a:r>
              <a:rPr kumimoji="0" lang="en-US" sz="2400" b="0" i="0" u="none" strike="noStrike" kern="1200" cap="none" spc="0" normalizeH="0" noProof="0" dirty="0">
                <a:ln>
                  <a:noFill/>
                </a:ln>
                <a:solidFill>
                  <a:srgbClr val="0070C0"/>
                </a:solidFill>
                <a:effectLst/>
                <a:uLnTx/>
                <a:uFillTx/>
                <a:latin typeface="Corbel" panose="020B0503020204020204"/>
                <a:ea typeface="+mn-ea"/>
                <a:cs typeface="+mn-cs"/>
              </a:rPr>
              <a:t>*s</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to </a:t>
            </a:r>
            <a:r>
              <a:rPr kumimoji="0" lang="en-US" sz="2400" b="0" i="0" u="none" strike="noStrike" kern="1200" cap="none" spc="0" normalizeH="0" noProof="0" dirty="0">
                <a:ln>
                  <a:noFill/>
                </a:ln>
                <a:solidFill>
                  <a:srgbClr val="0070C0"/>
                </a:solidFill>
                <a:effectLst/>
                <a:uLnTx/>
                <a:uFillTx/>
                <a:latin typeface="Corbel" panose="020B0503020204020204"/>
                <a:ea typeface="+mn-ea"/>
                <a:cs typeface="+mn-cs"/>
              </a:rPr>
              <a:t>dereference</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our pointers?</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5508156" y="3835470"/>
            <a:ext cx="3510658" cy="1476458"/>
            <a:chOff x="4541520" y="3429000"/>
            <a:chExt cx="320758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320758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286624" y="2050163"/>
            <a:ext cx="4993949" cy="350157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f(</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string *x, string *y)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y</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 </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x;</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 c = "Chocolate";</a:t>
            </a:r>
            <a:b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b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string</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v = "Vanilla";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f</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(&amp;c, &amp;v);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&lt;&lt; 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5508155" y="2074308"/>
            <a:ext cx="3510657" cy="1476458"/>
            <a:chOff x="4541519" y="3429000"/>
            <a:chExt cx="3207579"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19" y="3429000"/>
              <a:ext cx="3207579"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072547"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orbel" panose="020B0503020204020204"/>
                  <a:ea typeface="+mn-ea"/>
                  <a:cs typeface="+mn-cs"/>
                </a:rPr>
                <a:t>f()</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 Activation Record</a:t>
              </a:r>
            </a:p>
          </p:txBody>
        </p:sp>
      </p:grpSp>
      <p:grpSp>
        <p:nvGrpSpPr>
          <p:cNvPr id="85" name="Group 84">
            <a:extLst>
              <a:ext uri="{FF2B5EF4-FFF2-40B4-BE49-F238E27FC236}">
                <a16:creationId xmlns:a16="http://schemas.microsoft.com/office/drawing/2014/main" id="{B1ECA67F-475B-4490-B517-60739873579C}"/>
              </a:ext>
            </a:extLst>
          </p:cNvPr>
          <p:cNvGrpSpPr/>
          <p:nvPr/>
        </p:nvGrpSpPr>
        <p:grpSpPr>
          <a:xfrm>
            <a:off x="5691888" y="4224166"/>
            <a:ext cx="2483678" cy="421930"/>
            <a:chOff x="8303395" y="-754700"/>
            <a:chExt cx="1052960" cy="421930"/>
          </a:xfrm>
        </p:grpSpPr>
        <p:sp>
          <p:nvSpPr>
            <p:cNvPr id="86" name="TextBox 85">
              <a:extLst>
                <a:ext uri="{FF2B5EF4-FFF2-40B4-BE49-F238E27FC236}">
                  <a16:creationId xmlns:a16="http://schemas.microsoft.com/office/drawing/2014/main" id="{ED21CE07-8FCD-4B85-BD6E-01E2356C8975}"/>
                </a:ext>
              </a:extLst>
            </p:cNvPr>
            <p:cNvSpPr txBox="1"/>
            <p:nvPr/>
          </p:nvSpPr>
          <p:spPr>
            <a:xfrm>
              <a:off x="8303395" y="-754700"/>
              <a:ext cx="1258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c</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2" y="-727116"/>
              <a:ext cx="937403"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5895665" y="4259572"/>
            <a:ext cx="173637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"Chocolate"</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67676" y="35035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34278" y="38191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66342" y="474733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7676" y="22998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32328" y="26077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72381" y="50476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BF73D1-D9ED-44D2-9DE0-20781E236CF7}"/>
              </a:ext>
            </a:extLst>
          </p:cNvPr>
          <p:cNvCxnSpPr/>
          <p:nvPr/>
        </p:nvCxnSpPr>
        <p:spPr>
          <a:xfrm>
            <a:off x="121294" y="29034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2070089" y="4826441"/>
            <a:ext cx="18774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Chocolate</a:t>
            </a:r>
          </a:p>
        </p:txBody>
      </p:sp>
      <p:sp>
        <p:nvSpPr>
          <p:cNvPr id="34" name="TextBox 33">
            <a:extLst>
              <a:ext uri="{FF2B5EF4-FFF2-40B4-BE49-F238E27FC236}">
                <a16:creationId xmlns:a16="http://schemas.microsoft.com/office/drawing/2014/main" id="{2278428B-24FA-49E4-83DD-8C57AB1152BB}"/>
              </a:ext>
            </a:extLst>
          </p:cNvPr>
          <p:cNvSpPr txBox="1"/>
          <p:nvPr/>
        </p:nvSpPr>
        <p:spPr>
          <a:xfrm>
            <a:off x="8113085" y="4036904"/>
            <a:ext cx="913455" cy="1384995"/>
          </a:xfrm>
          <a:prstGeom prst="rect">
            <a:avLst/>
          </a:prstGeom>
          <a:noFill/>
        </p:spPr>
        <p:txBody>
          <a:bodyPr wrap="none" rtlCol="0">
            <a:spAutoFit/>
          </a:bodyPr>
          <a:lstStyle/>
          <a:p>
            <a:pPr algn="ctr"/>
            <a:r>
              <a:rPr lang="en-US" sz="2800" dirty="0"/>
              <a:t>2000</a:t>
            </a:r>
          </a:p>
          <a:p>
            <a:pPr algn="ctr"/>
            <a:r>
              <a:rPr lang="en-US" sz="2800" dirty="0"/>
              <a:t>2020</a:t>
            </a:r>
          </a:p>
          <a:p>
            <a:pPr algn="ctr"/>
            <a:r>
              <a:rPr lang="en-US" sz="2800" dirty="0"/>
              <a:t>…</a:t>
            </a:r>
          </a:p>
        </p:txBody>
      </p:sp>
      <p:sp>
        <p:nvSpPr>
          <p:cNvPr id="35" name="TextBox 34">
            <a:extLst>
              <a:ext uri="{FF2B5EF4-FFF2-40B4-BE49-F238E27FC236}">
                <a16:creationId xmlns:a16="http://schemas.microsoft.com/office/drawing/2014/main" id="{F5A439B3-2B00-47D8-8039-50104C684D2C}"/>
              </a:ext>
            </a:extLst>
          </p:cNvPr>
          <p:cNvSpPr txBox="1"/>
          <p:nvPr/>
        </p:nvSpPr>
        <p:spPr>
          <a:xfrm>
            <a:off x="543637" y="4241245"/>
            <a:ext cx="1043036"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2000</a:t>
            </a:r>
          </a:p>
        </p:txBody>
      </p:sp>
      <p:grpSp>
        <p:nvGrpSpPr>
          <p:cNvPr id="36" name="Group 35">
            <a:extLst>
              <a:ext uri="{FF2B5EF4-FFF2-40B4-BE49-F238E27FC236}">
                <a16:creationId xmlns:a16="http://schemas.microsoft.com/office/drawing/2014/main" id="{963DB2E3-4CBC-428D-B6EE-0F65208E873B}"/>
              </a:ext>
            </a:extLst>
          </p:cNvPr>
          <p:cNvGrpSpPr/>
          <p:nvPr/>
        </p:nvGrpSpPr>
        <p:grpSpPr>
          <a:xfrm>
            <a:off x="5671907" y="2412403"/>
            <a:ext cx="1062523" cy="408046"/>
            <a:chOff x="8151816" y="-722002"/>
            <a:chExt cx="1062523" cy="408046"/>
          </a:xfrm>
        </p:grpSpPr>
        <p:sp>
          <p:nvSpPr>
            <p:cNvPr id="37" name="TextBox 36">
              <a:extLst>
                <a:ext uri="{FF2B5EF4-FFF2-40B4-BE49-F238E27FC236}">
                  <a16:creationId xmlns:a16="http://schemas.microsoft.com/office/drawing/2014/main" id="{6BB7D176-7AC2-4E85-8E3C-48EB576EB77E}"/>
                </a:ext>
              </a:extLst>
            </p:cNvPr>
            <p:cNvSpPr txBox="1"/>
            <p:nvPr/>
          </p:nvSpPr>
          <p:spPr>
            <a:xfrm>
              <a:off x="8151816" y="-722002"/>
              <a:ext cx="301686" cy="400110"/>
            </a:xfrm>
            <a:prstGeom prst="rect">
              <a:avLst/>
            </a:prstGeom>
            <a:noFill/>
          </p:spPr>
          <p:txBody>
            <a:bodyPr wrap="none" rtlCol="0">
              <a:spAutoFit/>
            </a:bodyPr>
            <a:lstStyle/>
            <a:p>
              <a:r>
                <a:rPr lang="en-US" sz="2000" dirty="0">
                  <a:solidFill>
                    <a:srgbClr val="00FFFF"/>
                  </a:solidFill>
                </a:rPr>
                <a:t>x</a:t>
              </a:r>
            </a:p>
          </p:txBody>
        </p:sp>
        <p:sp>
          <p:nvSpPr>
            <p:cNvPr id="38" name="Rectangle 37">
              <a:extLst>
                <a:ext uri="{FF2B5EF4-FFF2-40B4-BE49-F238E27FC236}">
                  <a16:creationId xmlns:a16="http://schemas.microsoft.com/office/drawing/2014/main" id="{BAEC8541-48D2-4EEB-9A1C-A08FD8476A2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extBox 46">
            <a:extLst>
              <a:ext uri="{FF2B5EF4-FFF2-40B4-BE49-F238E27FC236}">
                <a16:creationId xmlns:a16="http://schemas.microsoft.com/office/drawing/2014/main" id="{7B240EC2-CF9A-40C9-B055-F5F150F80E61}"/>
              </a:ext>
            </a:extLst>
          </p:cNvPr>
          <p:cNvSpPr txBox="1"/>
          <p:nvPr/>
        </p:nvSpPr>
        <p:spPr>
          <a:xfrm>
            <a:off x="5829784" y="2384544"/>
            <a:ext cx="1043036" cy="461665"/>
          </a:xfrm>
          <a:prstGeom prst="rect">
            <a:avLst/>
          </a:prstGeom>
          <a:noFill/>
        </p:spPr>
        <p:txBody>
          <a:bodyPr wrap="square">
            <a:spAutoFit/>
          </a:bodyPr>
          <a:lstStyle/>
          <a:p>
            <a:pPr algn="ctr"/>
            <a:r>
              <a:rPr lang="en-US" sz="2400" dirty="0">
                <a:solidFill>
                  <a:srgbClr val="FFCDCD"/>
                </a:solidFill>
                <a:latin typeface="Consolas" panose="020B0609020204030204" pitchFamily="49" charset="0"/>
              </a:rPr>
              <a:t>2000</a:t>
            </a:r>
          </a:p>
        </p:txBody>
      </p:sp>
      <p:sp>
        <p:nvSpPr>
          <p:cNvPr id="48" name="Speech Bubble: Rectangle with Corners Rounded 47" hidden="1">
            <a:extLst>
              <a:ext uri="{FF2B5EF4-FFF2-40B4-BE49-F238E27FC236}">
                <a16:creationId xmlns:a16="http://schemas.microsoft.com/office/drawing/2014/main" id="{A901F325-01E4-4BAA-B88A-27B93BCA69E9}"/>
              </a:ext>
            </a:extLst>
          </p:cNvPr>
          <p:cNvSpPr/>
          <p:nvPr/>
        </p:nvSpPr>
        <p:spPr>
          <a:xfrm>
            <a:off x="2209655" y="50566"/>
            <a:ext cx="3630705" cy="1510117"/>
          </a:xfrm>
          <a:prstGeom prst="wedgeRoundRectCallout">
            <a:avLst>
              <a:gd name="adj1" fmla="val -80565"/>
              <a:gd name="adj2" fmla="val 956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Just like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pass by</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reference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explicit dereferencing</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changes the value of the variable that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n</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points to (e.g., variable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50" name="TextBox 49">
            <a:extLst>
              <a:ext uri="{FF2B5EF4-FFF2-40B4-BE49-F238E27FC236}">
                <a16:creationId xmlns:a16="http://schemas.microsoft.com/office/drawing/2014/main" id="{573769C1-914F-4447-B604-B50CFBF7D030}"/>
              </a:ext>
            </a:extLst>
          </p:cNvPr>
          <p:cNvSpPr txBox="1"/>
          <p:nvPr/>
        </p:nvSpPr>
        <p:spPr>
          <a:xfrm>
            <a:off x="8118357" y="2173016"/>
            <a:ext cx="898003" cy="1384995"/>
          </a:xfrm>
          <a:prstGeom prst="rect">
            <a:avLst/>
          </a:prstGeom>
          <a:noFill/>
        </p:spPr>
        <p:txBody>
          <a:bodyPr wrap="none" rtlCol="0">
            <a:spAutoFit/>
          </a:bodyPr>
          <a:lstStyle/>
          <a:p>
            <a:pPr algn="ctr"/>
            <a:r>
              <a:rPr lang="en-US" sz="2800" dirty="0"/>
              <a:t>1000</a:t>
            </a:r>
          </a:p>
          <a:p>
            <a:pPr algn="ctr"/>
            <a:r>
              <a:rPr lang="en-US" sz="2800" dirty="0"/>
              <a:t>1020</a:t>
            </a:r>
          </a:p>
          <a:p>
            <a:pPr algn="ctr"/>
            <a:r>
              <a:rPr lang="en-US" sz="2800" dirty="0"/>
              <a:t>…</a:t>
            </a:r>
          </a:p>
        </p:txBody>
      </p:sp>
      <p:grpSp>
        <p:nvGrpSpPr>
          <p:cNvPr id="62" name="Group 61">
            <a:extLst>
              <a:ext uri="{FF2B5EF4-FFF2-40B4-BE49-F238E27FC236}">
                <a16:creationId xmlns:a16="http://schemas.microsoft.com/office/drawing/2014/main" id="{8633FE35-C995-4B01-ADEA-59A79D40FFE9}"/>
              </a:ext>
            </a:extLst>
          </p:cNvPr>
          <p:cNvGrpSpPr/>
          <p:nvPr/>
        </p:nvGrpSpPr>
        <p:grpSpPr>
          <a:xfrm>
            <a:off x="5688227" y="4667504"/>
            <a:ext cx="2483678" cy="421930"/>
            <a:chOff x="8303395" y="-754700"/>
            <a:chExt cx="1052960" cy="421930"/>
          </a:xfrm>
        </p:grpSpPr>
        <p:sp>
          <p:nvSpPr>
            <p:cNvPr id="63" name="TextBox 62">
              <a:extLst>
                <a:ext uri="{FF2B5EF4-FFF2-40B4-BE49-F238E27FC236}">
                  <a16:creationId xmlns:a16="http://schemas.microsoft.com/office/drawing/2014/main" id="{54D4E679-0D66-4DE4-99F1-B5A9051BF455}"/>
                </a:ext>
              </a:extLst>
            </p:cNvPr>
            <p:cNvSpPr txBox="1"/>
            <p:nvPr/>
          </p:nvSpPr>
          <p:spPr>
            <a:xfrm>
              <a:off x="8303395" y="-754700"/>
              <a:ext cx="128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v</a:t>
              </a:r>
            </a:p>
          </p:txBody>
        </p:sp>
        <p:sp>
          <p:nvSpPr>
            <p:cNvPr id="64" name="Rectangle 63">
              <a:extLst>
                <a:ext uri="{FF2B5EF4-FFF2-40B4-BE49-F238E27FC236}">
                  <a16:creationId xmlns:a16="http://schemas.microsoft.com/office/drawing/2014/main" id="{02C6BE0F-D847-4FCC-9D33-1F5AF78A8EDA}"/>
                </a:ext>
              </a:extLst>
            </p:cNvPr>
            <p:cNvSpPr/>
            <p:nvPr/>
          </p:nvSpPr>
          <p:spPr>
            <a:xfrm>
              <a:off x="8418952" y="-727116"/>
              <a:ext cx="937403"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65" name="TextBox 64">
            <a:extLst>
              <a:ext uri="{FF2B5EF4-FFF2-40B4-BE49-F238E27FC236}">
                <a16:creationId xmlns:a16="http://schemas.microsoft.com/office/drawing/2014/main" id="{7981EC82-5A6F-436F-8662-00936F446851}"/>
              </a:ext>
            </a:extLst>
          </p:cNvPr>
          <p:cNvSpPr txBox="1"/>
          <p:nvPr/>
        </p:nvSpPr>
        <p:spPr>
          <a:xfrm>
            <a:off x="5892004" y="4702910"/>
            <a:ext cx="14542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"Vanilla"</a:t>
            </a:r>
          </a:p>
        </p:txBody>
      </p:sp>
      <p:cxnSp>
        <p:nvCxnSpPr>
          <p:cNvPr id="66" name="Straight Arrow Connector 65">
            <a:extLst>
              <a:ext uri="{FF2B5EF4-FFF2-40B4-BE49-F238E27FC236}">
                <a16:creationId xmlns:a16="http://schemas.microsoft.com/office/drawing/2014/main" id="{FB389240-6EB3-4D86-AEB0-77C1549B0DB7}"/>
              </a:ext>
            </a:extLst>
          </p:cNvPr>
          <p:cNvCxnSpPr/>
          <p:nvPr/>
        </p:nvCxnSpPr>
        <p:spPr>
          <a:xfrm>
            <a:off x="359192" y="41243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2CBB40D-93D8-479B-A5FD-E49AB43C319C}"/>
              </a:ext>
            </a:extLst>
          </p:cNvPr>
          <p:cNvSpPr txBox="1"/>
          <p:nvPr/>
        </p:nvSpPr>
        <p:spPr>
          <a:xfrm>
            <a:off x="1313073" y="4234272"/>
            <a:ext cx="1043036" cy="461665"/>
          </a:xfrm>
          <a:prstGeom prst="rect">
            <a:avLst/>
          </a:prstGeom>
          <a:noFill/>
        </p:spPr>
        <p:txBody>
          <a:bodyPr wrap="square">
            <a:spAutoFit/>
          </a:bodyPr>
          <a:lstStyle/>
          <a:p>
            <a:pPr algn="ctr"/>
            <a:r>
              <a:rPr lang="en-US" sz="2400" dirty="0">
                <a:solidFill>
                  <a:srgbClr val="FF0000"/>
                </a:solidFill>
                <a:latin typeface="Consolas" panose="020B0609020204030204" pitchFamily="49" charset="0"/>
              </a:rPr>
              <a:t>2020</a:t>
            </a:r>
          </a:p>
        </p:txBody>
      </p:sp>
      <p:grpSp>
        <p:nvGrpSpPr>
          <p:cNvPr id="68" name="Group 67">
            <a:extLst>
              <a:ext uri="{FF2B5EF4-FFF2-40B4-BE49-F238E27FC236}">
                <a16:creationId xmlns:a16="http://schemas.microsoft.com/office/drawing/2014/main" id="{2C5B4A3B-07A9-4C56-9E1F-3333383FDB93}"/>
              </a:ext>
            </a:extLst>
          </p:cNvPr>
          <p:cNvGrpSpPr/>
          <p:nvPr/>
        </p:nvGrpSpPr>
        <p:grpSpPr>
          <a:xfrm>
            <a:off x="5671907" y="2865195"/>
            <a:ext cx="1062523" cy="408046"/>
            <a:chOff x="8151816" y="-722002"/>
            <a:chExt cx="1062523" cy="408046"/>
          </a:xfrm>
        </p:grpSpPr>
        <p:sp>
          <p:nvSpPr>
            <p:cNvPr id="69" name="TextBox 68">
              <a:extLst>
                <a:ext uri="{FF2B5EF4-FFF2-40B4-BE49-F238E27FC236}">
                  <a16:creationId xmlns:a16="http://schemas.microsoft.com/office/drawing/2014/main" id="{30135E42-19F8-4367-BF11-1CED8C70D37F}"/>
                </a:ext>
              </a:extLst>
            </p:cNvPr>
            <p:cNvSpPr txBox="1"/>
            <p:nvPr/>
          </p:nvSpPr>
          <p:spPr>
            <a:xfrm>
              <a:off x="8151816" y="-722002"/>
              <a:ext cx="319318" cy="400110"/>
            </a:xfrm>
            <a:prstGeom prst="rect">
              <a:avLst/>
            </a:prstGeom>
            <a:noFill/>
          </p:spPr>
          <p:txBody>
            <a:bodyPr wrap="none" rtlCol="0">
              <a:spAutoFit/>
            </a:bodyPr>
            <a:lstStyle/>
            <a:p>
              <a:r>
                <a:rPr lang="en-US" sz="2000" dirty="0">
                  <a:solidFill>
                    <a:srgbClr val="00FFFF"/>
                  </a:solidFill>
                </a:rPr>
                <a:t>y</a:t>
              </a:r>
            </a:p>
          </p:txBody>
        </p:sp>
        <p:sp>
          <p:nvSpPr>
            <p:cNvPr id="74" name="Rectangle 73">
              <a:extLst>
                <a:ext uri="{FF2B5EF4-FFF2-40B4-BE49-F238E27FC236}">
                  <a16:creationId xmlns:a16="http://schemas.microsoft.com/office/drawing/2014/main" id="{AFBDFA3A-0E66-45AD-B353-BEF3150EAB72}"/>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DFCC9624-A273-44D3-96CB-27B2C24EE053}"/>
              </a:ext>
            </a:extLst>
          </p:cNvPr>
          <p:cNvSpPr txBox="1"/>
          <p:nvPr/>
        </p:nvSpPr>
        <p:spPr>
          <a:xfrm>
            <a:off x="5829784" y="2837336"/>
            <a:ext cx="1043036" cy="461665"/>
          </a:xfrm>
          <a:prstGeom prst="rect">
            <a:avLst/>
          </a:prstGeom>
          <a:noFill/>
        </p:spPr>
        <p:txBody>
          <a:bodyPr wrap="square">
            <a:spAutoFit/>
          </a:bodyPr>
          <a:lstStyle/>
          <a:p>
            <a:pPr algn="ctr"/>
            <a:r>
              <a:rPr lang="en-US" sz="2400" dirty="0">
                <a:solidFill>
                  <a:srgbClr val="FFCDCD"/>
                </a:solidFill>
                <a:latin typeface="Consolas" panose="020B0609020204030204" pitchFamily="49" charset="0"/>
              </a:rPr>
              <a:t>2020</a:t>
            </a:r>
          </a:p>
        </p:txBody>
      </p:sp>
      <p:sp>
        <p:nvSpPr>
          <p:cNvPr id="8" name="Freeform: Shape 7">
            <a:extLst>
              <a:ext uri="{FF2B5EF4-FFF2-40B4-BE49-F238E27FC236}">
                <a16:creationId xmlns:a16="http://schemas.microsoft.com/office/drawing/2014/main" id="{CA04DB03-66FA-4B82-A089-FB7DDC880902}"/>
              </a:ext>
            </a:extLst>
          </p:cNvPr>
          <p:cNvSpPr/>
          <p:nvPr/>
        </p:nvSpPr>
        <p:spPr>
          <a:xfrm>
            <a:off x="6697744" y="2628655"/>
            <a:ext cx="1973658" cy="1630750"/>
          </a:xfrm>
          <a:custGeom>
            <a:avLst/>
            <a:gdLst>
              <a:gd name="connsiteX0" fmla="*/ 0 w 1973658"/>
              <a:gd name="connsiteY0" fmla="*/ 0 h 1630750"/>
              <a:gd name="connsiteX1" fmla="*/ 922828 w 1973658"/>
              <a:gd name="connsiteY1" fmla="*/ 42138 h 1630750"/>
              <a:gd name="connsiteX2" fmla="*/ 1748737 w 1973658"/>
              <a:gd name="connsiteY2" fmla="*/ 248615 h 1630750"/>
              <a:gd name="connsiteX3" fmla="*/ 1929932 w 1973658"/>
              <a:gd name="connsiteY3" fmla="*/ 986035 h 1630750"/>
              <a:gd name="connsiteX4" fmla="*/ 1061884 w 1973658"/>
              <a:gd name="connsiteY4" fmla="*/ 1630750 h 163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8" h="1630750">
                <a:moveTo>
                  <a:pt x="0" y="0"/>
                </a:moveTo>
                <a:cubicBezTo>
                  <a:pt x="315686" y="351"/>
                  <a:pt x="631372" y="702"/>
                  <a:pt x="922828" y="42138"/>
                </a:cubicBezTo>
                <a:cubicBezTo>
                  <a:pt x="1214284" y="83574"/>
                  <a:pt x="1580886" y="91299"/>
                  <a:pt x="1748737" y="248615"/>
                </a:cubicBezTo>
                <a:cubicBezTo>
                  <a:pt x="1916588" y="405931"/>
                  <a:pt x="2044407" y="755679"/>
                  <a:pt x="1929932" y="986035"/>
                </a:cubicBezTo>
                <a:cubicBezTo>
                  <a:pt x="1815457" y="1216391"/>
                  <a:pt x="1438670" y="1423570"/>
                  <a:pt x="1061884" y="16307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781050" y="-152400"/>
            <a:ext cx="10477500" cy="1143000"/>
          </a:xfrm>
        </p:spPr>
        <p:txBody>
          <a:bodyPr>
            <a:normAutofit fontScale="90000"/>
          </a:bodyPr>
          <a:lstStyle/>
          <a:p>
            <a:r>
              <a:rPr lang="en-US" sz="4000" dirty="0"/>
              <a:t>Pass by Pointer: A Type of Pass by Object Reference</a:t>
            </a:r>
          </a:p>
        </p:txBody>
      </p:sp>
      <p:sp>
        <p:nvSpPr>
          <p:cNvPr id="77" name="Freeform: Shape 76">
            <a:extLst>
              <a:ext uri="{FF2B5EF4-FFF2-40B4-BE49-F238E27FC236}">
                <a16:creationId xmlns:a16="http://schemas.microsoft.com/office/drawing/2014/main" id="{95D2C896-31F8-4150-9877-5BFE2A23F53C}"/>
              </a:ext>
            </a:extLst>
          </p:cNvPr>
          <p:cNvSpPr/>
          <p:nvPr/>
        </p:nvSpPr>
        <p:spPr>
          <a:xfrm>
            <a:off x="6695913" y="3083468"/>
            <a:ext cx="2253241" cy="1630750"/>
          </a:xfrm>
          <a:custGeom>
            <a:avLst/>
            <a:gdLst>
              <a:gd name="connsiteX0" fmla="*/ 0 w 1973658"/>
              <a:gd name="connsiteY0" fmla="*/ 0 h 1630750"/>
              <a:gd name="connsiteX1" fmla="*/ 922828 w 1973658"/>
              <a:gd name="connsiteY1" fmla="*/ 42138 h 1630750"/>
              <a:gd name="connsiteX2" fmla="*/ 1748737 w 1973658"/>
              <a:gd name="connsiteY2" fmla="*/ 248615 h 1630750"/>
              <a:gd name="connsiteX3" fmla="*/ 1929932 w 1973658"/>
              <a:gd name="connsiteY3" fmla="*/ 986035 h 1630750"/>
              <a:gd name="connsiteX4" fmla="*/ 1061884 w 1973658"/>
              <a:gd name="connsiteY4" fmla="*/ 1630750 h 163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8" h="1630750">
                <a:moveTo>
                  <a:pt x="0" y="0"/>
                </a:moveTo>
                <a:cubicBezTo>
                  <a:pt x="315686" y="351"/>
                  <a:pt x="631372" y="702"/>
                  <a:pt x="922828" y="42138"/>
                </a:cubicBezTo>
                <a:cubicBezTo>
                  <a:pt x="1214284" y="83574"/>
                  <a:pt x="1580886" y="91299"/>
                  <a:pt x="1748737" y="248615"/>
                </a:cubicBezTo>
                <a:cubicBezTo>
                  <a:pt x="1916588" y="405931"/>
                  <a:pt x="2044407" y="755679"/>
                  <a:pt x="1929932" y="986035"/>
                </a:cubicBezTo>
                <a:cubicBezTo>
                  <a:pt x="1815457" y="1216391"/>
                  <a:pt x="1438670" y="1423570"/>
                  <a:pt x="1061884" y="16307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FB6D6AA-7883-4BD5-B32E-B811E9CB6D99}"/>
              </a:ext>
            </a:extLst>
          </p:cNvPr>
          <p:cNvSpPr txBox="1"/>
          <p:nvPr/>
        </p:nvSpPr>
        <p:spPr>
          <a:xfrm>
            <a:off x="5894475" y="4261548"/>
            <a:ext cx="2549358" cy="400110"/>
          </a:xfrm>
          <a:prstGeom prst="rect">
            <a:avLst/>
          </a:prstGeom>
          <a:noFill/>
        </p:spPr>
        <p:txBody>
          <a:bodyPr wrap="square">
            <a:spAutoFit/>
          </a:bodyPr>
          <a:lstStyle/>
          <a:p>
            <a:pPr lvl="0">
              <a:defRPr/>
            </a:pPr>
            <a:r>
              <a:rPr lang="en-US" sz="2000" dirty="0">
                <a:solidFill>
                  <a:schemeClr val="accent4">
                    <a:lumMod val="20000"/>
                    <a:lumOff val="80000"/>
                  </a:schemeClr>
                </a:solidFill>
                <a:latin typeface="Consolas" panose="020B0609020204030204" pitchFamily="49" charset="0"/>
              </a:rPr>
              <a:t>"Chocolate"</a:t>
            </a:r>
          </a:p>
        </p:txBody>
      </p:sp>
      <p:sp>
        <p:nvSpPr>
          <p:cNvPr id="80" name="Speech Bubble: Rectangle with Corners Rounded 79" hidden="1">
            <a:extLst>
              <a:ext uri="{FF2B5EF4-FFF2-40B4-BE49-F238E27FC236}">
                <a16:creationId xmlns:a16="http://schemas.microsoft.com/office/drawing/2014/main" id="{F8DE5897-9113-4434-A8B2-592671D0E436}"/>
              </a:ext>
            </a:extLst>
          </p:cNvPr>
          <p:cNvSpPr/>
          <p:nvPr/>
        </p:nvSpPr>
        <p:spPr>
          <a:xfrm>
            <a:off x="1336589" y="470768"/>
            <a:ext cx="4503282" cy="1362363"/>
          </a:xfrm>
          <a:prstGeom prst="wedgeRoundRectCallout">
            <a:avLst>
              <a:gd name="adj1" fmla="val -61472"/>
              <a:gd name="adj2" fmla="val 953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When we assign using the dereference operator, this lets us modify the variable referenced by the pointer.</a:t>
            </a:r>
          </a:p>
        </p:txBody>
      </p:sp>
      <p:sp>
        <p:nvSpPr>
          <p:cNvPr id="51" name="Text Box 26">
            <a:extLst>
              <a:ext uri="{FF2B5EF4-FFF2-40B4-BE49-F238E27FC236}">
                <a16:creationId xmlns:a16="http://schemas.microsoft.com/office/drawing/2014/main" id="{CA78FDBF-9D9F-43C8-95CB-1E7D0FA21DE7}"/>
              </a:ext>
            </a:extLst>
          </p:cNvPr>
          <p:cNvSpPr txBox="1">
            <a:spLocks noChangeArrowheads="1"/>
          </p:cNvSpPr>
          <p:nvPr/>
        </p:nvSpPr>
        <p:spPr bwMode="auto">
          <a:xfrm>
            <a:off x="286624" y="1288377"/>
            <a:ext cx="11823800"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dirty="0">
                <a:solidFill>
                  <a:prstClr val="black"/>
                </a:solidFill>
                <a:latin typeface="Corbel" panose="020B0503020204020204"/>
              </a:rPr>
              <a:t>Then we can </a:t>
            </a:r>
            <a:r>
              <a:rPr lang="en-US" sz="2400" noProof="0" dirty="0">
                <a:solidFill>
                  <a:srgbClr val="FF0000"/>
                </a:solidFill>
                <a:latin typeface="Corbel" panose="020B0503020204020204"/>
              </a:rPr>
              <a:t>read/write </a:t>
            </a:r>
            <a:r>
              <a:rPr lang="en-US" sz="2400" noProof="0" dirty="0">
                <a:solidFill>
                  <a:prstClr val="black"/>
                </a:solidFill>
                <a:latin typeface="Corbel" panose="020B0503020204020204"/>
              </a:rPr>
              <a:t>the </a:t>
            </a:r>
            <a:r>
              <a:rPr lang="en-US" sz="2400" noProof="0" dirty="0">
                <a:solidFill>
                  <a:srgbClr val="FF0000"/>
                </a:solidFill>
                <a:latin typeface="Corbel" panose="020B0503020204020204"/>
              </a:rPr>
              <a:t>pointed-to object </a:t>
            </a:r>
            <a:r>
              <a:rPr lang="en-US" sz="2400" noProof="0" dirty="0">
                <a:solidFill>
                  <a:prstClr val="black"/>
                </a:solidFill>
                <a:latin typeface="Corbel" panose="020B0503020204020204"/>
              </a:rPr>
              <a:t>itself!</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81" name="Speech Bubble: Rectangle with Corners Rounded 80">
            <a:extLst>
              <a:ext uri="{FF2B5EF4-FFF2-40B4-BE49-F238E27FC236}">
                <a16:creationId xmlns:a16="http://schemas.microsoft.com/office/drawing/2014/main" id="{C1143731-8857-48D2-A656-9E21E544DD94}"/>
              </a:ext>
            </a:extLst>
          </p:cNvPr>
          <p:cNvSpPr/>
          <p:nvPr/>
        </p:nvSpPr>
        <p:spPr>
          <a:xfrm>
            <a:off x="1203833" y="884305"/>
            <a:ext cx="3644394" cy="1107403"/>
          </a:xfrm>
          <a:prstGeom prst="wedgeRoundRectCallout">
            <a:avLst>
              <a:gd name="adj1" fmla="val -62376"/>
              <a:gd name="adj2" fmla="val 91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Use of the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lets us read/write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the pointed-to objects!</a:t>
            </a:r>
          </a:p>
        </p:txBody>
      </p:sp>
      <p:sp>
        <p:nvSpPr>
          <p:cNvPr id="49" name="Text Box 26">
            <a:extLst>
              <a:ext uri="{FF2B5EF4-FFF2-40B4-BE49-F238E27FC236}">
                <a16:creationId xmlns:a16="http://schemas.microsoft.com/office/drawing/2014/main" id="{19504FC3-64B4-4FC1-963C-A6AFE7A52ECB}"/>
              </a:ext>
            </a:extLst>
          </p:cNvPr>
          <p:cNvSpPr txBox="1">
            <a:spLocks noChangeArrowheads="1"/>
          </p:cNvSpPr>
          <p:nvPr/>
        </p:nvSpPr>
        <p:spPr bwMode="auto">
          <a:xfrm>
            <a:off x="-223673" y="5893283"/>
            <a:ext cx="11823800"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orbel" panose="020B0503020204020204"/>
              </a:rPr>
              <a:t>Moral: Using </a:t>
            </a:r>
            <a:r>
              <a:rPr lang="en-US" sz="2400" dirty="0">
                <a:solidFill>
                  <a:srgbClr val="FF0000"/>
                </a:solidFill>
                <a:latin typeface="Corbel" panose="020B0503020204020204"/>
              </a:rPr>
              <a:t>dereferenced pointers </a:t>
            </a:r>
            <a:r>
              <a:rPr lang="en-US" sz="2400" dirty="0">
                <a:solidFill>
                  <a:prstClr val="black"/>
                </a:solidFill>
                <a:latin typeface="Corbel" panose="020B0503020204020204"/>
              </a:rPr>
              <a:t>work the same as </a:t>
            </a:r>
            <a:r>
              <a:rPr lang="en-US" sz="2400" dirty="0">
                <a:solidFill>
                  <a:srgbClr val="FF0000"/>
                </a:solidFill>
                <a:latin typeface="Corbel" panose="020B0503020204020204"/>
              </a:rPr>
              <a:t>reference semantics </a:t>
            </a:r>
            <a:r>
              <a:rPr lang="en-US" sz="2400" dirty="0">
                <a:solidFill>
                  <a:prstClr val="black"/>
                </a:solidFill>
                <a:latin typeface="Corbel" panose="020B0503020204020204"/>
              </a:rPr>
              <a:t>in C++!</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1179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4.16667E-7 -3.33333E-6 L 0.12292 -0.35578 " pathEditMode="relative" rAng="0" ptsTypes="AA">
                                      <p:cBhvr>
                                        <p:cTn id="72" dur="2000" fill="hold"/>
                                        <p:tgtEl>
                                          <p:spTgt spid="35"/>
                                        </p:tgtEl>
                                        <p:attrNameLst>
                                          <p:attrName>ppt_x</p:attrName>
                                          <p:attrName>ppt_y</p:attrName>
                                        </p:attrNameLst>
                                      </p:cBhvr>
                                      <p:rCtr x="6146" y="-17801"/>
                                    </p:animMotion>
                                  </p:childTnLst>
                                </p:cTn>
                              </p:par>
                              <p:par>
                                <p:cTn id="73" presetID="42" presetClass="path" presetSubtype="0" accel="50000" decel="50000" fill="hold" grpId="1" nodeType="withEffect">
                                  <p:stCondLst>
                                    <p:cond delay="0"/>
                                  </p:stCondLst>
                                  <p:childTnLst>
                                    <p:animMotion origin="layout" path="M -6.25E-7 4.07407E-6 L 0.18594 -0.35996 " pathEditMode="relative" rAng="0" ptsTypes="AA">
                                      <p:cBhvr>
                                        <p:cTn id="74" dur="2000" fill="hold"/>
                                        <p:tgtEl>
                                          <p:spTgt spid="67"/>
                                        </p:tgtEl>
                                        <p:attrNameLst>
                                          <p:attrName>ppt_x</p:attrName>
                                          <p:attrName>ppt_y</p:attrName>
                                        </p:attrNameLst>
                                      </p:cBhvr>
                                      <p:rCtr x="9297" y="-18009"/>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9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up)">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wipe(up)">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9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9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wipe(down)">
                                      <p:cBhvr>
                                        <p:cTn id="121" dur="500"/>
                                        <p:tgtEl>
                                          <p:spTgt spid="80"/>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path" presetSubtype="0" accel="50000" decel="50000" fill="hold" grpId="2" nodeType="clickEffect">
                                  <p:stCondLst>
                                    <p:cond delay="0"/>
                                  </p:stCondLst>
                                  <p:childTnLst>
                                    <p:animMotion origin="layout" path="M -8.33333E-7 4.44444E-6 L 0.46524 0.05138 " pathEditMode="relative" rAng="0" ptsTypes="AA">
                                      <p:cBhvr>
                                        <p:cTn id="125" dur="2000" fill="hold"/>
                                        <p:tgtEl>
                                          <p:spTgt spid="80"/>
                                        </p:tgtEl>
                                        <p:attrNameLst>
                                          <p:attrName>ppt_x</p:attrName>
                                          <p:attrName>ppt_y</p:attrName>
                                        </p:attrNameLst>
                                      </p:cBhvr>
                                      <p:rCtr x="23255" y="2569"/>
                                    </p:animMotion>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wipe(down)">
                                      <p:cBhvr>
                                        <p:cTn id="130" dur="500"/>
                                        <p:tgtEl>
                                          <p:spTgt spid="81"/>
                                        </p:tgtEl>
                                      </p:cBhvr>
                                    </p:animEffect>
                                  </p:childTnLst>
                                </p:cTn>
                              </p:par>
                            </p:childTnLst>
                          </p:cTn>
                        </p:par>
                      </p:childTnLst>
                    </p:cTn>
                  </p:par>
                  <p:par>
                    <p:cTn id="131" fill="hold">
                      <p:stCondLst>
                        <p:cond delay="indefinite"/>
                      </p:stCondLst>
                      <p:childTnLst>
                        <p:par>
                          <p:cTn id="132" fill="hold">
                            <p:stCondLst>
                              <p:cond delay="0"/>
                            </p:stCondLst>
                            <p:childTnLst>
                              <p:par>
                                <p:cTn id="133" presetID="42" presetClass="path" presetSubtype="0" accel="50000" decel="50000" fill="hold" grpId="2" nodeType="clickEffect">
                                  <p:stCondLst>
                                    <p:cond delay="0"/>
                                  </p:stCondLst>
                                  <p:childTnLst>
                                    <p:animMotion origin="layout" path="M 2.91667E-6 -2.22222E-6 L 0.60299 0.35209 " pathEditMode="relative" rAng="0" ptsTypes="AA">
                                      <p:cBhvr>
                                        <p:cTn id="134" dur="2000" fill="hold"/>
                                        <p:tgtEl>
                                          <p:spTgt spid="81"/>
                                        </p:tgtEl>
                                        <p:attrNameLst>
                                          <p:attrName>ppt_x</p:attrName>
                                          <p:attrName>ppt_y</p:attrName>
                                        </p:attrNameLst>
                                      </p:cBhvr>
                                      <p:rCtr x="30143" y="17593"/>
                                    </p:animMotion>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42" presetClass="path" presetSubtype="0" accel="50000" decel="50000" fill="hold" grpId="1" nodeType="withEffect">
                                  <p:stCondLst>
                                    <p:cond delay="0"/>
                                  </p:stCondLst>
                                  <p:childTnLst>
                                    <p:animMotion origin="layout" path="M -8.33333E-7 -2.96296E-6 L -8.33333E-7 0.06829 " pathEditMode="relative" rAng="0" ptsTypes="AA">
                                      <p:cBhvr>
                                        <p:cTn id="140" dur="2000" fill="hold"/>
                                        <p:tgtEl>
                                          <p:spTgt spid="78"/>
                                        </p:tgtEl>
                                        <p:attrNameLst>
                                          <p:attrName>ppt_x</p:attrName>
                                          <p:attrName>ppt_y</p:attrName>
                                        </p:attrNameLst>
                                      </p:cBhvr>
                                      <p:rCtr x="0" y="3403"/>
                                    </p:animMotion>
                                  </p:childTnLst>
                                </p:cTn>
                              </p:par>
                              <p:par>
                                <p:cTn id="141" presetID="10" presetClass="exit" presetSubtype="0" fill="hold" grpId="1" nodeType="withEffect">
                                  <p:stCondLst>
                                    <p:cond delay="0"/>
                                  </p:stCondLst>
                                  <p:childTnLst>
                                    <p:animEffect transition="out" filter="fade">
                                      <p:cBhvr>
                                        <p:cTn id="142" dur="500"/>
                                        <p:tgtEl>
                                          <p:spTgt spid="65"/>
                                        </p:tgtEl>
                                      </p:cBhvr>
                                    </p:animEffect>
                                    <p:set>
                                      <p:cBhvr>
                                        <p:cTn id="143" dur="1" fill="hold">
                                          <p:stCondLst>
                                            <p:cond delay="499"/>
                                          </p:stCondLst>
                                        </p:cTn>
                                        <p:tgtEl>
                                          <p:spTgt spid="65"/>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8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8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93"/>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wipe(down)">
                                      <p:cBhvr>
                                        <p:cTn id="158" dur="500"/>
                                        <p:tgtEl>
                                          <p:spTgt spid="48"/>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4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4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1" nodeType="clickEffect">
                                  <p:stCondLst>
                                    <p:cond delay="0"/>
                                  </p:stCondLst>
                                  <p:childTnLst>
                                    <p:animEffect transition="out" filter="fade">
                                      <p:cBhvr>
                                        <p:cTn id="170" dur="500"/>
                                        <p:tgtEl>
                                          <p:spTgt spid="8"/>
                                        </p:tgtEl>
                                      </p:cBhvr>
                                    </p:animEffect>
                                    <p:set>
                                      <p:cBhvr>
                                        <p:cTn id="171" dur="1" fill="hold">
                                          <p:stCondLst>
                                            <p:cond delay="499"/>
                                          </p:stCondLst>
                                        </p:cTn>
                                        <p:tgtEl>
                                          <p:spTgt spid="8"/>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77"/>
                                        </p:tgtEl>
                                      </p:cBhvr>
                                    </p:animEffect>
                                    <p:set>
                                      <p:cBhvr>
                                        <p:cTn id="174" dur="1" fill="hold">
                                          <p:stCondLst>
                                            <p:cond delay="499"/>
                                          </p:stCondLst>
                                        </p:cTn>
                                        <p:tgtEl>
                                          <p:spTgt spid="77"/>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68"/>
                                        </p:tgtEl>
                                      </p:cBhvr>
                                    </p:animEffect>
                                    <p:set>
                                      <p:cBhvr>
                                        <p:cTn id="177" dur="1" fill="hold">
                                          <p:stCondLst>
                                            <p:cond delay="499"/>
                                          </p:stCondLst>
                                        </p:cTn>
                                        <p:tgtEl>
                                          <p:spTgt spid="6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6"/>
                                        </p:tgtEl>
                                      </p:cBhvr>
                                    </p:animEffect>
                                    <p:set>
                                      <p:cBhvr>
                                        <p:cTn id="180" dur="1" fill="hold">
                                          <p:stCondLst>
                                            <p:cond delay="499"/>
                                          </p:stCondLst>
                                        </p:cTn>
                                        <p:tgtEl>
                                          <p:spTgt spid="36"/>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35"/>
                                        </p:tgtEl>
                                      </p:cBhvr>
                                    </p:animEffect>
                                    <p:set>
                                      <p:cBhvr>
                                        <p:cTn id="183" dur="1" fill="hold">
                                          <p:stCondLst>
                                            <p:cond delay="499"/>
                                          </p:stCondLst>
                                        </p:cTn>
                                        <p:tgtEl>
                                          <p:spTgt spid="35"/>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71"/>
                                        </p:tgtEl>
                                      </p:cBhvr>
                                    </p:animEffect>
                                    <p:set>
                                      <p:cBhvr>
                                        <p:cTn id="186" dur="1" fill="hold">
                                          <p:stCondLst>
                                            <p:cond delay="499"/>
                                          </p:stCondLst>
                                        </p:cTn>
                                        <p:tgtEl>
                                          <p:spTgt spid="71"/>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50"/>
                                        </p:tgtEl>
                                      </p:cBhvr>
                                    </p:animEffect>
                                    <p:set>
                                      <p:cBhvr>
                                        <p:cTn id="189" dur="1" fill="hold">
                                          <p:stCondLst>
                                            <p:cond delay="499"/>
                                          </p:stCondLst>
                                        </p:cTn>
                                        <p:tgtEl>
                                          <p:spTgt spid="50"/>
                                        </p:tgtEl>
                                        <p:attrNameLst>
                                          <p:attrName>style.visibility</p:attrName>
                                        </p:attrNameLst>
                                      </p:cBhvr>
                                      <p:to>
                                        <p:strVal val="hidden"/>
                                      </p:to>
                                    </p:set>
                                  </p:childTnLst>
                                </p:cTn>
                              </p:par>
                              <p:par>
                                <p:cTn id="190" presetID="10" presetClass="exit" presetSubtype="0" fill="hold" grpId="2" nodeType="with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7"/>
                                        </p:tgtEl>
                                      </p:cBhvr>
                                    </p:animEffect>
                                    <p:set>
                                      <p:cBhvr>
                                        <p:cTn id="195" dur="1" fill="hold">
                                          <p:stCondLst>
                                            <p:cond delay="499"/>
                                          </p:stCondLst>
                                        </p:cTn>
                                        <p:tgtEl>
                                          <p:spTgt spid="47"/>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75"/>
                                        </p:tgtEl>
                                      </p:cBhvr>
                                    </p:animEffect>
                                    <p:set>
                                      <p:cBhvr>
                                        <p:cTn id="198" dur="1" fill="hold">
                                          <p:stCondLst>
                                            <p:cond delay="499"/>
                                          </p:stCondLst>
                                        </p:cTn>
                                        <p:tgtEl>
                                          <p:spTgt spid="75"/>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4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27"/>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28"/>
                                        </p:tgtEl>
                                        <p:attrNameLst>
                                          <p:attrName>style.visibility</p:attrName>
                                        </p:attrNameLst>
                                      </p:cBhvr>
                                      <p:to>
                                        <p:strVal val="visible"/>
                                      </p:to>
                                    </p:set>
                                    <p:animEffect transition="in" filter="wipe(left)">
                                      <p:cBhvr>
                                        <p:cTn id="211" dur="500"/>
                                        <p:tgtEl>
                                          <p:spTgt spid="28"/>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xit" presetSubtype="0" fill="hold" nodeType="clickEffect">
                                  <p:stCondLst>
                                    <p:cond delay="0"/>
                                  </p:stCondLst>
                                  <p:childTnLst>
                                    <p:set>
                                      <p:cBhvr>
                                        <p:cTn id="215" dur="1" fill="hold">
                                          <p:stCondLst>
                                            <p:cond delay="0"/>
                                          </p:stCondLst>
                                        </p:cTn>
                                        <p:tgtEl>
                                          <p:spTgt spid="27"/>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0" grpId="0" animBg="1"/>
      <p:bldP spid="88" grpId="0"/>
      <p:bldP spid="28" grpId="0"/>
      <p:bldP spid="34" grpId="0"/>
      <p:bldP spid="35" grpId="0"/>
      <p:bldP spid="35" grpId="1"/>
      <p:bldP spid="35" grpId="2"/>
      <p:bldP spid="47" grpId="0"/>
      <p:bldP spid="47" grpId="1"/>
      <p:bldP spid="48" grpId="0" animBg="1"/>
      <p:bldP spid="48" grpId="1" animBg="1"/>
      <p:bldP spid="50" grpId="0"/>
      <p:bldP spid="50" grpId="1"/>
      <p:bldP spid="65" grpId="0"/>
      <p:bldP spid="65" grpId="1"/>
      <p:bldP spid="67" grpId="0"/>
      <p:bldP spid="67" grpId="1"/>
      <p:bldP spid="67" grpId="2"/>
      <p:bldP spid="75" grpId="0"/>
      <p:bldP spid="75" grpId="1"/>
      <p:bldP spid="8" grpId="0" animBg="1"/>
      <p:bldP spid="8" grpId="1" animBg="1"/>
      <p:bldP spid="77" grpId="0" animBg="1"/>
      <p:bldP spid="77" grpId="1" animBg="1"/>
      <p:bldP spid="78" grpId="0"/>
      <p:bldP spid="78" grpId="1"/>
      <p:bldP spid="80" grpId="0" animBg="1"/>
      <p:bldP spid="80" grpId="1" animBg="1"/>
      <p:bldP spid="80" grpId="2" animBg="1"/>
      <p:bldP spid="51" grpId="0"/>
      <p:bldP spid="81" grpId="0" animBg="1"/>
      <p:bldP spid="81" grpId="1" animBg="1"/>
      <p:bldP spid="81" grpId="2" animBg="1"/>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FB913-BEB0-4DEB-8044-0621D0CB43DF}"/>
              </a:ext>
            </a:extLst>
          </p:cNvPr>
          <p:cNvSpPr txBox="1"/>
          <p:nvPr/>
        </p:nvSpPr>
        <p:spPr>
          <a:xfrm>
            <a:off x="1854978" y="1406437"/>
            <a:ext cx="8648521" cy="4708981"/>
          </a:xfrm>
          <a:prstGeom prst="rect">
            <a:avLst/>
          </a:prstGeom>
          <a:solidFill>
            <a:srgbClr val="FDF1E9"/>
          </a:solidFill>
          <a:ln>
            <a:solidFill>
              <a:schemeClr val="tx1"/>
            </a:solidFill>
          </a:ln>
        </p:spPr>
        <p:txBody>
          <a:bodyPr wrap="none" rtlCol="0">
            <a:spAutoFit/>
          </a:bodyPr>
          <a:lstStyle/>
          <a:p>
            <a:r>
              <a:rPr lang="en-US" sz="2000" dirty="0">
                <a:solidFill>
                  <a:srgbClr val="00B050"/>
                </a:solidFill>
                <a:latin typeface="Consolas" panose="020B0609020204030204" pitchFamily="49" charset="0"/>
              </a:rPr>
              <a:t>template &lt;</a:t>
            </a:r>
            <a:r>
              <a:rPr lang="en-US" sz="2000" dirty="0" err="1">
                <a:solidFill>
                  <a:srgbClr val="00B050"/>
                </a:solidFill>
                <a:latin typeface="Consolas" panose="020B0609020204030204" pitchFamily="49" charset="0"/>
              </a:rPr>
              <a:t>typename</a:t>
            </a:r>
            <a:r>
              <a:rPr lang="en-US" sz="2000" dirty="0">
                <a:solidFill>
                  <a:srgbClr val="00B050"/>
                </a:solidFill>
                <a:latin typeface="Consolas" panose="020B0609020204030204" pitchFamily="49" charset="0"/>
              </a:rPr>
              <a:t> T&gt;</a:t>
            </a:r>
          </a:p>
          <a:p>
            <a:r>
              <a:rPr lang="en-US" sz="2000" dirty="0">
                <a:latin typeface="Consolas" panose="020B0609020204030204" pitchFamily="49" charset="0"/>
              </a:rPr>
              <a:t>T </a:t>
            </a:r>
            <a:r>
              <a:rPr lang="en-US" sz="2000" dirty="0" err="1">
                <a:latin typeface="Consolas" panose="020B0609020204030204" pitchFamily="49" charset="0"/>
              </a:rPr>
              <a:t>sum_of_f</a:t>
            </a:r>
            <a:r>
              <a:rPr lang="en-US" sz="2000" dirty="0">
                <a:latin typeface="Consolas" panose="020B0609020204030204" pitchFamily="49" charset="0"/>
              </a:rPr>
              <a:t>(T </a:t>
            </a:r>
            <a:r>
              <a:rPr lang="en-US" sz="2000" dirty="0" err="1">
                <a:latin typeface="Consolas" panose="020B0609020204030204" pitchFamily="49" charset="0"/>
              </a:rPr>
              <a:t>arr</a:t>
            </a:r>
            <a:r>
              <a:rPr lang="en-US" sz="2000" dirty="0">
                <a:latin typeface="Consolas" panose="020B0609020204030204" pitchFamily="49" charset="0"/>
              </a:rPr>
              <a:t>[], int n, </a:t>
            </a:r>
            <a:r>
              <a:rPr lang="en-US" sz="2000" dirty="0">
                <a:solidFill>
                  <a:srgbClr val="7030A0"/>
                </a:solidFill>
                <a:latin typeface="Consolas" panose="020B0609020204030204" pitchFamily="49" charset="0"/>
              </a:rPr>
              <a:t>T (</a:t>
            </a:r>
            <a:r>
              <a:rPr lang="en-US" sz="2000" dirty="0" err="1">
                <a:solidFill>
                  <a:srgbClr val="7030A0"/>
                </a:solidFill>
                <a:latin typeface="Consolas" panose="020B0609020204030204" pitchFamily="49" charset="0"/>
              </a:rPr>
              <a:t>func</a:t>
            </a:r>
            <a:r>
              <a:rPr lang="en-US" sz="2000" dirty="0">
                <a:solidFill>
                  <a:srgbClr val="7030A0"/>
                </a:solidFill>
                <a:latin typeface="Consolas" panose="020B0609020204030204" pitchFamily="49" charset="0"/>
              </a:rPr>
              <a:t>)(T)</a:t>
            </a:r>
            <a:r>
              <a:rPr lang="en-US" sz="2000" dirty="0">
                <a:latin typeface="Consolas" panose="020B0609020204030204" pitchFamily="49" charset="0"/>
              </a:rPr>
              <a:t>) {</a:t>
            </a:r>
          </a:p>
          <a:p>
            <a:r>
              <a:rPr lang="en-US" sz="2000" dirty="0">
                <a:solidFill>
                  <a:schemeClr val="accent4">
                    <a:lumMod val="75000"/>
                  </a:schemeClr>
                </a:solidFill>
                <a:latin typeface="Consolas" panose="020B0609020204030204" pitchFamily="49" charset="0"/>
              </a:rPr>
              <a:t>  assert(</a:t>
            </a:r>
            <a:r>
              <a:rPr lang="en-US" sz="2000" dirty="0" err="1">
                <a:solidFill>
                  <a:schemeClr val="accent4">
                    <a:lumMod val="75000"/>
                  </a:schemeClr>
                </a:solidFill>
                <a:latin typeface="Consolas" panose="020B0609020204030204" pitchFamily="49" charset="0"/>
              </a:rPr>
              <a:t>arr</a:t>
            </a:r>
            <a:r>
              <a:rPr lang="en-US" sz="2000" dirty="0">
                <a:solidFill>
                  <a:schemeClr val="accent4">
                    <a:lumMod val="75000"/>
                  </a:schemeClr>
                </a:solidFill>
                <a:latin typeface="Consolas" panose="020B0609020204030204" pitchFamily="49" charset="0"/>
              </a:rPr>
              <a:t> != </a:t>
            </a:r>
            <a:r>
              <a:rPr lang="en-US" sz="2000" dirty="0" err="1">
                <a:solidFill>
                  <a:schemeClr val="accent4">
                    <a:lumMod val="75000"/>
                  </a:schemeClr>
                </a:solidFill>
                <a:latin typeface="Consolas" panose="020B0609020204030204" pitchFamily="49" charset="0"/>
              </a:rPr>
              <a:t>nullptr</a:t>
            </a:r>
            <a:r>
              <a:rPr lang="en-US" sz="2000" dirty="0">
                <a:solidFill>
                  <a:schemeClr val="accent4">
                    <a:lumMod val="75000"/>
                  </a:schemeClr>
                </a:solidFill>
                <a:latin typeface="Consolas" panose="020B0609020204030204" pitchFamily="49" charset="0"/>
              </a:rPr>
              <a:t>);</a:t>
            </a:r>
          </a:p>
          <a:p>
            <a:r>
              <a:rPr lang="en-US" sz="2000" dirty="0">
                <a:latin typeface="Consolas" panose="020B0609020204030204" pitchFamily="49" charset="0"/>
              </a:rPr>
              <a:t>  T sum = 0;</a:t>
            </a:r>
          </a:p>
          <a:p>
            <a:r>
              <a:rPr lang="en-US" sz="2000" dirty="0">
                <a:latin typeface="Consolas" panose="020B0609020204030204" pitchFamily="49" charset="0"/>
              </a:rPr>
              <a:t>  for (int </a:t>
            </a:r>
            <a:r>
              <a:rPr lang="en-US" sz="2000" dirty="0" err="1">
                <a:latin typeface="Consolas" panose="020B0609020204030204" pitchFamily="49" charset="0"/>
              </a:rPr>
              <a:t>i</a:t>
            </a:r>
            <a:r>
              <a:rPr lang="en-US" sz="2000" dirty="0">
                <a:latin typeface="Consolas" panose="020B0609020204030204" pitchFamily="49" charset="0"/>
              </a:rPr>
              <a:t>=0; </a:t>
            </a:r>
            <a:r>
              <a:rPr lang="en-US" sz="2000" dirty="0" err="1">
                <a:latin typeface="Consolas" panose="020B0609020204030204" pitchFamily="49" charset="0"/>
              </a:rPr>
              <a:t>i</a:t>
            </a:r>
            <a:r>
              <a:rPr lang="en-US" sz="2000" dirty="0">
                <a:latin typeface="Consolas" panose="020B0609020204030204" pitchFamily="49" charset="0"/>
              </a:rPr>
              <a:t> &lt; n; ++</a:t>
            </a:r>
            <a:r>
              <a:rPr lang="en-US" sz="2000" dirty="0" err="1">
                <a:latin typeface="Consolas" panose="020B0609020204030204" pitchFamily="49" charset="0"/>
              </a:rPr>
              <a:t>i</a:t>
            </a:r>
            <a:r>
              <a:rPr lang="en-US" sz="2000" dirty="0">
                <a:latin typeface="Consolas" panose="020B0609020204030204" pitchFamily="49" charset="0"/>
              </a:rPr>
              <a:t>) {</a:t>
            </a:r>
          </a:p>
          <a:p>
            <a:r>
              <a:rPr lang="en-US" sz="2000" dirty="0">
                <a:latin typeface="Consolas" panose="020B0609020204030204" pitchFamily="49" charset="0"/>
              </a:rPr>
              <a:t>    sum += </a:t>
            </a:r>
            <a:r>
              <a:rPr lang="en-US" sz="2000" dirty="0" err="1">
                <a:latin typeface="Consolas" panose="020B0609020204030204" pitchFamily="49" charset="0"/>
              </a:rPr>
              <a:t>func</a:t>
            </a:r>
            <a:r>
              <a:rPr lang="en-US" sz="2000" dirty="0">
                <a:latin typeface="Consolas" panose="020B0609020204030204" pitchFamily="49" charset="0"/>
              </a:rPr>
              <a:t>(</a:t>
            </a:r>
            <a:r>
              <a:rPr lang="en-US" sz="2000" dirty="0" err="1">
                <a:latin typeface="Consolas" panose="020B0609020204030204" pitchFamily="49" charset="0"/>
              </a:rPr>
              <a:t>arr</a:t>
            </a:r>
            <a:r>
              <a:rPr lang="en-US" sz="2000" dirty="0">
                <a:latin typeface="Consolas" panose="020B0609020204030204" pitchFamily="49" charset="0"/>
              </a:rPr>
              <a:t>[</a:t>
            </a:r>
            <a:r>
              <a:rPr lang="en-US" sz="2000" dirty="0" err="1">
                <a:latin typeface="Consolas" panose="020B0609020204030204" pitchFamily="49" charset="0"/>
              </a:rPr>
              <a:t>i</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solidFill>
                  <a:srgbClr val="C00000"/>
                </a:solidFill>
                <a:latin typeface="Consolas" panose="020B0609020204030204" pitchFamily="49" charset="0"/>
              </a:rPr>
              <a:t>  return sum</a:t>
            </a:r>
            <a:r>
              <a:rPr lang="en-US" sz="2000" dirty="0">
                <a:latin typeface="Consolas" panose="020B0609020204030204" pitchFamily="49" charset="0"/>
              </a:rPr>
              <a: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float </a:t>
            </a:r>
            <a:r>
              <a:rPr lang="en-US" sz="2000" dirty="0" err="1">
                <a:latin typeface="Consolas" panose="020B0609020204030204" pitchFamily="49" charset="0"/>
              </a:rPr>
              <a:t>arr</a:t>
            </a:r>
            <a:r>
              <a:rPr lang="en-US" sz="2000" dirty="0">
                <a:latin typeface="Consolas" panose="020B0609020204030204" pitchFamily="49" charset="0"/>
              </a:rPr>
              <a:t>[3] = {1,10,100};</a:t>
            </a:r>
          </a:p>
          <a:p>
            <a:r>
              <a:rPr lang="en-US" sz="2000" dirty="0">
                <a:latin typeface="Consolas" panose="020B0609020204030204" pitchFamily="49" charset="0"/>
              </a:rPr>
              <a:t> float (*f)(float) = </a:t>
            </a:r>
            <a:r>
              <a:rPr lang="en-US" sz="2000" dirty="0">
                <a:solidFill>
                  <a:srgbClr val="FF0000"/>
                </a:solidFill>
                <a:latin typeface="Consolas" panose="020B0609020204030204" pitchFamily="49" charset="0"/>
              </a:rPr>
              <a:t>[](float x) -&gt; float { return 4.0*x; }</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sum_of_f</a:t>
            </a:r>
            <a:r>
              <a:rPr lang="en-US" sz="2000" dirty="0">
                <a:latin typeface="Consolas" panose="020B0609020204030204" pitchFamily="49" charset="0"/>
              </a:rPr>
              <a:t>(</a:t>
            </a:r>
            <a:r>
              <a:rPr lang="en-US" sz="2000" dirty="0">
                <a:solidFill>
                  <a:srgbClr val="00B0F0"/>
                </a:solidFill>
                <a:latin typeface="Consolas" panose="020B0609020204030204" pitchFamily="49" charset="0"/>
              </a:rPr>
              <a:t>arr</a:t>
            </a:r>
            <a:r>
              <a:rPr lang="en-US" sz="2000" dirty="0">
                <a:latin typeface="Consolas" panose="020B0609020204030204" pitchFamily="49" charset="0"/>
              </a:rPr>
              <a:t>,</a:t>
            </a:r>
            <a:r>
              <a:rPr lang="en-US" sz="2000" dirty="0">
                <a:solidFill>
                  <a:srgbClr val="00B0F0"/>
                </a:solidFill>
                <a:latin typeface="Consolas" panose="020B0609020204030204" pitchFamily="49" charset="0"/>
              </a:rPr>
              <a:t>3</a:t>
            </a:r>
            <a:r>
              <a:rPr lang="en-US" sz="2000" dirty="0">
                <a:latin typeface="Consolas" panose="020B0609020204030204" pitchFamily="49" charset="0"/>
              </a:rPr>
              <a:t>,</a:t>
            </a:r>
            <a:r>
              <a:rPr lang="en-US" sz="2000" dirty="0">
                <a:solidFill>
                  <a:srgbClr val="00B0F0"/>
                </a:solidFill>
                <a:latin typeface="Consolas" panose="020B0609020204030204" pitchFamily="49" charset="0"/>
              </a:rPr>
              <a:t>f</a:t>
            </a:r>
            <a:r>
              <a:rPr lang="en-US" sz="2000" dirty="0">
                <a:latin typeface="Consolas" panose="020B0609020204030204" pitchFamily="49" charset="0"/>
              </a:rPr>
              <a:t>) &lt;&lt; </a:t>
            </a:r>
            <a:r>
              <a:rPr lang="en-US" sz="2000" dirty="0" err="1">
                <a:latin typeface="Consolas" panose="020B0609020204030204" pitchFamily="49" charset="0"/>
              </a:rPr>
              <a:t>endl</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peech Bubble: Rectangle with Corners Rounded 57">
            <a:extLst>
              <a:ext uri="{FF2B5EF4-FFF2-40B4-BE49-F238E27FC236}">
                <a16:creationId xmlns:a16="http://schemas.microsoft.com/office/drawing/2014/main" id="{79C883DB-D867-4EC5-93FF-DE5EB2CE7C09}"/>
              </a:ext>
            </a:extLst>
          </p:cNvPr>
          <p:cNvSpPr/>
          <p:nvPr/>
        </p:nvSpPr>
        <p:spPr>
          <a:xfrm>
            <a:off x="141840" y="3930984"/>
            <a:ext cx="1713138" cy="869113"/>
          </a:xfrm>
          <a:prstGeom prst="wedgeRoundRectCallout">
            <a:avLst>
              <a:gd name="adj1" fmla="val 89635"/>
              <a:gd name="adj2" fmla="val -603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values are </a:t>
            </a:r>
            <a:r>
              <a:rPr kumimoji="0" lang="en-US" sz="2000" b="0" i="0" u="none" strike="noStrike" kern="1200" cap="none" spc="0" normalizeH="0" noProof="0" dirty="0">
                <a:ln>
                  <a:noFill/>
                </a:ln>
                <a:solidFill>
                  <a:srgbClr val="F09C76"/>
                </a:solidFill>
                <a:effectLst/>
                <a:uLnTx/>
                <a:uFillTx/>
                <a:latin typeface="Corbel" panose="020B0503020204020204" pitchFamily="34" charset="0"/>
                <a:ea typeface="+mn-ea"/>
                <a:cs typeface="+mn-cs"/>
              </a:rPr>
              <a:t>returned</a:t>
            </a:r>
            <a:endParaRPr kumimoji="0" lang="en-US" sz="2000" b="0" i="0" u="none" strike="noStrike" kern="1200" cap="none" spc="0" normalizeH="0" baseline="0" noProof="0" dirty="0">
              <a:ln>
                <a:noFill/>
              </a:ln>
              <a:solidFill>
                <a:srgbClr val="F09C76"/>
              </a:solidFill>
              <a:effectLst/>
              <a:uLnTx/>
              <a:uFillTx/>
              <a:latin typeface="Corbel" panose="020B0503020204020204" pitchFamily="34" charset="0"/>
              <a:ea typeface="+mn-ea"/>
              <a:cs typeface="+mn-cs"/>
            </a:endParaRPr>
          </a:p>
        </p:txBody>
      </p:sp>
      <p:sp>
        <p:nvSpPr>
          <p:cNvPr id="60" name="Speech Bubble: Rectangle with Corners Rounded 59">
            <a:extLst>
              <a:ext uri="{FF2B5EF4-FFF2-40B4-BE49-F238E27FC236}">
                <a16:creationId xmlns:a16="http://schemas.microsoft.com/office/drawing/2014/main" id="{50A5EF42-AA2A-4EB3-A5B4-A9BA9144A83D}"/>
              </a:ext>
            </a:extLst>
          </p:cNvPr>
          <p:cNvSpPr/>
          <p:nvPr/>
        </p:nvSpPr>
        <p:spPr>
          <a:xfrm>
            <a:off x="7121469" y="2524017"/>
            <a:ext cx="2713355" cy="930252"/>
          </a:xfrm>
          <a:prstGeom prst="wedgeRoundRectCallout">
            <a:avLst>
              <a:gd name="adj1" fmla="val -131089"/>
              <a:gd name="adj2" fmla="val -677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functions deal with </a:t>
            </a:r>
            <a:r>
              <a:rPr kumimoji="0" lang="en-US" sz="2000" b="0" i="0" u="none" strike="noStrike" kern="1200" cap="none" spc="0" normalizeH="0" noProof="0" dirty="0">
                <a:ln>
                  <a:noFill/>
                </a:ln>
                <a:solidFill>
                  <a:schemeClr val="accent4">
                    <a:lumMod val="60000"/>
                    <a:lumOff val="40000"/>
                  </a:schemeClr>
                </a:solidFill>
                <a:effectLst/>
                <a:uLnTx/>
                <a:uFillTx/>
                <a:latin typeface="Corbel" panose="020B0503020204020204" pitchFamily="34" charset="0"/>
                <a:ea typeface="+mn-ea"/>
                <a:cs typeface="+mn-cs"/>
              </a:rPr>
              <a:t>error conditions</a:t>
            </a:r>
            <a:endParaRPr kumimoji="0" lang="en-US" sz="2000" b="0" i="0" u="none" strike="noStrike" kern="1200" cap="none" spc="0" normalizeH="0" baseline="0" noProof="0" dirty="0">
              <a:ln>
                <a:noFill/>
              </a:ln>
              <a:solidFill>
                <a:schemeClr val="accent4">
                  <a:lumMod val="60000"/>
                  <a:lumOff val="40000"/>
                </a:schemeClr>
              </a:solidFill>
              <a:effectLst/>
              <a:uLnTx/>
              <a:uFillTx/>
              <a:latin typeface="Corbel" panose="020B0503020204020204" pitchFamily="34" charset="0"/>
              <a:ea typeface="+mn-ea"/>
              <a:cs typeface="+mn-cs"/>
            </a:endParaRPr>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Let's Do a Deep Dive Into Functions, and Discuss...</a:t>
            </a:r>
          </a:p>
        </p:txBody>
      </p:sp>
      <p:sp>
        <p:nvSpPr>
          <p:cNvPr id="69" name="Speech Bubble: Rectangle with Corners Rounded 68">
            <a:extLst>
              <a:ext uri="{FF2B5EF4-FFF2-40B4-BE49-F238E27FC236}">
                <a16:creationId xmlns:a16="http://schemas.microsoft.com/office/drawing/2014/main" id="{89745FD9-64D5-4AAF-8FBB-F56C639F2F81}"/>
              </a:ext>
            </a:extLst>
          </p:cNvPr>
          <p:cNvSpPr/>
          <p:nvPr/>
        </p:nvSpPr>
        <p:spPr>
          <a:xfrm>
            <a:off x="279550" y="264420"/>
            <a:ext cx="3320979" cy="1075240"/>
          </a:xfrm>
          <a:prstGeom prst="wedgeRoundRectCallout">
            <a:avLst>
              <a:gd name="adj1" fmla="val 79059"/>
              <a:gd name="adj2" fmla="val 684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we use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polymorphism</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to create functions that accept many types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6" name="Speech Bubble: Rectangle with Corners Rounded 55">
            <a:extLst>
              <a:ext uri="{FF2B5EF4-FFF2-40B4-BE49-F238E27FC236}">
                <a16:creationId xmlns:a16="http://schemas.microsoft.com/office/drawing/2014/main" id="{E4AF3A3A-BE9D-4AFE-9EEE-3F7DBE7DB1CA}"/>
              </a:ext>
            </a:extLst>
          </p:cNvPr>
          <p:cNvSpPr/>
          <p:nvPr/>
        </p:nvSpPr>
        <p:spPr>
          <a:xfrm>
            <a:off x="5532622" y="5904717"/>
            <a:ext cx="2220468" cy="677575"/>
          </a:xfrm>
          <a:prstGeom prst="wedgeRoundRectCallout">
            <a:avLst>
              <a:gd name="adj1" fmla="val -91087"/>
              <a:gd name="adj2" fmla="val -844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parameters are passed</a:t>
            </a:r>
            <a:endPar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endParaRPr>
          </a:p>
        </p:txBody>
      </p:sp>
      <p:sp>
        <p:nvSpPr>
          <p:cNvPr id="70" name="Speech Bubble: Rectangle with Corners Rounded 69">
            <a:extLst>
              <a:ext uri="{FF2B5EF4-FFF2-40B4-BE49-F238E27FC236}">
                <a16:creationId xmlns:a16="http://schemas.microsoft.com/office/drawing/2014/main" id="{59FCF0D6-845B-439E-86F6-8991D26D5E0B}"/>
              </a:ext>
            </a:extLst>
          </p:cNvPr>
          <p:cNvSpPr/>
          <p:nvPr/>
        </p:nvSpPr>
        <p:spPr>
          <a:xfrm>
            <a:off x="7811577" y="681208"/>
            <a:ext cx="2776914" cy="930251"/>
          </a:xfrm>
          <a:prstGeom prst="wedgeRoundRectCallout">
            <a:avLst>
              <a:gd name="adj1" fmla="val -91633"/>
              <a:gd name="adj2" fmla="val 706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languages implement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first-class functions</a:t>
            </a:r>
            <a:endParaRPr kumimoji="0" lang="en-US" sz="2000" b="0" i="0" u="none" strike="noStrike" kern="1200" cap="none" spc="0" normalizeH="0" baseline="0" noProof="0" dirty="0">
              <a:ln>
                <a:noFill/>
              </a:ln>
              <a:solidFill>
                <a:srgbClr val="D5B8EA"/>
              </a:solidFill>
              <a:effectLst/>
              <a:uLnTx/>
              <a:uFillTx/>
              <a:latin typeface="Corbel" panose="020B0503020204020204" pitchFamily="34" charset="0"/>
              <a:ea typeface="+mn-ea"/>
              <a:cs typeface="+mn-cs"/>
            </a:endParaRPr>
          </a:p>
        </p:txBody>
      </p:sp>
      <p:sp>
        <p:nvSpPr>
          <p:cNvPr id="11" name="Speech Bubble: Rectangle with Corners Rounded 10">
            <a:extLst>
              <a:ext uri="{FF2B5EF4-FFF2-40B4-BE49-F238E27FC236}">
                <a16:creationId xmlns:a16="http://schemas.microsoft.com/office/drawing/2014/main" id="{706B9B71-A55F-4647-80AC-6397623708E6}"/>
              </a:ext>
            </a:extLst>
          </p:cNvPr>
          <p:cNvSpPr/>
          <p:nvPr/>
        </p:nvSpPr>
        <p:spPr>
          <a:xfrm>
            <a:off x="5606092" y="3538047"/>
            <a:ext cx="3154797" cy="930251"/>
          </a:xfrm>
          <a:prstGeom prst="wedgeRoundRectCallout">
            <a:avLst>
              <a:gd name="adj1" fmla="val -31913"/>
              <a:gd name="adj2" fmla="val 1265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How we define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anonymous functions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(lambdas)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0527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down)">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58" grpId="0" animBg="1"/>
      <p:bldP spid="60" grpId="0" animBg="1"/>
      <p:bldP spid="69" grpId="0" animBg="1"/>
      <p:bldP spid="56" grpId="0" animBg="1"/>
      <p:bldP spid="7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1524000" y="-152400"/>
            <a:ext cx="8991600" cy="1143000"/>
          </a:xfrm>
        </p:spPr>
        <p:txBody>
          <a:bodyPr/>
          <a:lstStyle/>
          <a:p>
            <a:r>
              <a:rPr lang="en-US" sz="4000" dirty="0"/>
              <a:t>Aliasing</a:t>
            </a:r>
          </a:p>
        </p:txBody>
      </p:sp>
      <p:sp>
        <p:nvSpPr>
          <p:cNvPr id="365594" name="Text Box 26"/>
          <p:cNvSpPr txBox="1">
            <a:spLocks noChangeArrowheads="1"/>
          </p:cNvSpPr>
          <p:nvPr/>
        </p:nvSpPr>
        <p:spPr bwMode="auto">
          <a:xfrm>
            <a:off x="792392" y="822813"/>
            <a:ext cx="10416078"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rbel" panose="020B0503020204020204"/>
                <a:ea typeface="+mn-ea"/>
                <a:cs typeface="+mn-cs"/>
              </a:rPr>
              <a:t>"Aliasing"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occurs when</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 two parameters </a:t>
            </a:r>
            <a:r>
              <a:rPr kumimoji="0" lang="en-US" sz="2400" b="0" i="0" u="none" strike="noStrike" kern="1200" cap="none" spc="0" normalizeH="0" noProof="0" dirty="0">
                <a:ln>
                  <a:noFill/>
                </a:ln>
                <a:effectLst/>
                <a:uLnTx/>
                <a:uFillTx/>
                <a:latin typeface="Corbel" panose="020B0503020204020204"/>
                <a:ea typeface="+mn-ea"/>
                <a:cs typeface="+mn-cs"/>
              </a:rPr>
              <a:t>to a function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unknowingly refer to the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same value/object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and the function modifies it.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5690156" y="3834572"/>
            <a:ext cx="2961652" cy="1476458"/>
            <a:chOff x="4541520" y="3429000"/>
            <a:chExt cx="270597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268845" y="2092645"/>
            <a:ext cx="5140597" cy="397795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a:t>
            </a:r>
            <a:r>
              <a:rPr lang="en-US" sz="2000" noProof="0" dirty="0">
                <a:solidFill>
                  <a:prstClr val="black"/>
                </a:solidFill>
                <a:latin typeface="Consolas" panose="020B0609020204030204" pitchFamily="49" charset="0"/>
                <a:cs typeface="Courier New" panose="02070309020205020404" pitchFamily="49" charset="0"/>
              </a:rPr>
              <a:t>filter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(set&lt;int&gt; &amp;in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set&lt;int&gt; &amp;out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out.clear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for (auto x: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if (</a:t>
            </a:r>
            <a:r>
              <a:rPr lang="en-US" sz="2000" dirty="0" err="1">
                <a:solidFill>
                  <a:prstClr val="black"/>
                </a:solidFill>
                <a:latin typeface="Consolas" panose="020B0609020204030204" pitchFamily="49" charset="0"/>
                <a:cs typeface="Courier New" panose="02070309020205020404" pitchFamily="49" charset="0"/>
              </a:rPr>
              <a:t>is_prime</a:t>
            </a:r>
            <a:r>
              <a:rPr lang="en-US" sz="2000" dirty="0">
                <a:solidFill>
                  <a:prstClr val="black"/>
                </a:solidFill>
                <a:latin typeface="Consolas" panose="020B0609020204030204" pitchFamily="49" charset="0"/>
                <a:cs typeface="Courier New" panose="02070309020205020404" pitchFamily="49" charset="0"/>
              </a:rPr>
              <a:t>(x)) </a:t>
            </a:r>
            <a:r>
              <a:rPr lang="en-US" sz="2000" dirty="0" err="1">
                <a:solidFill>
                  <a:prstClr val="black"/>
                </a:solidFill>
                <a:latin typeface="Consolas" panose="020B0609020204030204" pitchFamily="49" charset="0"/>
                <a:cs typeface="Courier New" panose="02070309020205020404" pitchFamily="49" charset="0"/>
              </a:rPr>
              <a:t>out.insert</a:t>
            </a:r>
            <a:r>
              <a:rPr lang="en-US" sz="2000" dirty="0">
                <a:solidFill>
                  <a:prstClr val="black"/>
                </a:solidFill>
                <a:latin typeface="Consolas" panose="020B0609020204030204" pitchFamily="49" charset="0"/>
                <a:cs typeface="Courier New" panose="02070309020205020404" pitchFamily="49" charset="0"/>
              </a:rPr>
              <a:t>(x);</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set&lt;int&gt;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 // fill up a with #s</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filter(a,</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5690156" y="2073410"/>
            <a:ext cx="2961652" cy="1476458"/>
            <a:chOff x="4541520" y="3429000"/>
            <a:chExt cx="2705970"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418196"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filter()'s Activation Record</a:t>
              </a:r>
            </a:p>
          </p:txBody>
        </p:sp>
      </p:grpSp>
      <p:sp>
        <p:nvSpPr>
          <p:cNvPr id="77" name="TextBox 76">
            <a:extLst>
              <a:ext uri="{FF2B5EF4-FFF2-40B4-BE49-F238E27FC236}">
                <a16:creationId xmlns:a16="http://schemas.microsoft.com/office/drawing/2014/main" id="{27AF5A01-2607-4930-B292-C95AE1D72890}"/>
              </a:ext>
            </a:extLst>
          </p:cNvPr>
          <p:cNvSpPr txBox="1"/>
          <p:nvPr/>
        </p:nvSpPr>
        <p:spPr>
          <a:xfrm>
            <a:off x="5858666" y="2468792"/>
            <a:ext cx="6768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in</a:t>
            </a:r>
          </a:p>
        </p:txBody>
      </p:sp>
      <p:grpSp>
        <p:nvGrpSpPr>
          <p:cNvPr id="85" name="Group 84">
            <a:extLst>
              <a:ext uri="{FF2B5EF4-FFF2-40B4-BE49-F238E27FC236}">
                <a16:creationId xmlns:a16="http://schemas.microsoft.com/office/drawing/2014/main" id="{B1ECA67F-475B-4490-B517-60739873579C}"/>
              </a:ext>
            </a:extLst>
          </p:cNvPr>
          <p:cNvGrpSpPr/>
          <p:nvPr/>
        </p:nvGrpSpPr>
        <p:grpSpPr>
          <a:xfrm>
            <a:off x="6026242" y="4223268"/>
            <a:ext cx="2465008" cy="421930"/>
            <a:chOff x="8368003" y="-754700"/>
            <a:chExt cx="1045047" cy="421930"/>
          </a:xfrm>
        </p:grpSpPr>
        <p:sp>
          <p:nvSpPr>
            <p:cNvPr id="86" name="TextBox 85">
              <a:extLst>
                <a:ext uri="{FF2B5EF4-FFF2-40B4-BE49-F238E27FC236}">
                  <a16:creationId xmlns:a16="http://schemas.microsoft.com/office/drawing/2014/main" id="{ED21CE07-8FCD-4B85-BD6E-01E2356C8975}"/>
                </a:ext>
              </a:extLst>
            </p:cNvPr>
            <p:cNvSpPr txBox="1"/>
            <p:nvPr/>
          </p:nvSpPr>
          <p:spPr>
            <a:xfrm>
              <a:off x="8368003" y="-754700"/>
              <a:ext cx="13129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a</a:t>
              </a:r>
            </a:p>
          </p:txBody>
        </p:sp>
        <p:sp>
          <p:nvSpPr>
            <p:cNvPr id="87" name="Rectangle 86">
              <a:extLst>
                <a:ext uri="{FF2B5EF4-FFF2-40B4-BE49-F238E27FC236}">
                  <a16:creationId xmlns:a16="http://schemas.microsoft.com/office/drawing/2014/main" id="{0910C6C2-D9B7-4B69-B87F-CFB1CAADCE7E}"/>
                </a:ext>
              </a:extLst>
            </p:cNvPr>
            <p:cNvSpPr/>
            <p:nvPr/>
          </p:nvSpPr>
          <p:spPr>
            <a:xfrm>
              <a:off x="8505813" y="-727116"/>
              <a:ext cx="907237"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6416803" y="4245909"/>
            <a:ext cx="20185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{5,</a:t>
            </a:r>
            <a:r>
              <a:rPr kumimoji="0" lang="en-US" sz="2000" b="0" i="0" u="none" strike="noStrike" kern="1200" cap="none" spc="0" normalizeH="0" noProof="0" dirty="0">
                <a:ln>
                  <a:noFill/>
                </a:ln>
                <a:solidFill>
                  <a:prstClr val="white"/>
                </a:solidFill>
                <a:effectLst/>
                <a:uLnTx/>
                <a:uFillTx/>
                <a:latin typeface="Consolas" panose="020B0609020204030204" pitchFamily="49" charset="0"/>
                <a:ea typeface="+mn-ea"/>
                <a:cs typeface="+mn-cs"/>
              </a:rPr>
              <a:t> 7, 8, 22}</a:t>
            </a: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18520" y="45659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320301" y="48768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320615" y="520335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65771" y="24281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A39A77-35BB-47BF-981B-286701C0B4C9}"/>
              </a:ext>
            </a:extLst>
          </p:cNvPr>
          <p:cNvCxnSpPr/>
          <p:nvPr/>
        </p:nvCxnSpPr>
        <p:spPr>
          <a:xfrm>
            <a:off x="324073" y="30487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CAA5E7-2E3F-4F60-87F5-E2D55E49121E}"/>
              </a:ext>
            </a:extLst>
          </p:cNvPr>
          <p:cNvCxnSpPr/>
          <p:nvPr/>
        </p:nvCxnSpPr>
        <p:spPr>
          <a:xfrm>
            <a:off x="320301" y="33501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333004" y="54718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26">
            <a:extLst>
              <a:ext uri="{FF2B5EF4-FFF2-40B4-BE49-F238E27FC236}">
                <a16:creationId xmlns:a16="http://schemas.microsoft.com/office/drawing/2014/main" id="{83FCAD1C-772B-41C8-9EBD-ED6DACDDDC40}"/>
              </a:ext>
            </a:extLst>
          </p:cNvPr>
          <p:cNvSpPr txBox="1">
            <a:spLocks noChangeArrowheads="1"/>
          </p:cNvSpPr>
          <p:nvPr/>
        </p:nvSpPr>
        <p:spPr bwMode="auto">
          <a:xfrm>
            <a:off x="8051053" y="1767686"/>
            <a:ext cx="3721065"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472C4"/>
              </a:solidFill>
              <a:effectLst/>
              <a:uLnTx/>
              <a:uFillTx/>
              <a:latin typeface="Corbel" panose="020B0503020204020204"/>
              <a:ea typeface="+mn-ea"/>
              <a:cs typeface="+mn-cs"/>
            </a:endParaRPr>
          </a:p>
        </p:txBody>
      </p:sp>
      <p:cxnSp>
        <p:nvCxnSpPr>
          <p:cNvPr id="43" name="Straight Arrow Connector 42">
            <a:extLst>
              <a:ext uri="{FF2B5EF4-FFF2-40B4-BE49-F238E27FC236}">
                <a16:creationId xmlns:a16="http://schemas.microsoft.com/office/drawing/2014/main" id="{0BBF73D1-D9ED-44D2-9DE0-20781E236CF7}"/>
              </a:ext>
            </a:extLst>
          </p:cNvPr>
          <p:cNvCxnSpPr/>
          <p:nvPr/>
        </p:nvCxnSpPr>
        <p:spPr>
          <a:xfrm>
            <a:off x="79701" y="39572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E6FEBEE-B148-4A8D-8575-78B060F9EBDE}"/>
              </a:ext>
            </a:extLst>
          </p:cNvPr>
          <p:cNvSpPr txBox="1"/>
          <p:nvPr/>
        </p:nvSpPr>
        <p:spPr>
          <a:xfrm>
            <a:off x="2477759" y="5253161"/>
            <a:ext cx="24416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wrong result!</a:t>
            </a:r>
          </a:p>
        </p:txBody>
      </p:sp>
      <p:sp>
        <p:nvSpPr>
          <p:cNvPr id="3" name="Freeform: Shape 2">
            <a:extLst>
              <a:ext uri="{FF2B5EF4-FFF2-40B4-BE49-F238E27FC236}">
                <a16:creationId xmlns:a16="http://schemas.microsoft.com/office/drawing/2014/main" id="{2E93FD3B-9006-4237-90BA-DE60C579C8B5}"/>
              </a:ext>
            </a:extLst>
          </p:cNvPr>
          <p:cNvSpPr/>
          <p:nvPr/>
        </p:nvSpPr>
        <p:spPr>
          <a:xfrm>
            <a:off x="5468214" y="2683882"/>
            <a:ext cx="438634" cy="1746250"/>
          </a:xfrm>
          <a:custGeom>
            <a:avLst/>
            <a:gdLst>
              <a:gd name="connsiteX0" fmla="*/ 425934 w 438634"/>
              <a:gd name="connsiteY0" fmla="*/ 0 h 1746250"/>
              <a:gd name="connsiteX1" fmla="*/ 70334 w 438634"/>
              <a:gd name="connsiteY1" fmla="*/ 552450 h 1746250"/>
              <a:gd name="connsiteX2" fmla="*/ 32234 w 438634"/>
              <a:gd name="connsiteY2" fmla="*/ 1270000 h 1746250"/>
              <a:gd name="connsiteX3" fmla="*/ 438634 w 438634"/>
              <a:gd name="connsiteY3" fmla="*/ 1746250 h 1746250"/>
            </a:gdLst>
            <a:ahLst/>
            <a:cxnLst>
              <a:cxn ang="0">
                <a:pos x="connsiteX0" y="connsiteY0"/>
              </a:cxn>
              <a:cxn ang="0">
                <a:pos x="connsiteX1" y="connsiteY1"/>
              </a:cxn>
              <a:cxn ang="0">
                <a:pos x="connsiteX2" y="connsiteY2"/>
              </a:cxn>
              <a:cxn ang="0">
                <a:pos x="connsiteX3" y="connsiteY3"/>
              </a:cxn>
            </a:cxnLst>
            <a:rect l="l" t="t" r="r" b="b"/>
            <a:pathLst>
              <a:path w="438634" h="1746250">
                <a:moveTo>
                  <a:pt x="425934" y="0"/>
                </a:moveTo>
                <a:cubicBezTo>
                  <a:pt x="280942" y="170391"/>
                  <a:pt x="135951" y="340783"/>
                  <a:pt x="70334" y="552450"/>
                </a:cubicBezTo>
                <a:cubicBezTo>
                  <a:pt x="4717" y="764117"/>
                  <a:pt x="-29149" y="1071033"/>
                  <a:pt x="32234" y="1270000"/>
                </a:cubicBezTo>
                <a:cubicBezTo>
                  <a:pt x="93617" y="1468967"/>
                  <a:pt x="266125" y="1607608"/>
                  <a:pt x="438634" y="17462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40E46F5-142E-4A26-8542-1FBA9DF22BA1}"/>
              </a:ext>
            </a:extLst>
          </p:cNvPr>
          <p:cNvSpPr txBox="1"/>
          <p:nvPr/>
        </p:nvSpPr>
        <p:spPr>
          <a:xfrm>
            <a:off x="5847123" y="2792333"/>
            <a:ext cx="8915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FFFF"/>
                </a:solidFill>
                <a:latin typeface="Corbel" panose="020B0503020204020204"/>
              </a:rPr>
              <a:t>out</a:t>
            </a:r>
            <a:endPar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endParaRPr>
          </a:p>
        </p:txBody>
      </p:sp>
      <p:sp>
        <p:nvSpPr>
          <p:cNvPr id="47" name="Freeform: Shape 46">
            <a:extLst>
              <a:ext uri="{FF2B5EF4-FFF2-40B4-BE49-F238E27FC236}">
                <a16:creationId xmlns:a16="http://schemas.microsoft.com/office/drawing/2014/main" id="{A5FA3253-3C4A-492D-8D4F-8E1B19AF99FF}"/>
              </a:ext>
            </a:extLst>
          </p:cNvPr>
          <p:cNvSpPr/>
          <p:nvPr/>
        </p:nvSpPr>
        <p:spPr>
          <a:xfrm>
            <a:off x="5596579" y="2956048"/>
            <a:ext cx="347130" cy="1372484"/>
          </a:xfrm>
          <a:custGeom>
            <a:avLst/>
            <a:gdLst>
              <a:gd name="connsiteX0" fmla="*/ 425934 w 438634"/>
              <a:gd name="connsiteY0" fmla="*/ 0 h 1746250"/>
              <a:gd name="connsiteX1" fmla="*/ 70334 w 438634"/>
              <a:gd name="connsiteY1" fmla="*/ 552450 h 1746250"/>
              <a:gd name="connsiteX2" fmla="*/ 32234 w 438634"/>
              <a:gd name="connsiteY2" fmla="*/ 1270000 h 1746250"/>
              <a:gd name="connsiteX3" fmla="*/ 438634 w 438634"/>
              <a:gd name="connsiteY3" fmla="*/ 1746250 h 1746250"/>
            </a:gdLst>
            <a:ahLst/>
            <a:cxnLst>
              <a:cxn ang="0">
                <a:pos x="connsiteX0" y="connsiteY0"/>
              </a:cxn>
              <a:cxn ang="0">
                <a:pos x="connsiteX1" y="connsiteY1"/>
              </a:cxn>
              <a:cxn ang="0">
                <a:pos x="connsiteX2" y="connsiteY2"/>
              </a:cxn>
              <a:cxn ang="0">
                <a:pos x="connsiteX3" y="connsiteY3"/>
              </a:cxn>
            </a:cxnLst>
            <a:rect l="l" t="t" r="r" b="b"/>
            <a:pathLst>
              <a:path w="438634" h="1746250">
                <a:moveTo>
                  <a:pt x="425934" y="0"/>
                </a:moveTo>
                <a:cubicBezTo>
                  <a:pt x="280942" y="170391"/>
                  <a:pt x="135951" y="340783"/>
                  <a:pt x="70334" y="552450"/>
                </a:cubicBezTo>
                <a:cubicBezTo>
                  <a:pt x="4717" y="764117"/>
                  <a:pt x="-29149" y="1071033"/>
                  <a:pt x="32234" y="1270000"/>
                </a:cubicBezTo>
                <a:cubicBezTo>
                  <a:pt x="93617" y="1468967"/>
                  <a:pt x="266125" y="1607608"/>
                  <a:pt x="438634" y="174625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7313676-7940-41C0-9660-E6F14BECFD43}"/>
              </a:ext>
            </a:extLst>
          </p:cNvPr>
          <p:cNvSpPr txBox="1"/>
          <p:nvPr/>
        </p:nvSpPr>
        <p:spPr>
          <a:xfrm>
            <a:off x="7161643" y="4257315"/>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CDCD"/>
                </a:solidFill>
                <a:latin typeface="Consolas" panose="020B0609020204030204" pitchFamily="49" charset="0"/>
              </a:rPr>
              <a:t>{}</a:t>
            </a:r>
            <a:endPar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endParaRPr>
          </a:p>
        </p:txBody>
      </p:sp>
      <p:sp>
        <p:nvSpPr>
          <p:cNvPr id="50" name="Speech Bubble: Rectangle with Corners Rounded 49">
            <a:extLst>
              <a:ext uri="{FF2B5EF4-FFF2-40B4-BE49-F238E27FC236}">
                <a16:creationId xmlns:a16="http://schemas.microsoft.com/office/drawing/2014/main" id="{651BD000-0141-4925-8EEE-044C9CB7519D}"/>
              </a:ext>
            </a:extLst>
          </p:cNvPr>
          <p:cNvSpPr/>
          <p:nvPr/>
        </p:nvSpPr>
        <p:spPr>
          <a:xfrm>
            <a:off x="457711" y="3907199"/>
            <a:ext cx="4335208" cy="1411590"/>
          </a:xfrm>
          <a:prstGeom prst="wedgeRoundRectCallout">
            <a:avLst>
              <a:gd name="adj1" fmla="val -36581"/>
              <a:gd name="adj2" fmla="val -1034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Our intent here is to clear variable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out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but </a:t>
            </a:r>
            <a:r>
              <a:rPr lang="en-US" sz="2000" dirty="0">
                <a:solidFill>
                  <a:srgbClr val="FFCDCD"/>
                </a:solidFill>
                <a:latin typeface="Corbel" panose="020B0503020204020204" pitchFamily="34" charset="0"/>
              </a:rPr>
              <a:t>out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and </a:t>
            </a:r>
            <a:r>
              <a:rPr lang="en-US" sz="2000" dirty="0">
                <a:solidFill>
                  <a:srgbClr val="FFCDCD"/>
                </a:solidFill>
                <a:latin typeface="Corbel" panose="020B0503020204020204" pitchFamily="34" charset="0"/>
              </a:rPr>
              <a:t>in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refer to the same variable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lang="en-US" sz="2000" dirty="0">
                <a:solidFill>
                  <a:prstClr val="white"/>
                </a:solidFill>
                <a:latin typeface="Corbel" panose="020B0503020204020204" pitchFamily="34" charset="0"/>
              </a:rPr>
              <a:t>So this clears our input </a:t>
            </a:r>
            <a:r>
              <a:rPr lang="en-US" sz="2000" dirty="0">
                <a:solidFill>
                  <a:srgbClr val="FFCDCD"/>
                </a:solidFill>
                <a:latin typeface="Corbel" panose="020B0503020204020204" pitchFamily="34" charset="0"/>
              </a:rPr>
              <a:t>a</a:t>
            </a:r>
            <a:r>
              <a:rPr lang="en-US" sz="2000" dirty="0">
                <a:solidFill>
                  <a:prstClr val="white"/>
                </a:solidFill>
                <a:latin typeface="Corbel" panose="020B0503020204020204" pitchFamily="34" charset="0"/>
              </a:rPr>
              <a:t> before it can be processed!</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2" name="Speech Bubble: Rectangle with Corners Rounded 51" hidden="1">
            <a:extLst>
              <a:ext uri="{FF2B5EF4-FFF2-40B4-BE49-F238E27FC236}">
                <a16:creationId xmlns:a16="http://schemas.microsoft.com/office/drawing/2014/main" id="{4278FC00-FD1B-4FE6-B973-6510DC33AF4E}"/>
              </a:ext>
            </a:extLst>
          </p:cNvPr>
          <p:cNvSpPr/>
          <p:nvPr/>
        </p:nvSpPr>
        <p:spPr>
          <a:xfrm>
            <a:off x="1098837" y="952828"/>
            <a:ext cx="3754274" cy="881823"/>
          </a:xfrm>
          <a:prstGeom prst="wedgeRoundRectCallout">
            <a:avLst>
              <a:gd name="adj1" fmla="val -41996"/>
              <a:gd name="adj2" fmla="val 991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function is supposed copy all prime numbers from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in</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into</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out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3" name="Text Box 26">
            <a:extLst>
              <a:ext uri="{FF2B5EF4-FFF2-40B4-BE49-F238E27FC236}">
                <a16:creationId xmlns:a16="http://schemas.microsoft.com/office/drawing/2014/main" id="{96424D6E-B801-4103-99AF-4DD2E9473661}"/>
              </a:ext>
            </a:extLst>
          </p:cNvPr>
          <p:cNvSpPr txBox="1">
            <a:spLocks noChangeArrowheads="1"/>
          </p:cNvSpPr>
          <p:nvPr/>
        </p:nvSpPr>
        <p:spPr bwMode="auto">
          <a:xfrm>
            <a:off x="8790888" y="2477562"/>
            <a:ext cx="3190597" cy="12003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Corbel" panose="020B0503020204020204"/>
                <a:ea typeface="+mn-ea"/>
                <a:cs typeface="+mn-cs"/>
              </a:rPr>
              <a:t>Aliasing</a:t>
            </a:r>
            <a:r>
              <a:rPr kumimoji="0" lang="en-US" sz="2400" b="0" i="0" u="none" strike="noStrike" kern="1200" cap="none" spc="0" normalizeH="0" noProof="0" dirty="0">
                <a:ln>
                  <a:noFill/>
                </a:ln>
                <a:effectLst/>
                <a:uLnTx/>
                <a:uFillTx/>
                <a:latin typeface="Corbel" panose="020B0503020204020204"/>
                <a:ea typeface="+mn-ea"/>
                <a:cs typeface="+mn-cs"/>
              </a:rPr>
              <a:t> can occur any </a:t>
            </a:r>
            <a:r>
              <a:rPr kumimoji="0" lang="en-US" sz="2400" b="0" i="0" u="none" strike="noStrike" kern="1200" cap="none" spc="0" normalizeH="0" noProof="0" dirty="0" err="1">
                <a:ln>
                  <a:noFill/>
                </a:ln>
                <a:effectLst/>
                <a:uLnTx/>
                <a:uFillTx/>
                <a:latin typeface="Corbel" panose="020B0503020204020204"/>
                <a:ea typeface="+mn-ea"/>
                <a:cs typeface="+mn-cs"/>
              </a:rPr>
              <a:t>tim</a:t>
            </a:r>
            <a:r>
              <a:rPr lang="en-US" sz="2400" dirty="0">
                <a:latin typeface="Corbel" panose="020B0503020204020204"/>
              </a:rPr>
              <a:t>e you use</a:t>
            </a:r>
            <a:r>
              <a:rPr kumimoji="0" lang="en-US" sz="2400" b="0" i="0" u="none" strike="noStrike" kern="1200" cap="none" spc="0" normalizeH="0" noProof="0" dirty="0">
                <a:ln>
                  <a:noFill/>
                </a:ln>
                <a:effectLst/>
                <a:uLnTx/>
                <a:uFillTx/>
                <a:latin typeface="Corbel" panose="020B0503020204020204"/>
                <a:ea typeface="+mn-ea"/>
                <a:cs typeface="+mn-cs"/>
              </a:rPr>
              <a:t>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references</a:t>
            </a:r>
            <a:r>
              <a:rPr kumimoji="0" lang="en-US" sz="2400" b="0" i="0" u="none" strike="noStrike" kern="1200" cap="none" spc="0" normalizeH="0" noProof="0" dirty="0">
                <a:ln>
                  <a:noFill/>
                </a:ln>
                <a:effectLst/>
                <a:uLnTx/>
                <a:uFillTx/>
                <a:latin typeface="Corbel" panose="020B0503020204020204"/>
                <a:ea typeface="+mn-ea"/>
                <a:cs typeface="+mn-cs"/>
              </a:rPr>
              <a:t> or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object references</a:t>
            </a:r>
            <a:r>
              <a:rPr kumimoji="0" lang="en-US" sz="2400" b="0" i="0" u="none" strike="noStrike" kern="1200" cap="none" spc="0" normalizeH="0" noProof="0" dirty="0">
                <a:ln>
                  <a:noFill/>
                </a:ln>
                <a:effectLst/>
                <a:uLnTx/>
                <a:uFillTx/>
                <a:latin typeface="Corbel" panose="020B0503020204020204"/>
                <a:ea typeface="+mn-ea"/>
                <a:cs typeface="+mn-cs"/>
              </a:rPr>
              <a:t>.</a:t>
            </a:r>
            <a:endParaRPr kumimoji="0" lang="en-US" sz="2400" b="0" i="0" u="none" strike="noStrike" kern="1200" cap="none" spc="0" normalizeH="0" baseline="0" noProof="0" dirty="0">
              <a:ln>
                <a:noFill/>
              </a:ln>
              <a:effectLst/>
              <a:uLnTx/>
              <a:uFillTx/>
              <a:latin typeface="Corbel" panose="020B0503020204020204"/>
              <a:ea typeface="+mn-ea"/>
              <a:cs typeface="+mn-cs"/>
            </a:endParaRPr>
          </a:p>
        </p:txBody>
      </p:sp>
      <p:sp>
        <p:nvSpPr>
          <p:cNvPr id="34" name="Speech Bubble: Rectangle with Corners Rounded 33">
            <a:extLst>
              <a:ext uri="{FF2B5EF4-FFF2-40B4-BE49-F238E27FC236}">
                <a16:creationId xmlns:a16="http://schemas.microsoft.com/office/drawing/2014/main" id="{A0DAA83A-5C51-4D87-8ECD-5744EF319E28}"/>
              </a:ext>
            </a:extLst>
          </p:cNvPr>
          <p:cNvSpPr/>
          <p:nvPr/>
        </p:nvSpPr>
        <p:spPr>
          <a:xfrm>
            <a:off x="2055023" y="5931400"/>
            <a:ext cx="3754274" cy="881823"/>
          </a:xfrm>
          <a:prstGeom prst="wedgeRoundRectCallout">
            <a:avLst>
              <a:gd name="adj1" fmla="val -54681"/>
              <a:gd name="adj2" fmla="val -830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Notice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we're passing in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for both parameters!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6" name="Speech Bubble: Rectangle with Corners Rounded 35">
            <a:extLst>
              <a:ext uri="{FF2B5EF4-FFF2-40B4-BE49-F238E27FC236}">
                <a16:creationId xmlns:a16="http://schemas.microsoft.com/office/drawing/2014/main" id="{F2457CEA-3826-4139-AEB5-F9A963E42C56}"/>
              </a:ext>
            </a:extLst>
          </p:cNvPr>
          <p:cNvSpPr/>
          <p:nvPr/>
        </p:nvSpPr>
        <p:spPr>
          <a:xfrm>
            <a:off x="2488311" y="5953226"/>
            <a:ext cx="3754274" cy="881823"/>
          </a:xfrm>
          <a:prstGeom prst="wedgeRoundRectCallout">
            <a:avLst>
              <a:gd name="adj1" fmla="val -57726"/>
              <a:gd name="adj2" fmla="val -945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we get the wrong result…</a:t>
            </a:r>
          </a:p>
        </p:txBody>
      </p:sp>
      <p:sp>
        <p:nvSpPr>
          <p:cNvPr id="35" name="Text Box 26">
            <a:extLst>
              <a:ext uri="{FF2B5EF4-FFF2-40B4-BE49-F238E27FC236}">
                <a16:creationId xmlns:a16="http://schemas.microsoft.com/office/drawing/2014/main" id="{F7D1EDDF-7F79-4C42-9DDE-25A4CB559B40}"/>
              </a:ext>
            </a:extLst>
          </p:cNvPr>
          <p:cNvSpPr txBox="1">
            <a:spLocks noChangeArrowheads="1"/>
          </p:cNvSpPr>
          <p:nvPr/>
        </p:nvSpPr>
        <p:spPr bwMode="auto">
          <a:xfrm>
            <a:off x="8790887" y="4081621"/>
            <a:ext cx="3190597" cy="120032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Corbel" panose="020B0503020204020204"/>
                <a:ea typeface="+mn-ea"/>
                <a:cs typeface="+mn-cs"/>
              </a:rPr>
              <a:t>It can cause subtle</a:t>
            </a:r>
            <a:r>
              <a:rPr kumimoji="0" lang="en-US" sz="2400" b="0" i="0" u="none" strike="noStrike" kern="1200" cap="none" spc="0" normalizeH="0" noProof="0" dirty="0">
                <a:ln>
                  <a:noFill/>
                </a:ln>
                <a:effectLst/>
                <a:uLnTx/>
                <a:uFillTx/>
                <a:latin typeface="Corbel" panose="020B0503020204020204"/>
                <a:ea typeface="+mn-ea"/>
                <a:cs typeface="+mn-cs"/>
              </a:rPr>
              <a:t> and difficult to find bugs – let's see!</a:t>
            </a:r>
            <a:endParaRPr kumimoji="0" lang="en-US" sz="2400" b="0" i="0" u="none" strike="noStrike" kern="1200" cap="none" spc="0" normalizeH="0" baseline="0" noProof="0" dirty="0">
              <a:ln>
                <a:noFill/>
              </a:ln>
              <a:effectLst/>
              <a:uLnTx/>
              <a:uFillTx/>
              <a:latin typeface="Corbel" panose="020B0503020204020204"/>
              <a:ea typeface="+mn-ea"/>
              <a:cs typeface="+mn-cs"/>
            </a:endParaRPr>
          </a:p>
        </p:txBody>
      </p:sp>
    </p:spTree>
    <p:extLst>
      <p:ext uri="{BB962C8B-B14F-4D97-AF65-F5344CB8AC3E}">
        <p14:creationId xmlns:p14="http://schemas.microsoft.com/office/powerpoint/2010/main" val="2649596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9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9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7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9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up)">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up)">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9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down)">
                                      <p:cBhvr>
                                        <p:cTn id="120" dur="500"/>
                                        <p:tgtEl>
                                          <p:spTgt spid="50"/>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grpId="2" nodeType="clickEffect">
                                  <p:stCondLst>
                                    <p:cond delay="0"/>
                                  </p:stCondLst>
                                  <p:childTnLst>
                                    <p:animMotion origin="layout" path="M -4.375E-6 -3.7037E-6 L 0.45092 0.20903 " pathEditMode="relative" rAng="0" ptsTypes="AA">
                                      <p:cBhvr>
                                        <p:cTn id="124" dur="2000" fill="hold"/>
                                        <p:tgtEl>
                                          <p:spTgt spid="50"/>
                                        </p:tgtEl>
                                        <p:attrNameLst>
                                          <p:attrName>ppt_x</p:attrName>
                                          <p:attrName>ppt_y</p:attrName>
                                        </p:attrNameLst>
                                      </p:cBhvr>
                                      <p:rCtr x="22539" y="10440"/>
                                    </p:animMotion>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2" nodeType="clickEffect">
                                  <p:stCondLst>
                                    <p:cond delay="0"/>
                                  </p:stCondLst>
                                  <p:childTnLst>
                                    <p:animEffect transition="out" filter="fade">
                                      <p:cBhvr>
                                        <p:cTn id="128" dur="500"/>
                                        <p:tgtEl>
                                          <p:spTgt spid="88"/>
                                        </p:tgtEl>
                                      </p:cBhvr>
                                    </p:animEffect>
                                    <p:set>
                                      <p:cBhvr>
                                        <p:cTn id="129" dur="1" fill="hold">
                                          <p:stCondLst>
                                            <p:cond delay="499"/>
                                          </p:stCondLst>
                                        </p:cTn>
                                        <p:tgtEl>
                                          <p:spTgt spid="88"/>
                                        </p:tgtEl>
                                        <p:attrNameLst>
                                          <p:attrName>style.visibility</p:attrName>
                                        </p:attrNameLst>
                                      </p:cBhvr>
                                      <p:to>
                                        <p:strVal val="hidden"/>
                                      </p:to>
                                    </p:set>
                                  </p:childTnLst>
                                </p:cTn>
                              </p:par>
                              <p:par>
                                <p:cTn id="130" presetID="1" presetClass="entr" presetSubtype="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50"/>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9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26"/>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6" presetClass="emph" presetSubtype="0" repeatCount="3000" fill="hold" grpId="1" nodeType="clickEffect">
                                  <p:stCondLst>
                                    <p:cond delay="0"/>
                                  </p:stCondLst>
                                  <p:childTnLst>
                                    <p:animEffect transition="out" filter="fade">
                                      <p:cBhvr>
                                        <p:cTn id="147" dur="500" tmFilter="0, 0; .2, .5; .8, .5; 1, 0"/>
                                        <p:tgtEl>
                                          <p:spTgt spid="49"/>
                                        </p:tgtEl>
                                      </p:cBhvr>
                                    </p:animEffect>
                                    <p:animScale>
                                      <p:cBhvr>
                                        <p:cTn id="148" dur="250" autoRev="1" fill="hold"/>
                                        <p:tgtEl>
                                          <p:spTgt spid="49"/>
                                        </p:tgtEl>
                                      </p:cBhvr>
                                      <p:by x="105000" y="105000"/>
                                    </p:animScale>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6"/>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43"/>
                                        </p:tgtEl>
                                        <p:attrNameLst>
                                          <p:attrName>style.visibility</p:attrName>
                                        </p:attrNameLst>
                                      </p:cBhvr>
                                      <p:to>
                                        <p:strVal val="visible"/>
                                      </p:to>
                                    </p:set>
                                  </p:childTnLst>
                                </p:cTn>
                              </p:par>
                              <p:par>
                                <p:cTn id="157" presetID="10" presetClass="exit" presetSubtype="0" fill="hold" grpId="1" nodeType="withEffect">
                                  <p:stCondLst>
                                    <p:cond delay="0"/>
                                  </p:stCondLst>
                                  <p:childTnLst>
                                    <p:animEffect transition="out" filter="fade">
                                      <p:cBhvr>
                                        <p:cTn id="158" dur="500"/>
                                        <p:tgtEl>
                                          <p:spTgt spid="77"/>
                                        </p:tgtEl>
                                      </p:cBhvr>
                                    </p:animEffect>
                                    <p:set>
                                      <p:cBhvr>
                                        <p:cTn id="159" dur="1" fill="hold">
                                          <p:stCondLst>
                                            <p:cond delay="499"/>
                                          </p:stCondLst>
                                        </p:cTn>
                                        <p:tgtEl>
                                          <p:spTgt spid="77"/>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
                                        </p:tgtEl>
                                      </p:cBhvr>
                                    </p:animEffect>
                                    <p:set>
                                      <p:cBhvr>
                                        <p:cTn id="162" dur="1" fill="hold">
                                          <p:stCondLst>
                                            <p:cond delay="499"/>
                                          </p:stCondLst>
                                        </p:cTn>
                                        <p:tgtEl>
                                          <p:spTgt spid="3"/>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7"/>
                                        </p:tgtEl>
                                      </p:cBhvr>
                                    </p:animEffect>
                                    <p:set>
                                      <p:cBhvr>
                                        <p:cTn id="165" dur="1" fill="hold">
                                          <p:stCondLst>
                                            <p:cond delay="499"/>
                                          </p:stCondLst>
                                        </p:cTn>
                                        <p:tgtEl>
                                          <p:spTgt spid="47"/>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46"/>
                                        </p:tgtEl>
                                      </p:cBhvr>
                                    </p:animEffect>
                                    <p:set>
                                      <p:cBhvr>
                                        <p:cTn id="168" dur="1" fill="hold">
                                          <p:stCondLst>
                                            <p:cond delay="499"/>
                                          </p:stCondLst>
                                        </p:cTn>
                                        <p:tgtEl>
                                          <p:spTgt spid="46"/>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nodeType="clickEffect">
                                  <p:stCondLst>
                                    <p:cond delay="0"/>
                                  </p:stCondLst>
                                  <p:childTnLst>
                                    <p:animEffect transition="out" filter="fade">
                                      <p:cBhvr>
                                        <p:cTn id="172" dur="500"/>
                                        <p:tgtEl>
                                          <p:spTgt spid="71"/>
                                        </p:tgtEl>
                                      </p:cBhvr>
                                    </p:animEffect>
                                    <p:set>
                                      <p:cBhvr>
                                        <p:cTn id="173" dur="1" fill="hold">
                                          <p:stCondLst>
                                            <p:cond delay="499"/>
                                          </p:stCondLst>
                                        </p:cTn>
                                        <p:tgtEl>
                                          <p:spTgt spid="71"/>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4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36"/>
                                        </p:tgtEl>
                                        <p:attrNameLst>
                                          <p:attrName>style.visibility</p:attrName>
                                        </p:attrNameLst>
                                      </p:cBhvr>
                                      <p:to>
                                        <p:strVal val="visible"/>
                                      </p:to>
                                    </p:set>
                                    <p:animEffect transition="in" filter="wipe(down)">
                                      <p:cBhvr>
                                        <p:cTn id="182" dur="500"/>
                                        <p:tgtEl>
                                          <p:spTgt spid="3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28"/>
                                        </p:tgtEl>
                                        <p:attrNameLst>
                                          <p:attrName>style.visibility</p:attrName>
                                        </p:attrNameLst>
                                      </p:cBhvr>
                                      <p:to>
                                        <p:strVal val="visible"/>
                                      </p:to>
                                    </p:set>
                                    <p:animEffect transition="in" filter="wipe(left)">
                                      <p:cBhvr>
                                        <p:cTn id="187" dur="500"/>
                                        <p:tgtEl>
                                          <p:spTgt spid="28"/>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94" grpId="0"/>
      <p:bldP spid="70" grpId="0" animBg="1"/>
      <p:bldP spid="77" grpId="0"/>
      <p:bldP spid="77" grpId="1"/>
      <p:bldP spid="88" grpId="0"/>
      <p:bldP spid="88" grpId="2"/>
      <p:bldP spid="28" grpId="0"/>
      <p:bldP spid="3" grpId="0" animBg="1"/>
      <p:bldP spid="3" grpId="1" animBg="1"/>
      <p:bldP spid="46" grpId="0"/>
      <p:bldP spid="46" grpId="1"/>
      <p:bldP spid="47" grpId="0" animBg="1"/>
      <p:bldP spid="47" grpId="1" animBg="1"/>
      <p:bldP spid="49" grpId="0"/>
      <p:bldP spid="49" grpId="1"/>
      <p:bldP spid="50" grpId="0" animBg="1"/>
      <p:bldP spid="50" grpId="1" animBg="1"/>
      <p:bldP spid="50" grpId="2" animBg="1"/>
      <p:bldP spid="52" grpId="0" animBg="1"/>
      <p:bldP spid="52" grpId="1" animBg="1"/>
      <p:bldP spid="53" grpId="0"/>
      <p:bldP spid="34" grpId="0" animBg="1"/>
      <p:bldP spid="34" grpId="1" animBg="1"/>
      <p:bldP spid="36" grpId="0" animBg="1"/>
      <p:bldP spid="36" grpId="1"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Object Reference: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15820" y="4813881"/>
            <a:ext cx="10876038"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Are there any dangerous scenarios that can arise if care is not taken when passing by object reference?</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83289" y="2231839"/>
            <a:ext cx="11541100"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In </a:t>
            </a:r>
            <a:r>
              <a:rPr lang="en-US" sz="3200" dirty="0" err="1">
                <a:solidFill>
                  <a:prstClr val="black"/>
                </a:solidFill>
              </a:rPr>
              <a:t>PbOR</a:t>
            </a:r>
            <a:r>
              <a:rPr lang="en-US" sz="3200" dirty="0">
                <a:solidFill>
                  <a:prstClr val="black"/>
                </a:solidFill>
              </a:rPr>
              <a:t>, are changes to arguments allowed or prevented? How does this differ from pass-by-reference?</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407642" y="133889"/>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706376" y="3667645"/>
            <a:ext cx="1472045" cy="1143000"/>
          </a:xfrm>
          <a:prstGeom prst="rect">
            <a:avLst/>
          </a:prstGeom>
        </p:spPr>
      </p:pic>
      <p:sp>
        <p:nvSpPr>
          <p:cNvPr id="43" name="Rectangle 42">
            <a:extLst>
              <a:ext uri="{FF2B5EF4-FFF2-40B4-BE49-F238E27FC236}">
                <a16:creationId xmlns:a16="http://schemas.microsoft.com/office/drawing/2014/main" id="{399FDC3D-EC77-4EBA-A063-8FB00C40F28D}"/>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6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1520385" y="-152400"/>
            <a:ext cx="8991600" cy="1143000"/>
          </a:xfrm>
        </p:spPr>
        <p:txBody>
          <a:bodyPr/>
          <a:lstStyle/>
          <a:p>
            <a:r>
              <a:rPr lang="en-US" sz="4000" dirty="0"/>
              <a:t>Pass by Name/Need</a:t>
            </a:r>
          </a:p>
        </p:txBody>
      </p:sp>
      <p:sp>
        <p:nvSpPr>
          <p:cNvPr id="56" name="Text Box 26">
            <a:extLst>
              <a:ext uri="{FF2B5EF4-FFF2-40B4-BE49-F238E27FC236}">
                <a16:creationId xmlns:a16="http://schemas.microsoft.com/office/drawing/2014/main" id="{A76A6B08-CBFE-4AD0-A30F-E4F58564258A}"/>
              </a:ext>
            </a:extLst>
          </p:cNvPr>
          <p:cNvSpPr txBox="1">
            <a:spLocks noChangeArrowheads="1"/>
          </p:cNvSpPr>
          <p:nvPr/>
        </p:nvSpPr>
        <p:spPr bwMode="auto">
          <a:xfrm>
            <a:off x="2304639" y="731702"/>
            <a:ext cx="7423092" cy="76944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en-US" sz="2200" dirty="0">
                <a:solidFill>
                  <a:srgbClr val="FF0000"/>
                </a:solidFill>
              </a:rPr>
              <a:t>Pass by Name </a:t>
            </a:r>
            <a:r>
              <a:rPr lang="en-US" sz="2200" dirty="0">
                <a:solidFill>
                  <a:prstClr val="black"/>
                </a:solidFill>
              </a:rPr>
              <a:t>and </a:t>
            </a:r>
            <a:r>
              <a:rPr lang="en-US" sz="2200" dirty="0">
                <a:solidFill>
                  <a:srgbClr val="FF0000"/>
                </a:solidFill>
              </a:rPr>
              <a:t>Pass by Need </a:t>
            </a:r>
            <a:r>
              <a:rPr lang="en-US" sz="2200" dirty="0">
                <a:solidFill>
                  <a:prstClr val="black"/>
                </a:solidFill>
              </a:rPr>
              <a:t>have the same semantics as name/need binding semantics that we just learned. </a:t>
            </a:r>
          </a:p>
        </p:txBody>
      </p:sp>
      <p:grpSp>
        <p:nvGrpSpPr>
          <p:cNvPr id="147" name="Group 146">
            <a:extLst>
              <a:ext uri="{FF2B5EF4-FFF2-40B4-BE49-F238E27FC236}">
                <a16:creationId xmlns:a16="http://schemas.microsoft.com/office/drawing/2014/main" id="{9907EED2-58FE-4EBA-AD81-7D13C07D334F}"/>
              </a:ext>
            </a:extLst>
          </p:cNvPr>
          <p:cNvGrpSpPr/>
          <p:nvPr/>
        </p:nvGrpSpPr>
        <p:grpSpPr>
          <a:xfrm>
            <a:off x="4862594" y="2687312"/>
            <a:ext cx="2705970" cy="1277588"/>
            <a:chOff x="4546283" y="3458964"/>
            <a:chExt cx="2705970" cy="2728946"/>
          </a:xfrm>
        </p:grpSpPr>
        <p:sp>
          <p:nvSpPr>
            <p:cNvPr id="148" name="Rectangle: Rounded Corners 147">
              <a:extLst>
                <a:ext uri="{FF2B5EF4-FFF2-40B4-BE49-F238E27FC236}">
                  <a16:creationId xmlns:a16="http://schemas.microsoft.com/office/drawing/2014/main" id="{474C0033-5EFA-4DFF-B7ED-3FA69EEC1D05}"/>
                </a:ext>
              </a:extLst>
            </p:cNvPr>
            <p:cNvSpPr/>
            <p:nvPr/>
          </p:nvSpPr>
          <p:spPr>
            <a:xfrm>
              <a:off x="4546283" y="3479869"/>
              <a:ext cx="2705970" cy="2708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BCDBD33D-EA20-4834-97F5-D5F9E280DBEC}"/>
                </a:ext>
              </a:extLst>
            </p:cNvPr>
            <p:cNvSpPr txBox="1"/>
            <p:nvPr/>
          </p:nvSpPr>
          <p:spPr>
            <a:xfrm>
              <a:off x="4572000" y="3458964"/>
              <a:ext cx="2592184" cy="788898"/>
            </a:xfrm>
            <a:prstGeom prst="rect">
              <a:avLst/>
            </a:prstGeom>
            <a:noFill/>
          </p:spPr>
          <p:txBody>
            <a:bodyPr wrap="none" rtlCol="0">
              <a:spAutoFit/>
            </a:bodyPr>
            <a:lstStyle/>
            <a:p>
              <a:r>
                <a:rPr lang="en-US" dirty="0">
                  <a:solidFill>
                    <a:schemeClr val="bg1"/>
                  </a:solidFill>
                </a:rPr>
                <a:t>func2's Activation Record</a:t>
              </a:r>
            </a:p>
          </p:txBody>
        </p:sp>
      </p:grpSp>
      <p:grpSp>
        <p:nvGrpSpPr>
          <p:cNvPr id="144" name="Group 143">
            <a:extLst>
              <a:ext uri="{FF2B5EF4-FFF2-40B4-BE49-F238E27FC236}">
                <a16:creationId xmlns:a16="http://schemas.microsoft.com/office/drawing/2014/main" id="{5A128DE8-617D-4CCF-842A-D9FBC61403A4}"/>
              </a:ext>
            </a:extLst>
          </p:cNvPr>
          <p:cNvGrpSpPr/>
          <p:nvPr/>
        </p:nvGrpSpPr>
        <p:grpSpPr>
          <a:xfrm>
            <a:off x="4903410" y="5273172"/>
            <a:ext cx="2705970" cy="1286406"/>
            <a:chOff x="4541520" y="3429000"/>
            <a:chExt cx="2705970" cy="2708040"/>
          </a:xfrm>
        </p:grpSpPr>
        <p:sp>
          <p:nvSpPr>
            <p:cNvPr id="145" name="Rectangle: Rounded Corners 144">
              <a:extLst>
                <a:ext uri="{FF2B5EF4-FFF2-40B4-BE49-F238E27FC236}">
                  <a16:creationId xmlns:a16="http://schemas.microsoft.com/office/drawing/2014/main" id="{B3F1189C-EC4D-426B-AF3E-CA3D42E3A913}"/>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B082F4D3-40D2-48A0-B018-8495769C48B3}"/>
                </a:ext>
              </a:extLst>
            </p:cNvPr>
            <p:cNvSpPr txBox="1"/>
            <p:nvPr/>
          </p:nvSpPr>
          <p:spPr>
            <a:xfrm>
              <a:off x="4572000" y="3458964"/>
              <a:ext cx="2536079" cy="777488"/>
            </a:xfrm>
            <a:prstGeom prst="rect">
              <a:avLst/>
            </a:prstGeom>
            <a:noFill/>
          </p:spPr>
          <p:txBody>
            <a:bodyPr wrap="none" rtlCol="0">
              <a:spAutoFit/>
            </a:bodyPr>
            <a:lstStyle/>
            <a:p>
              <a:r>
                <a:rPr lang="en-US" dirty="0">
                  <a:solidFill>
                    <a:schemeClr val="bg1"/>
                  </a:solidFill>
                </a:rPr>
                <a:t>main's Activation Record</a:t>
              </a:r>
            </a:p>
          </p:txBody>
        </p:sp>
      </p:grpSp>
      <p:sp>
        <p:nvSpPr>
          <p:cNvPr id="43" name="TextBox 42">
            <a:extLst>
              <a:ext uri="{FF2B5EF4-FFF2-40B4-BE49-F238E27FC236}">
                <a16:creationId xmlns:a16="http://schemas.microsoft.com/office/drawing/2014/main" id="{9A67B0E2-698E-4844-948B-4AAD29F1FE8D}"/>
              </a:ext>
            </a:extLst>
          </p:cNvPr>
          <p:cNvSpPr txBox="1"/>
          <p:nvPr/>
        </p:nvSpPr>
        <p:spPr>
          <a:xfrm>
            <a:off x="1243312" y="2844709"/>
            <a:ext cx="3262399" cy="2862322"/>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func2 y =</a:t>
            </a:r>
          </a:p>
          <a:p>
            <a:r>
              <a:rPr lang="en-US" sz="2000" dirty="0">
                <a:latin typeface="Consolas" panose="020B0609020204030204" pitchFamily="49" charset="0"/>
              </a:rPr>
              <a:t>  y^2+7</a:t>
            </a:r>
          </a:p>
          <a:p>
            <a:endParaRPr lang="en-US" sz="2000" dirty="0">
              <a:latin typeface="Consolas" panose="020B0609020204030204" pitchFamily="49" charset="0"/>
            </a:endParaRPr>
          </a:p>
          <a:p>
            <a:r>
              <a:rPr lang="en-US" sz="2000" dirty="0">
                <a:latin typeface="Consolas" panose="020B0609020204030204" pitchFamily="49" charset="0"/>
              </a:rPr>
              <a:t>func1 x = </a:t>
            </a:r>
          </a:p>
          <a:p>
            <a:r>
              <a:rPr lang="en-US" sz="2000" dirty="0">
                <a:latin typeface="Consolas" panose="020B0609020204030204" pitchFamily="49" charset="0"/>
              </a:rPr>
              <a:t>  func2 (3 + x)</a:t>
            </a:r>
          </a:p>
          <a:p>
            <a:endParaRPr lang="en-US" sz="2000" dirty="0">
              <a:latin typeface="Consolas" panose="020B0609020204030204" pitchFamily="49" charset="0"/>
            </a:endParaRPr>
          </a:p>
          <a:p>
            <a:r>
              <a:rPr lang="en-US" sz="2000" dirty="0">
                <a:latin typeface="Consolas" panose="020B0609020204030204" pitchFamily="49" charset="0"/>
              </a:rPr>
              <a:t>main = do</a:t>
            </a:r>
          </a:p>
          <a:p>
            <a:r>
              <a:rPr lang="en-US" sz="2000" dirty="0">
                <a:latin typeface="Consolas" panose="020B0609020204030204" pitchFamily="49" charset="0"/>
              </a:rPr>
              <a:t>  let z = func1 5</a:t>
            </a:r>
          </a:p>
          <a:p>
            <a:r>
              <a:rPr lang="en-US" sz="2000" dirty="0">
                <a:latin typeface="Consolas" panose="020B0609020204030204" pitchFamily="49" charset="0"/>
              </a:rPr>
              <a:t>  print z</a:t>
            </a:r>
          </a:p>
        </p:txBody>
      </p:sp>
      <p:cxnSp>
        <p:nvCxnSpPr>
          <p:cNvPr id="69" name="Straight Arrow Connector 68">
            <a:extLst>
              <a:ext uri="{FF2B5EF4-FFF2-40B4-BE49-F238E27FC236}">
                <a16:creationId xmlns:a16="http://schemas.microsoft.com/office/drawing/2014/main" id="{0057BBB8-7169-40C9-A881-006E6F7783D7}"/>
              </a:ext>
            </a:extLst>
          </p:cNvPr>
          <p:cNvCxnSpPr/>
          <p:nvPr/>
        </p:nvCxnSpPr>
        <p:spPr>
          <a:xfrm>
            <a:off x="996270" y="39598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51830FD1-27DC-4320-BD80-E8235E6DED25}"/>
              </a:ext>
            </a:extLst>
          </p:cNvPr>
          <p:cNvGrpSpPr/>
          <p:nvPr/>
        </p:nvGrpSpPr>
        <p:grpSpPr>
          <a:xfrm>
            <a:off x="7686343" y="2542480"/>
            <a:ext cx="2705970" cy="2708040"/>
            <a:chOff x="4541520" y="3429000"/>
            <a:chExt cx="2705970" cy="2708040"/>
          </a:xfrm>
        </p:grpSpPr>
        <p:sp>
          <p:nvSpPr>
            <p:cNvPr id="76" name="Rectangle: Rounded Corners 75">
              <a:extLst>
                <a:ext uri="{FF2B5EF4-FFF2-40B4-BE49-F238E27FC236}">
                  <a16:creationId xmlns:a16="http://schemas.microsoft.com/office/drawing/2014/main" id="{663B2D6C-7B09-45F7-8ADB-07A27DB70EA5}"/>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CA0AE62-1965-4449-AB9B-5120A046A191}"/>
                </a:ext>
              </a:extLst>
            </p:cNvPr>
            <p:cNvSpPr txBox="1"/>
            <p:nvPr/>
          </p:nvSpPr>
          <p:spPr>
            <a:xfrm>
              <a:off x="4648955" y="3458965"/>
              <a:ext cx="1544012" cy="369332"/>
            </a:xfrm>
            <a:prstGeom prst="rect">
              <a:avLst/>
            </a:prstGeom>
            <a:noFill/>
          </p:spPr>
          <p:txBody>
            <a:bodyPr wrap="none" rtlCol="0">
              <a:spAutoFit/>
            </a:bodyPr>
            <a:lstStyle/>
            <a:p>
              <a:r>
                <a:rPr lang="en-US" dirty="0">
                  <a:solidFill>
                    <a:schemeClr val="bg1"/>
                  </a:solidFill>
                </a:rPr>
                <a:t>Heap Memory</a:t>
              </a:r>
            </a:p>
          </p:txBody>
        </p:sp>
      </p:grpSp>
      <p:grpSp>
        <p:nvGrpSpPr>
          <p:cNvPr id="85" name="Group 84">
            <a:extLst>
              <a:ext uri="{FF2B5EF4-FFF2-40B4-BE49-F238E27FC236}">
                <a16:creationId xmlns:a16="http://schemas.microsoft.com/office/drawing/2014/main" id="{7CFB2F85-F932-42E7-9258-0A3CEFE66F7F}"/>
              </a:ext>
            </a:extLst>
          </p:cNvPr>
          <p:cNvGrpSpPr/>
          <p:nvPr/>
        </p:nvGrpSpPr>
        <p:grpSpPr>
          <a:xfrm>
            <a:off x="4872930" y="3982717"/>
            <a:ext cx="2705970" cy="1267801"/>
            <a:chOff x="4541520" y="3429000"/>
            <a:chExt cx="2705970" cy="2708040"/>
          </a:xfrm>
        </p:grpSpPr>
        <p:sp>
          <p:nvSpPr>
            <p:cNvPr id="86" name="Rectangle: Rounded Corners 85">
              <a:extLst>
                <a:ext uri="{FF2B5EF4-FFF2-40B4-BE49-F238E27FC236}">
                  <a16:creationId xmlns:a16="http://schemas.microsoft.com/office/drawing/2014/main" id="{9912C021-5773-4767-A3D8-4BCD77EFDE93}"/>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E361D448-24E1-4699-943A-581F6809AD82}"/>
                </a:ext>
              </a:extLst>
            </p:cNvPr>
            <p:cNvSpPr txBox="1"/>
            <p:nvPr/>
          </p:nvSpPr>
          <p:spPr>
            <a:xfrm>
              <a:off x="4572000" y="3458965"/>
              <a:ext cx="2577757" cy="369332"/>
            </a:xfrm>
            <a:prstGeom prst="rect">
              <a:avLst/>
            </a:prstGeom>
            <a:noFill/>
          </p:spPr>
          <p:txBody>
            <a:bodyPr wrap="none" rtlCol="0">
              <a:spAutoFit/>
            </a:bodyPr>
            <a:lstStyle/>
            <a:p>
              <a:r>
                <a:rPr lang="en-US" dirty="0">
                  <a:solidFill>
                    <a:schemeClr val="bg1"/>
                  </a:solidFill>
                </a:rPr>
                <a:t>func1's Activation Record</a:t>
              </a:r>
            </a:p>
          </p:txBody>
        </p:sp>
      </p:grpSp>
      <p:grpSp>
        <p:nvGrpSpPr>
          <p:cNvPr id="95" name="Group 94">
            <a:extLst>
              <a:ext uri="{FF2B5EF4-FFF2-40B4-BE49-F238E27FC236}">
                <a16:creationId xmlns:a16="http://schemas.microsoft.com/office/drawing/2014/main" id="{FC38088B-0978-4AC9-98BF-6FBD70FA93A6}"/>
              </a:ext>
            </a:extLst>
          </p:cNvPr>
          <p:cNvGrpSpPr/>
          <p:nvPr/>
        </p:nvGrpSpPr>
        <p:grpSpPr>
          <a:xfrm>
            <a:off x="5108550" y="4445827"/>
            <a:ext cx="1020735" cy="408046"/>
            <a:chOff x="8193604" y="-722002"/>
            <a:chExt cx="1020735" cy="408046"/>
          </a:xfrm>
        </p:grpSpPr>
        <p:sp>
          <p:nvSpPr>
            <p:cNvPr id="96" name="TextBox 95">
              <a:extLst>
                <a:ext uri="{FF2B5EF4-FFF2-40B4-BE49-F238E27FC236}">
                  <a16:creationId xmlns:a16="http://schemas.microsoft.com/office/drawing/2014/main" id="{799D864F-4CB8-4FB4-BEF1-5202ED2F6CD5}"/>
                </a:ext>
              </a:extLst>
            </p:cNvPr>
            <p:cNvSpPr txBox="1"/>
            <p:nvPr/>
          </p:nvSpPr>
          <p:spPr>
            <a:xfrm>
              <a:off x="8193604" y="-722002"/>
              <a:ext cx="301686" cy="400110"/>
            </a:xfrm>
            <a:prstGeom prst="rect">
              <a:avLst/>
            </a:prstGeom>
            <a:noFill/>
          </p:spPr>
          <p:txBody>
            <a:bodyPr wrap="none" rtlCol="0">
              <a:spAutoFit/>
            </a:bodyPr>
            <a:lstStyle/>
            <a:p>
              <a:r>
                <a:rPr lang="en-US" sz="2000" dirty="0">
                  <a:solidFill>
                    <a:srgbClr val="F8CEB2"/>
                  </a:solidFill>
                </a:rPr>
                <a:t>x</a:t>
              </a:r>
            </a:p>
          </p:txBody>
        </p:sp>
        <p:sp>
          <p:nvSpPr>
            <p:cNvPr id="97" name="Rectangle 96">
              <a:extLst>
                <a:ext uri="{FF2B5EF4-FFF2-40B4-BE49-F238E27FC236}">
                  <a16:creationId xmlns:a16="http://schemas.microsoft.com/office/drawing/2014/main" id="{5CEEBCBA-0F7D-49B3-8B3F-8BC80D22F68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8" name="Straight Arrow Connector 97">
            <a:extLst>
              <a:ext uri="{FF2B5EF4-FFF2-40B4-BE49-F238E27FC236}">
                <a16:creationId xmlns:a16="http://schemas.microsoft.com/office/drawing/2014/main" id="{20FDC322-43E4-4446-9B08-2B365113E993}"/>
              </a:ext>
            </a:extLst>
          </p:cNvPr>
          <p:cNvCxnSpPr>
            <a:cxnSpLocks/>
          </p:cNvCxnSpPr>
          <p:nvPr/>
        </p:nvCxnSpPr>
        <p:spPr>
          <a:xfrm flipV="1">
            <a:off x="5772150" y="3886860"/>
            <a:ext cx="2128838" cy="7620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9505046-1AE3-486D-B955-0F5D7375B2EA}"/>
              </a:ext>
            </a:extLst>
          </p:cNvPr>
          <p:cNvSpPr/>
          <p:nvPr/>
        </p:nvSpPr>
        <p:spPr>
          <a:xfrm>
            <a:off x="7891890" y="3862560"/>
            <a:ext cx="425513"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p>
        </p:txBody>
      </p:sp>
      <p:cxnSp>
        <p:nvCxnSpPr>
          <p:cNvPr id="100" name="Straight Arrow Connector 99">
            <a:extLst>
              <a:ext uri="{FF2B5EF4-FFF2-40B4-BE49-F238E27FC236}">
                <a16:creationId xmlns:a16="http://schemas.microsoft.com/office/drawing/2014/main" id="{00A373AA-5D38-426B-B717-BEC05154A58C}"/>
              </a:ext>
            </a:extLst>
          </p:cNvPr>
          <p:cNvCxnSpPr/>
          <p:nvPr/>
        </p:nvCxnSpPr>
        <p:spPr>
          <a:xfrm>
            <a:off x="1304421" y="51717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D7AD660-B6B9-480F-A59D-4DF5A8646EA1}"/>
              </a:ext>
            </a:extLst>
          </p:cNvPr>
          <p:cNvCxnSpPr/>
          <p:nvPr/>
        </p:nvCxnSpPr>
        <p:spPr>
          <a:xfrm>
            <a:off x="1289527" y="42658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08270A14-4301-4DF0-97CE-1DC5A7FC3E83}"/>
              </a:ext>
            </a:extLst>
          </p:cNvPr>
          <p:cNvGrpSpPr/>
          <p:nvPr/>
        </p:nvGrpSpPr>
        <p:grpSpPr>
          <a:xfrm>
            <a:off x="5113385" y="3068290"/>
            <a:ext cx="1028217" cy="413325"/>
            <a:chOff x="8186122" y="-727281"/>
            <a:chExt cx="1028217" cy="413325"/>
          </a:xfrm>
        </p:grpSpPr>
        <p:sp>
          <p:nvSpPr>
            <p:cNvPr id="103" name="TextBox 102">
              <a:extLst>
                <a:ext uri="{FF2B5EF4-FFF2-40B4-BE49-F238E27FC236}">
                  <a16:creationId xmlns:a16="http://schemas.microsoft.com/office/drawing/2014/main" id="{FA845026-CA20-4829-B737-AFF57E26568D}"/>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y</a:t>
              </a:r>
            </a:p>
          </p:txBody>
        </p:sp>
        <p:sp>
          <p:nvSpPr>
            <p:cNvPr id="104" name="Rectangle 103">
              <a:extLst>
                <a:ext uri="{FF2B5EF4-FFF2-40B4-BE49-F238E27FC236}">
                  <a16:creationId xmlns:a16="http://schemas.microsoft.com/office/drawing/2014/main" id="{8FD2F76B-05D8-416C-A2FC-E2862C7B34E7}"/>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3FE24874-188C-4461-A8A7-1B0CAB51E850}"/>
              </a:ext>
            </a:extLst>
          </p:cNvPr>
          <p:cNvCxnSpPr>
            <a:cxnSpLocks/>
          </p:cNvCxnSpPr>
          <p:nvPr/>
        </p:nvCxnSpPr>
        <p:spPr>
          <a:xfrm flipV="1">
            <a:off x="5786060" y="3048660"/>
            <a:ext cx="2457826" cy="228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7D395289-D21D-42E4-9232-6A6483F48D91}"/>
              </a:ext>
            </a:extLst>
          </p:cNvPr>
          <p:cNvSpPr/>
          <p:nvPr/>
        </p:nvSpPr>
        <p:spPr>
          <a:xfrm>
            <a:off x="8239737" y="3009602"/>
            <a:ext cx="1190531"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3 +  </a:t>
            </a:r>
          </a:p>
        </p:txBody>
      </p:sp>
      <p:sp>
        <p:nvSpPr>
          <p:cNvPr id="107" name="Rectangle 106">
            <a:extLst>
              <a:ext uri="{FF2B5EF4-FFF2-40B4-BE49-F238E27FC236}">
                <a16:creationId xmlns:a16="http://schemas.microsoft.com/office/drawing/2014/main" id="{21C6B999-7AEB-44A1-A537-B345E8C048D1}"/>
              </a:ext>
            </a:extLst>
          </p:cNvPr>
          <p:cNvSpPr/>
          <p:nvPr/>
        </p:nvSpPr>
        <p:spPr>
          <a:xfrm>
            <a:off x="8870031" y="3106462"/>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08" name="Straight Arrow Connector 107">
            <a:extLst>
              <a:ext uri="{FF2B5EF4-FFF2-40B4-BE49-F238E27FC236}">
                <a16:creationId xmlns:a16="http://schemas.microsoft.com/office/drawing/2014/main" id="{DB22B7DD-0402-4045-8897-EFB1A35754EB}"/>
              </a:ext>
            </a:extLst>
          </p:cNvPr>
          <p:cNvCxnSpPr>
            <a:cxnSpLocks/>
          </p:cNvCxnSpPr>
          <p:nvPr/>
        </p:nvCxnSpPr>
        <p:spPr>
          <a:xfrm flipH="1">
            <a:off x="8296276" y="3267906"/>
            <a:ext cx="776748" cy="6189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959493BD-2784-4AA1-8D91-024E567D36F8}"/>
              </a:ext>
            </a:extLst>
          </p:cNvPr>
          <p:cNvGrpSpPr/>
          <p:nvPr/>
        </p:nvGrpSpPr>
        <p:grpSpPr>
          <a:xfrm>
            <a:off x="5104809" y="5679391"/>
            <a:ext cx="1028217" cy="413325"/>
            <a:chOff x="8186122" y="-727281"/>
            <a:chExt cx="1028217" cy="413325"/>
          </a:xfrm>
        </p:grpSpPr>
        <p:sp>
          <p:nvSpPr>
            <p:cNvPr id="110" name="TextBox 109">
              <a:extLst>
                <a:ext uri="{FF2B5EF4-FFF2-40B4-BE49-F238E27FC236}">
                  <a16:creationId xmlns:a16="http://schemas.microsoft.com/office/drawing/2014/main" id="{E92666BC-EF1F-44FC-9539-9ACD0A12E674}"/>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z</a:t>
              </a:r>
            </a:p>
          </p:txBody>
        </p:sp>
        <p:sp>
          <p:nvSpPr>
            <p:cNvPr id="111" name="Rectangle 110">
              <a:extLst>
                <a:ext uri="{FF2B5EF4-FFF2-40B4-BE49-F238E27FC236}">
                  <a16:creationId xmlns:a16="http://schemas.microsoft.com/office/drawing/2014/main" id="{DDA8C4A4-1BE4-46F4-8213-3215961FC7A0}"/>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65404FD8-1E51-4D2B-B707-D2A702D80ABD}"/>
              </a:ext>
            </a:extLst>
          </p:cNvPr>
          <p:cNvCxnSpPr>
            <a:cxnSpLocks/>
          </p:cNvCxnSpPr>
          <p:nvPr/>
        </p:nvCxnSpPr>
        <p:spPr>
          <a:xfrm flipV="1">
            <a:off x="5729287" y="4586947"/>
            <a:ext cx="3028951" cy="1303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0360C655-9AB9-4AEA-9D14-0284577F0F22}"/>
              </a:ext>
            </a:extLst>
          </p:cNvPr>
          <p:cNvSpPr/>
          <p:nvPr/>
        </p:nvSpPr>
        <p:spPr>
          <a:xfrm>
            <a:off x="8748049" y="4322080"/>
            <a:ext cx="1444028"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)^2 +7</a:t>
            </a:r>
          </a:p>
        </p:txBody>
      </p:sp>
      <p:sp>
        <p:nvSpPr>
          <p:cNvPr id="114" name="Rectangle 113">
            <a:extLst>
              <a:ext uri="{FF2B5EF4-FFF2-40B4-BE49-F238E27FC236}">
                <a16:creationId xmlns:a16="http://schemas.microsoft.com/office/drawing/2014/main" id="{758469BB-08D3-45EE-A9F4-3B8EB1D324EA}"/>
              </a:ext>
            </a:extLst>
          </p:cNvPr>
          <p:cNvSpPr/>
          <p:nvPr/>
        </p:nvSpPr>
        <p:spPr>
          <a:xfrm>
            <a:off x="8959607" y="4394562"/>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15" name="Straight Arrow Connector 114">
            <a:extLst>
              <a:ext uri="{FF2B5EF4-FFF2-40B4-BE49-F238E27FC236}">
                <a16:creationId xmlns:a16="http://schemas.microsoft.com/office/drawing/2014/main" id="{48FFC1B3-F700-46CB-B726-7AADCDB0BFBF}"/>
              </a:ext>
            </a:extLst>
          </p:cNvPr>
          <p:cNvCxnSpPr>
            <a:cxnSpLocks/>
          </p:cNvCxnSpPr>
          <p:nvPr/>
        </p:nvCxnSpPr>
        <p:spPr>
          <a:xfrm flipV="1">
            <a:off x="9121417" y="3448711"/>
            <a:ext cx="213084" cy="1116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57F1C1F-8982-429E-9640-A4415792B2B3}"/>
              </a:ext>
            </a:extLst>
          </p:cNvPr>
          <p:cNvCxnSpPr/>
          <p:nvPr/>
        </p:nvCxnSpPr>
        <p:spPr>
          <a:xfrm>
            <a:off x="1290134" y="33693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3181A1C-DC8F-4E35-A131-E29466A1DF8D}"/>
              </a:ext>
            </a:extLst>
          </p:cNvPr>
          <p:cNvCxnSpPr/>
          <p:nvPr/>
        </p:nvCxnSpPr>
        <p:spPr>
          <a:xfrm>
            <a:off x="1279808" y="550350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39F025BA-4A07-49F3-891F-D5236270075C}"/>
              </a:ext>
            </a:extLst>
          </p:cNvPr>
          <p:cNvSpPr/>
          <p:nvPr/>
        </p:nvSpPr>
        <p:spPr>
          <a:xfrm>
            <a:off x="8366884" y="3072859"/>
            <a:ext cx="852535"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20" name="Rectangle 119">
            <a:extLst>
              <a:ext uri="{FF2B5EF4-FFF2-40B4-BE49-F238E27FC236}">
                <a16:creationId xmlns:a16="http://schemas.microsoft.com/office/drawing/2014/main" id="{AF47AE73-112C-4A73-A0EB-AB432B4577F6}"/>
              </a:ext>
            </a:extLst>
          </p:cNvPr>
          <p:cNvSpPr/>
          <p:nvPr/>
        </p:nvSpPr>
        <p:spPr>
          <a:xfrm>
            <a:off x="8837829" y="4386479"/>
            <a:ext cx="1259187"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21" name="TextBox 120">
            <a:extLst>
              <a:ext uri="{FF2B5EF4-FFF2-40B4-BE49-F238E27FC236}">
                <a16:creationId xmlns:a16="http://schemas.microsoft.com/office/drawing/2014/main" id="{D6333206-781B-47A6-BC9B-D1FE7361788B}"/>
              </a:ext>
            </a:extLst>
          </p:cNvPr>
          <p:cNvSpPr txBox="1"/>
          <p:nvPr/>
        </p:nvSpPr>
        <p:spPr>
          <a:xfrm>
            <a:off x="2425619" y="5362166"/>
            <a:ext cx="347812" cy="282684"/>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22" name="TextBox 121">
            <a:extLst>
              <a:ext uri="{FF2B5EF4-FFF2-40B4-BE49-F238E27FC236}">
                <a16:creationId xmlns:a16="http://schemas.microsoft.com/office/drawing/2014/main" id="{F83C4FA2-DC4A-4CD0-B335-129E8981E6CE}"/>
              </a:ext>
            </a:extLst>
          </p:cNvPr>
          <p:cNvSpPr txBox="1"/>
          <p:nvPr/>
        </p:nvSpPr>
        <p:spPr>
          <a:xfrm>
            <a:off x="7948894" y="3885858"/>
            <a:ext cx="308098" cy="400110"/>
          </a:xfrm>
          <a:prstGeom prst="rect">
            <a:avLst/>
          </a:prstGeom>
          <a:noFill/>
        </p:spPr>
        <p:txBody>
          <a:bodyPr wrap="none" rtlCol="0">
            <a:spAutoFit/>
          </a:bodyPr>
          <a:lstStyle/>
          <a:p>
            <a:pPr algn="ctr"/>
            <a:r>
              <a:rPr lang="en-US" sz="2000" dirty="0">
                <a:solidFill>
                  <a:srgbClr val="7030A0"/>
                </a:solidFill>
              </a:rPr>
              <a:t>5</a:t>
            </a:r>
          </a:p>
        </p:txBody>
      </p:sp>
      <p:sp>
        <p:nvSpPr>
          <p:cNvPr id="123" name="TextBox 122">
            <a:extLst>
              <a:ext uri="{FF2B5EF4-FFF2-40B4-BE49-F238E27FC236}">
                <a16:creationId xmlns:a16="http://schemas.microsoft.com/office/drawing/2014/main" id="{350C3DEF-F4BF-4F49-AB40-26EB1EBB0AF2}"/>
              </a:ext>
            </a:extLst>
          </p:cNvPr>
          <p:cNvSpPr txBox="1"/>
          <p:nvPr/>
        </p:nvSpPr>
        <p:spPr>
          <a:xfrm>
            <a:off x="8676753" y="3056198"/>
            <a:ext cx="316112" cy="400110"/>
          </a:xfrm>
          <a:prstGeom prst="rect">
            <a:avLst/>
          </a:prstGeom>
          <a:noFill/>
        </p:spPr>
        <p:txBody>
          <a:bodyPr wrap="square" rtlCol="0">
            <a:spAutoFit/>
          </a:bodyPr>
          <a:lstStyle/>
          <a:p>
            <a:pPr algn="ctr"/>
            <a:r>
              <a:rPr lang="en-US" sz="2000" dirty="0">
                <a:solidFill>
                  <a:srgbClr val="7030A0"/>
                </a:solidFill>
              </a:rPr>
              <a:t>8</a:t>
            </a:r>
          </a:p>
        </p:txBody>
      </p:sp>
      <p:sp>
        <p:nvSpPr>
          <p:cNvPr id="124" name="TextBox 123">
            <a:extLst>
              <a:ext uri="{FF2B5EF4-FFF2-40B4-BE49-F238E27FC236}">
                <a16:creationId xmlns:a16="http://schemas.microsoft.com/office/drawing/2014/main" id="{1307661A-C48B-42F3-9FA4-6ADCD0509552}"/>
              </a:ext>
            </a:extLst>
          </p:cNvPr>
          <p:cNvSpPr txBox="1"/>
          <p:nvPr/>
        </p:nvSpPr>
        <p:spPr>
          <a:xfrm>
            <a:off x="9260836" y="4364965"/>
            <a:ext cx="466895" cy="400110"/>
          </a:xfrm>
          <a:prstGeom prst="rect">
            <a:avLst/>
          </a:prstGeom>
          <a:noFill/>
        </p:spPr>
        <p:txBody>
          <a:bodyPr wrap="square" rtlCol="0">
            <a:spAutoFit/>
          </a:bodyPr>
          <a:lstStyle/>
          <a:p>
            <a:pPr algn="ctr"/>
            <a:r>
              <a:rPr lang="en-US" sz="2000" dirty="0">
                <a:solidFill>
                  <a:srgbClr val="7030A0"/>
                </a:solidFill>
              </a:rPr>
              <a:t>71</a:t>
            </a:r>
          </a:p>
        </p:txBody>
      </p:sp>
      <p:cxnSp>
        <p:nvCxnSpPr>
          <p:cNvPr id="140" name="Straight Arrow Connector 139">
            <a:extLst>
              <a:ext uri="{FF2B5EF4-FFF2-40B4-BE49-F238E27FC236}">
                <a16:creationId xmlns:a16="http://schemas.microsoft.com/office/drawing/2014/main" id="{9D42FA36-BA6C-49E7-BEA2-818D2567D082}"/>
              </a:ext>
            </a:extLst>
          </p:cNvPr>
          <p:cNvCxnSpPr/>
          <p:nvPr/>
        </p:nvCxnSpPr>
        <p:spPr>
          <a:xfrm>
            <a:off x="1018671" y="48955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7B1629E-E667-49E7-B2FD-62F879A06198}"/>
              </a:ext>
            </a:extLst>
          </p:cNvPr>
          <p:cNvCxnSpPr/>
          <p:nvPr/>
        </p:nvCxnSpPr>
        <p:spPr>
          <a:xfrm>
            <a:off x="1003777" y="30419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1" name="Speech Bubble: Rectangle with Corners Rounded 150" hidden="1">
            <a:extLst>
              <a:ext uri="{FF2B5EF4-FFF2-40B4-BE49-F238E27FC236}">
                <a16:creationId xmlns:a16="http://schemas.microsoft.com/office/drawing/2014/main" id="{06B95715-FD93-4FE1-A9B5-D09122C46154}"/>
              </a:ext>
            </a:extLst>
          </p:cNvPr>
          <p:cNvSpPr/>
          <p:nvPr/>
        </p:nvSpPr>
        <p:spPr>
          <a:xfrm>
            <a:off x="2714087" y="959414"/>
            <a:ext cx="3713022" cy="1043391"/>
          </a:xfrm>
          <a:prstGeom prst="wedgeRoundRectCallout">
            <a:avLst>
              <a:gd name="adj1" fmla="val -81634"/>
              <a:gd name="adj2" fmla="val 1254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returns a </a:t>
            </a:r>
            <a:r>
              <a:rPr kumimoji="0" lang="en-US" sz="2000" b="0" i="0" u="none" strike="noStrike" kern="1200" cap="none" spc="0" normalizeH="0" baseline="0" noProof="0" dirty="0" err="1">
                <a:ln>
                  <a:noFill/>
                </a:ln>
                <a:solidFill>
                  <a:prstClr val="white"/>
                </a:solidFill>
                <a:effectLst/>
                <a:uLnTx/>
                <a:uFillTx/>
                <a:latin typeface="Corbel" panose="020B0503020204020204" pitchFamily="34" charset="0"/>
                <a:ea typeface="+mn-ea"/>
                <a:cs typeface="+mn-cs"/>
              </a:rPr>
              <a:t>thunk</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that points to our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full expression graph.</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55" name="TextBox 154">
            <a:extLst>
              <a:ext uri="{FF2B5EF4-FFF2-40B4-BE49-F238E27FC236}">
                <a16:creationId xmlns:a16="http://schemas.microsoft.com/office/drawing/2014/main" id="{F697FFBA-8108-4130-8B64-566A986FEB54}"/>
              </a:ext>
            </a:extLst>
          </p:cNvPr>
          <p:cNvSpPr txBox="1"/>
          <p:nvPr/>
        </p:nvSpPr>
        <p:spPr>
          <a:xfrm>
            <a:off x="1593249" y="4061944"/>
            <a:ext cx="1916714" cy="396415"/>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52" name="Speech Bubble: Rectangle with Corners Rounded 151">
            <a:extLst>
              <a:ext uri="{FF2B5EF4-FFF2-40B4-BE49-F238E27FC236}">
                <a16:creationId xmlns:a16="http://schemas.microsoft.com/office/drawing/2014/main" id="{DF652F20-22E3-404B-AA42-EB78E5033F96}"/>
              </a:ext>
            </a:extLst>
          </p:cNvPr>
          <p:cNvSpPr/>
          <p:nvPr/>
        </p:nvSpPr>
        <p:spPr>
          <a:xfrm>
            <a:off x="3636384" y="2887115"/>
            <a:ext cx="2310576" cy="775570"/>
          </a:xfrm>
          <a:prstGeom prst="wedgeRoundRectCallout">
            <a:avLst>
              <a:gd name="adj1" fmla="val -58117"/>
              <a:gd name="adj2" fmla="val 1119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returns the same </a:t>
            </a:r>
            <a:r>
              <a:rPr kumimoji="0" lang="en-US" sz="2000" b="0" i="0" u="none" strike="noStrike" kern="1200" cap="none" spc="0" normalizeH="0" baseline="0" noProof="0" dirty="0" err="1">
                <a:ln>
                  <a:noFill/>
                </a:ln>
                <a:solidFill>
                  <a:prstClr val="white"/>
                </a:solidFill>
                <a:effectLst/>
                <a:uLnTx/>
                <a:uFillTx/>
                <a:latin typeface="Corbel" panose="020B0503020204020204" pitchFamily="34" charset="0"/>
                <a:ea typeface="+mn-ea"/>
                <a:cs typeface="+mn-cs"/>
              </a:rPr>
              <a:t>thunk</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156" name="TextBox 155">
            <a:extLst>
              <a:ext uri="{FF2B5EF4-FFF2-40B4-BE49-F238E27FC236}">
                <a16:creationId xmlns:a16="http://schemas.microsoft.com/office/drawing/2014/main" id="{48789154-4477-4219-9645-9C257B8B177A}"/>
              </a:ext>
            </a:extLst>
          </p:cNvPr>
          <p:cNvSpPr txBox="1"/>
          <p:nvPr/>
        </p:nvSpPr>
        <p:spPr>
          <a:xfrm>
            <a:off x="2683862" y="5000156"/>
            <a:ext cx="1116613" cy="396415"/>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53" name="Rectangle 152">
            <a:extLst>
              <a:ext uri="{FF2B5EF4-FFF2-40B4-BE49-F238E27FC236}">
                <a16:creationId xmlns:a16="http://schemas.microsoft.com/office/drawing/2014/main" id="{D2736A58-71AD-410E-AE10-C556A4D681CA}"/>
              </a:ext>
            </a:extLst>
          </p:cNvPr>
          <p:cNvSpPr/>
          <p:nvPr/>
        </p:nvSpPr>
        <p:spPr>
          <a:xfrm>
            <a:off x="1602441" y="3172169"/>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Arrow Connector 153">
            <a:extLst>
              <a:ext uri="{FF2B5EF4-FFF2-40B4-BE49-F238E27FC236}">
                <a16:creationId xmlns:a16="http://schemas.microsoft.com/office/drawing/2014/main" id="{8E255B3D-F24C-490A-B9C0-2ACD0C379135}"/>
              </a:ext>
            </a:extLst>
          </p:cNvPr>
          <p:cNvCxnSpPr>
            <a:cxnSpLocks/>
          </p:cNvCxnSpPr>
          <p:nvPr/>
        </p:nvCxnSpPr>
        <p:spPr>
          <a:xfrm>
            <a:off x="1926624" y="3387307"/>
            <a:ext cx="6836376" cy="1013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 Box 26">
            <a:extLst>
              <a:ext uri="{FF2B5EF4-FFF2-40B4-BE49-F238E27FC236}">
                <a16:creationId xmlns:a16="http://schemas.microsoft.com/office/drawing/2014/main" id="{56360945-1CE8-4790-9D90-D1892CB092F1}"/>
              </a:ext>
            </a:extLst>
          </p:cNvPr>
          <p:cNvSpPr txBox="1">
            <a:spLocks noChangeArrowheads="1"/>
          </p:cNvSpPr>
          <p:nvPr/>
        </p:nvSpPr>
        <p:spPr bwMode="auto">
          <a:xfrm>
            <a:off x="941735" y="1643086"/>
            <a:ext cx="10148900" cy="76944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200" dirty="0">
                <a:solidFill>
                  <a:prstClr val="black"/>
                </a:solidFill>
              </a:rPr>
              <a:t>Each expression is </a:t>
            </a:r>
            <a:r>
              <a:rPr lang="en-US" sz="2200" dirty="0">
                <a:solidFill>
                  <a:srgbClr val="FF0000"/>
                </a:solidFill>
              </a:rPr>
              <a:t>evaluated lazily </a:t>
            </a:r>
            <a:r>
              <a:rPr lang="en-US" sz="2200" dirty="0">
                <a:solidFill>
                  <a:prstClr val="black"/>
                </a:solidFill>
              </a:rPr>
              <a:t>by a lambda function when its value is needed, effectively creating an expression graph.</a:t>
            </a:r>
          </a:p>
        </p:txBody>
      </p:sp>
      <p:sp>
        <p:nvSpPr>
          <p:cNvPr id="72" name="Text Box 26">
            <a:extLst>
              <a:ext uri="{FF2B5EF4-FFF2-40B4-BE49-F238E27FC236}">
                <a16:creationId xmlns:a16="http://schemas.microsoft.com/office/drawing/2014/main" id="{2587DE5B-C4BB-498B-8141-21D26CCFD214}"/>
              </a:ext>
            </a:extLst>
          </p:cNvPr>
          <p:cNvSpPr txBox="1">
            <a:spLocks noChangeArrowheads="1"/>
          </p:cNvSpPr>
          <p:nvPr/>
        </p:nvSpPr>
        <p:spPr bwMode="auto">
          <a:xfrm>
            <a:off x="5070912" y="3129061"/>
            <a:ext cx="5970511" cy="1107996"/>
          </a:xfrm>
          <a:prstGeom prst="rect">
            <a:avLst/>
          </a:prstGeom>
          <a:solidFill>
            <a:schemeClr val="bg1"/>
          </a:solidFill>
          <a:ln>
            <a:noFill/>
          </a:ln>
          <a:effectLst/>
        </p:spPr>
        <p:txBody>
          <a:bodyPr wrap="square">
            <a:spAutoFit/>
          </a:bodyPr>
          <a:lstStyle/>
          <a:p>
            <a:pPr lvl="0" algn="ctr">
              <a:defRPr/>
            </a:pPr>
            <a:r>
              <a:rPr lang="en-US" sz="2200" dirty="0">
                <a:solidFill>
                  <a:prstClr val="black"/>
                </a:solidFill>
              </a:rPr>
              <a:t>In </a:t>
            </a:r>
            <a:r>
              <a:rPr lang="en-US" sz="2200" dirty="0">
                <a:solidFill>
                  <a:srgbClr val="FF0000"/>
                </a:solidFill>
              </a:rPr>
              <a:t>pass-by-need</a:t>
            </a:r>
            <a:r>
              <a:rPr lang="en-US" sz="2200" dirty="0">
                <a:solidFill>
                  <a:prstClr val="black"/>
                </a:solidFill>
              </a:rPr>
              <a:t>, once an expression graph is evaluated, the computed result is </a:t>
            </a:r>
            <a:r>
              <a:rPr lang="en-US" sz="2200" dirty="0" err="1">
                <a:solidFill>
                  <a:srgbClr val="FF0000"/>
                </a:solidFill>
              </a:rPr>
              <a:t>memoized</a:t>
            </a:r>
            <a:r>
              <a:rPr lang="en-US" sz="2200" dirty="0">
                <a:solidFill>
                  <a:prstClr val="black"/>
                </a:solidFill>
              </a:rPr>
              <a:t> (cached) to prevent repeat computation.</a:t>
            </a:r>
          </a:p>
        </p:txBody>
      </p:sp>
      <p:cxnSp>
        <p:nvCxnSpPr>
          <p:cNvPr id="57" name="Straight Arrow Connector 56">
            <a:extLst>
              <a:ext uri="{FF2B5EF4-FFF2-40B4-BE49-F238E27FC236}">
                <a16:creationId xmlns:a16="http://schemas.microsoft.com/office/drawing/2014/main" id="{CFF6F45F-02FA-41A4-80A0-387CCD429139}"/>
              </a:ext>
            </a:extLst>
          </p:cNvPr>
          <p:cNvCxnSpPr>
            <a:cxnSpLocks/>
          </p:cNvCxnSpPr>
          <p:nvPr/>
        </p:nvCxnSpPr>
        <p:spPr>
          <a:xfrm>
            <a:off x="2407550" y="4284368"/>
            <a:ext cx="6369595" cy="101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5E9670D-5580-485F-A44A-657DA8D084E7}"/>
              </a:ext>
            </a:extLst>
          </p:cNvPr>
          <p:cNvCxnSpPr>
            <a:cxnSpLocks/>
          </p:cNvCxnSpPr>
          <p:nvPr/>
        </p:nvCxnSpPr>
        <p:spPr>
          <a:xfrm flipV="1">
            <a:off x="3217004" y="4407737"/>
            <a:ext cx="5532764" cy="740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42B9924-9D7E-4F40-961C-A1445840E129}"/>
              </a:ext>
            </a:extLst>
          </p:cNvPr>
          <p:cNvSpPr txBox="1"/>
          <p:nvPr/>
        </p:nvSpPr>
        <p:spPr>
          <a:xfrm>
            <a:off x="1244920" y="2850144"/>
            <a:ext cx="3262399" cy="3170099"/>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func2 y =</a:t>
            </a:r>
          </a:p>
          <a:p>
            <a:r>
              <a:rPr lang="en-US" sz="2000" dirty="0">
                <a:latin typeface="Consolas" panose="020B0609020204030204" pitchFamily="49" charset="0"/>
              </a:rPr>
              <a:t>  y^2+7</a:t>
            </a:r>
          </a:p>
          <a:p>
            <a:endParaRPr lang="en-US" sz="2000" dirty="0">
              <a:latin typeface="Consolas" panose="020B0609020204030204" pitchFamily="49" charset="0"/>
            </a:endParaRPr>
          </a:p>
          <a:p>
            <a:r>
              <a:rPr lang="en-US" sz="2000" dirty="0">
                <a:latin typeface="Consolas" panose="020B0609020204030204" pitchFamily="49" charset="0"/>
              </a:rPr>
              <a:t>func1 x = </a:t>
            </a:r>
          </a:p>
          <a:p>
            <a:r>
              <a:rPr lang="en-US" sz="2000" dirty="0">
                <a:latin typeface="Consolas" panose="020B0609020204030204" pitchFamily="49" charset="0"/>
              </a:rPr>
              <a:t>  func2 (3 + x)</a:t>
            </a:r>
          </a:p>
          <a:p>
            <a:endParaRPr lang="en-US" sz="2000" dirty="0">
              <a:latin typeface="Consolas" panose="020B0609020204030204" pitchFamily="49" charset="0"/>
            </a:endParaRPr>
          </a:p>
          <a:p>
            <a:r>
              <a:rPr lang="en-US" sz="2000" dirty="0">
                <a:latin typeface="Consolas" panose="020B0609020204030204" pitchFamily="49" charset="0"/>
              </a:rPr>
              <a:t>main = do</a:t>
            </a:r>
          </a:p>
          <a:p>
            <a:r>
              <a:rPr lang="en-US" sz="2000" dirty="0">
                <a:latin typeface="Consolas" panose="020B0609020204030204" pitchFamily="49" charset="0"/>
              </a:rPr>
              <a:t>  let z = func1 5</a:t>
            </a:r>
          </a:p>
          <a:p>
            <a:r>
              <a:rPr lang="en-US" sz="2000" dirty="0">
                <a:latin typeface="Consolas" panose="020B0609020204030204" pitchFamily="49" charset="0"/>
              </a:rPr>
              <a:t>  print z</a:t>
            </a:r>
          </a:p>
          <a:p>
            <a:r>
              <a:rPr lang="en-US" sz="2000" dirty="0">
                <a:latin typeface="Consolas" panose="020B0609020204030204" pitchFamily="49" charset="0"/>
              </a:rPr>
              <a:t>  print z </a:t>
            </a:r>
            <a:r>
              <a:rPr lang="en-US" sz="2000" dirty="0">
                <a:solidFill>
                  <a:srgbClr val="00B050"/>
                </a:solidFill>
                <a:latin typeface="Consolas" panose="020B0609020204030204" pitchFamily="49" charset="0"/>
              </a:rPr>
              <a:t>-- cached!</a:t>
            </a:r>
          </a:p>
        </p:txBody>
      </p:sp>
    </p:spTree>
    <p:extLst>
      <p:ext uri="{BB962C8B-B14F-4D97-AF65-F5344CB8AC3E}">
        <p14:creationId xmlns:p14="http://schemas.microsoft.com/office/powerpoint/2010/main" val="226028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2000" fill="hold"/>
                                        <p:tgtEl>
                                          <p:spTgt spid="100"/>
                                        </p:tgtEl>
                                        <p:attrNameLst>
                                          <p:attrName>stroke.color</p:attrName>
                                        </p:attrNameLst>
                                      </p:cBhvr>
                                      <p:to>
                                        <a:srgbClr val="7F7F7F"/>
                                      </p:to>
                                    </p:animClr>
                                    <p:set>
                                      <p:cBhvr>
                                        <p:cTn id="47" dur="2000" fill="hold"/>
                                        <p:tgtEl>
                                          <p:spTgt spid="100"/>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wipe(left)">
                                      <p:cBhvr>
                                        <p:cTn id="64" dur="500"/>
                                        <p:tgtEl>
                                          <p:spTgt spid="9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6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childTnLst>
                          </p:cTn>
                        </p:par>
                        <p:par>
                          <p:cTn id="79" fill="hold">
                            <p:stCondLst>
                              <p:cond delay="0"/>
                            </p:stCondLst>
                            <p:childTnLst>
                              <p:par>
                                <p:cTn id="80" presetID="22" presetClass="entr" presetSubtype="1" fill="hold" nodeType="after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wipe(up)">
                                      <p:cBhvr>
                                        <p:cTn id="82" dur="500"/>
                                        <p:tgtEl>
                                          <p:spTgt spid="108"/>
                                        </p:tgtEl>
                                      </p:cBhvr>
                                    </p:animEffec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2000" fill="hold"/>
                                        <p:tgtEl>
                                          <p:spTgt spid="101"/>
                                        </p:tgtEl>
                                        <p:attrNameLst>
                                          <p:attrName>stroke.color</p:attrName>
                                        </p:attrNameLst>
                                      </p:cBhvr>
                                      <p:to>
                                        <a:srgbClr val="7F7F7F"/>
                                      </p:to>
                                    </p:animClr>
                                    <p:set>
                                      <p:cBhvr>
                                        <p:cTn id="87" dur="2000" fill="hold"/>
                                        <p:tgtEl>
                                          <p:spTgt spid="101"/>
                                        </p:tgtEl>
                                        <p:attrNameLst>
                                          <p:attrName>stroke.on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5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4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0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wipe(left)">
                                      <p:cBhvr>
                                        <p:cTn id="104" dur="500"/>
                                        <p:tgtEl>
                                          <p:spTgt spid="105"/>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50"/>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4"/>
                                        </p:tgtEl>
                                        <p:attrNameLst>
                                          <p:attrName>style.visibility</p:attrName>
                                        </p:attrNameLst>
                                      </p:cBhvr>
                                      <p:to>
                                        <p:strVal val="visible"/>
                                      </p:to>
                                    </p:set>
                                  </p:childTnLst>
                                </p:cTn>
                              </p:par>
                            </p:childTnLst>
                          </p:cTn>
                        </p:par>
                        <p:par>
                          <p:cTn id="119" fill="hold">
                            <p:stCondLst>
                              <p:cond delay="0"/>
                            </p:stCondLst>
                            <p:childTnLst>
                              <p:par>
                                <p:cTn id="120" presetID="22" presetClass="entr" presetSubtype="4" fill="hold" nodeType="after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wipe(down)">
                                      <p:cBhvr>
                                        <p:cTn id="122" dur="500"/>
                                        <p:tgtEl>
                                          <p:spTgt spid="11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51"/>
                                        </p:tgtEl>
                                        <p:attrNameLst>
                                          <p:attrName>style.visibility</p:attrName>
                                        </p:attrNameLst>
                                      </p:cBhvr>
                                      <p:to>
                                        <p:strVal val="visible"/>
                                      </p:to>
                                    </p:set>
                                    <p:animEffect transition="in" filter="wipe(down)">
                                      <p:cBhvr>
                                        <p:cTn id="127" dur="500"/>
                                        <p:tgtEl>
                                          <p:spTgt spid="15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53"/>
                                        </p:tgtEl>
                                        <p:attrNameLst>
                                          <p:attrName>style.visibility</p:attrName>
                                        </p:attrNameLst>
                                      </p:cBhvr>
                                      <p:to>
                                        <p:strVal val="visible"/>
                                      </p:to>
                                    </p:set>
                                    <p:animEffect transition="in" filter="fade">
                                      <p:cBhvr>
                                        <p:cTn id="132" dur="500"/>
                                        <p:tgtEl>
                                          <p:spTgt spid="15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4"/>
                                        </p:tgtEl>
                                        <p:attrNameLst>
                                          <p:attrName>style.visibility</p:attrName>
                                        </p:attrNameLst>
                                      </p:cBhvr>
                                      <p:to>
                                        <p:strVal val="visible"/>
                                      </p:to>
                                    </p:set>
                                    <p:animEffect transition="in" filter="wipe(left)">
                                      <p:cBhvr>
                                        <p:cTn id="137" dur="500"/>
                                        <p:tgtEl>
                                          <p:spTgt spid="154"/>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116"/>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147"/>
                                        </p:tgtEl>
                                      </p:cBhvr>
                                    </p:animEffect>
                                    <p:set>
                                      <p:cBhvr>
                                        <p:cTn id="144" dur="1" fill="hold">
                                          <p:stCondLst>
                                            <p:cond delay="499"/>
                                          </p:stCondLst>
                                        </p:cTn>
                                        <p:tgtEl>
                                          <p:spTgt spid="147"/>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102"/>
                                        </p:tgtEl>
                                      </p:cBhvr>
                                    </p:animEffect>
                                    <p:set>
                                      <p:cBhvr>
                                        <p:cTn id="147" dur="1" fill="hold">
                                          <p:stCondLst>
                                            <p:cond delay="499"/>
                                          </p:stCondLst>
                                        </p:cTn>
                                        <p:tgtEl>
                                          <p:spTgt spid="102"/>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105"/>
                                        </p:tgtEl>
                                      </p:cBhvr>
                                    </p:animEffect>
                                    <p:set>
                                      <p:cBhvr>
                                        <p:cTn id="150" dur="1" fill="hold">
                                          <p:stCondLst>
                                            <p:cond delay="499"/>
                                          </p:stCondLst>
                                        </p:cTn>
                                        <p:tgtEl>
                                          <p:spTgt spid="105"/>
                                        </p:tgtEl>
                                        <p:attrNameLst>
                                          <p:attrName>style.visibility</p:attrName>
                                        </p:attrNameLst>
                                      </p:cBhvr>
                                      <p:to>
                                        <p:strVal val="hidden"/>
                                      </p:to>
                                    </p:set>
                                  </p:childTnLst>
                                </p:cTn>
                              </p:par>
                              <p:par>
                                <p:cTn id="151" presetID="42" presetClass="path" presetSubtype="0" accel="50000" decel="50000" fill="hold" grpId="1" nodeType="withEffect">
                                  <p:stCondLst>
                                    <p:cond delay="0"/>
                                  </p:stCondLst>
                                  <p:childTnLst>
                                    <p:animMotion origin="layout" path="M -2.08333E-7 -3.7037E-6 L 0.03776 0.13241 " pathEditMode="relative" rAng="0" ptsTypes="AA">
                                      <p:cBhvr>
                                        <p:cTn id="152" dur="2000" fill="hold"/>
                                        <p:tgtEl>
                                          <p:spTgt spid="153"/>
                                        </p:tgtEl>
                                        <p:attrNameLst>
                                          <p:attrName>ppt_x</p:attrName>
                                          <p:attrName>ppt_y</p:attrName>
                                        </p:attrNameLst>
                                      </p:cBhvr>
                                      <p:rCtr x="1888" y="6620"/>
                                    </p:animMotion>
                                  </p:childTnLst>
                                </p:cTn>
                              </p:par>
                              <p:par>
                                <p:cTn id="153" presetID="10" presetClass="exit" presetSubtype="0" fill="hold" nodeType="withEffect">
                                  <p:stCondLst>
                                    <p:cond delay="0"/>
                                  </p:stCondLst>
                                  <p:childTnLst>
                                    <p:animEffect transition="out" filter="fade">
                                      <p:cBhvr>
                                        <p:cTn id="154" dur="500"/>
                                        <p:tgtEl>
                                          <p:spTgt spid="154"/>
                                        </p:tgtEl>
                                      </p:cBhvr>
                                    </p:animEffect>
                                    <p:set>
                                      <p:cBhvr>
                                        <p:cTn id="155" dur="1" fill="hold">
                                          <p:stCondLst>
                                            <p:cond delay="499"/>
                                          </p:stCondLst>
                                        </p:cTn>
                                        <p:tgtEl>
                                          <p:spTgt spid="154"/>
                                        </p:tgtEl>
                                        <p:attrNameLst>
                                          <p:attrName>style.visibility</p:attrName>
                                        </p:attrNameLst>
                                      </p:cBhvr>
                                      <p:to>
                                        <p:strVal val="hidden"/>
                                      </p:to>
                                    </p:set>
                                  </p:childTnLst>
                                </p:cTn>
                              </p:par>
                              <p:par>
                                <p:cTn id="156" presetID="1" presetClass="entr" presetSubtype="0" fill="hold" grpId="0" nodeType="withEffect">
                                  <p:stCondLst>
                                    <p:cond delay="0"/>
                                  </p:stCondLst>
                                  <p:childTnLst>
                                    <p:set>
                                      <p:cBhvr>
                                        <p:cTn id="157" dur="1" fill="hold">
                                          <p:stCondLst>
                                            <p:cond delay="0"/>
                                          </p:stCondLst>
                                        </p:cTn>
                                        <p:tgtEl>
                                          <p:spTgt spid="155"/>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151"/>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wipe(left)">
                                      <p:cBhvr>
                                        <p:cTn id="166" dur="500"/>
                                        <p:tgtEl>
                                          <p:spTgt spid="57"/>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57"/>
                                        </p:tgtEl>
                                      </p:cBhvr>
                                    </p:animEffect>
                                    <p:set>
                                      <p:cBhvr>
                                        <p:cTn id="171" dur="1" fill="hold">
                                          <p:stCondLst>
                                            <p:cond delay="499"/>
                                          </p:stCondLst>
                                        </p:cTn>
                                        <p:tgtEl>
                                          <p:spTgt spid="57"/>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7" presetClass="emph" presetSubtype="2" fill="hold" nodeType="clickEffect">
                                  <p:stCondLst>
                                    <p:cond delay="0"/>
                                  </p:stCondLst>
                                  <p:childTnLst>
                                    <p:animClr clrSpc="rgb" dir="cw">
                                      <p:cBhvr>
                                        <p:cTn id="175" dur="2000" fill="hold"/>
                                        <p:tgtEl>
                                          <p:spTgt spid="101"/>
                                        </p:tgtEl>
                                        <p:attrNameLst>
                                          <p:attrName>stroke.color</p:attrName>
                                        </p:attrNameLst>
                                      </p:cBhvr>
                                      <p:to>
                                        <a:srgbClr val="FF0000"/>
                                      </p:to>
                                    </p:animClr>
                                    <p:set>
                                      <p:cBhvr>
                                        <p:cTn id="176" dur="2000" fill="hold"/>
                                        <p:tgtEl>
                                          <p:spTgt spid="101"/>
                                        </p:tgtEl>
                                        <p:attrNameLst>
                                          <p:attrName>stroke.on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152"/>
                                        </p:tgtEl>
                                        <p:attrNameLst>
                                          <p:attrName>style.visibility</p:attrName>
                                        </p:attrNameLst>
                                      </p:cBhvr>
                                      <p:to>
                                        <p:strVal val="visible"/>
                                      </p:to>
                                    </p:set>
                                    <p:animEffect transition="in" filter="wipe(down)">
                                      <p:cBhvr>
                                        <p:cTn id="181" dur="500"/>
                                        <p:tgtEl>
                                          <p:spTgt spid="152"/>
                                        </p:tgtEl>
                                      </p:cBhvr>
                                    </p:animEffect>
                                  </p:childTnLst>
                                </p:cTn>
                              </p:par>
                            </p:childTnLst>
                          </p:cTn>
                        </p:par>
                      </p:childTnLst>
                    </p:cTn>
                  </p:par>
                  <p:par>
                    <p:cTn id="182" fill="hold">
                      <p:stCondLst>
                        <p:cond delay="indefinite"/>
                      </p:stCondLst>
                      <p:childTnLst>
                        <p:par>
                          <p:cTn id="183" fill="hold">
                            <p:stCondLst>
                              <p:cond delay="0"/>
                            </p:stCondLst>
                            <p:childTnLst>
                              <p:par>
                                <p:cTn id="184" presetID="42" presetClass="path" presetSubtype="0" accel="50000" decel="50000" fill="hold" grpId="2" nodeType="clickEffect">
                                  <p:stCondLst>
                                    <p:cond delay="0"/>
                                  </p:stCondLst>
                                  <p:childTnLst>
                                    <p:animMotion origin="layout" path="M 0.03776 0.13241 L 0.10104 0.26158 " pathEditMode="relative" rAng="0" ptsTypes="AA">
                                      <p:cBhvr>
                                        <p:cTn id="185" dur="2000" fill="hold"/>
                                        <p:tgtEl>
                                          <p:spTgt spid="153"/>
                                        </p:tgtEl>
                                        <p:attrNameLst>
                                          <p:attrName>ppt_x</p:attrName>
                                          <p:attrName>ppt_y</p:attrName>
                                        </p:attrNameLst>
                                      </p:cBhvr>
                                      <p:rCtr x="3164" y="6458"/>
                                    </p:animMotion>
                                  </p:childTnLst>
                                </p:cTn>
                              </p:par>
                              <p:par>
                                <p:cTn id="186" presetID="1" presetClass="entr" presetSubtype="0" fill="hold" grpId="0" nodeType="withEffect">
                                  <p:stCondLst>
                                    <p:cond delay="0"/>
                                  </p:stCondLst>
                                  <p:childTnLst>
                                    <p:set>
                                      <p:cBhvr>
                                        <p:cTn id="187" dur="1" fill="hold">
                                          <p:stCondLst>
                                            <p:cond delay="0"/>
                                          </p:stCondLst>
                                        </p:cTn>
                                        <p:tgtEl>
                                          <p:spTgt spid="156"/>
                                        </p:tgtEl>
                                        <p:attrNameLst>
                                          <p:attrName>style.visibility</p:attrName>
                                        </p:attrNameLst>
                                      </p:cBhvr>
                                      <p:to>
                                        <p:strVal val="visible"/>
                                      </p:to>
                                    </p:set>
                                  </p:childTnLst>
                                </p:cTn>
                              </p:par>
                              <p:par>
                                <p:cTn id="188" presetID="10" presetClass="exit" presetSubtype="0" fill="hold" grpId="1" nodeType="withEffect">
                                  <p:stCondLst>
                                    <p:cond delay="0"/>
                                  </p:stCondLst>
                                  <p:childTnLst>
                                    <p:animEffect transition="out" filter="fade">
                                      <p:cBhvr>
                                        <p:cTn id="189" dur="500"/>
                                        <p:tgtEl>
                                          <p:spTgt spid="155"/>
                                        </p:tgtEl>
                                      </p:cBhvr>
                                    </p:animEffect>
                                    <p:set>
                                      <p:cBhvr>
                                        <p:cTn id="190" dur="1" fill="hold">
                                          <p:stCondLst>
                                            <p:cond delay="499"/>
                                          </p:stCondLst>
                                        </p:cTn>
                                        <p:tgtEl>
                                          <p:spTgt spid="1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left)">
                                      <p:cBhvr>
                                        <p:cTn id="195" dur="500"/>
                                        <p:tgtEl>
                                          <p:spTgt spid="59"/>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nodeType="clickEffect">
                                  <p:stCondLst>
                                    <p:cond delay="0"/>
                                  </p:stCondLst>
                                  <p:childTnLst>
                                    <p:animEffect transition="out" filter="fade">
                                      <p:cBhvr>
                                        <p:cTn id="199" dur="500"/>
                                        <p:tgtEl>
                                          <p:spTgt spid="85"/>
                                        </p:tgtEl>
                                      </p:cBhvr>
                                    </p:animEffect>
                                    <p:set>
                                      <p:cBhvr>
                                        <p:cTn id="200" dur="1" fill="hold">
                                          <p:stCondLst>
                                            <p:cond delay="499"/>
                                          </p:stCondLst>
                                        </p:cTn>
                                        <p:tgtEl>
                                          <p:spTgt spid="85"/>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95"/>
                                        </p:tgtEl>
                                      </p:cBhvr>
                                    </p:animEffect>
                                    <p:set>
                                      <p:cBhvr>
                                        <p:cTn id="203" dur="1" fill="hold">
                                          <p:stCondLst>
                                            <p:cond delay="499"/>
                                          </p:stCondLst>
                                        </p:cTn>
                                        <p:tgtEl>
                                          <p:spTgt spid="95"/>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98"/>
                                        </p:tgtEl>
                                      </p:cBhvr>
                                    </p:animEffect>
                                    <p:set>
                                      <p:cBhvr>
                                        <p:cTn id="206" dur="1" fill="hold">
                                          <p:stCondLst>
                                            <p:cond delay="499"/>
                                          </p:stCondLst>
                                        </p:cTn>
                                        <p:tgtEl>
                                          <p:spTgt spid="98"/>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101"/>
                                        </p:tgtEl>
                                      </p:cBhvr>
                                    </p:animEffect>
                                    <p:set>
                                      <p:cBhvr>
                                        <p:cTn id="209" dur="1" fill="hold">
                                          <p:stCondLst>
                                            <p:cond delay="499"/>
                                          </p:stCondLst>
                                        </p:cTn>
                                        <p:tgtEl>
                                          <p:spTgt spid="101"/>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152"/>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7" presetClass="emph" presetSubtype="2" fill="hold" nodeType="clickEffect">
                                  <p:stCondLst>
                                    <p:cond delay="0"/>
                                  </p:stCondLst>
                                  <p:childTnLst>
                                    <p:animClr clrSpc="rgb" dir="cw">
                                      <p:cBhvr>
                                        <p:cTn id="217" dur="2000" fill="hold"/>
                                        <p:tgtEl>
                                          <p:spTgt spid="100"/>
                                        </p:tgtEl>
                                        <p:attrNameLst>
                                          <p:attrName>stroke.color</p:attrName>
                                        </p:attrNameLst>
                                      </p:cBhvr>
                                      <p:to>
                                        <a:srgbClr val="FF0000"/>
                                      </p:to>
                                    </p:animClr>
                                    <p:set>
                                      <p:cBhvr>
                                        <p:cTn id="218" dur="2000" fill="hold"/>
                                        <p:tgtEl>
                                          <p:spTgt spid="100"/>
                                        </p:tgtEl>
                                        <p:attrNameLst>
                                          <p:attrName>stroke.on</p:attrName>
                                        </p:attrNameLst>
                                      </p:cBhvr>
                                      <p:to>
                                        <p:strVal val="tru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nodeType="clickEffect">
                                  <p:stCondLst>
                                    <p:cond delay="0"/>
                                  </p:stCondLst>
                                  <p:childTnLst>
                                    <p:set>
                                      <p:cBhvr>
                                        <p:cTn id="222" dur="1" fill="hold">
                                          <p:stCondLst>
                                            <p:cond delay="0"/>
                                          </p:stCondLst>
                                        </p:cTn>
                                        <p:tgtEl>
                                          <p:spTgt spid="112"/>
                                        </p:tgtEl>
                                        <p:attrNameLst>
                                          <p:attrName>style.visibility</p:attrName>
                                        </p:attrNameLst>
                                      </p:cBhvr>
                                      <p:to>
                                        <p:strVal val="visible"/>
                                      </p:to>
                                    </p:set>
                                    <p:animEffect transition="in" filter="wipe(left)">
                                      <p:cBhvr>
                                        <p:cTn id="223" dur="500"/>
                                        <p:tgtEl>
                                          <p:spTgt spid="112"/>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100"/>
                                        </p:tgtEl>
                                        <p:attrNameLst>
                                          <p:attrName>style.visibility</p:attrName>
                                        </p:attrNameLst>
                                      </p:cBhvr>
                                      <p:to>
                                        <p:strVal val="hidden"/>
                                      </p:to>
                                    </p:set>
                                  </p:childTnLst>
                                </p:cTn>
                              </p:par>
                              <p:par>
                                <p:cTn id="228" presetID="10" presetClass="exit" presetSubtype="0" fill="hold" grpId="3" nodeType="withEffect">
                                  <p:stCondLst>
                                    <p:cond delay="0"/>
                                  </p:stCondLst>
                                  <p:childTnLst>
                                    <p:animEffect transition="out" filter="fade">
                                      <p:cBhvr>
                                        <p:cTn id="229" dur="500"/>
                                        <p:tgtEl>
                                          <p:spTgt spid="153"/>
                                        </p:tgtEl>
                                      </p:cBhvr>
                                    </p:animEffect>
                                    <p:set>
                                      <p:cBhvr>
                                        <p:cTn id="230" dur="1" fill="hold">
                                          <p:stCondLst>
                                            <p:cond delay="499"/>
                                          </p:stCondLst>
                                        </p:cTn>
                                        <p:tgtEl>
                                          <p:spTgt spid="153"/>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56"/>
                                        </p:tgtEl>
                                      </p:cBhvr>
                                    </p:animEffect>
                                    <p:set>
                                      <p:cBhvr>
                                        <p:cTn id="233" dur="1" fill="hold">
                                          <p:stCondLst>
                                            <p:cond delay="499"/>
                                          </p:stCondLst>
                                        </p:cTn>
                                        <p:tgtEl>
                                          <p:spTgt spid="156"/>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59"/>
                                        </p:tgtEl>
                                      </p:cBhvr>
                                    </p:animEffect>
                                    <p:set>
                                      <p:cBhvr>
                                        <p:cTn id="236" dur="1" fill="hold">
                                          <p:stCondLst>
                                            <p:cond delay="499"/>
                                          </p:stCondLst>
                                        </p:cTn>
                                        <p:tgtEl>
                                          <p:spTgt spid="59"/>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117"/>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122"/>
                                        </p:tgtEl>
                                        <p:attrNameLst>
                                          <p:attrName>style.visibility</p:attrName>
                                        </p:attrNameLst>
                                      </p:cBhvr>
                                      <p:to>
                                        <p:strVal val="visible"/>
                                      </p:to>
                                    </p:set>
                                  </p:childTnLst>
                                </p:cTn>
                              </p:par>
                              <p:par>
                                <p:cTn id="245" presetID="42" presetClass="path" presetSubtype="0" accel="50000" decel="50000" fill="hold" grpId="1" nodeType="withEffect">
                                  <p:stCondLst>
                                    <p:cond delay="0"/>
                                  </p:stCondLst>
                                  <p:childTnLst>
                                    <p:animMotion origin="layout" path="M -3.33333E-6 -3.33333E-6 L 0.07722 -0.12685 " pathEditMode="relative" rAng="0" ptsTypes="AA">
                                      <p:cBhvr>
                                        <p:cTn id="246" dur="2000" fill="hold"/>
                                        <p:tgtEl>
                                          <p:spTgt spid="122"/>
                                        </p:tgtEl>
                                        <p:attrNameLst>
                                          <p:attrName>ppt_x</p:attrName>
                                          <p:attrName>ppt_y</p:attrName>
                                        </p:attrNameLst>
                                      </p:cBhvr>
                                      <p:rCtr x="3854" y="-6343"/>
                                    </p:animMotion>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2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19"/>
                                        </p:tgtEl>
                                        <p:attrNameLst>
                                          <p:attrName>style.visibility</p:attrName>
                                        </p:attrNameLst>
                                      </p:cBhvr>
                                      <p:to>
                                        <p:strVal val="visible"/>
                                      </p:to>
                                    </p:set>
                                  </p:childTnLst>
                                </p:cTn>
                              </p:par>
                              <p:par>
                                <p:cTn id="253" presetID="10" presetClass="exit" presetSubtype="0" fill="hold" grpId="2" nodeType="withEffect">
                                  <p:stCondLst>
                                    <p:cond delay="0"/>
                                  </p:stCondLst>
                                  <p:childTnLst>
                                    <p:animEffect transition="out" filter="fade">
                                      <p:cBhvr>
                                        <p:cTn id="254" dur="500"/>
                                        <p:tgtEl>
                                          <p:spTgt spid="122"/>
                                        </p:tgtEl>
                                      </p:cBhvr>
                                    </p:animEffect>
                                    <p:set>
                                      <p:cBhvr>
                                        <p:cTn id="255" dur="1" fill="hold">
                                          <p:stCondLst>
                                            <p:cond delay="499"/>
                                          </p:stCondLst>
                                        </p:cTn>
                                        <p:tgtEl>
                                          <p:spTgt spid="122"/>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42" presetClass="path" presetSubtype="0" accel="50000" decel="50000" fill="hold" grpId="1" nodeType="clickEffect">
                                  <p:stCondLst>
                                    <p:cond delay="0"/>
                                  </p:stCondLst>
                                  <p:childTnLst>
                                    <p:animMotion origin="layout" path="M 6.25E-7 1.48148E-6 L 0.02305 0.18912 " pathEditMode="relative" rAng="0" ptsTypes="AA">
                                      <p:cBhvr>
                                        <p:cTn id="259" dur="2000" fill="hold"/>
                                        <p:tgtEl>
                                          <p:spTgt spid="123"/>
                                        </p:tgtEl>
                                        <p:attrNameLst>
                                          <p:attrName>ppt_x</p:attrName>
                                          <p:attrName>ppt_y</p:attrName>
                                        </p:attrNameLst>
                                      </p:cBhvr>
                                      <p:rCtr x="1146" y="9444"/>
                                    </p:animMotion>
                                  </p:childTnLst>
                                </p:cTn>
                              </p:par>
                              <p:par>
                                <p:cTn id="260" presetID="10" presetClass="exit" presetSubtype="0" fill="hold" grpId="1" nodeType="withEffect">
                                  <p:stCondLst>
                                    <p:cond delay="0"/>
                                  </p:stCondLst>
                                  <p:childTnLst>
                                    <p:animEffect transition="out" filter="fade">
                                      <p:cBhvr>
                                        <p:cTn id="261" dur="500"/>
                                        <p:tgtEl>
                                          <p:spTgt spid="119"/>
                                        </p:tgtEl>
                                      </p:cBhvr>
                                    </p:animEffect>
                                    <p:set>
                                      <p:cBhvr>
                                        <p:cTn id="262" dur="1" fill="hold">
                                          <p:stCondLst>
                                            <p:cond delay="499"/>
                                          </p:stCondLst>
                                        </p:cTn>
                                        <p:tgtEl>
                                          <p:spTgt spid="119"/>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2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childTnLst>
                                </p:cTn>
                              </p:par>
                              <p:par>
                                <p:cTn id="269" presetID="10" presetClass="exit" presetSubtype="0" fill="hold" grpId="2" nodeType="withEffect">
                                  <p:stCondLst>
                                    <p:cond delay="0"/>
                                  </p:stCondLst>
                                  <p:childTnLst>
                                    <p:animEffect transition="out" filter="fade">
                                      <p:cBhvr>
                                        <p:cTn id="270" dur="500"/>
                                        <p:tgtEl>
                                          <p:spTgt spid="123"/>
                                        </p:tgtEl>
                                      </p:cBhvr>
                                    </p:animEffect>
                                    <p:set>
                                      <p:cBhvr>
                                        <p:cTn id="271" dur="1" fill="hold">
                                          <p:stCondLst>
                                            <p:cond delay="499"/>
                                          </p:stCondLst>
                                        </p:cTn>
                                        <p:tgtEl>
                                          <p:spTgt spid="123"/>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42" presetClass="path" presetSubtype="0" accel="50000" decel="50000" fill="hold" grpId="1" nodeType="clickEffect">
                                  <p:stCondLst>
                                    <p:cond delay="0"/>
                                  </p:stCondLst>
                                  <p:childTnLst>
                                    <p:animMotion origin="layout" path="M 3.95833E-6 -7.40741E-7 L -0.5698 0.12894 " pathEditMode="relative" rAng="0" ptsTypes="AA">
                                      <p:cBhvr>
                                        <p:cTn id="275" dur="2000" fill="hold"/>
                                        <p:tgtEl>
                                          <p:spTgt spid="124"/>
                                        </p:tgtEl>
                                        <p:attrNameLst>
                                          <p:attrName>ppt_x</p:attrName>
                                          <p:attrName>ppt_y</p:attrName>
                                        </p:attrNameLst>
                                      </p:cBhvr>
                                      <p:rCtr x="-28490" y="6435"/>
                                    </p:animMotion>
                                  </p:childTnLst>
                                </p:cTn>
                              </p:par>
                              <p:par>
                                <p:cTn id="276" presetID="10" presetClass="exit" presetSubtype="0" fill="hold" grpId="1" nodeType="withEffect">
                                  <p:stCondLst>
                                    <p:cond delay="0"/>
                                  </p:stCondLst>
                                  <p:childTnLst>
                                    <p:animEffect transition="out" filter="fade">
                                      <p:cBhvr>
                                        <p:cTn id="277" dur="500"/>
                                        <p:tgtEl>
                                          <p:spTgt spid="120"/>
                                        </p:tgtEl>
                                      </p:cBhvr>
                                    </p:animEffect>
                                    <p:set>
                                      <p:cBhvr>
                                        <p:cTn id="278" dur="1" fill="hold">
                                          <p:stCondLst>
                                            <p:cond delay="499"/>
                                          </p:stCondLst>
                                        </p:cTn>
                                        <p:tgtEl>
                                          <p:spTgt spid="120"/>
                                        </p:tgtEl>
                                        <p:attrNameLst>
                                          <p:attrName>style.visibility</p:attrName>
                                        </p:attrNameLst>
                                      </p:cBhvr>
                                      <p:to>
                                        <p:strVal val="hidden"/>
                                      </p:to>
                                    </p:set>
                                  </p:childTnLst>
                                </p:cTn>
                              </p:par>
                              <p:par>
                                <p:cTn id="279" presetID="1" presetClass="entr" presetSubtype="0" fill="hold" grpId="0" nodeType="withEffect">
                                  <p:stCondLst>
                                    <p:cond delay="0"/>
                                  </p:stCondLst>
                                  <p:childTnLst>
                                    <p:set>
                                      <p:cBhvr>
                                        <p:cTn id="280" dur="1" fill="hold">
                                          <p:stCondLst>
                                            <p:cond delay="0"/>
                                          </p:stCondLst>
                                        </p:cTn>
                                        <p:tgtEl>
                                          <p:spTgt spid="121"/>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xit" presetSubtype="0" fill="hold" nodeType="clickEffect">
                                  <p:stCondLst>
                                    <p:cond delay="0"/>
                                  </p:stCondLst>
                                  <p:childTnLst>
                                    <p:set>
                                      <p:cBhvr>
                                        <p:cTn id="284" dur="1" fill="hold">
                                          <p:stCondLst>
                                            <p:cond delay="0"/>
                                          </p:stCondLst>
                                        </p:cTn>
                                        <p:tgtEl>
                                          <p:spTgt spid="117"/>
                                        </p:tgtEl>
                                        <p:attrNameLst>
                                          <p:attrName>style.visibility</p:attrName>
                                        </p:attrNameLst>
                                      </p:cBhvr>
                                      <p:to>
                                        <p:strVal val="hidden"/>
                                      </p:to>
                                    </p:set>
                                  </p:childTnLst>
                                </p:cTn>
                              </p:par>
                              <p:par>
                                <p:cTn id="285" presetID="10" presetClass="exit" presetSubtype="0" fill="hold" grpId="2" nodeType="withEffect">
                                  <p:stCondLst>
                                    <p:cond delay="0"/>
                                  </p:stCondLst>
                                  <p:childTnLst>
                                    <p:animEffect transition="out" filter="fade">
                                      <p:cBhvr>
                                        <p:cTn id="286" dur="500"/>
                                        <p:tgtEl>
                                          <p:spTgt spid="124"/>
                                        </p:tgtEl>
                                      </p:cBhvr>
                                    </p:animEffect>
                                    <p:set>
                                      <p:cBhvr>
                                        <p:cTn id="287" dur="1" fill="hold">
                                          <p:stCondLst>
                                            <p:cond delay="499"/>
                                          </p:stCondLst>
                                        </p:cTn>
                                        <p:tgtEl>
                                          <p:spTgt spid="124"/>
                                        </p:tgtEl>
                                        <p:attrNameLst>
                                          <p:attrName>style.visibility</p:attrName>
                                        </p:attrNameLst>
                                      </p:cBhvr>
                                      <p:to>
                                        <p:strVal val="hidden"/>
                                      </p:to>
                                    </p:set>
                                  </p:childTnLst>
                                </p:cTn>
                              </p:par>
                              <p:par>
                                <p:cTn id="288" presetID="10" presetClass="exit" presetSubtype="0" fill="hold" grpId="1" nodeType="withEffect">
                                  <p:stCondLst>
                                    <p:cond delay="0"/>
                                  </p:stCondLst>
                                  <p:childTnLst>
                                    <p:animEffect transition="out" filter="fade">
                                      <p:cBhvr>
                                        <p:cTn id="289" dur="500"/>
                                        <p:tgtEl>
                                          <p:spTgt spid="121"/>
                                        </p:tgtEl>
                                      </p:cBhvr>
                                    </p:animEffect>
                                    <p:set>
                                      <p:cBhvr>
                                        <p:cTn id="290" dur="1" fill="hold">
                                          <p:stCondLst>
                                            <p:cond delay="499"/>
                                          </p:stCondLst>
                                        </p:cTn>
                                        <p:tgtEl>
                                          <p:spTgt spid="121"/>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nodeType="clickEffect">
                                  <p:stCondLst>
                                    <p:cond delay="0"/>
                                  </p:stCondLst>
                                  <p:childTnLst>
                                    <p:animEffect transition="out" filter="fade">
                                      <p:cBhvr>
                                        <p:cTn id="294" dur="500"/>
                                        <p:tgtEl>
                                          <p:spTgt spid="144"/>
                                        </p:tgtEl>
                                      </p:cBhvr>
                                    </p:animEffect>
                                    <p:set>
                                      <p:cBhvr>
                                        <p:cTn id="295" dur="1" fill="hold">
                                          <p:stCondLst>
                                            <p:cond delay="499"/>
                                          </p:stCondLst>
                                        </p:cTn>
                                        <p:tgtEl>
                                          <p:spTgt spid="144"/>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74"/>
                                        </p:tgtEl>
                                      </p:cBhvr>
                                    </p:animEffect>
                                    <p:set>
                                      <p:cBhvr>
                                        <p:cTn id="298" dur="1" fill="hold">
                                          <p:stCondLst>
                                            <p:cond delay="499"/>
                                          </p:stCondLst>
                                        </p:cTn>
                                        <p:tgtEl>
                                          <p:spTgt spid="74"/>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109"/>
                                        </p:tgtEl>
                                      </p:cBhvr>
                                    </p:animEffect>
                                    <p:set>
                                      <p:cBhvr>
                                        <p:cTn id="301" dur="1" fill="hold">
                                          <p:stCondLst>
                                            <p:cond delay="499"/>
                                          </p:stCondLst>
                                        </p:cTn>
                                        <p:tgtEl>
                                          <p:spTgt spid="109"/>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99"/>
                                        </p:tgtEl>
                                      </p:cBhvr>
                                    </p:animEffect>
                                    <p:set>
                                      <p:cBhvr>
                                        <p:cTn id="304" dur="1" fill="hold">
                                          <p:stCondLst>
                                            <p:cond delay="499"/>
                                          </p:stCondLst>
                                        </p:cTn>
                                        <p:tgtEl>
                                          <p:spTgt spid="99"/>
                                        </p:tgtEl>
                                        <p:attrNameLst>
                                          <p:attrName>style.visibility</p:attrName>
                                        </p:attrNameLst>
                                      </p:cBhvr>
                                      <p:to>
                                        <p:strVal val="hidden"/>
                                      </p:to>
                                    </p:set>
                                  </p:childTnLst>
                                </p:cTn>
                              </p:par>
                              <p:par>
                                <p:cTn id="305" presetID="10" presetClass="exit" presetSubtype="0" fill="hold" nodeType="withEffect">
                                  <p:stCondLst>
                                    <p:cond delay="0"/>
                                  </p:stCondLst>
                                  <p:childTnLst>
                                    <p:animEffect transition="out" filter="fade">
                                      <p:cBhvr>
                                        <p:cTn id="306" dur="500"/>
                                        <p:tgtEl>
                                          <p:spTgt spid="85"/>
                                        </p:tgtEl>
                                      </p:cBhvr>
                                    </p:animEffect>
                                    <p:set>
                                      <p:cBhvr>
                                        <p:cTn id="307" dur="1" fill="hold">
                                          <p:stCondLst>
                                            <p:cond delay="499"/>
                                          </p:stCondLst>
                                        </p:cTn>
                                        <p:tgtEl>
                                          <p:spTgt spid="85"/>
                                        </p:tgtEl>
                                        <p:attrNameLst>
                                          <p:attrName>style.visibility</p:attrName>
                                        </p:attrNameLst>
                                      </p:cBhvr>
                                      <p:to>
                                        <p:strVal val="hidden"/>
                                      </p:to>
                                    </p:set>
                                  </p:childTnLst>
                                </p:cTn>
                              </p:par>
                              <p:par>
                                <p:cTn id="308" presetID="10" presetClass="exit" presetSubtype="0" fill="hold" nodeType="withEffect">
                                  <p:stCondLst>
                                    <p:cond delay="0"/>
                                  </p:stCondLst>
                                  <p:childTnLst>
                                    <p:animEffect transition="out" filter="fade">
                                      <p:cBhvr>
                                        <p:cTn id="309" dur="500"/>
                                        <p:tgtEl>
                                          <p:spTgt spid="95"/>
                                        </p:tgtEl>
                                      </p:cBhvr>
                                    </p:animEffect>
                                    <p:set>
                                      <p:cBhvr>
                                        <p:cTn id="310" dur="1" fill="hold">
                                          <p:stCondLst>
                                            <p:cond delay="499"/>
                                          </p:stCondLst>
                                        </p:cTn>
                                        <p:tgtEl>
                                          <p:spTgt spid="95"/>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98"/>
                                        </p:tgtEl>
                                      </p:cBhvr>
                                    </p:animEffect>
                                    <p:set>
                                      <p:cBhvr>
                                        <p:cTn id="313" dur="1" fill="hold">
                                          <p:stCondLst>
                                            <p:cond delay="499"/>
                                          </p:stCondLst>
                                        </p:cTn>
                                        <p:tgtEl>
                                          <p:spTgt spid="98"/>
                                        </p:tgtEl>
                                        <p:attrNameLst>
                                          <p:attrName>style.visibility</p:attrName>
                                        </p:attrNameLst>
                                      </p:cBhvr>
                                      <p:to>
                                        <p:strVal val="hidden"/>
                                      </p:to>
                                    </p:set>
                                  </p:childTnLst>
                                </p:cTn>
                              </p:par>
                              <p:par>
                                <p:cTn id="314" presetID="10" presetClass="exit" presetSubtype="0" fill="hold" grpId="1" nodeType="withEffect">
                                  <p:stCondLst>
                                    <p:cond delay="0"/>
                                  </p:stCondLst>
                                  <p:childTnLst>
                                    <p:animEffect transition="out" filter="fade">
                                      <p:cBhvr>
                                        <p:cTn id="315" dur="500"/>
                                        <p:tgtEl>
                                          <p:spTgt spid="106"/>
                                        </p:tgtEl>
                                      </p:cBhvr>
                                    </p:animEffect>
                                    <p:set>
                                      <p:cBhvr>
                                        <p:cTn id="316" dur="1" fill="hold">
                                          <p:stCondLst>
                                            <p:cond delay="499"/>
                                          </p:stCondLst>
                                        </p:cTn>
                                        <p:tgtEl>
                                          <p:spTgt spid="106"/>
                                        </p:tgtEl>
                                        <p:attrNameLst>
                                          <p:attrName>style.visibility</p:attrName>
                                        </p:attrNameLst>
                                      </p:cBhvr>
                                      <p:to>
                                        <p:strVal val="hidden"/>
                                      </p:to>
                                    </p:set>
                                  </p:childTnLst>
                                </p:cTn>
                              </p:par>
                              <p:par>
                                <p:cTn id="317" presetID="10" presetClass="exit" presetSubtype="0" fill="hold" grpId="1" nodeType="withEffect">
                                  <p:stCondLst>
                                    <p:cond delay="0"/>
                                  </p:stCondLst>
                                  <p:childTnLst>
                                    <p:animEffect transition="out" filter="fade">
                                      <p:cBhvr>
                                        <p:cTn id="318" dur="500"/>
                                        <p:tgtEl>
                                          <p:spTgt spid="107"/>
                                        </p:tgtEl>
                                      </p:cBhvr>
                                    </p:animEffect>
                                    <p:set>
                                      <p:cBhvr>
                                        <p:cTn id="319" dur="1" fill="hold">
                                          <p:stCondLst>
                                            <p:cond delay="499"/>
                                          </p:stCondLst>
                                        </p:cTn>
                                        <p:tgtEl>
                                          <p:spTgt spid="107"/>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108"/>
                                        </p:tgtEl>
                                      </p:cBhvr>
                                    </p:animEffect>
                                    <p:set>
                                      <p:cBhvr>
                                        <p:cTn id="322" dur="1" fill="hold">
                                          <p:stCondLst>
                                            <p:cond delay="499"/>
                                          </p:stCondLst>
                                        </p:cTn>
                                        <p:tgtEl>
                                          <p:spTgt spid="108"/>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147"/>
                                        </p:tgtEl>
                                      </p:cBhvr>
                                    </p:animEffect>
                                    <p:set>
                                      <p:cBhvr>
                                        <p:cTn id="325" dur="1" fill="hold">
                                          <p:stCondLst>
                                            <p:cond delay="499"/>
                                          </p:stCondLst>
                                        </p:cTn>
                                        <p:tgtEl>
                                          <p:spTgt spid="147"/>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102"/>
                                        </p:tgtEl>
                                      </p:cBhvr>
                                    </p:animEffect>
                                    <p:set>
                                      <p:cBhvr>
                                        <p:cTn id="328" dur="1" fill="hold">
                                          <p:stCondLst>
                                            <p:cond delay="499"/>
                                          </p:stCondLst>
                                        </p:cTn>
                                        <p:tgtEl>
                                          <p:spTgt spid="102"/>
                                        </p:tgtEl>
                                        <p:attrNameLst>
                                          <p:attrName>style.visibility</p:attrName>
                                        </p:attrNameLst>
                                      </p:cBhvr>
                                      <p:to>
                                        <p:strVal val="hidden"/>
                                      </p:to>
                                    </p:set>
                                  </p:childTnLst>
                                </p:cTn>
                              </p:par>
                              <p:par>
                                <p:cTn id="329" presetID="10" presetClass="exit" presetSubtype="0" fill="hold" nodeType="withEffect">
                                  <p:stCondLst>
                                    <p:cond delay="0"/>
                                  </p:stCondLst>
                                  <p:childTnLst>
                                    <p:animEffect transition="out" filter="fade">
                                      <p:cBhvr>
                                        <p:cTn id="330" dur="500"/>
                                        <p:tgtEl>
                                          <p:spTgt spid="105"/>
                                        </p:tgtEl>
                                      </p:cBhvr>
                                    </p:animEffect>
                                    <p:set>
                                      <p:cBhvr>
                                        <p:cTn id="331" dur="1" fill="hold">
                                          <p:stCondLst>
                                            <p:cond delay="499"/>
                                          </p:stCondLst>
                                        </p:cTn>
                                        <p:tgtEl>
                                          <p:spTgt spid="105"/>
                                        </p:tgtEl>
                                        <p:attrNameLst>
                                          <p:attrName>style.visibility</p:attrName>
                                        </p:attrNameLst>
                                      </p:cBhvr>
                                      <p:to>
                                        <p:strVal val="hidden"/>
                                      </p:to>
                                    </p:set>
                                  </p:childTnLst>
                                </p:cTn>
                              </p:par>
                              <p:par>
                                <p:cTn id="332" presetID="10" presetClass="exit" presetSubtype="0" fill="hold" grpId="1" nodeType="withEffect">
                                  <p:stCondLst>
                                    <p:cond delay="0"/>
                                  </p:stCondLst>
                                  <p:childTnLst>
                                    <p:animEffect transition="out" filter="fade">
                                      <p:cBhvr>
                                        <p:cTn id="333" dur="500"/>
                                        <p:tgtEl>
                                          <p:spTgt spid="113"/>
                                        </p:tgtEl>
                                      </p:cBhvr>
                                    </p:animEffect>
                                    <p:set>
                                      <p:cBhvr>
                                        <p:cTn id="334" dur="1" fill="hold">
                                          <p:stCondLst>
                                            <p:cond delay="499"/>
                                          </p:stCondLst>
                                        </p:cTn>
                                        <p:tgtEl>
                                          <p:spTgt spid="113"/>
                                        </p:tgtEl>
                                        <p:attrNameLst>
                                          <p:attrName>style.visibility</p:attrName>
                                        </p:attrNameLst>
                                      </p:cBhvr>
                                      <p:to>
                                        <p:strVal val="hidden"/>
                                      </p:to>
                                    </p:set>
                                  </p:childTnLst>
                                </p:cTn>
                              </p:par>
                              <p:par>
                                <p:cTn id="335" presetID="10" presetClass="exit" presetSubtype="0" fill="hold" grpId="1" nodeType="withEffect">
                                  <p:stCondLst>
                                    <p:cond delay="0"/>
                                  </p:stCondLst>
                                  <p:childTnLst>
                                    <p:animEffect transition="out" filter="fade">
                                      <p:cBhvr>
                                        <p:cTn id="336" dur="500"/>
                                        <p:tgtEl>
                                          <p:spTgt spid="114"/>
                                        </p:tgtEl>
                                      </p:cBhvr>
                                    </p:animEffect>
                                    <p:set>
                                      <p:cBhvr>
                                        <p:cTn id="337" dur="1" fill="hold">
                                          <p:stCondLst>
                                            <p:cond delay="499"/>
                                          </p:stCondLst>
                                        </p:cTn>
                                        <p:tgtEl>
                                          <p:spTgt spid="114"/>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115"/>
                                        </p:tgtEl>
                                      </p:cBhvr>
                                    </p:animEffect>
                                    <p:set>
                                      <p:cBhvr>
                                        <p:cTn id="340" dur="1" fill="hold">
                                          <p:stCondLst>
                                            <p:cond delay="499"/>
                                          </p:stCondLst>
                                        </p:cTn>
                                        <p:tgtEl>
                                          <p:spTgt spid="115"/>
                                        </p:tgtEl>
                                        <p:attrNameLst>
                                          <p:attrName>style.visibility</p:attrName>
                                        </p:attrNameLst>
                                      </p:cBhvr>
                                      <p:to>
                                        <p:strVal val="hidden"/>
                                      </p:to>
                                    </p:set>
                                  </p:childTnLst>
                                </p:cTn>
                              </p:par>
                              <p:par>
                                <p:cTn id="341" presetID="10" presetClass="exit" presetSubtype="0" fill="hold" nodeType="withEffect">
                                  <p:stCondLst>
                                    <p:cond delay="0"/>
                                  </p:stCondLst>
                                  <p:childTnLst>
                                    <p:animEffect transition="out" filter="fade">
                                      <p:cBhvr>
                                        <p:cTn id="342" dur="500"/>
                                        <p:tgtEl>
                                          <p:spTgt spid="112"/>
                                        </p:tgtEl>
                                      </p:cBhvr>
                                    </p:animEffect>
                                    <p:set>
                                      <p:cBhvr>
                                        <p:cTn id="343" dur="1" fill="hold">
                                          <p:stCondLst>
                                            <p:cond delay="499"/>
                                          </p:stCondLst>
                                        </p:cTn>
                                        <p:tgtEl>
                                          <p:spTgt spid="112"/>
                                        </p:tgtEl>
                                        <p:attrNameLst>
                                          <p:attrName>style.visibility</p:attrName>
                                        </p:attrNameLst>
                                      </p:cBhvr>
                                      <p:to>
                                        <p:strVal val="hidden"/>
                                      </p:to>
                                    </p:set>
                                  </p:childTnLst>
                                </p:cTn>
                              </p:par>
                              <p:par>
                                <p:cTn id="344" presetID="10" presetClass="exit" presetSubtype="0" fill="hold" grpId="3" nodeType="withEffect">
                                  <p:stCondLst>
                                    <p:cond delay="0"/>
                                  </p:stCondLst>
                                  <p:childTnLst>
                                    <p:animEffect transition="out" filter="fade">
                                      <p:cBhvr>
                                        <p:cTn id="345" dur="500"/>
                                        <p:tgtEl>
                                          <p:spTgt spid="122"/>
                                        </p:tgtEl>
                                      </p:cBhvr>
                                    </p:animEffect>
                                    <p:set>
                                      <p:cBhvr>
                                        <p:cTn id="346" dur="1" fill="hold">
                                          <p:stCondLst>
                                            <p:cond delay="499"/>
                                          </p:stCondLst>
                                        </p:cTn>
                                        <p:tgtEl>
                                          <p:spTgt spid="122"/>
                                        </p:tgtEl>
                                        <p:attrNameLst>
                                          <p:attrName>style.visibility</p:attrName>
                                        </p:attrNameLst>
                                      </p:cBhvr>
                                      <p:to>
                                        <p:strVal val="hidden"/>
                                      </p:to>
                                    </p:set>
                                  </p:childTnLst>
                                </p:cTn>
                              </p:par>
                              <p:par>
                                <p:cTn id="347" presetID="10" presetClass="exit" presetSubtype="0" fill="hold" grpId="3" nodeType="withEffect">
                                  <p:stCondLst>
                                    <p:cond delay="0"/>
                                  </p:stCondLst>
                                  <p:childTnLst>
                                    <p:animEffect transition="out" filter="fade">
                                      <p:cBhvr>
                                        <p:cTn id="348" dur="500"/>
                                        <p:tgtEl>
                                          <p:spTgt spid="123"/>
                                        </p:tgtEl>
                                      </p:cBhvr>
                                    </p:animEffect>
                                    <p:set>
                                      <p:cBhvr>
                                        <p:cTn id="349" dur="1" fill="hold">
                                          <p:stCondLst>
                                            <p:cond delay="499"/>
                                          </p:stCondLst>
                                        </p:cTn>
                                        <p:tgtEl>
                                          <p:spTgt spid="123"/>
                                        </p:tgtEl>
                                        <p:attrNameLst>
                                          <p:attrName>style.visibility</p:attrName>
                                        </p:attrNameLst>
                                      </p:cBhvr>
                                      <p:to>
                                        <p:strVal val="hidden"/>
                                      </p:to>
                                    </p:set>
                                  </p:childTnLst>
                                </p:cTn>
                              </p:par>
                              <p:par>
                                <p:cTn id="350" presetID="10" presetClass="exit" presetSubtype="0" fill="hold" grpId="2" nodeType="withEffect">
                                  <p:stCondLst>
                                    <p:cond delay="0"/>
                                  </p:stCondLst>
                                  <p:childTnLst>
                                    <p:animEffect transition="out" filter="fade">
                                      <p:cBhvr>
                                        <p:cTn id="351" dur="500"/>
                                        <p:tgtEl>
                                          <p:spTgt spid="119"/>
                                        </p:tgtEl>
                                      </p:cBhvr>
                                    </p:animEffect>
                                    <p:set>
                                      <p:cBhvr>
                                        <p:cTn id="352" dur="1" fill="hold">
                                          <p:stCondLst>
                                            <p:cond delay="499"/>
                                          </p:stCondLst>
                                        </p:cTn>
                                        <p:tgtEl>
                                          <p:spTgt spid="119"/>
                                        </p:tgtEl>
                                        <p:attrNameLst>
                                          <p:attrName>style.visibility</p:attrName>
                                        </p:attrNameLst>
                                      </p:cBhvr>
                                      <p:to>
                                        <p:strVal val="hidden"/>
                                      </p:to>
                                    </p:set>
                                  </p:childTnLst>
                                </p:cTn>
                              </p:par>
                              <p:par>
                                <p:cTn id="353" presetID="10" presetClass="exit" presetSubtype="0" fill="hold" grpId="3" nodeType="withEffect">
                                  <p:stCondLst>
                                    <p:cond delay="0"/>
                                  </p:stCondLst>
                                  <p:childTnLst>
                                    <p:animEffect transition="out" filter="fade">
                                      <p:cBhvr>
                                        <p:cTn id="354" dur="500"/>
                                        <p:tgtEl>
                                          <p:spTgt spid="124"/>
                                        </p:tgtEl>
                                      </p:cBhvr>
                                    </p:animEffect>
                                    <p:set>
                                      <p:cBhvr>
                                        <p:cTn id="355" dur="1" fill="hold">
                                          <p:stCondLst>
                                            <p:cond delay="499"/>
                                          </p:stCondLst>
                                        </p:cTn>
                                        <p:tgtEl>
                                          <p:spTgt spid="124"/>
                                        </p:tgtEl>
                                        <p:attrNameLst>
                                          <p:attrName>style.visibility</p:attrName>
                                        </p:attrNameLst>
                                      </p:cBhvr>
                                      <p:to>
                                        <p:strVal val="hidden"/>
                                      </p:to>
                                    </p:set>
                                  </p:childTnLst>
                                </p:cTn>
                              </p:par>
                              <p:par>
                                <p:cTn id="356" presetID="10" presetClass="exit" presetSubtype="0" fill="hold" grpId="2" nodeType="withEffect">
                                  <p:stCondLst>
                                    <p:cond delay="0"/>
                                  </p:stCondLst>
                                  <p:childTnLst>
                                    <p:animEffect transition="out" filter="fade">
                                      <p:cBhvr>
                                        <p:cTn id="357" dur="500"/>
                                        <p:tgtEl>
                                          <p:spTgt spid="120"/>
                                        </p:tgtEl>
                                      </p:cBhvr>
                                    </p:animEffect>
                                    <p:set>
                                      <p:cBhvr>
                                        <p:cTn id="358" dur="1" fill="hold">
                                          <p:stCondLst>
                                            <p:cond delay="499"/>
                                          </p:stCondLst>
                                        </p:cTn>
                                        <p:tgtEl>
                                          <p:spTgt spid="120"/>
                                        </p:tgtEl>
                                        <p:attrNameLst>
                                          <p:attrName>style.visibility</p:attrName>
                                        </p:attrNameLst>
                                      </p:cBhvr>
                                      <p:to>
                                        <p:strVal val="hidden"/>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72"/>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22" presetClass="entr" presetSubtype="1" fill="hold" grpId="0" nodeType="clickEffect">
                                  <p:stCondLst>
                                    <p:cond delay="0"/>
                                  </p:stCondLst>
                                  <p:childTnLst>
                                    <p:set>
                                      <p:cBhvr>
                                        <p:cTn id="366" dur="1" fill="hold">
                                          <p:stCondLst>
                                            <p:cond delay="0"/>
                                          </p:stCondLst>
                                        </p:cTn>
                                        <p:tgtEl>
                                          <p:spTgt spid="60"/>
                                        </p:tgtEl>
                                        <p:attrNameLst>
                                          <p:attrName>style.visibility</p:attrName>
                                        </p:attrNameLst>
                                      </p:cBhvr>
                                      <p:to>
                                        <p:strVal val="visible"/>
                                      </p:to>
                                    </p:set>
                                    <p:animEffect transition="in" filter="wipe(up)">
                                      <p:cBhvr>
                                        <p:cTn id="36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43" grpId="0" animBg="1"/>
      <p:bldP spid="99" grpId="0" animBg="1"/>
      <p:bldP spid="99" grpId="1" animBg="1"/>
      <p:bldP spid="106" grpId="0" animBg="1"/>
      <p:bldP spid="106" grpId="1" animBg="1"/>
      <p:bldP spid="107" grpId="0" animBg="1"/>
      <p:bldP spid="107" grpId="1" animBg="1"/>
      <p:bldP spid="113" grpId="0" animBg="1"/>
      <p:bldP spid="113" grpId="1" animBg="1"/>
      <p:bldP spid="114" grpId="0" animBg="1"/>
      <p:bldP spid="114" grpId="1" animBg="1"/>
      <p:bldP spid="119" grpId="0" animBg="1"/>
      <p:bldP spid="119" grpId="1" animBg="1"/>
      <p:bldP spid="119" grpId="2" animBg="1"/>
      <p:bldP spid="120" grpId="0" animBg="1"/>
      <p:bldP spid="120" grpId="1" animBg="1"/>
      <p:bldP spid="120" grpId="2" animBg="1"/>
      <p:bldP spid="121" grpId="0" animBg="1"/>
      <p:bldP spid="121" grpId="1" animBg="1"/>
      <p:bldP spid="122" grpId="0"/>
      <p:bldP spid="122" grpId="1"/>
      <p:bldP spid="122" grpId="2"/>
      <p:bldP spid="122" grpId="3"/>
      <p:bldP spid="123" grpId="0"/>
      <p:bldP spid="123" grpId="1"/>
      <p:bldP spid="123" grpId="2"/>
      <p:bldP spid="123" grpId="3"/>
      <p:bldP spid="124" grpId="0"/>
      <p:bldP spid="124" grpId="1"/>
      <p:bldP spid="124" grpId="2"/>
      <p:bldP spid="124" grpId="3"/>
      <p:bldP spid="151" grpId="0" animBg="1"/>
      <p:bldP spid="151" grpId="1" animBg="1"/>
      <p:bldP spid="155" grpId="0" animBg="1"/>
      <p:bldP spid="155" grpId="1" animBg="1"/>
      <p:bldP spid="152" grpId="0" animBg="1"/>
      <p:bldP spid="152" grpId="1" animBg="1"/>
      <p:bldP spid="156" grpId="0" animBg="1"/>
      <p:bldP spid="156" grpId="1" animBg="1"/>
      <p:bldP spid="153" grpId="0" animBg="1"/>
      <p:bldP spid="153" grpId="1" animBg="1"/>
      <p:bldP spid="153" grpId="2" animBg="1"/>
      <p:bldP spid="153" grpId="3" animBg="1"/>
      <p:bldP spid="61" grpId="0"/>
      <p:bldP spid="72"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Name/Need: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15820" y="4813881"/>
            <a:ext cx="10876038"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Why would implementing pass-by-name have drawbacks in a language with mutable variables (unlike Haskell)?</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83289" y="2231839"/>
            <a:ext cx="11541100"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Name one big benefit of pass by name/need compared to other parameter passing approaches?</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706376" y="3667645"/>
            <a:ext cx="1472045" cy="1143000"/>
          </a:xfrm>
          <a:prstGeom prst="rect">
            <a:avLst/>
          </a:prstGeom>
        </p:spPr>
      </p:pic>
      <p:sp>
        <p:nvSpPr>
          <p:cNvPr id="43" name="Rectangle 42">
            <a:extLst>
              <a:ext uri="{FF2B5EF4-FFF2-40B4-BE49-F238E27FC236}">
                <a16:creationId xmlns:a16="http://schemas.microsoft.com/office/drawing/2014/main" id="{399FDC3D-EC77-4EBA-A063-8FB00C40F28D}"/>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82D0413-CDF6-4F49-A64A-508DDB2C20E2}"/>
              </a:ext>
            </a:extLst>
          </p:cNvPr>
          <p:cNvPicPr>
            <a:picLocks noChangeAspect="1"/>
          </p:cNvPicPr>
          <p:nvPr/>
        </p:nvPicPr>
        <p:blipFill>
          <a:blip r:embed="rId4"/>
          <a:stretch>
            <a:fillRect/>
          </a:stretch>
        </p:blipFill>
        <p:spPr>
          <a:xfrm>
            <a:off x="1892835" y="15255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408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A Few Esoteric Parameter Passing Strategies</a:t>
            </a:r>
          </a:p>
        </p:txBody>
      </p:sp>
      <p:sp>
        <p:nvSpPr>
          <p:cNvPr id="12" name="TextBox 11">
            <a:extLst>
              <a:ext uri="{FF2B5EF4-FFF2-40B4-BE49-F238E27FC236}">
                <a16:creationId xmlns:a16="http://schemas.microsoft.com/office/drawing/2014/main" id="{24A1021D-FBA4-4A0A-B480-31F9D6924FE4}"/>
              </a:ext>
            </a:extLst>
          </p:cNvPr>
          <p:cNvSpPr txBox="1"/>
          <p:nvPr/>
        </p:nvSpPr>
        <p:spPr>
          <a:xfrm>
            <a:off x="1017151" y="921610"/>
            <a:ext cx="10267853" cy="461665"/>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Now let’s learn a few of the more esoteric parameter passing strategies.</a:t>
            </a:r>
          </a:p>
        </p:txBody>
      </p:sp>
      <p:sp>
        <p:nvSpPr>
          <p:cNvPr id="18" name="Rectangle 17">
            <a:extLst>
              <a:ext uri="{FF2B5EF4-FFF2-40B4-BE49-F238E27FC236}">
                <a16:creationId xmlns:a16="http://schemas.microsoft.com/office/drawing/2014/main" id="{CB524B7B-DCA5-4220-92D3-B79450E0C623}"/>
              </a:ext>
            </a:extLst>
          </p:cNvPr>
          <p:cNvSpPr/>
          <p:nvPr/>
        </p:nvSpPr>
        <p:spPr>
          <a:xfrm>
            <a:off x="2949024" y="1916443"/>
            <a:ext cx="2892938" cy="182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Pass by Value-Result</a:t>
            </a:r>
          </a:p>
          <a:p>
            <a:pPr algn="ctr"/>
            <a:r>
              <a:rPr lang="en-US" sz="1200" dirty="0">
                <a:solidFill>
                  <a:srgbClr val="00FFFF"/>
                </a:solidFill>
              </a:rPr>
              <a:t>(aka Copy In-Copy Out)</a:t>
            </a:r>
          </a:p>
          <a:p>
            <a:pPr algn="ctr"/>
            <a:endParaRPr lang="en-US" sz="800" dirty="0">
              <a:solidFill>
                <a:srgbClr val="00FFFF"/>
              </a:solidFill>
            </a:endParaRPr>
          </a:p>
          <a:p>
            <a:pPr algn="ctr"/>
            <a:r>
              <a:rPr lang="en-US" dirty="0"/>
              <a:t>Pass a copy of the argument in; copy changes back to the argument on the way out.</a:t>
            </a:r>
          </a:p>
        </p:txBody>
      </p:sp>
      <p:sp>
        <p:nvSpPr>
          <p:cNvPr id="19" name="Rectangle 18">
            <a:extLst>
              <a:ext uri="{FF2B5EF4-FFF2-40B4-BE49-F238E27FC236}">
                <a16:creationId xmlns:a16="http://schemas.microsoft.com/office/drawing/2014/main" id="{A38BFD7E-355E-4C1B-A24F-2055ABB412FA}"/>
              </a:ext>
            </a:extLst>
          </p:cNvPr>
          <p:cNvSpPr/>
          <p:nvPr/>
        </p:nvSpPr>
        <p:spPr>
          <a:xfrm>
            <a:off x="6310071" y="1916443"/>
            <a:ext cx="2892938" cy="182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Pass by Macro Expansion</a:t>
            </a:r>
          </a:p>
          <a:p>
            <a:pPr algn="ctr"/>
            <a:endParaRPr lang="en-US" sz="800" dirty="0">
              <a:solidFill>
                <a:srgbClr val="00FFFF"/>
              </a:solidFill>
            </a:endParaRPr>
          </a:p>
          <a:p>
            <a:pPr algn="ctr"/>
            <a:r>
              <a:rPr lang="en-US" dirty="0"/>
              <a:t>Every use of the parameter in the function is replaced with the exact text passed in as the argument.</a:t>
            </a:r>
          </a:p>
        </p:txBody>
      </p:sp>
      <p:sp>
        <p:nvSpPr>
          <p:cNvPr id="25" name="Rectangle 24">
            <a:extLst>
              <a:ext uri="{FF2B5EF4-FFF2-40B4-BE49-F238E27FC236}">
                <a16:creationId xmlns:a16="http://schemas.microsoft.com/office/drawing/2014/main" id="{23932F47-8522-4C41-85DB-077CC2A7303C}"/>
              </a:ext>
            </a:extLst>
          </p:cNvPr>
          <p:cNvSpPr/>
          <p:nvPr/>
        </p:nvSpPr>
        <p:spPr>
          <a:xfrm>
            <a:off x="2948212" y="3785719"/>
            <a:ext cx="2892938"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Swift, Fortran, Ada</a:t>
            </a:r>
          </a:p>
        </p:txBody>
      </p:sp>
      <p:sp>
        <p:nvSpPr>
          <p:cNvPr id="27" name="Rectangle 26">
            <a:extLst>
              <a:ext uri="{FF2B5EF4-FFF2-40B4-BE49-F238E27FC236}">
                <a16:creationId xmlns:a16="http://schemas.microsoft.com/office/drawing/2014/main" id="{47CB4460-BE57-4EEA-928A-75E536804B58}"/>
              </a:ext>
            </a:extLst>
          </p:cNvPr>
          <p:cNvSpPr/>
          <p:nvPr/>
        </p:nvSpPr>
        <p:spPr>
          <a:xfrm>
            <a:off x="6310071" y="3785719"/>
            <a:ext cx="2892938"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C++</a:t>
            </a:r>
          </a:p>
        </p:txBody>
      </p:sp>
    </p:spTree>
    <p:extLst>
      <p:ext uri="{BB962C8B-B14F-4D97-AF65-F5344CB8AC3E}">
        <p14:creationId xmlns:p14="http://schemas.microsoft.com/office/powerpoint/2010/main" val="22541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19" grpId="0" animBg="1"/>
      <p:bldP spid="25"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6ECC90-3B99-0948-8E65-9E9E38512493}"/>
              </a:ext>
            </a:extLst>
          </p:cNvPr>
          <p:cNvSpPr>
            <a:spLocks noGrp="1"/>
          </p:cNvSpPr>
          <p:nvPr>
            <p:ph type="sldNum" sz="quarter" idx="12"/>
          </p:nvPr>
        </p:nvSpPr>
        <p:spPr/>
        <p:txBody>
          <a:bodyPr/>
          <a:lstStyle/>
          <a:p>
            <a:fld id="{2C421D29-0AB5-4AD7-A18E-F8111D50BABB}" type="slidenum">
              <a:rPr lang="en-US" smtClean="0"/>
              <a:pPr/>
              <a:t>25</a:t>
            </a:fld>
            <a:endParaRPr lang="en-US"/>
          </a:p>
        </p:txBody>
      </p:sp>
      <p:sp>
        <p:nvSpPr>
          <p:cNvPr id="5" name="Rectangle 4">
            <a:extLst>
              <a:ext uri="{FF2B5EF4-FFF2-40B4-BE49-F238E27FC236}">
                <a16:creationId xmlns:a16="http://schemas.microsoft.com/office/drawing/2014/main" id="{DFF4490E-C143-814A-9A71-954C6522C286}"/>
              </a:ext>
            </a:extLst>
          </p:cNvPr>
          <p:cNvSpPr/>
          <p:nvPr/>
        </p:nvSpPr>
        <p:spPr bwMode="auto">
          <a:xfrm>
            <a:off x="1468581" y="-14288"/>
            <a:ext cx="9337964" cy="6890760"/>
          </a:xfrm>
          <a:prstGeom prst="rect">
            <a:avLst/>
          </a:prstGeom>
          <a:solidFill>
            <a:schemeClr val="tx1"/>
          </a:solidFill>
          <a:ln w="317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ysClr val="windowText" lastClr="000000"/>
              </a:solidFill>
              <a:latin typeface="Comic Sans MS" pitchFamily="66" charset="0"/>
              <a:cs typeface="Times New Roman" pitchFamily="18" charset="0"/>
            </a:endParaRPr>
          </a:p>
        </p:txBody>
      </p:sp>
      <p:pic>
        <p:nvPicPr>
          <p:cNvPr id="7" name="Picture 6" descr="A picture containing text, bed, dark, night&#10;&#10;Description automatically generated">
            <a:extLst>
              <a:ext uri="{FF2B5EF4-FFF2-40B4-BE49-F238E27FC236}">
                <a16:creationId xmlns:a16="http://schemas.microsoft.com/office/drawing/2014/main" id="{7838455A-6518-A241-AD81-362672AD5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918" y="1197264"/>
            <a:ext cx="7970486" cy="4463472"/>
          </a:xfrm>
          <a:prstGeom prst="rect">
            <a:avLst/>
          </a:prstGeom>
        </p:spPr>
      </p:pic>
    </p:spTree>
    <p:extLst>
      <p:ext uri="{BB962C8B-B14F-4D97-AF65-F5344CB8AC3E}">
        <p14:creationId xmlns:p14="http://schemas.microsoft.com/office/powerpoint/2010/main" val="32113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zombi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1524000" y="-152400"/>
            <a:ext cx="8991600" cy="1143000"/>
          </a:xfrm>
        </p:spPr>
        <p:txBody>
          <a:bodyPr/>
          <a:lstStyle/>
          <a:p>
            <a:r>
              <a:rPr lang="en-US" sz="4000" dirty="0"/>
              <a:t>Pass by Value Result</a:t>
            </a:r>
          </a:p>
        </p:txBody>
      </p:sp>
      <p:sp>
        <p:nvSpPr>
          <p:cNvPr id="365594" name="Text Box 26"/>
          <p:cNvSpPr txBox="1">
            <a:spLocks noChangeArrowheads="1"/>
          </p:cNvSpPr>
          <p:nvPr/>
        </p:nvSpPr>
        <p:spPr bwMode="auto">
          <a:xfrm>
            <a:off x="528158" y="792275"/>
            <a:ext cx="10825642"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Approach: Pass-by-value in, modify local parameter, pass-by-value out!</a:t>
            </a: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7435441" y="3982649"/>
            <a:ext cx="2961652" cy="1476458"/>
            <a:chOff x="4541520" y="3429000"/>
            <a:chExt cx="270597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810366" y="1452413"/>
            <a:ext cx="6231061" cy="4335659"/>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prstClr val="black"/>
                </a:solidFill>
                <a:latin typeface="Consolas" panose="020B0609020204030204" pitchFamily="49" charset="0"/>
                <a:cs typeface="Courier New" panose="02070309020205020404" pitchFamily="49" charset="0"/>
              </a:rPr>
              <a:t>-- Ada – the hideous language!</a:t>
            </a:r>
          </a:p>
          <a:p>
            <a:pPr lvl="0">
              <a:defRPr/>
            </a:pPr>
            <a:r>
              <a:rPr lang="en-US" sz="2000" dirty="0">
                <a:solidFill>
                  <a:prstClr val="black"/>
                </a:solidFill>
                <a:latin typeface="Consolas" panose="020B0609020204030204" pitchFamily="49" charset="0"/>
                <a:cs typeface="Courier New" panose="02070309020205020404" pitchFamily="49" charset="0"/>
              </a:rPr>
              <a:t>procedure Negate( </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 IN OUT integer ) </a:t>
            </a:r>
          </a:p>
          <a:p>
            <a:pPr lvl="0">
              <a:defRPr/>
            </a:pPr>
            <a:r>
              <a:rPr lang="en-US" sz="2000" dirty="0">
                <a:solidFill>
                  <a:prstClr val="black"/>
                </a:solidFill>
                <a:latin typeface="Consolas" panose="020B0609020204030204" pitchFamily="49" charset="0"/>
                <a:cs typeface="Courier New" panose="02070309020205020404" pitchFamily="49" charset="0"/>
              </a:rPr>
              <a:t>is</a:t>
            </a:r>
          </a:p>
          <a:p>
            <a:pPr lvl="0">
              <a:defRPr/>
            </a:pPr>
            <a:r>
              <a:rPr lang="en-US" sz="2000" dirty="0">
                <a:solidFill>
                  <a:prstClr val="black"/>
                </a:solidFill>
                <a:latin typeface="Consolas" panose="020B0609020204030204" pitchFamily="49" charset="0"/>
                <a:cs typeface="Courier New" panose="02070309020205020404" pitchFamily="49" charset="0"/>
              </a:rPr>
              <a:t>begin</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 * (-1);</a:t>
            </a:r>
          </a:p>
          <a:p>
            <a:pPr lvl="0">
              <a:defRPr/>
            </a:pPr>
            <a:r>
              <a:rPr lang="en-US" sz="2000" dirty="0">
                <a:solidFill>
                  <a:prstClr val="black"/>
                </a:solidFill>
                <a:latin typeface="Consolas" panose="020B0609020204030204" pitchFamily="49" charset="0"/>
                <a:cs typeface="Courier New" panose="02070309020205020404" pitchFamily="49" charset="0"/>
              </a:rPr>
              <a:t>end Negate;</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main body</a:t>
            </a:r>
          </a:p>
          <a:p>
            <a:pPr lvl="0">
              <a:defRPr/>
            </a:pPr>
            <a:r>
              <a:rPr lang="en-US" sz="2000" dirty="0">
                <a:solidFill>
                  <a:prstClr val="black"/>
                </a:solidFill>
                <a:latin typeface="Consolas" panose="020B0609020204030204" pitchFamily="49" charset="0"/>
                <a:cs typeface="Courier New" panose="02070309020205020404" pitchFamily="49" charset="0"/>
              </a:rPr>
              <a:t>v : integer;</a:t>
            </a:r>
          </a:p>
          <a:p>
            <a:pPr lvl="0">
              <a:defRPr/>
            </a:pPr>
            <a:r>
              <a:rPr lang="en-US" sz="2000" dirty="0">
                <a:solidFill>
                  <a:prstClr val="black"/>
                </a:solidFill>
                <a:latin typeface="Consolas" panose="020B0609020204030204" pitchFamily="49" charset="0"/>
                <a:cs typeface="Courier New" panose="02070309020205020404" pitchFamily="49" charset="0"/>
              </a:rPr>
              <a:t>begin</a:t>
            </a:r>
          </a:p>
          <a:p>
            <a:pPr lvl="0">
              <a:defRPr/>
            </a:pPr>
            <a:r>
              <a:rPr lang="en-US" sz="2000" dirty="0">
                <a:solidFill>
                  <a:prstClr val="black"/>
                </a:solidFill>
                <a:latin typeface="Consolas" panose="020B0609020204030204" pitchFamily="49" charset="0"/>
                <a:cs typeface="Courier New" panose="02070309020205020404" pitchFamily="49" charset="0"/>
              </a:rPr>
              <a:t>  v := 42;</a:t>
            </a:r>
          </a:p>
          <a:p>
            <a:pPr lvl="0">
              <a:defRPr/>
            </a:pPr>
            <a:r>
              <a:rPr lang="en-US" sz="2000" dirty="0">
                <a:solidFill>
                  <a:prstClr val="black"/>
                </a:solidFill>
                <a:latin typeface="Consolas" panose="020B0609020204030204" pitchFamily="49" charset="0"/>
                <a:cs typeface="Courier New" panose="02070309020205020404" pitchFamily="49" charset="0"/>
              </a:rPr>
              <a:t>  Negate(v);</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Put_Line</a:t>
            </a:r>
            <a:r>
              <a:rPr lang="en-US" sz="2000" dirty="0">
                <a:solidFill>
                  <a:prstClr val="black"/>
                </a:solidFill>
                <a:latin typeface="Consolas" panose="020B0609020204030204" pitchFamily="49" charset="0"/>
                <a:cs typeface="Courier New" panose="02070309020205020404" pitchFamily="49" charset="0"/>
              </a:rPr>
              <a:t>(</a:t>
            </a:r>
            <a:r>
              <a:rPr lang="en-US" sz="2000" dirty="0" err="1">
                <a:solidFill>
                  <a:prstClr val="black"/>
                </a:solidFill>
                <a:latin typeface="Consolas" panose="020B0609020204030204" pitchFamily="49" charset="0"/>
                <a:cs typeface="Courier New" panose="02070309020205020404" pitchFamily="49" charset="0"/>
              </a:rPr>
              <a:t>natural'image</a:t>
            </a:r>
            <a:r>
              <a:rPr lang="en-US" sz="2000" dirty="0">
                <a:solidFill>
                  <a:prstClr val="black"/>
                </a:solidFill>
                <a:latin typeface="Consolas" panose="020B0609020204030204" pitchFamily="49" charset="0"/>
                <a:cs typeface="Courier New" panose="02070309020205020404" pitchFamily="49" charset="0"/>
              </a:rPr>
              <a:t>(v));</a:t>
            </a:r>
          </a:p>
          <a:p>
            <a:pPr lvl="0">
              <a:defRPr/>
            </a:pPr>
            <a:r>
              <a:rPr lang="en-US" sz="2000" dirty="0">
                <a:solidFill>
                  <a:prstClr val="black"/>
                </a:solidFill>
                <a:latin typeface="Consolas" panose="020B0609020204030204" pitchFamily="49" charset="0"/>
                <a:cs typeface="Courier New" panose="02070309020205020404" pitchFamily="49" charset="0"/>
              </a:rPr>
              <a:t>end</a:t>
            </a:r>
          </a:p>
        </p:txBody>
      </p:sp>
      <p:grpSp>
        <p:nvGrpSpPr>
          <p:cNvPr id="71" name="Group 70">
            <a:extLst>
              <a:ext uri="{FF2B5EF4-FFF2-40B4-BE49-F238E27FC236}">
                <a16:creationId xmlns:a16="http://schemas.microsoft.com/office/drawing/2014/main" id="{9ADF6568-383F-4710-8701-5418DD1DF340}"/>
              </a:ext>
            </a:extLst>
          </p:cNvPr>
          <p:cNvGrpSpPr/>
          <p:nvPr/>
        </p:nvGrpSpPr>
        <p:grpSpPr>
          <a:xfrm>
            <a:off x="7435441" y="2221487"/>
            <a:ext cx="2961652" cy="1476458"/>
            <a:chOff x="4541520" y="3429000"/>
            <a:chExt cx="2705970" cy="1938992"/>
          </a:xfrm>
        </p:grpSpPr>
        <p:sp>
          <p:nvSpPr>
            <p:cNvPr id="72" name="Rectangle: Rounded Corners 71">
              <a:extLst>
                <a:ext uri="{FF2B5EF4-FFF2-40B4-BE49-F238E27FC236}">
                  <a16:creationId xmlns:a16="http://schemas.microsoft.com/office/drawing/2014/main" id="{24EA58E5-D247-4347-9EA0-51BD8B5D0CC6}"/>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TextBox 72">
              <a:extLst>
                <a:ext uri="{FF2B5EF4-FFF2-40B4-BE49-F238E27FC236}">
                  <a16:creationId xmlns:a16="http://schemas.microsoft.com/office/drawing/2014/main" id="{C57E376F-DB17-471D-A3BE-D52DCFE57D88}"/>
                </a:ext>
              </a:extLst>
            </p:cNvPr>
            <p:cNvSpPr txBox="1"/>
            <p:nvPr/>
          </p:nvSpPr>
          <p:spPr>
            <a:xfrm>
              <a:off x="4572000" y="3458965"/>
              <a:ext cx="2651069" cy="4850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Negate()'s Activation Record</a:t>
              </a:r>
            </a:p>
          </p:txBody>
        </p:sp>
      </p:grpSp>
      <p:grpSp>
        <p:nvGrpSpPr>
          <p:cNvPr id="85" name="Group 84">
            <a:extLst>
              <a:ext uri="{FF2B5EF4-FFF2-40B4-BE49-F238E27FC236}">
                <a16:creationId xmlns:a16="http://schemas.microsoft.com/office/drawing/2014/main" id="{B1ECA67F-475B-4490-B517-60739873579C}"/>
              </a:ext>
            </a:extLst>
          </p:cNvPr>
          <p:cNvGrpSpPr/>
          <p:nvPr/>
        </p:nvGrpSpPr>
        <p:grpSpPr>
          <a:xfrm>
            <a:off x="7610991" y="4378717"/>
            <a:ext cx="1209619" cy="414558"/>
            <a:chOff x="8299922" y="-747328"/>
            <a:chExt cx="512820" cy="414558"/>
          </a:xfrm>
        </p:grpSpPr>
        <p:sp>
          <p:nvSpPr>
            <p:cNvPr id="86" name="TextBox 85">
              <a:extLst>
                <a:ext uri="{FF2B5EF4-FFF2-40B4-BE49-F238E27FC236}">
                  <a16:creationId xmlns:a16="http://schemas.microsoft.com/office/drawing/2014/main" id="{ED21CE07-8FCD-4B85-BD6E-01E2356C8975}"/>
                </a:ext>
              </a:extLst>
            </p:cNvPr>
            <p:cNvSpPr txBox="1"/>
            <p:nvPr/>
          </p:nvSpPr>
          <p:spPr>
            <a:xfrm>
              <a:off x="8299922" y="-747328"/>
              <a:ext cx="12857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v</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1" y="-727116"/>
              <a:ext cx="393791"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8107672" y="4406751"/>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42</a:t>
            </a:r>
          </a:p>
        </p:txBody>
      </p:sp>
      <p:cxnSp>
        <p:nvCxnSpPr>
          <p:cNvPr id="89" name="Straight Arrow Connector 88">
            <a:extLst>
              <a:ext uri="{FF2B5EF4-FFF2-40B4-BE49-F238E27FC236}">
                <a16:creationId xmlns:a16="http://schemas.microsoft.com/office/drawing/2014/main" id="{630AD0A8-4709-4BC2-80E1-E796DB2232D4}"/>
              </a:ext>
            </a:extLst>
          </p:cNvPr>
          <p:cNvCxnSpPr/>
          <p:nvPr/>
        </p:nvCxnSpPr>
        <p:spPr>
          <a:xfrm>
            <a:off x="570187" y="409225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1B4D35A-E1BF-450F-AEB6-37E4AE0F66E0}"/>
              </a:ext>
            </a:extLst>
          </p:cNvPr>
          <p:cNvCxnSpPr/>
          <p:nvPr/>
        </p:nvCxnSpPr>
        <p:spPr>
          <a:xfrm>
            <a:off x="814882" y="47097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FA59F6-898D-41BD-9CFF-1C1F18C1846D}"/>
              </a:ext>
            </a:extLst>
          </p:cNvPr>
          <p:cNvCxnSpPr/>
          <p:nvPr/>
        </p:nvCxnSpPr>
        <p:spPr>
          <a:xfrm>
            <a:off x="830748" y="499436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A44534-3A64-4583-AFAA-F9AC1D5BA075}"/>
              </a:ext>
            </a:extLst>
          </p:cNvPr>
          <p:cNvCxnSpPr/>
          <p:nvPr/>
        </p:nvCxnSpPr>
        <p:spPr>
          <a:xfrm>
            <a:off x="593509" y="19635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CAA5E7-2E3F-4F60-87F5-E2D55E49121E}"/>
              </a:ext>
            </a:extLst>
          </p:cNvPr>
          <p:cNvCxnSpPr/>
          <p:nvPr/>
        </p:nvCxnSpPr>
        <p:spPr>
          <a:xfrm>
            <a:off x="698453" y="28940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847738" y="53110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ABA612-264A-4D10-A502-BB794A90C399}"/>
              </a:ext>
            </a:extLst>
          </p:cNvPr>
          <p:cNvGrpSpPr/>
          <p:nvPr/>
        </p:nvGrpSpPr>
        <p:grpSpPr>
          <a:xfrm>
            <a:off x="7445810" y="2623892"/>
            <a:ext cx="1374802" cy="414558"/>
            <a:chOff x="5629923" y="5200352"/>
            <a:chExt cx="1374802" cy="414558"/>
          </a:xfrm>
        </p:grpSpPr>
        <p:grpSp>
          <p:nvGrpSpPr>
            <p:cNvPr id="39" name="Group 38">
              <a:extLst>
                <a:ext uri="{FF2B5EF4-FFF2-40B4-BE49-F238E27FC236}">
                  <a16:creationId xmlns:a16="http://schemas.microsoft.com/office/drawing/2014/main" id="{420A9E76-1243-48C0-9424-52B33A826C27}"/>
                </a:ext>
              </a:extLst>
            </p:cNvPr>
            <p:cNvGrpSpPr/>
            <p:nvPr/>
          </p:nvGrpSpPr>
          <p:grpSpPr>
            <a:xfrm>
              <a:off x="5629923" y="5200352"/>
              <a:ext cx="1374802" cy="414558"/>
              <a:chOff x="8227964" y="-747328"/>
              <a:chExt cx="582849" cy="414558"/>
            </a:xfrm>
          </p:grpSpPr>
          <p:sp>
            <p:nvSpPr>
              <p:cNvPr id="40" name="TextBox 39">
                <a:extLst>
                  <a:ext uri="{FF2B5EF4-FFF2-40B4-BE49-F238E27FC236}">
                    <a16:creationId xmlns:a16="http://schemas.microsoft.com/office/drawing/2014/main" id="{5CD4AF93-1BC1-4F6B-948D-602F557386CD}"/>
                  </a:ext>
                </a:extLst>
              </p:cNvPr>
              <p:cNvSpPr txBox="1"/>
              <p:nvPr/>
            </p:nvSpPr>
            <p:spPr>
              <a:xfrm>
                <a:off x="8227964" y="-747328"/>
                <a:ext cx="2067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FFFF"/>
                    </a:solidFill>
                    <a:effectLst/>
                    <a:uLnTx/>
                    <a:uFillTx/>
                    <a:latin typeface="Corbel" panose="020B0503020204020204"/>
                    <a:ea typeface="+mn-ea"/>
                    <a:cs typeface="+mn-cs"/>
                  </a:rPr>
                  <a:t>val</a:t>
                </a:r>
                <a:endPar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endParaRPr>
              </a:p>
            </p:txBody>
          </p:sp>
          <p:sp>
            <p:nvSpPr>
              <p:cNvPr id="41" name="Rectangle 40">
                <a:extLst>
                  <a:ext uri="{FF2B5EF4-FFF2-40B4-BE49-F238E27FC236}">
                    <a16:creationId xmlns:a16="http://schemas.microsoft.com/office/drawing/2014/main" id="{93B93E9E-AFA7-47E4-8D04-6DB4057587CA}"/>
                  </a:ext>
                </a:extLst>
              </p:cNvPr>
              <p:cNvSpPr/>
              <p:nvPr/>
            </p:nvSpPr>
            <p:spPr>
              <a:xfrm>
                <a:off x="8418951" y="-727116"/>
                <a:ext cx="391862"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42" name="TextBox 41">
              <a:extLst>
                <a:ext uri="{FF2B5EF4-FFF2-40B4-BE49-F238E27FC236}">
                  <a16:creationId xmlns:a16="http://schemas.microsoft.com/office/drawing/2014/main" id="{D61BB9EE-502C-4C85-806F-DF98871D999D}"/>
                </a:ext>
              </a:extLst>
            </p:cNvPr>
            <p:cNvSpPr txBox="1"/>
            <p:nvPr/>
          </p:nvSpPr>
          <p:spPr>
            <a:xfrm>
              <a:off x="6334651" y="5209932"/>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endParaRPr>
            </a:p>
          </p:txBody>
        </p:sp>
      </p:grpSp>
      <p:sp>
        <p:nvSpPr>
          <p:cNvPr id="28" name="TextBox 27">
            <a:extLst>
              <a:ext uri="{FF2B5EF4-FFF2-40B4-BE49-F238E27FC236}">
                <a16:creationId xmlns:a16="http://schemas.microsoft.com/office/drawing/2014/main" id="{0E6FEBEE-B148-4A8D-8575-78B060F9EBDE}"/>
              </a:ext>
            </a:extLst>
          </p:cNvPr>
          <p:cNvSpPr txBox="1"/>
          <p:nvPr/>
        </p:nvSpPr>
        <p:spPr>
          <a:xfrm>
            <a:off x="5033969" y="5108167"/>
            <a:ext cx="10310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-42</a:t>
            </a:r>
          </a:p>
        </p:txBody>
      </p:sp>
      <p:sp>
        <p:nvSpPr>
          <p:cNvPr id="30" name="Speech Bubble: Rectangle with Corners Rounded 29">
            <a:extLst>
              <a:ext uri="{FF2B5EF4-FFF2-40B4-BE49-F238E27FC236}">
                <a16:creationId xmlns:a16="http://schemas.microsoft.com/office/drawing/2014/main" id="{56FF2C96-5439-4F58-A116-FEA96F28CBB4}"/>
              </a:ext>
            </a:extLst>
          </p:cNvPr>
          <p:cNvSpPr/>
          <p:nvPr/>
        </p:nvSpPr>
        <p:spPr>
          <a:xfrm>
            <a:off x="2768892" y="3756943"/>
            <a:ext cx="3760217" cy="1641849"/>
          </a:xfrm>
          <a:prstGeom prst="wedgeRoundRectCallout">
            <a:avLst>
              <a:gd name="adj1" fmla="val -58491"/>
              <a:gd name="adj2" fmla="val -840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When the function ends, it copies the value from each</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in out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parameter back into the original argument's storage!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8" name="Text Box 26">
            <a:extLst>
              <a:ext uri="{FF2B5EF4-FFF2-40B4-BE49-F238E27FC236}">
                <a16:creationId xmlns:a16="http://schemas.microsoft.com/office/drawing/2014/main" id="{54367EE4-3630-4EA5-B15A-3F95632F742E}"/>
              </a:ext>
            </a:extLst>
          </p:cNvPr>
          <p:cNvSpPr txBox="1">
            <a:spLocks noChangeArrowheads="1"/>
          </p:cNvSpPr>
          <p:nvPr/>
        </p:nvSpPr>
        <p:spPr bwMode="auto">
          <a:xfrm>
            <a:off x="570187" y="5920920"/>
            <a:ext cx="10825642"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 close cousin of </a:t>
            </a:r>
            <a:r>
              <a:rPr kumimoji="0" lang="en-US" sz="2400" b="0" i="0" u="none" strike="noStrike" kern="1200" cap="none" spc="0" normalizeH="0" baseline="0" noProof="0" dirty="0" err="1">
                <a:ln>
                  <a:noFill/>
                </a:ln>
                <a:solidFill>
                  <a:prstClr val="black"/>
                </a:solidFill>
                <a:effectLst/>
                <a:uLnTx/>
                <a:uFillTx/>
                <a:latin typeface="Corbel" panose="020B0503020204020204"/>
                <a:ea typeface="+mn-ea"/>
                <a:cs typeface="+mn-cs"/>
              </a:rPr>
              <a:t>PbVR</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is </a:t>
            </a:r>
            <a:r>
              <a:rPr kumimoji="0" lang="en-US" sz="2400" b="0" i="0" u="none" strike="noStrike" kern="1200" cap="none" spc="0" normalizeH="0" noProof="0" dirty="0">
                <a:ln>
                  <a:noFill/>
                </a:ln>
                <a:solidFill>
                  <a:srgbClr val="FF0000"/>
                </a:solidFill>
                <a:effectLst/>
                <a:uLnTx/>
                <a:uFillTx/>
                <a:latin typeface="Corbel" panose="020B0503020204020204"/>
                <a:ea typeface="+mn-ea"/>
                <a:cs typeface="+mn-cs"/>
              </a:rPr>
              <a:t>Pass by Result</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which just updates the argument once the function completes (but does not pass an input value in).</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84" name="TextBox 83">
            <a:extLst>
              <a:ext uri="{FF2B5EF4-FFF2-40B4-BE49-F238E27FC236}">
                <a16:creationId xmlns:a16="http://schemas.microsoft.com/office/drawing/2014/main" id="{3A4BF8BE-BD9A-47DC-A53A-0D1368E6D55F}"/>
              </a:ext>
            </a:extLst>
          </p:cNvPr>
          <p:cNvSpPr txBox="1"/>
          <p:nvPr/>
        </p:nvSpPr>
        <p:spPr>
          <a:xfrm>
            <a:off x="8109400" y="4403732"/>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42</a:t>
            </a:r>
          </a:p>
        </p:txBody>
      </p:sp>
      <p:sp>
        <p:nvSpPr>
          <p:cNvPr id="37" name="TextBox 36">
            <a:extLst>
              <a:ext uri="{FF2B5EF4-FFF2-40B4-BE49-F238E27FC236}">
                <a16:creationId xmlns:a16="http://schemas.microsoft.com/office/drawing/2014/main" id="{5C13A08C-E635-4A04-9653-D925900C8F97}"/>
              </a:ext>
            </a:extLst>
          </p:cNvPr>
          <p:cNvSpPr txBox="1"/>
          <p:nvPr/>
        </p:nvSpPr>
        <p:spPr>
          <a:xfrm>
            <a:off x="7978024" y="2628272"/>
            <a:ext cx="607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-42</a:t>
            </a:r>
          </a:p>
        </p:txBody>
      </p:sp>
      <p:cxnSp>
        <p:nvCxnSpPr>
          <p:cNvPr id="38" name="Straight Arrow Connector 37">
            <a:extLst>
              <a:ext uri="{FF2B5EF4-FFF2-40B4-BE49-F238E27FC236}">
                <a16:creationId xmlns:a16="http://schemas.microsoft.com/office/drawing/2014/main" id="{D61C87D9-1146-4DBC-9DC6-668D4A1CEDB9}"/>
              </a:ext>
            </a:extLst>
          </p:cNvPr>
          <p:cNvCxnSpPr/>
          <p:nvPr/>
        </p:nvCxnSpPr>
        <p:spPr>
          <a:xfrm>
            <a:off x="577080" y="319425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2627DF9-1490-4710-9A3E-0A99C596E5D1}"/>
              </a:ext>
            </a:extLst>
          </p:cNvPr>
          <p:cNvSpPr txBox="1"/>
          <p:nvPr/>
        </p:nvSpPr>
        <p:spPr>
          <a:xfrm>
            <a:off x="7974248" y="2629361"/>
            <a:ext cx="607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nsolas" panose="020B0609020204030204" pitchFamily="49" charset="0"/>
                <a:ea typeface="+mn-ea"/>
                <a:cs typeface="+mn-cs"/>
              </a:rPr>
              <a:t>-42</a:t>
            </a:r>
          </a:p>
        </p:txBody>
      </p:sp>
    </p:spTree>
    <p:extLst>
      <p:ext uri="{BB962C8B-B14F-4D97-AF65-F5344CB8AC3E}">
        <p14:creationId xmlns:p14="http://schemas.microsoft.com/office/powerpoint/2010/main" val="351889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9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4.79167E-6 3.7037E-6 L 0.00131 -0.25764 " pathEditMode="relative" rAng="0" ptsTypes="AA">
                                      <p:cBhvr>
                                        <p:cTn id="66" dur="2000" fill="hold"/>
                                        <p:tgtEl>
                                          <p:spTgt spid="84"/>
                                        </p:tgtEl>
                                        <p:attrNameLst>
                                          <p:attrName>ppt_x</p:attrName>
                                          <p:attrName>ppt_y</p:attrName>
                                        </p:attrNameLst>
                                      </p:cBhvr>
                                      <p:rCtr x="65" y="-12894"/>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2" nodeType="clickEffect">
                                  <p:stCondLst>
                                    <p:cond delay="0"/>
                                  </p:stCondLst>
                                  <p:childTnLst>
                                    <p:animEffect transition="out" filter="fade">
                                      <p:cBhvr>
                                        <p:cTn id="78" dur="500"/>
                                        <p:tgtEl>
                                          <p:spTgt spid="84"/>
                                        </p:tgtEl>
                                      </p:cBhvr>
                                    </p:animEffect>
                                    <p:set>
                                      <p:cBhvr>
                                        <p:cTn id="79" dur="1" fill="hold">
                                          <p:stCondLst>
                                            <p:cond delay="499"/>
                                          </p:stCondLst>
                                        </p:cTn>
                                        <p:tgtEl>
                                          <p:spTgt spid="84"/>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wipe(down)">
                                      <p:cBhvr>
                                        <p:cTn id="94" dur="500"/>
                                        <p:tgtEl>
                                          <p:spTgt spid="30"/>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2" nodeType="clickEffect">
                                  <p:stCondLst>
                                    <p:cond delay="0"/>
                                  </p:stCondLst>
                                  <p:childTnLst>
                                    <p:animMotion origin="layout" path="M 5.55112E-17 -2.59259E-6 L 0.46224 0.2125 " pathEditMode="relative" rAng="0" ptsTypes="AA">
                                      <p:cBhvr>
                                        <p:cTn id="98" dur="2000" fill="hold"/>
                                        <p:tgtEl>
                                          <p:spTgt spid="30"/>
                                        </p:tgtEl>
                                        <p:attrNameLst>
                                          <p:attrName>ppt_x</p:attrName>
                                          <p:attrName>ppt_y</p:attrName>
                                        </p:attrNameLst>
                                      </p:cBhvr>
                                      <p:rCtr x="23112" y="10625"/>
                                    </p:animMotion>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42" presetClass="path" presetSubtype="0" accel="50000" decel="50000" fill="hold" grpId="1" nodeType="withEffect">
                                  <p:stCondLst>
                                    <p:cond delay="0"/>
                                  </p:stCondLst>
                                  <p:childTnLst>
                                    <p:animMotion origin="layout" path="M 3.75E-6 0 L 0.00533 0.2588 " pathEditMode="relative" rAng="0" ptsTypes="AA">
                                      <p:cBhvr>
                                        <p:cTn id="104" dur="2000" fill="hold"/>
                                        <p:tgtEl>
                                          <p:spTgt spid="45"/>
                                        </p:tgtEl>
                                        <p:attrNameLst>
                                          <p:attrName>ppt_x</p:attrName>
                                          <p:attrName>ppt_y</p:attrName>
                                        </p:attrNameLst>
                                      </p:cBhvr>
                                      <p:rCtr x="260" y="12940"/>
                                    </p:animMotion>
                                  </p:childTnLst>
                                </p:cTn>
                              </p:par>
                              <p:par>
                                <p:cTn id="105" presetID="10" presetClass="exit" presetSubtype="0" fill="hold" grpId="1" nodeType="withEffect">
                                  <p:stCondLst>
                                    <p:cond delay="0"/>
                                  </p:stCondLst>
                                  <p:childTnLst>
                                    <p:animEffect transition="out" filter="fade">
                                      <p:cBhvr>
                                        <p:cTn id="106" dur="500"/>
                                        <p:tgtEl>
                                          <p:spTgt spid="88"/>
                                        </p:tgtEl>
                                      </p:cBhvr>
                                    </p:animEffect>
                                    <p:set>
                                      <p:cBhvr>
                                        <p:cTn id="107" dur="1" fill="hold">
                                          <p:stCondLst>
                                            <p:cond delay="499"/>
                                          </p:stCondLst>
                                        </p:cTn>
                                        <p:tgtEl>
                                          <p:spTgt spid="8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3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71"/>
                                        </p:tgtEl>
                                      </p:cBhvr>
                                    </p:animEffect>
                                    <p:set>
                                      <p:cBhvr>
                                        <p:cTn id="116" dur="1" fill="hold">
                                          <p:stCondLst>
                                            <p:cond delay="499"/>
                                          </p:stCondLst>
                                        </p:cTn>
                                        <p:tgtEl>
                                          <p:spTgt spid="71"/>
                                        </p:tgtEl>
                                        <p:attrNameLst>
                                          <p:attrName>style.visibility</p:attrName>
                                        </p:attrNameLst>
                                      </p:cBhvr>
                                      <p:to>
                                        <p:strVal val="hidden"/>
                                      </p:to>
                                    </p:set>
                                  </p:childTnLst>
                                </p:cTn>
                              </p:par>
                              <p:par>
                                <p:cTn id="117" presetID="10" presetClass="exit" presetSubtype="0" fill="hold" grpId="3" nodeType="withEffect">
                                  <p:stCondLst>
                                    <p:cond delay="0"/>
                                  </p:stCondLst>
                                  <p:childTnLst>
                                    <p:animEffect transition="out" filter="fade">
                                      <p:cBhvr>
                                        <p:cTn id="118" dur="500"/>
                                        <p:tgtEl>
                                          <p:spTgt spid="37"/>
                                        </p:tgtEl>
                                      </p:cBhvr>
                                    </p:animEffect>
                                    <p:set>
                                      <p:cBhvr>
                                        <p:cTn id="119" dur="1" fill="hold">
                                          <p:stCondLst>
                                            <p:cond delay="499"/>
                                          </p:stCondLst>
                                        </p:cTn>
                                        <p:tgtEl>
                                          <p:spTgt spid="37"/>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
                                        </p:tgtEl>
                                      </p:cBhvr>
                                    </p:animEffect>
                                    <p:set>
                                      <p:cBhvr>
                                        <p:cTn id="122" dur="1" fill="hold">
                                          <p:stCondLst>
                                            <p:cond delay="499"/>
                                          </p:stCondLst>
                                        </p:cTn>
                                        <p:tgtEl>
                                          <p:spTgt spid="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left)">
                                      <p:cBhvr>
                                        <p:cTn id="135" dur="500"/>
                                        <p:tgtEl>
                                          <p:spTgt spid="2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27"/>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94" grpId="0"/>
      <p:bldP spid="70" grpId="0" uiExpand="1" animBg="1"/>
      <p:bldP spid="88" grpId="0"/>
      <p:bldP spid="88" grpId="1"/>
      <p:bldP spid="28" grpId="0"/>
      <p:bldP spid="30" grpId="0" animBg="1"/>
      <p:bldP spid="30" grpId="1" animBg="1"/>
      <p:bldP spid="30" grpId="2" animBg="1"/>
      <p:bldP spid="48" grpId="0"/>
      <p:bldP spid="84" grpId="0"/>
      <p:bldP spid="84" grpId="1"/>
      <p:bldP spid="84" grpId="2"/>
      <p:bldP spid="37" grpId="0"/>
      <p:bldP spid="37" grpId="3"/>
      <p:bldP spid="45" grpId="0"/>
      <p:bldP spid="45"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Value Result</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15820" y="4813881"/>
            <a:ext cx="10876038" cy="5847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When might </a:t>
            </a:r>
            <a:r>
              <a:rPr lang="en-US" sz="3200" dirty="0" err="1">
                <a:solidFill>
                  <a:prstClr val="black"/>
                </a:solidFill>
              </a:rPr>
              <a:t>PbVR</a:t>
            </a:r>
            <a:r>
              <a:rPr lang="en-US" sz="3200" dirty="0">
                <a:solidFill>
                  <a:prstClr val="black"/>
                </a:solidFill>
              </a:rPr>
              <a:t> be more efficient than pass-by-reference?</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83289" y="2231839"/>
            <a:ext cx="11541100" cy="5847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Is aliasing still an issue with pass-by-value result?</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706376" y="3667645"/>
            <a:ext cx="1472045" cy="1143000"/>
          </a:xfrm>
          <a:prstGeom prst="rect">
            <a:avLst/>
          </a:prstGeom>
        </p:spPr>
      </p:pic>
      <p:sp>
        <p:nvSpPr>
          <p:cNvPr id="43" name="Rectangle 42">
            <a:extLst>
              <a:ext uri="{FF2B5EF4-FFF2-40B4-BE49-F238E27FC236}">
                <a16:creationId xmlns:a16="http://schemas.microsoft.com/office/drawing/2014/main" id="{399FDC3D-EC77-4EBA-A063-8FB00C40F28D}"/>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82D0413-CDF6-4F49-A64A-508DDB2C20E2}"/>
              </a:ext>
            </a:extLst>
          </p:cNvPr>
          <p:cNvPicPr>
            <a:picLocks noChangeAspect="1"/>
          </p:cNvPicPr>
          <p:nvPr/>
        </p:nvPicPr>
        <p:blipFill>
          <a:blip r:embed="rId4"/>
          <a:stretch>
            <a:fillRect/>
          </a:stretch>
        </p:blipFill>
        <p:spPr>
          <a:xfrm>
            <a:off x="2849222" y="15255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195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87C6529E-E31B-4C0F-92DF-26D6EABAC9BD}"/>
              </a:ext>
            </a:extLst>
          </p:cNvPr>
          <p:cNvGrpSpPr/>
          <p:nvPr/>
        </p:nvGrpSpPr>
        <p:grpSpPr>
          <a:xfrm>
            <a:off x="6750731" y="1889520"/>
            <a:ext cx="4603069" cy="1239333"/>
            <a:chOff x="1130378" y="6019541"/>
            <a:chExt cx="4603069" cy="1239333"/>
          </a:xfrm>
        </p:grpSpPr>
        <p:sp>
          <p:nvSpPr>
            <p:cNvPr id="52" name="TextBox 51">
              <a:extLst>
                <a:ext uri="{FF2B5EF4-FFF2-40B4-BE49-F238E27FC236}">
                  <a16:creationId xmlns:a16="http://schemas.microsoft.com/office/drawing/2014/main" id="{00640C3F-AA0C-416E-995B-E4BB5892C3FE}"/>
                </a:ext>
              </a:extLst>
            </p:cNvPr>
            <p:cNvSpPr txBox="1"/>
            <p:nvPr/>
          </p:nvSpPr>
          <p:spPr>
            <a:xfrm>
              <a:off x="1593299" y="6058545"/>
              <a:ext cx="4140148" cy="1200329"/>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Discuss with your neighbor: What does the following C++ program print?</a:t>
              </a:r>
            </a:p>
          </p:txBody>
        </p:sp>
        <p:pic>
          <p:nvPicPr>
            <p:cNvPr id="53" name="Picture 52" descr="Shape&#10;&#10;Description automatically generated with low confidence">
              <a:extLst>
                <a:ext uri="{FF2B5EF4-FFF2-40B4-BE49-F238E27FC236}">
                  <a16:creationId xmlns:a16="http://schemas.microsoft.com/office/drawing/2014/main" id="{6917B400-86AA-4A3D-84E4-D211BBF5A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78" y="6019541"/>
              <a:ext cx="603149" cy="603149"/>
            </a:xfrm>
            <a:prstGeom prst="rect">
              <a:avLst/>
            </a:prstGeom>
            <a:ln>
              <a:noFill/>
            </a:ln>
            <a:effectLst>
              <a:outerShdw blurRad="292100" dist="139700" dir="2700000" algn="tl" rotWithShape="0">
                <a:srgbClr val="333333">
                  <a:alpha val="65000"/>
                </a:srgbClr>
              </a:outerShdw>
            </a:effectLst>
          </p:spPr>
        </p:pic>
      </p:grpSp>
      <p:sp>
        <p:nvSpPr>
          <p:cNvPr id="365570" name="Rectangle 2"/>
          <p:cNvSpPr>
            <a:spLocks noGrp="1" noChangeArrowheads="1"/>
          </p:cNvSpPr>
          <p:nvPr>
            <p:ph type="title"/>
          </p:nvPr>
        </p:nvSpPr>
        <p:spPr>
          <a:xfrm>
            <a:off x="1524000" y="-152400"/>
            <a:ext cx="8991600" cy="1143000"/>
          </a:xfrm>
        </p:spPr>
        <p:txBody>
          <a:bodyPr/>
          <a:lstStyle/>
          <a:p>
            <a:r>
              <a:rPr lang="en-US" sz="4000" dirty="0"/>
              <a:t>Pass by Macro Expansion</a:t>
            </a:r>
          </a:p>
        </p:txBody>
      </p:sp>
      <p:sp>
        <p:nvSpPr>
          <p:cNvPr id="365594" name="Text Box 26"/>
          <p:cNvSpPr txBox="1">
            <a:spLocks noChangeArrowheads="1"/>
          </p:cNvSpPr>
          <p:nvPr/>
        </p:nvSpPr>
        <p:spPr bwMode="auto">
          <a:xfrm>
            <a:off x="528158" y="838449"/>
            <a:ext cx="10825642"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Approach: The compiler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replaces every use of the </a:t>
            </a:r>
            <a:r>
              <a:rPr lang="en-US" sz="2400" dirty="0">
                <a:solidFill>
                  <a:prstClr val="black"/>
                </a:solidFill>
                <a:latin typeface="Corbel" panose="020B0503020204020204"/>
              </a:rPr>
              <a:t>formal parameter </a:t>
            </a:r>
            <a:r>
              <a:rPr lang="en-US" sz="2400" dirty="0">
                <a:solidFill>
                  <a:prstClr val="black"/>
                </a:solidFill>
              </a:rPr>
              <a:t>in the called function </a:t>
            </a:r>
            <a:r>
              <a:rPr lang="en-US" sz="2400" dirty="0">
                <a:solidFill>
                  <a:prstClr val="black"/>
                </a:solidFill>
                <a:latin typeface="Corbel" panose="020B0503020204020204"/>
              </a:rPr>
              <a:t>with a cut-and-paste of the argument text.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57" name="Group 56">
            <a:extLst>
              <a:ext uri="{FF2B5EF4-FFF2-40B4-BE49-F238E27FC236}">
                <a16:creationId xmlns:a16="http://schemas.microsoft.com/office/drawing/2014/main" id="{9E598F8C-965D-4892-88DE-D327DE057039}"/>
              </a:ext>
            </a:extLst>
          </p:cNvPr>
          <p:cNvGrpSpPr/>
          <p:nvPr/>
        </p:nvGrpSpPr>
        <p:grpSpPr>
          <a:xfrm>
            <a:off x="6138103" y="3822095"/>
            <a:ext cx="2961652" cy="1476458"/>
            <a:chOff x="4541520" y="3429000"/>
            <a:chExt cx="2705970" cy="1938992"/>
          </a:xfrm>
        </p:grpSpPr>
        <p:sp>
          <p:nvSpPr>
            <p:cNvPr id="58" name="Rectangle: Rounded Corners 57">
              <a:extLst>
                <a:ext uri="{FF2B5EF4-FFF2-40B4-BE49-F238E27FC236}">
                  <a16:creationId xmlns:a16="http://schemas.microsoft.com/office/drawing/2014/main" id="{90C18811-C95D-4B60-A42D-F18DC7AFC8FB}"/>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TextBox 58">
              <a:extLst>
                <a:ext uri="{FF2B5EF4-FFF2-40B4-BE49-F238E27FC236}">
                  <a16:creationId xmlns:a16="http://schemas.microsoft.com/office/drawing/2014/main" id="{AF2A0E4A-178A-494A-B3D6-C372FB815C8C}"/>
                </a:ext>
              </a:extLst>
            </p:cNvPr>
            <p:cNvSpPr txBox="1"/>
            <p:nvPr/>
          </p:nvSpPr>
          <p:spPr>
            <a:xfrm>
              <a:off x="4572000" y="3458965"/>
              <a:ext cx="2673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main()'s Activation Record</a:t>
              </a:r>
            </a:p>
          </p:txBody>
        </p:sp>
      </p:grpSp>
      <p:sp>
        <p:nvSpPr>
          <p:cNvPr id="70" name="Rectangle 69">
            <a:extLst>
              <a:ext uri="{FF2B5EF4-FFF2-40B4-BE49-F238E27FC236}">
                <a16:creationId xmlns:a16="http://schemas.microsoft.com/office/drawing/2014/main" id="{C9652043-618C-4F3D-AFC9-BE27ED505759}"/>
              </a:ext>
            </a:extLst>
          </p:cNvPr>
          <p:cNvSpPr/>
          <p:nvPr/>
        </p:nvSpPr>
        <p:spPr>
          <a:xfrm>
            <a:off x="373117" y="2312276"/>
            <a:ext cx="5671409" cy="349500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Define a C++</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macro that computes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square of a number</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#define square(a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int x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int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result = square(++x);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grpSp>
        <p:nvGrpSpPr>
          <p:cNvPr id="85" name="Group 84">
            <a:extLst>
              <a:ext uri="{FF2B5EF4-FFF2-40B4-BE49-F238E27FC236}">
                <a16:creationId xmlns:a16="http://schemas.microsoft.com/office/drawing/2014/main" id="{B1ECA67F-475B-4490-B517-60739873579C}"/>
              </a:ext>
            </a:extLst>
          </p:cNvPr>
          <p:cNvGrpSpPr/>
          <p:nvPr/>
        </p:nvGrpSpPr>
        <p:grpSpPr>
          <a:xfrm>
            <a:off x="6806162" y="4199729"/>
            <a:ext cx="1344766" cy="414558"/>
            <a:chOff x="8299922" y="-747328"/>
            <a:chExt cx="570116" cy="414558"/>
          </a:xfrm>
        </p:grpSpPr>
        <p:sp>
          <p:nvSpPr>
            <p:cNvPr id="86" name="TextBox 85">
              <a:extLst>
                <a:ext uri="{FF2B5EF4-FFF2-40B4-BE49-F238E27FC236}">
                  <a16:creationId xmlns:a16="http://schemas.microsoft.com/office/drawing/2014/main" id="{ED21CE07-8FCD-4B85-BD6E-01E2356C8975}"/>
                </a:ext>
              </a:extLst>
            </p:cNvPr>
            <p:cNvSpPr txBox="1"/>
            <p:nvPr/>
          </p:nvSpPr>
          <p:spPr>
            <a:xfrm>
              <a:off x="8299922" y="-747328"/>
              <a:ext cx="1279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x</a:t>
              </a:r>
            </a:p>
          </p:txBody>
        </p:sp>
        <p:sp>
          <p:nvSpPr>
            <p:cNvPr id="87" name="Rectangle 86">
              <a:extLst>
                <a:ext uri="{FF2B5EF4-FFF2-40B4-BE49-F238E27FC236}">
                  <a16:creationId xmlns:a16="http://schemas.microsoft.com/office/drawing/2014/main" id="{0910C6C2-D9B7-4B69-B87F-CFB1CAADCE7E}"/>
                </a:ext>
              </a:extLst>
            </p:cNvPr>
            <p:cNvSpPr/>
            <p:nvPr/>
          </p:nvSpPr>
          <p:spPr>
            <a:xfrm>
              <a:off x="8418951" y="-727116"/>
              <a:ext cx="451087"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sp>
        <p:nvSpPr>
          <p:cNvPr id="88" name="TextBox 87">
            <a:extLst>
              <a:ext uri="{FF2B5EF4-FFF2-40B4-BE49-F238E27FC236}">
                <a16:creationId xmlns:a16="http://schemas.microsoft.com/office/drawing/2014/main" id="{4B63D0CD-44D3-45E7-B285-D4322856D971}"/>
              </a:ext>
            </a:extLst>
          </p:cNvPr>
          <p:cNvSpPr txBox="1"/>
          <p:nvPr/>
        </p:nvSpPr>
        <p:spPr>
          <a:xfrm>
            <a:off x="7361724" y="4217059"/>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nsolas" panose="020B0609020204030204" pitchFamily="49" charset="0"/>
              </a:rPr>
              <a:t>10</a:t>
            </a: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cxnSp>
        <p:nvCxnSpPr>
          <p:cNvPr id="27" name="Straight Arrow Connector 26">
            <a:extLst>
              <a:ext uri="{FF2B5EF4-FFF2-40B4-BE49-F238E27FC236}">
                <a16:creationId xmlns:a16="http://schemas.microsoft.com/office/drawing/2014/main" id="{E68B27D2-717F-43E9-88F6-91BD352099B6}"/>
              </a:ext>
            </a:extLst>
          </p:cNvPr>
          <p:cNvCxnSpPr/>
          <p:nvPr/>
        </p:nvCxnSpPr>
        <p:spPr>
          <a:xfrm>
            <a:off x="171702" y="380610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C516005-723A-A545-84A6-0BB055904C22}"/>
              </a:ext>
            </a:extLst>
          </p:cNvPr>
          <p:cNvCxnSpPr/>
          <p:nvPr/>
        </p:nvCxnSpPr>
        <p:spPr>
          <a:xfrm>
            <a:off x="408185" y="40793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197887CE-C509-D944-B6B1-A93C161B3542}"/>
              </a:ext>
            </a:extLst>
          </p:cNvPr>
          <p:cNvGrpSpPr/>
          <p:nvPr/>
        </p:nvGrpSpPr>
        <p:grpSpPr>
          <a:xfrm>
            <a:off x="6313644" y="4671878"/>
            <a:ext cx="1837284" cy="411560"/>
            <a:chOff x="8299922" y="-747328"/>
            <a:chExt cx="778920" cy="411560"/>
          </a:xfrm>
        </p:grpSpPr>
        <p:sp>
          <p:nvSpPr>
            <p:cNvPr id="45" name="TextBox 44">
              <a:extLst>
                <a:ext uri="{FF2B5EF4-FFF2-40B4-BE49-F238E27FC236}">
                  <a16:creationId xmlns:a16="http://schemas.microsoft.com/office/drawing/2014/main" id="{CDCB9321-0FF0-C843-BDC9-93A5CDB8B0EE}"/>
                </a:ext>
              </a:extLst>
            </p:cNvPr>
            <p:cNvSpPr txBox="1"/>
            <p:nvPr/>
          </p:nvSpPr>
          <p:spPr>
            <a:xfrm>
              <a:off x="8299922" y="-747328"/>
              <a:ext cx="3331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FFFF"/>
                  </a:solidFill>
                  <a:effectLst/>
                  <a:uLnTx/>
                  <a:uFillTx/>
                  <a:latin typeface="Corbel" panose="020B0503020204020204"/>
                  <a:ea typeface="+mn-ea"/>
                  <a:cs typeface="+mn-cs"/>
                </a:rPr>
                <a:t>result</a:t>
              </a:r>
            </a:p>
          </p:txBody>
        </p:sp>
        <p:sp>
          <p:nvSpPr>
            <p:cNvPr id="47" name="Rectangle 46">
              <a:extLst>
                <a:ext uri="{FF2B5EF4-FFF2-40B4-BE49-F238E27FC236}">
                  <a16:creationId xmlns:a16="http://schemas.microsoft.com/office/drawing/2014/main" id="{FC7454DF-1BD3-3A44-9221-E450E0A31FE4}"/>
                </a:ext>
              </a:extLst>
            </p:cNvPr>
            <p:cNvSpPr/>
            <p:nvPr/>
          </p:nvSpPr>
          <p:spPr>
            <a:xfrm>
              <a:off x="8627755" y="-730114"/>
              <a:ext cx="451087"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49" name="Straight Arrow Connector 48">
            <a:extLst>
              <a:ext uri="{FF2B5EF4-FFF2-40B4-BE49-F238E27FC236}">
                <a16:creationId xmlns:a16="http://schemas.microsoft.com/office/drawing/2014/main" id="{F8DEFF78-3A2F-5E4B-B034-085D965774E9}"/>
              </a:ext>
            </a:extLst>
          </p:cNvPr>
          <p:cNvCxnSpPr/>
          <p:nvPr/>
        </p:nvCxnSpPr>
        <p:spPr>
          <a:xfrm>
            <a:off x="408185" y="437543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BF1C87-0F4C-4B21-97D5-BAF80EAF8AAE}"/>
              </a:ext>
            </a:extLst>
          </p:cNvPr>
          <p:cNvCxnSpPr/>
          <p:nvPr/>
        </p:nvCxnSpPr>
        <p:spPr>
          <a:xfrm>
            <a:off x="426974" y="49912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7471E1-C6DB-4E1A-A01C-56CD38F78BE2}"/>
              </a:ext>
            </a:extLst>
          </p:cNvPr>
          <p:cNvSpPr txBox="1"/>
          <p:nvPr/>
        </p:nvSpPr>
        <p:spPr>
          <a:xfrm>
            <a:off x="2640475" y="2963479"/>
            <a:ext cx="935277" cy="400110"/>
          </a:xfrm>
          <a:prstGeom prst="rect">
            <a:avLst/>
          </a:prstGeom>
          <a:noFill/>
        </p:spPr>
        <p:txBody>
          <a:bodyPr wrap="square">
            <a:spAutoFit/>
          </a:bodyPr>
          <a:lstStyle/>
          <a:p>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a:t>
            </a:r>
            <a:endParaRPr lang="en-US" sz="2000" dirty="0"/>
          </a:p>
        </p:txBody>
      </p:sp>
      <p:sp>
        <p:nvSpPr>
          <p:cNvPr id="21" name="TextBox 20">
            <a:extLst>
              <a:ext uri="{FF2B5EF4-FFF2-40B4-BE49-F238E27FC236}">
                <a16:creationId xmlns:a16="http://schemas.microsoft.com/office/drawing/2014/main" id="{E8CA3352-9ECA-482F-BE7A-0F871CA84032}"/>
              </a:ext>
            </a:extLst>
          </p:cNvPr>
          <p:cNvSpPr txBox="1"/>
          <p:nvPr/>
        </p:nvSpPr>
        <p:spPr>
          <a:xfrm>
            <a:off x="3176506" y="2963479"/>
            <a:ext cx="935277" cy="400110"/>
          </a:xfrm>
          <a:prstGeom prst="rect">
            <a:avLst/>
          </a:prstGeom>
          <a:noFill/>
        </p:spPr>
        <p:txBody>
          <a:bodyPr wrap="square">
            <a:spAutoFit/>
          </a:bodyPr>
          <a:lstStyle/>
          <a:p>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a:t>
            </a:r>
            <a:endParaRPr lang="en-US" sz="2000" dirty="0"/>
          </a:p>
        </p:txBody>
      </p:sp>
      <p:sp>
        <p:nvSpPr>
          <p:cNvPr id="4" name="Rectangle 3">
            <a:extLst>
              <a:ext uri="{FF2B5EF4-FFF2-40B4-BE49-F238E27FC236}">
                <a16:creationId xmlns:a16="http://schemas.microsoft.com/office/drawing/2014/main" id="{9044539E-26E0-435C-BA10-C5B2366A18B4}"/>
              </a:ext>
            </a:extLst>
          </p:cNvPr>
          <p:cNvSpPr/>
          <p:nvPr/>
        </p:nvSpPr>
        <p:spPr>
          <a:xfrm>
            <a:off x="2572082" y="3042812"/>
            <a:ext cx="166943" cy="243184"/>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7563E0-92A8-49DB-AD9C-CC0416FB6C56}"/>
              </a:ext>
            </a:extLst>
          </p:cNvPr>
          <p:cNvSpPr/>
          <p:nvPr/>
        </p:nvSpPr>
        <p:spPr>
          <a:xfrm>
            <a:off x="3126831" y="3042813"/>
            <a:ext cx="296449" cy="243184"/>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382A12D0-665C-4473-BAFA-B8EA936E2665}"/>
              </a:ext>
            </a:extLst>
          </p:cNvPr>
          <p:cNvSpPr txBox="1"/>
          <p:nvPr/>
        </p:nvSpPr>
        <p:spPr>
          <a:xfrm>
            <a:off x="2720307" y="4794103"/>
            <a:ext cx="935277"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++x</a:t>
            </a:r>
            <a:endParaRPr lang="en-US" sz="2000" dirty="0">
              <a:solidFill>
                <a:srgbClr val="FF0000"/>
              </a:solidFill>
            </a:endParaRPr>
          </a:p>
        </p:txBody>
      </p:sp>
      <p:sp>
        <p:nvSpPr>
          <p:cNvPr id="25" name="TextBox 24">
            <a:extLst>
              <a:ext uri="{FF2B5EF4-FFF2-40B4-BE49-F238E27FC236}">
                <a16:creationId xmlns:a16="http://schemas.microsoft.com/office/drawing/2014/main" id="{6A6477D9-E273-49CE-AAE5-B12BB94FB592}"/>
              </a:ext>
            </a:extLst>
          </p:cNvPr>
          <p:cNvSpPr txBox="1"/>
          <p:nvPr/>
        </p:nvSpPr>
        <p:spPr>
          <a:xfrm>
            <a:off x="2271455" y="2960814"/>
            <a:ext cx="935277"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++x</a:t>
            </a:r>
            <a:endParaRPr lang="en-US" sz="2000" dirty="0">
              <a:solidFill>
                <a:srgbClr val="FF0000"/>
              </a:solidFill>
            </a:endParaRPr>
          </a:p>
        </p:txBody>
      </p:sp>
      <p:sp>
        <p:nvSpPr>
          <p:cNvPr id="29" name="Rectangle 28">
            <a:extLst>
              <a:ext uri="{FF2B5EF4-FFF2-40B4-BE49-F238E27FC236}">
                <a16:creationId xmlns:a16="http://schemas.microsoft.com/office/drawing/2014/main" id="{25DBB998-9823-4066-9D2C-892C28B40053}"/>
              </a:ext>
            </a:extLst>
          </p:cNvPr>
          <p:cNvSpPr/>
          <p:nvPr/>
        </p:nvSpPr>
        <p:spPr>
          <a:xfrm>
            <a:off x="3656697" y="3042812"/>
            <a:ext cx="600786" cy="243184"/>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54330A-02AC-4296-8786-81E2DD75216D}"/>
              </a:ext>
            </a:extLst>
          </p:cNvPr>
          <p:cNvSpPr/>
          <p:nvPr/>
        </p:nvSpPr>
        <p:spPr>
          <a:xfrm>
            <a:off x="1938543" y="4853103"/>
            <a:ext cx="1637209" cy="374706"/>
          </a:xfrm>
          <a:prstGeom prst="rect">
            <a:avLst/>
          </a:prstGeom>
          <a:solidFill>
            <a:srgbClr val="FDF1E9">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3A510565-0DC6-4C44-8C2E-F45E255FAE67}"/>
              </a:ext>
            </a:extLst>
          </p:cNvPr>
          <p:cNvSpPr txBox="1"/>
          <p:nvPr/>
        </p:nvSpPr>
        <p:spPr>
          <a:xfrm>
            <a:off x="2273543" y="2958727"/>
            <a:ext cx="935277"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++x</a:t>
            </a:r>
            <a:endParaRPr lang="en-US" sz="2000" dirty="0">
              <a:solidFill>
                <a:srgbClr val="FF0000"/>
              </a:solidFill>
            </a:endParaRPr>
          </a:p>
        </p:txBody>
      </p:sp>
      <p:sp>
        <p:nvSpPr>
          <p:cNvPr id="30" name="TextBox 29">
            <a:extLst>
              <a:ext uri="{FF2B5EF4-FFF2-40B4-BE49-F238E27FC236}">
                <a16:creationId xmlns:a16="http://schemas.microsoft.com/office/drawing/2014/main" id="{D20C1ED4-ECF3-4FCB-98AC-1C3F0E1BC1D4}"/>
              </a:ext>
            </a:extLst>
          </p:cNvPr>
          <p:cNvSpPr txBox="1"/>
          <p:nvPr/>
        </p:nvSpPr>
        <p:spPr>
          <a:xfrm>
            <a:off x="2736730" y="2968492"/>
            <a:ext cx="1693313"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++x</a:t>
            </a:r>
            <a:r>
              <a:rPr kumimoji="0" lang="en-US" sz="7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effectLst/>
                <a:uLnTx/>
                <a:uFillTx/>
                <a:latin typeface="Consolas" panose="020B0609020204030204" pitchFamily="49" charset="0"/>
                <a:ea typeface="+mn-ea"/>
                <a:cs typeface="Courier New" panose="02070309020205020404" pitchFamily="49" charset="0"/>
              </a:rPr>
              <a:t>*</a:t>
            </a:r>
            <a:r>
              <a:rPr kumimoji="0" lang="en-US" sz="2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++x</a:t>
            </a:r>
            <a:endParaRPr lang="en-US" sz="2000" dirty="0">
              <a:solidFill>
                <a:srgbClr val="FF0000"/>
              </a:solidFill>
            </a:endParaRPr>
          </a:p>
        </p:txBody>
      </p:sp>
      <p:cxnSp>
        <p:nvCxnSpPr>
          <p:cNvPr id="32" name="Straight Arrow Connector 31">
            <a:extLst>
              <a:ext uri="{FF2B5EF4-FFF2-40B4-BE49-F238E27FC236}">
                <a16:creationId xmlns:a16="http://schemas.microsoft.com/office/drawing/2014/main" id="{1B862622-6BDF-428C-8DD5-3E204CF2E802}"/>
              </a:ext>
            </a:extLst>
          </p:cNvPr>
          <p:cNvCxnSpPr>
            <a:cxnSpLocks/>
          </p:cNvCxnSpPr>
          <p:nvPr/>
        </p:nvCxnSpPr>
        <p:spPr>
          <a:xfrm>
            <a:off x="1938543" y="4671878"/>
            <a:ext cx="181088" cy="215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DC30006-4DCE-4F3B-9EA1-A9294E3328AD}"/>
              </a:ext>
            </a:extLst>
          </p:cNvPr>
          <p:cNvSpPr txBox="1"/>
          <p:nvPr/>
        </p:nvSpPr>
        <p:spPr>
          <a:xfrm>
            <a:off x="7370505" y="4218090"/>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nsolas" panose="020B0609020204030204" pitchFamily="49" charset="0"/>
              </a:rPr>
              <a:t>11</a:t>
            </a: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35" name="TextBox 34">
            <a:extLst>
              <a:ext uri="{FF2B5EF4-FFF2-40B4-BE49-F238E27FC236}">
                <a16:creationId xmlns:a16="http://schemas.microsoft.com/office/drawing/2014/main" id="{CD03171E-5509-4457-B4B9-B46A2F0C2BF0}"/>
              </a:ext>
            </a:extLst>
          </p:cNvPr>
          <p:cNvSpPr txBox="1"/>
          <p:nvPr/>
        </p:nvSpPr>
        <p:spPr>
          <a:xfrm>
            <a:off x="7310167" y="4220972"/>
            <a:ext cx="587470"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11</a:t>
            </a:r>
            <a:endParaRPr lang="en-US" sz="2000" dirty="0">
              <a:solidFill>
                <a:srgbClr val="FF0000"/>
              </a:solidFill>
            </a:endParaRPr>
          </a:p>
        </p:txBody>
      </p:sp>
      <p:cxnSp>
        <p:nvCxnSpPr>
          <p:cNvPr id="36" name="Straight Arrow Connector 35">
            <a:extLst>
              <a:ext uri="{FF2B5EF4-FFF2-40B4-BE49-F238E27FC236}">
                <a16:creationId xmlns:a16="http://schemas.microsoft.com/office/drawing/2014/main" id="{FE37EFD4-D5C1-49F1-A179-1D2B9A5003CB}"/>
              </a:ext>
            </a:extLst>
          </p:cNvPr>
          <p:cNvCxnSpPr>
            <a:cxnSpLocks/>
          </p:cNvCxnSpPr>
          <p:nvPr/>
        </p:nvCxnSpPr>
        <p:spPr>
          <a:xfrm>
            <a:off x="2481538" y="4676945"/>
            <a:ext cx="181088" cy="215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12EA8E-6876-43A9-85D9-D8462E4D7868}"/>
              </a:ext>
            </a:extLst>
          </p:cNvPr>
          <p:cNvSpPr txBox="1"/>
          <p:nvPr/>
        </p:nvSpPr>
        <p:spPr>
          <a:xfrm>
            <a:off x="7378610" y="4214085"/>
            <a:ext cx="4667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nsolas" panose="020B0609020204030204" pitchFamily="49" charset="0"/>
              </a:rPr>
              <a:t>12</a:t>
            </a: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41" name="TextBox 40">
            <a:extLst>
              <a:ext uri="{FF2B5EF4-FFF2-40B4-BE49-F238E27FC236}">
                <a16:creationId xmlns:a16="http://schemas.microsoft.com/office/drawing/2014/main" id="{508A37A1-1C5D-4FE5-95DE-337B3FE0B8C3}"/>
              </a:ext>
            </a:extLst>
          </p:cNvPr>
          <p:cNvSpPr txBox="1"/>
          <p:nvPr/>
        </p:nvSpPr>
        <p:spPr>
          <a:xfrm>
            <a:off x="7303176" y="4209787"/>
            <a:ext cx="587470"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12</a:t>
            </a:r>
            <a:endParaRPr lang="en-US" sz="2000" dirty="0">
              <a:solidFill>
                <a:srgbClr val="FF0000"/>
              </a:solidFill>
            </a:endParaRPr>
          </a:p>
        </p:txBody>
      </p:sp>
      <p:sp>
        <p:nvSpPr>
          <p:cNvPr id="3" name="TextBox 2">
            <a:extLst>
              <a:ext uri="{FF2B5EF4-FFF2-40B4-BE49-F238E27FC236}">
                <a16:creationId xmlns:a16="http://schemas.microsoft.com/office/drawing/2014/main" id="{0179CC3C-70B7-4096-8A12-0928501CFB4F}"/>
              </a:ext>
            </a:extLst>
          </p:cNvPr>
          <p:cNvSpPr txBox="1"/>
          <p:nvPr/>
        </p:nvSpPr>
        <p:spPr>
          <a:xfrm>
            <a:off x="2194013" y="4532861"/>
            <a:ext cx="694421" cy="461665"/>
          </a:xfrm>
          <a:prstGeom prst="rect">
            <a:avLst/>
          </a:prstGeom>
          <a:noFill/>
        </p:spPr>
        <p:txBody>
          <a:bodyPr wrap="none" rtlCol="0">
            <a:spAutoFit/>
          </a:bodyPr>
          <a:lstStyle/>
          <a:p>
            <a:r>
              <a:rPr lang="en-US" sz="2400" dirty="0">
                <a:solidFill>
                  <a:srgbClr val="FF0000"/>
                </a:solidFill>
                <a:latin typeface="Consolas" panose="020B0609020204030204" pitchFamily="49" charset="0"/>
              </a:rPr>
              <a:t>132</a:t>
            </a:r>
          </a:p>
        </p:txBody>
      </p:sp>
      <p:sp>
        <p:nvSpPr>
          <p:cNvPr id="39" name="Speech Bubble: Rectangle with Corners Rounded 38">
            <a:extLst>
              <a:ext uri="{FF2B5EF4-FFF2-40B4-BE49-F238E27FC236}">
                <a16:creationId xmlns:a16="http://schemas.microsoft.com/office/drawing/2014/main" id="{1C2FA41B-9324-4E37-8C37-1B7B2CA108A6}"/>
              </a:ext>
            </a:extLst>
          </p:cNvPr>
          <p:cNvSpPr/>
          <p:nvPr/>
        </p:nvSpPr>
        <p:spPr>
          <a:xfrm>
            <a:off x="2846088" y="2016418"/>
            <a:ext cx="2831293" cy="1023887"/>
          </a:xfrm>
          <a:prstGeom prst="wedgeRoundRectCallout">
            <a:avLst>
              <a:gd name="adj1" fmla="val -80648"/>
              <a:gd name="adj2" fmla="val 526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 the way we define a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macro function</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a:t>
            </a:r>
          </a:p>
        </p:txBody>
      </p:sp>
      <p:sp>
        <p:nvSpPr>
          <p:cNvPr id="42" name="Speech Bubble: Rectangle with Corners Rounded 41">
            <a:extLst>
              <a:ext uri="{FF2B5EF4-FFF2-40B4-BE49-F238E27FC236}">
                <a16:creationId xmlns:a16="http://schemas.microsoft.com/office/drawing/2014/main" id="{A5755552-25D3-4290-89BD-8D85BB8EBB46}"/>
              </a:ext>
            </a:extLst>
          </p:cNvPr>
          <p:cNvSpPr/>
          <p:nvPr/>
        </p:nvSpPr>
        <p:spPr>
          <a:xfrm>
            <a:off x="3320127" y="4005627"/>
            <a:ext cx="2825558" cy="863218"/>
          </a:xfrm>
          <a:prstGeom prst="wedgeRoundRectCallout">
            <a:avLst>
              <a:gd name="adj1" fmla="val -76491"/>
              <a:gd name="adj2" fmla="val 53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We can call it just like 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regular function.</a:t>
            </a:r>
          </a:p>
        </p:txBody>
      </p:sp>
      <p:sp>
        <p:nvSpPr>
          <p:cNvPr id="44" name="Speech Bubble: Rectangle with Corners Rounded 43">
            <a:extLst>
              <a:ext uri="{FF2B5EF4-FFF2-40B4-BE49-F238E27FC236}">
                <a16:creationId xmlns:a16="http://schemas.microsoft.com/office/drawing/2014/main" id="{219E6DBD-54DA-4CB4-92A2-93A940A767E1}"/>
              </a:ext>
            </a:extLst>
          </p:cNvPr>
          <p:cNvSpPr/>
          <p:nvPr/>
        </p:nvSpPr>
        <p:spPr>
          <a:xfrm>
            <a:off x="4208366" y="5401284"/>
            <a:ext cx="4431588" cy="1102401"/>
          </a:xfrm>
          <a:prstGeom prst="wedgeRoundRectCallout">
            <a:avLst>
              <a:gd name="adj1" fmla="val -72421"/>
              <a:gd name="adj2" fmla="val -736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When we use a macro, the compiler basically pastes the </a:t>
            </a:r>
            <a:r>
              <a:rPr lang="en-US" sz="2000" dirty="0">
                <a:solidFill>
                  <a:srgbClr val="FFCDCD"/>
                </a:solidFill>
                <a:latin typeface="Corbel" panose="020B0503020204020204" pitchFamily="34" charset="0"/>
              </a:rPr>
              <a:t>argument text </a:t>
            </a:r>
            <a:r>
              <a:rPr lang="en-US" sz="2000" dirty="0">
                <a:solidFill>
                  <a:prstClr val="white"/>
                </a:solidFill>
                <a:latin typeface="Corbel" panose="020B0503020204020204" pitchFamily="34" charset="0"/>
              </a:rPr>
              <a:t>directly into the macro…</a:t>
            </a:r>
          </a:p>
        </p:txBody>
      </p:sp>
      <p:sp>
        <p:nvSpPr>
          <p:cNvPr id="48" name="Speech Bubble: Rectangle with Corners Rounded 47">
            <a:extLst>
              <a:ext uri="{FF2B5EF4-FFF2-40B4-BE49-F238E27FC236}">
                <a16:creationId xmlns:a16="http://schemas.microsoft.com/office/drawing/2014/main" id="{6AF419DC-BB1D-426F-86B6-A2CC3CB27A40}"/>
              </a:ext>
            </a:extLst>
          </p:cNvPr>
          <p:cNvSpPr/>
          <p:nvPr/>
        </p:nvSpPr>
        <p:spPr>
          <a:xfrm>
            <a:off x="4978349" y="2173221"/>
            <a:ext cx="2961652" cy="1112037"/>
          </a:xfrm>
          <a:prstGeom prst="wedgeRoundRectCallout">
            <a:avLst>
              <a:gd name="adj1" fmla="val -76989"/>
              <a:gd name="adj2" fmla="val 373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 then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t>
            </a:r>
            <a:r>
              <a:rPr kumimoji="0" lang="en-US" sz="2000" b="0" i="0" u="none" strike="noStrike" kern="1200" cap="none" spc="0" normalizeH="0" noProof="0" dirty="0" err="1">
                <a:ln>
                  <a:noFill/>
                </a:ln>
                <a:solidFill>
                  <a:srgbClr val="FFCDCD"/>
                </a:solidFill>
                <a:effectLst/>
                <a:uLnTx/>
                <a:uFillTx/>
                <a:latin typeface="Corbel" panose="020B0503020204020204" pitchFamily="34" charset="0"/>
                <a:ea typeface="+mn-ea"/>
                <a:cs typeface="+mn-cs"/>
              </a:rPr>
              <a:t>inlines</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the call with the updated body of the macro.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6" name="Speech Bubble: Rectangle with Corners Rounded 45">
            <a:extLst>
              <a:ext uri="{FF2B5EF4-FFF2-40B4-BE49-F238E27FC236}">
                <a16:creationId xmlns:a16="http://schemas.microsoft.com/office/drawing/2014/main" id="{45EC4EA7-CFDF-4179-9B3E-33C144A65A8E}"/>
              </a:ext>
            </a:extLst>
          </p:cNvPr>
          <p:cNvSpPr/>
          <p:nvPr/>
        </p:nvSpPr>
        <p:spPr>
          <a:xfrm>
            <a:off x="528158" y="5807288"/>
            <a:ext cx="2678574" cy="927746"/>
          </a:xfrm>
          <a:prstGeom prst="wedgeRoundRectCallout">
            <a:avLst>
              <a:gd name="adj1" fmla="val 38652"/>
              <a:gd name="adj2" fmla="val -1173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err="1">
                <a:ln>
                  <a:noFill/>
                </a:ln>
                <a:solidFill>
                  <a:srgbClr val="FFCDCD"/>
                </a:solidFill>
                <a:effectLst/>
                <a:uLnTx/>
                <a:uFillTx/>
                <a:latin typeface="Corbel" panose="020B0503020204020204" pitchFamily="34" charset="0"/>
                <a:ea typeface="+mn-ea"/>
                <a:cs typeface="+mn-cs"/>
              </a:rPr>
              <a:t>inlined</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 code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is run within the caller’s environment.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0" name="Text Box 26">
            <a:extLst>
              <a:ext uri="{FF2B5EF4-FFF2-40B4-BE49-F238E27FC236}">
                <a16:creationId xmlns:a16="http://schemas.microsoft.com/office/drawing/2014/main" id="{F72817CE-5B87-4008-A7FD-A3DEFDFC15A3}"/>
              </a:ext>
            </a:extLst>
          </p:cNvPr>
          <p:cNvSpPr txBox="1">
            <a:spLocks noChangeArrowheads="1"/>
          </p:cNvSpPr>
          <p:nvPr/>
        </p:nvSpPr>
        <p:spPr bwMode="auto">
          <a:xfrm>
            <a:off x="6411458" y="2417707"/>
            <a:ext cx="4878897" cy="1200329"/>
          </a:xfrm>
          <a:prstGeom prst="rect">
            <a:avLst/>
          </a:prstGeom>
          <a:solidFill>
            <a:schemeClr val="bg1"/>
          </a:solidFill>
          <a:ln>
            <a:noFill/>
          </a:ln>
          <a:effectLst/>
        </p:spPr>
        <p:txBody>
          <a:bodyPr wrap="square">
            <a:spAutoFit/>
          </a:bodyPr>
          <a:lstStyle/>
          <a:p>
            <a:pPr lvl="0" algn="ctr">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As you can see, with macro</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expansion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you</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may not always get the expected behavior! </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sym typeface="Wingdings" panose="05000000000000000000" pitchFamily="2" charset="2"/>
              </a:rPr>
              <a:t></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6" name="Speech Bubble: Rectangle with Corners Rounded 55">
            <a:extLst>
              <a:ext uri="{FF2B5EF4-FFF2-40B4-BE49-F238E27FC236}">
                <a16:creationId xmlns:a16="http://schemas.microsoft.com/office/drawing/2014/main" id="{1A336B36-405E-41DF-9695-68E781ECF841}"/>
              </a:ext>
            </a:extLst>
          </p:cNvPr>
          <p:cNvSpPr/>
          <p:nvPr/>
        </p:nvSpPr>
        <p:spPr>
          <a:xfrm>
            <a:off x="3583882" y="4129936"/>
            <a:ext cx="2293932" cy="748946"/>
          </a:xfrm>
          <a:prstGeom prst="wedgeRoundRectCallout">
            <a:avLst>
              <a:gd name="adj1" fmla="val -76491"/>
              <a:gd name="adj2" fmla="val 53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So it can access its variables.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4" name="Rectangle 53">
            <a:extLst>
              <a:ext uri="{FF2B5EF4-FFF2-40B4-BE49-F238E27FC236}">
                <a16:creationId xmlns:a16="http://schemas.microsoft.com/office/drawing/2014/main" id="{A555F4B4-32B2-48ED-B28E-AF2574ECAC0E}"/>
              </a:ext>
            </a:extLst>
          </p:cNvPr>
          <p:cNvSpPr/>
          <p:nvPr/>
        </p:nvSpPr>
        <p:spPr>
          <a:xfrm>
            <a:off x="6896055" y="3877926"/>
            <a:ext cx="44004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5" name="Rectangle 54">
            <a:extLst>
              <a:ext uri="{FF2B5EF4-FFF2-40B4-BE49-F238E27FC236}">
                <a16:creationId xmlns:a16="http://schemas.microsoft.com/office/drawing/2014/main" id="{F7AC1BA9-DB97-430B-ADB4-742BB9BADF30}"/>
              </a:ext>
            </a:extLst>
          </p:cNvPr>
          <p:cNvSpPr/>
          <p:nvPr/>
        </p:nvSpPr>
        <p:spPr>
          <a:xfrm>
            <a:off x="6898693" y="3884398"/>
            <a:ext cx="44021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Arrow Connector 59">
            <a:extLst>
              <a:ext uri="{FF2B5EF4-FFF2-40B4-BE49-F238E27FC236}">
                <a16:creationId xmlns:a16="http://schemas.microsoft.com/office/drawing/2014/main" id="{FCA7B630-4BA7-4B6C-8021-F25C47FEC260}"/>
              </a:ext>
            </a:extLst>
          </p:cNvPr>
          <p:cNvCxnSpPr/>
          <p:nvPr/>
        </p:nvCxnSpPr>
        <p:spPr>
          <a:xfrm>
            <a:off x="433673" y="52793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 Box 26">
            <a:extLst>
              <a:ext uri="{FF2B5EF4-FFF2-40B4-BE49-F238E27FC236}">
                <a16:creationId xmlns:a16="http://schemas.microsoft.com/office/drawing/2014/main" id="{90680A19-43AB-4FB3-9971-C48E9E846F1F}"/>
              </a:ext>
            </a:extLst>
          </p:cNvPr>
          <p:cNvSpPr txBox="1">
            <a:spLocks noChangeArrowheads="1"/>
          </p:cNvSpPr>
          <p:nvPr/>
        </p:nvSpPr>
        <p:spPr bwMode="auto">
          <a:xfrm>
            <a:off x="2992469" y="5054416"/>
            <a:ext cx="4878897" cy="461665"/>
          </a:xfrm>
          <a:prstGeom prst="rect">
            <a:avLst/>
          </a:prstGeom>
          <a:noFill/>
          <a:ln>
            <a:noFill/>
          </a:ln>
          <a:effectLst/>
        </p:spPr>
        <p:txBody>
          <a:bodyPr wrap="square">
            <a:spAutoFit/>
          </a:bodyPr>
          <a:lstStyle/>
          <a:p>
            <a:pPr lvl="0">
              <a:defRPr/>
            </a:pPr>
            <a:r>
              <a:rPr kumimoji="0" lang="en-US" sz="2400" b="0" i="0" u="none" strike="noStrike" kern="1200" cap="none" spc="0" normalizeH="0" baseline="0" noProof="0" dirty="0">
                <a:ln>
                  <a:noFill/>
                </a:ln>
                <a:solidFill>
                  <a:srgbClr val="00B0F0"/>
                </a:solidFill>
                <a:effectLst/>
                <a:uLnTx/>
                <a:uFillTx/>
                <a:latin typeface="Consolas" panose="020B0609020204030204" pitchFamily="49" charset="0"/>
              </a:rPr>
              <a:t>// Prints 132</a:t>
            </a:r>
          </a:p>
        </p:txBody>
      </p:sp>
    </p:spTree>
    <p:extLst>
      <p:ext uri="{BB962C8B-B14F-4D97-AF65-F5344CB8AC3E}">
        <p14:creationId xmlns:p14="http://schemas.microsoft.com/office/powerpoint/2010/main" val="1038768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22" presetClass="entr" presetSubtype="8"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90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54"/>
                                        </p:tgtEl>
                                      </p:cBhvr>
                                    </p:animEffect>
                                    <p:set>
                                      <p:cBhvr>
                                        <p:cTn id="45" dur="1" fill="hold">
                                          <p:stCondLst>
                                            <p:cond delay="499"/>
                                          </p:stCondLst>
                                        </p:cTn>
                                        <p:tgtEl>
                                          <p:spTgt spid="5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5"/>
                                        </p:tgtEl>
                                      </p:cBhvr>
                                    </p:animEffect>
                                    <p:set>
                                      <p:cBhvr>
                                        <p:cTn id="48" dur="1" fill="hold">
                                          <p:stCondLst>
                                            <p:cond delay="499"/>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51"/>
                                        </p:tgtEl>
                                      </p:cBhvr>
                                    </p:animEffect>
                                    <p:set>
                                      <p:cBhvr>
                                        <p:cTn id="53" dur="1" fill="hold">
                                          <p:stCondLst>
                                            <p:cond delay="499"/>
                                          </p:stCondLst>
                                        </p:cTn>
                                        <p:tgtEl>
                                          <p:spTgt spid="5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2.91667E-6 -4.07407E-6 L 0.05508 -0.26226 " pathEditMode="relative" rAng="0" ptsTypes="AA">
                                      <p:cBhvr>
                                        <p:cTn id="62" dur="2000" fill="hold"/>
                                        <p:tgtEl>
                                          <p:spTgt spid="44"/>
                                        </p:tgtEl>
                                        <p:attrNameLst>
                                          <p:attrName>ppt_x</p:attrName>
                                          <p:attrName>ppt_y</p:attrName>
                                        </p:attrNameLst>
                                      </p:cBhvr>
                                      <p:rCtr x="2747" y="-13125"/>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2.29167E-6 -2.59259E-6 L 0.01536 -2.59259E-6 " pathEditMode="relative" rAng="0" ptsTypes="AA">
                                      <p:cBhvr>
                                        <p:cTn id="66" dur="2000" fill="hold"/>
                                        <p:tgtEl>
                                          <p:spTgt spid="20"/>
                                        </p:tgtEl>
                                        <p:attrNameLst>
                                          <p:attrName>ppt_x</p:attrName>
                                          <p:attrName>ppt_y</p:attrName>
                                        </p:attrNameLst>
                                      </p:cBhvr>
                                      <p:rCtr x="768" y="0"/>
                                    </p:animMotion>
                                  </p:childTnLst>
                                </p:cTn>
                              </p:par>
                              <p:par>
                                <p:cTn id="67" presetID="42" presetClass="path" presetSubtype="0" accel="50000" decel="50000" fill="hold" grpId="1" nodeType="withEffect">
                                  <p:stCondLst>
                                    <p:cond delay="0"/>
                                  </p:stCondLst>
                                  <p:childTnLst>
                                    <p:animMotion origin="layout" path="M 1.875E-6 -2.59259E-6 L 0.02187 -2.59259E-6 " pathEditMode="relative" rAng="0" ptsTypes="AA">
                                      <p:cBhvr>
                                        <p:cTn id="68" dur="2000" fill="hold"/>
                                        <p:tgtEl>
                                          <p:spTgt spid="21"/>
                                        </p:tgtEl>
                                        <p:attrNameLst>
                                          <p:attrName>ppt_x</p:attrName>
                                          <p:attrName>ppt_y</p:attrName>
                                        </p:attrNameLst>
                                      </p:cBhvr>
                                      <p:rCtr x="1094" y="0"/>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1" nodeType="clickEffect">
                                  <p:stCondLst>
                                    <p:cond delay="0"/>
                                  </p:stCondLst>
                                  <p:childTnLst>
                                    <p:animMotion origin="layout" path="M 1.66667E-6 -7.40741E-7 L -0.03685 -0.26736 " pathEditMode="relative" rAng="0" ptsTypes="AA">
                                      <p:cBhvr>
                                        <p:cTn id="76" dur="2000" fill="hold"/>
                                        <p:tgtEl>
                                          <p:spTgt spid="23"/>
                                        </p:tgtEl>
                                        <p:attrNameLst>
                                          <p:attrName>ppt_x</p:attrName>
                                          <p:attrName>ppt_y</p:attrName>
                                        </p:attrNameLst>
                                      </p:cBhvr>
                                      <p:rCtr x="-1849" y="-13380"/>
                                    </p:animMotion>
                                  </p:childTnLst>
                                </p:cTn>
                              </p:par>
                              <p:par>
                                <p:cTn id="77" presetID="10"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42" presetClass="path" presetSubtype="0" accel="50000" decel="50000" fill="hold" grpId="1" nodeType="withEffect">
                                  <p:stCondLst>
                                    <p:cond delay="0"/>
                                  </p:stCondLst>
                                  <p:childTnLst>
                                    <p:animMotion origin="layout" path="M 6.25E-7 3.7037E-7 L 0.04453 0.00069 " pathEditMode="relative" rAng="0" ptsTypes="AA">
                                      <p:cBhvr>
                                        <p:cTn id="85" dur="2000" fill="hold"/>
                                        <p:tgtEl>
                                          <p:spTgt spid="25"/>
                                        </p:tgtEl>
                                        <p:attrNameLst>
                                          <p:attrName>ppt_x</p:attrName>
                                          <p:attrName>ppt_y</p:attrName>
                                        </p:attrNameLst>
                                      </p:cBhvr>
                                      <p:rCtr x="2227" y="23"/>
                                    </p:animMotion>
                                  </p:childTnLst>
                                </p:cTn>
                              </p:par>
                              <p:par>
                                <p:cTn id="86" presetID="10" presetClass="entr" presetSubtype="0"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42" presetClass="path" presetSubtype="0" accel="50000" decel="50000" fill="hold" grpId="1" nodeType="withEffect">
                                  <p:stCondLst>
                                    <p:cond delay="0"/>
                                  </p:stCondLst>
                                  <p:childTnLst>
                                    <p:animMotion origin="layout" path="M 4.16667E-7 1.85185E-6 L 0.09544 1.85185E-6 " pathEditMode="relative" rAng="0" ptsTypes="AA">
                                      <p:cBhvr>
                                        <p:cTn id="92" dur="2000" fill="hold"/>
                                        <p:tgtEl>
                                          <p:spTgt spid="28"/>
                                        </p:tgtEl>
                                        <p:attrNameLst>
                                          <p:attrName>ppt_x</p:attrName>
                                          <p:attrName>ppt_y</p:attrName>
                                        </p:attrNameLst>
                                      </p:cBhvr>
                                      <p:rCtr x="4766" y="0"/>
                                    </p:animMotion>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4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down)">
                                      <p:cBhvr>
                                        <p:cTn id="104" dur="5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1" nodeType="clickEffect">
                                  <p:stCondLst>
                                    <p:cond delay="0"/>
                                  </p:stCondLst>
                                  <p:childTnLst>
                                    <p:animMotion origin="layout" path="M -2.08333E-7 2.96296E-6 L -0.08607 0.26736 " pathEditMode="relative" rAng="0" ptsTypes="AA">
                                      <p:cBhvr>
                                        <p:cTn id="112" dur="2000" fill="hold"/>
                                        <p:tgtEl>
                                          <p:spTgt spid="30"/>
                                        </p:tgtEl>
                                        <p:attrNameLst>
                                          <p:attrName>ppt_x</p:attrName>
                                          <p:attrName>ppt_y</p:attrName>
                                        </p:attrNameLst>
                                      </p:cBhvr>
                                      <p:rCtr x="-4310" y="13356"/>
                                    </p:animMotion>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down)">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wipe(down)">
                                      <p:cBhvr>
                                        <p:cTn id="129" dur="500"/>
                                        <p:tgtEl>
                                          <p:spTgt spid="56"/>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2" nodeType="clickEffect">
                                  <p:stCondLst>
                                    <p:cond delay="0"/>
                                  </p:stCondLst>
                                  <p:childTnLst>
                                    <p:animMotion origin="layout" path="M -8.33333E-7 -2.96296E-6 L -0.12747 -0.13078 " pathEditMode="relative" rAng="0" ptsTypes="AA">
                                      <p:cBhvr>
                                        <p:cTn id="133" dur="2000" fill="hold"/>
                                        <p:tgtEl>
                                          <p:spTgt spid="56"/>
                                        </p:tgtEl>
                                        <p:attrNameLst>
                                          <p:attrName>ppt_x</p:attrName>
                                          <p:attrName>ppt_y</p:attrName>
                                        </p:attrNameLst>
                                      </p:cBhvr>
                                      <p:rCtr x="-6380" y="-6551"/>
                                    </p:animMotion>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6"/>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2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7"/>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27"/>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85"/>
                                        </p:tgtEl>
                                        <p:attrNameLst>
                                          <p:attrName>style.visibility</p:attrName>
                                        </p:attrNameLst>
                                      </p:cBhvr>
                                      <p:to>
                                        <p:strVal val="visible"/>
                                      </p:to>
                                    </p:set>
                                  </p:childTnLst>
                                </p:cTn>
                              </p:par>
                              <p:par>
                                <p:cTn id="160" presetID="1" presetClass="entr" presetSubtype="0" fill="hold" grpId="1" nodeType="withEffect">
                                  <p:stCondLst>
                                    <p:cond delay="0"/>
                                  </p:stCondLst>
                                  <p:childTnLst>
                                    <p:set>
                                      <p:cBhvr>
                                        <p:cTn id="161" dur="1" fill="hold">
                                          <p:stCondLst>
                                            <p:cond delay="0"/>
                                          </p:stCondLst>
                                        </p:cTn>
                                        <p:tgtEl>
                                          <p:spTgt spid="88"/>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nodeType="clickEffect">
                                  <p:stCondLst>
                                    <p:cond delay="0"/>
                                  </p:stCondLst>
                                  <p:childTnLst>
                                    <p:set>
                                      <p:cBhvr>
                                        <p:cTn id="165" dur="1" fill="hold">
                                          <p:stCondLst>
                                            <p:cond delay="0"/>
                                          </p:stCondLst>
                                        </p:cTn>
                                        <p:tgtEl>
                                          <p:spTgt spid="37"/>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49"/>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38"/>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49"/>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18"/>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18"/>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3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3"/>
                                        </p:tgtEl>
                                        <p:attrNameLst>
                                          <p:attrName>style.visibility</p:attrName>
                                        </p:attrNameLst>
                                      </p:cBhvr>
                                      <p:to>
                                        <p:strVal val="visible"/>
                                      </p:to>
                                    </p:set>
                                  </p:childTnLst>
                                </p:cTn>
                              </p:par>
                              <p:par>
                                <p:cTn id="194" presetID="10" presetClass="exit" presetSubtype="0" fill="hold" grpId="0" nodeType="withEffect">
                                  <p:stCondLst>
                                    <p:cond delay="0"/>
                                  </p:stCondLst>
                                  <p:childTnLst>
                                    <p:animEffect transition="out" filter="fade">
                                      <p:cBhvr>
                                        <p:cTn id="195" dur="500"/>
                                        <p:tgtEl>
                                          <p:spTgt spid="88"/>
                                        </p:tgtEl>
                                      </p:cBhvr>
                                    </p:animEffect>
                                    <p:set>
                                      <p:cBhvr>
                                        <p:cTn id="196" dur="1" fill="hold">
                                          <p:stCondLst>
                                            <p:cond delay="499"/>
                                          </p:stCondLst>
                                        </p:cTn>
                                        <p:tgtEl>
                                          <p:spTgt spid="88"/>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35"/>
                                        </p:tgtEl>
                                        <p:attrNameLst>
                                          <p:attrName>style.visibility</p:attrName>
                                        </p:attrNameLst>
                                      </p:cBhvr>
                                      <p:to>
                                        <p:strVal val="visible"/>
                                      </p:to>
                                    </p:set>
                                  </p:childTnLst>
                                </p:cTn>
                              </p:par>
                              <p:par>
                                <p:cTn id="201" presetID="42" presetClass="path" presetSubtype="0" accel="50000" decel="50000" fill="hold" grpId="1" nodeType="withEffect">
                                  <p:stCondLst>
                                    <p:cond delay="0"/>
                                  </p:stCondLst>
                                  <p:childTnLst>
                                    <p:animMotion origin="layout" path="M 2.08333E-6 4.07407E-6 L -0.43516 0.05694 " pathEditMode="relative" rAng="0" ptsTypes="AA">
                                      <p:cBhvr>
                                        <p:cTn id="202" dur="2000" fill="hold"/>
                                        <p:tgtEl>
                                          <p:spTgt spid="35"/>
                                        </p:tgtEl>
                                        <p:attrNameLst>
                                          <p:attrName>ppt_x</p:attrName>
                                          <p:attrName>ppt_y</p:attrName>
                                        </p:attrNameLst>
                                      </p:cBhvr>
                                      <p:rCtr x="-21758" y="2847"/>
                                    </p:animMotion>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32"/>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36"/>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0"/>
                                        </p:tgtEl>
                                        <p:attrNameLst>
                                          <p:attrName>style.visibility</p:attrName>
                                        </p:attrNameLst>
                                      </p:cBhvr>
                                      <p:to>
                                        <p:strVal val="visible"/>
                                      </p:to>
                                    </p:set>
                                  </p:childTnLst>
                                </p:cTn>
                              </p:par>
                              <p:par>
                                <p:cTn id="215" presetID="10" presetClass="exit" presetSubtype="0" fill="hold" grpId="1" nodeType="withEffect">
                                  <p:stCondLst>
                                    <p:cond delay="0"/>
                                  </p:stCondLst>
                                  <p:childTnLst>
                                    <p:animEffect transition="out" filter="fade">
                                      <p:cBhvr>
                                        <p:cTn id="216" dur="500"/>
                                        <p:tgtEl>
                                          <p:spTgt spid="33"/>
                                        </p:tgtEl>
                                      </p:cBhvr>
                                    </p:animEffect>
                                    <p:set>
                                      <p:cBhvr>
                                        <p:cTn id="217" dur="1" fill="hold">
                                          <p:stCondLst>
                                            <p:cond delay="499"/>
                                          </p:stCondLst>
                                        </p:cTn>
                                        <p:tgtEl>
                                          <p:spTgt spid="33"/>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41"/>
                                        </p:tgtEl>
                                        <p:attrNameLst>
                                          <p:attrName>style.visibility</p:attrName>
                                        </p:attrNameLst>
                                      </p:cBhvr>
                                      <p:to>
                                        <p:strVal val="visible"/>
                                      </p:to>
                                    </p:set>
                                  </p:childTnLst>
                                </p:cTn>
                              </p:par>
                              <p:par>
                                <p:cTn id="222" presetID="42" presetClass="path" presetSubtype="0" accel="50000" decel="50000" fill="hold" grpId="1" nodeType="withEffect">
                                  <p:stCondLst>
                                    <p:cond delay="0"/>
                                  </p:stCondLst>
                                  <p:childTnLst>
                                    <p:animMotion origin="layout" path="M 3.125E-6 4.44444E-6 L -0.38815 0.05995 " pathEditMode="relative" rAng="0" ptsTypes="AA">
                                      <p:cBhvr>
                                        <p:cTn id="223" dur="2000" fill="hold"/>
                                        <p:tgtEl>
                                          <p:spTgt spid="41"/>
                                        </p:tgtEl>
                                        <p:attrNameLst>
                                          <p:attrName>ppt_x</p:attrName>
                                          <p:attrName>ppt_y</p:attrName>
                                        </p:attrNameLst>
                                      </p:cBhvr>
                                      <p:rCtr x="-19414" y="2986"/>
                                    </p:animMotion>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36"/>
                                        </p:tgtEl>
                                        <p:attrNameLst>
                                          <p:attrName>style.visibility</p:attrName>
                                        </p:attrNameLst>
                                      </p:cBhvr>
                                      <p:to>
                                        <p:strVal val="hidden"/>
                                      </p:to>
                                    </p:set>
                                  </p:childTnLst>
                                </p:cTn>
                              </p:par>
                              <p:par>
                                <p:cTn id="228" presetID="10" presetClass="exit" presetSubtype="0" fill="hold" grpId="2" nodeType="withEffect">
                                  <p:stCondLst>
                                    <p:cond delay="0"/>
                                  </p:stCondLst>
                                  <p:childTnLst>
                                    <p:animEffect transition="out" filter="fade">
                                      <p:cBhvr>
                                        <p:cTn id="229" dur="500"/>
                                        <p:tgtEl>
                                          <p:spTgt spid="41"/>
                                        </p:tgtEl>
                                      </p:cBhvr>
                                    </p:animEffect>
                                    <p:set>
                                      <p:cBhvr>
                                        <p:cTn id="230" dur="1" fill="hold">
                                          <p:stCondLst>
                                            <p:cond delay="499"/>
                                          </p:stCondLst>
                                        </p:cTn>
                                        <p:tgtEl>
                                          <p:spTgt spid="41"/>
                                        </p:tgtEl>
                                        <p:attrNameLst>
                                          <p:attrName>style.visibility</p:attrName>
                                        </p:attrNameLst>
                                      </p:cBhvr>
                                      <p:to>
                                        <p:strVal val="hidden"/>
                                      </p:to>
                                    </p:set>
                                  </p:childTnLst>
                                </p:cTn>
                              </p:par>
                              <p:par>
                                <p:cTn id="231" presetID="10" presetClass="exit" presetSubtype="0" fill="hold" grpId="2" nodeType="withEffect">
                                  <p:stCondLst>
                                    <p:cond delay="0"/>
                                  </p:stCondLst>
                                  <p:childTnLst>
                                    <p:animEffect transition="out" filter="fade">
                                      <p:cBhvr>
                                        <p:cTn id="232" dur="500"/>
                                        <p:tgtEl>
                                          <p:spTgt spid="35"/>
                                        </p:tgtEl>
                                      </p:cBhvr>
                                    </p:animEffect>
                                    <p:set>
                                      <p:cBhvr>
                                        <p:cTn id="233" dur="1" fill="hold">
                                          <p:stCondLst>
                                            <p:cond delay="499"/>
                                          </p:stCondLst>
                                        </p:cTn>
                                        <p:tgtEl>
                                          <p:spTgt spid="35"/>
                                        </p:tgtEl>
                                        <p:attrNameLst>
                                          <p:attrName>style.visibility</p:attrName>
                                        </p:attrNameLst>
                                      </p:cBhvr>
                                      <p:to>
                                        <p:strVal val="hidden"/>
                                      </p:to>
                                    </p:set>
                                  </p:childTnLst>
                                </p:cTn>
                              </p:par>
                              <p:par>
                                <p:cTn id="234" presetID="10" presetClass="exit" presetSubtype="0" fill="hold" grpId="2" nodeType="withEffect">
                                  <p:stCondLst>
                                    <p:cond delay="0"/>
                                  </p:stCondLst>
                                  <p:childTnLst>
                                    <p:animEffect transition="out" filter="fade">
                                      <p:cBhvr>
                                        <p:cTn id="235" dur="500"/>
                                        <p:tgtEl>
                                          <p:spTgt spid="30"/>
                                        </p:tgtEl>
                                      </p:cBhvr>
                                    </p:animEffect>
                                    <p:set>
                                      <p:cBhvr>
                                        <p:cTn id="236" dur="1" fill="hold">
                                          <p:stCondLst>
                                            <p:cond delay="499"/>
                                          </p:stCondLst>
                                        </p:cTn>
                                        <p:tgtEl>
                                          <p:spTgt spid="30"/>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31"/>
                                        </p:tgtEl>
                                      </p:cBhvr>
                                    </p:animEffect>
                                    <p:set>
                                      <p:cBhvr>
                                        <p:cTn id="239" dur="1" fill="hold">
                                          <p:stCondLst>
                                            <p:cond delay="499"/>
                                          </p:stCondLst>
                                        </p:cTn>
                                        <p:tgtEl>
                                          <p:spTgt spid="31"/>
                                        </p:tgtEl>
                                        <p:attrNameLst>
                                          <p:attrName>style.visibility</p:attrName>
                                        </p:attrNameLst>
                                      </p:cBhvr>
                                      <p:to>
                                        <p:strVal val="hidden"/>
                                      </p:to>
                                    </p:set>
                                  </p:childTnLst>
                                </p:cTn>
                              </p:par>
                              <p:par>
                                <p:cTn id="240" presetID="1" presetClass="entr" presetSubtype="0" fill="hold" grpId="1" nodeType="withEffect">
                                  <p:stCondLst>
                                    <p:cond delay="0"/>
                                  </p:stCondLst>
                                  <p:childTnLst>
                                    <p:set>
                                      <p:cBhvr>
                                        <p:cTn id="241" dur="1" fill="hold">
                                          <p:stCondLst>
                                            <p:cond delay="0"/>
                                          </p:stCondLst>
                                        </p:cTn>
                                        <p:tgtEl>
                                          <p:spTgt spid="3"/>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42" presetClass="path" presetSubtype="0" accel="50000" decel="50000" fill="hold" grpId="0" nodeType="clickEffect">
                                  <p:stCondLst>
                                    <p:cond delay="0"/>
                                  </p:stCondLst>
                                  <p:childTnLst>
                                    <p:animMotion origin="layout" path="M -3.33333E-6 -4.44444E-6 L 0.4142 0.01551 " pathEditMode="relative" rAng="0" ptsTypes="AA">
                                      <p:cBhvr>
                                        <p:cTn id="245" dur="2000" fill="hold"/>
                                        <p:tgtEl>
                                          <p:spTgt spid="3"/>
                                        </p:tgtEl>
                                        <p:attrNameLst>
                                          <p:attrName>ppt_x</p:attrName>
                                          <p:attrName>ppt_y</p:attrName>
                                        </p:attrNameLst>
                                      </p:cBhvr>
                                      <p:rCtr x="20703" y="764"/>
                                    </p:animMotion>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nodeType="clickEffect">
                                  <p:stCondLst>
                                    <p:cond delay="0"/>
                                  </p:stCondLst>
                                  <p:childTnLst>
                                    <p:set>
                                      <p:cBhvr>
                                        <p:cTn id="249" dur="1" fill="hold">
                                          <p:stCondLst>
                                            <p:cond delay="0"/>
                                          </p:stCondLst>
                                        </p:cTn>
                                        <p:tgtEl>
                                          <p:spTgt spid="60"/>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61"/>
                                        </p:tgtEl>
                                        <p:attrNameLst>
                                          <p:attrName>style.visibility</p:attrName>
                                        </p:attrNameLst>
                                      </p:cBhvr>
                                      <p:to>
                                        <p:strVal val="visible"/>
                                      </p:to>
                                    </p:set>
                                    <p:animEffect transition="in" filter="wipe(left)">
                                      <p:cBhvr>
                                        <p:cTn id="254" dur="500"/>
                                        <p:tgtEl>
                                          <p:spTgt spid="61"/>
                                        </p:tgtEl>
                                      </p:cBhvr>
                                    </p:animEffec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nodeType="clickEffect">
                                  <p:stCondLst>
                                    <p:cond delay="0"/>
                                  </p:stCondLst>
                                  <p:childTnLst>
                                    <p:set>
                                      <p:cBhvr>
                                        <p:cTn id="258" dur="1" fill="hold">
                                          <p:stCondLst>
                                            <p:cond delay="0"/>
                                          </p:stCondLst>
                                        </p:cTn>
                                        <p:tgtEl>
                                          <p:spTgt spid="60"/>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94" grpId="0"/>
      <p:bldP spid="70" grpId="0" uiExpand="1" animBg="1"/>
      <p:bldP spid="88" grpId="0"/>
      <p:bldP spid="88" grpId="1"/>
      <p:bldP spid="20" grpId="0"/>
      <p:bldP spid="20" grpId="1"/>
      <p:bldP spid="21" grpId="0"/>
      <p:bldP spid="21" grpId="1"/>
      <p:bldP spid="4" grpId="0" animBg="1"/>
      <p:bldP spid="26" grpId="0" animBg="1"/>
      <p:bldP spid="23" grpId="0"/>
      <p:bldP spid="23" grpId="1"/>
      <p:bldP spid="25" grpId="0"/>
      <p:bldP spid="25" grpId="1"/>
      <p:bldP spid="29" grpId="0" animBg="1"/>
      <p:bldP spid="31" grpId="0" animBg="1"/>
      <p:bldP spid="31" grpId="1" animBg="1"/>
      <p:bldP spid="28" grpId="0"/>
      <p:bldP spid="28" grpId="1"/>
      <p:bldP spid="30" grpId="0"/>
      <p:bldP spid="30" grpId="1"/>
      <p:bldP spid="30" grpId="2"/>
      <p:bldP spid="33" grpId="0"/>
      <p:bldP spid="33" grpId="1"/>
      <p:bldP spid="35" grpId="0"/>
      <p:bldP spid="35" grpId="1"/>
      <p:bldP spid="35" grpId="2"/>
      <p:bldP spid="40" grpId="0"/>
      <p:bldP spid="41" grpId="0"/>
      <p:bldP spid="41" grpId="1"/>
      <p:bldP spid="41" grpId="2"/>
      <p:bldP spid="3" grpId="0"/>
      <p:bldP spid="3" grpId="1"/>
      <p:bldP spid="39" grpId="0" animBg="1"/>
      <p:bldP spid="39" grpId="1" animBg="1"/>
      <p:bldP spid="42" grpId="0" animBg="1"/>
      <p:bldP spid="42" grpId="1" animBg="1"/>
      <p:bldP spid="44" grpId="0" animBg="1"/>
      <p:bldP spid="44" grpId="1" animBg="1"/>
      <p:bldP spid="44" grpId="2" animBg="1"/>
      <p:bldP spid="48" grpId="0" animBg="1"/>
      <p:bldP spid="48" grpId="1" animBg="1"/>
      <p:bldP spid="46" grpId="0" animBg="1"/>
      <p:bldP spid="46" grpId="1" animBg="1"/>
      <p:bldP spid="50" grpId="0" animBg="1"/>
      <p:bldP spid="56" grpId="0" animBg="1"/>
      <p:bldP spid="56" grpId="1" animBg="1"/>
      <p:bldP spid="56" grpId="2" animBg="1"/>
      <p:bldP spid="54" grpId="0" animBg="1"/>
      <p:bldP spid="54" grpId="1" animBg="1"/>
      <p:bldP spid="55" grpId="0" animBg="1"/>
      <p:bldP spid="55" grpId="1" animBg="1"/>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Macro Expansion</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15820" y="4813881"/>
            <a:ext cx="10876038"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Are there any dangerous scenarios that can arise if care is not taken when passing by macro expansion?</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481735" y="2231839"/>
            <a:ext cx="11144208"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Given a function </a:t>
            </a:r>
            <a:r>
              <a:rPr lang="en-US" sz="3200" dirty="0">
                <a:solidFill>
                  <a:srgbClr val="00B0F0"/>
                </a:solidFill>
              </a:rPr>
              <a:t>int g(); </a:t>
            </a:r>
            <a:r>
              <a:rPr lang="en-US" sz="3200" dirty="0">
                <a:solidFill>
                  <a:prstClr val="black"/>
                </a:solidFill>
              </a:rPr>
              <a:t>which may have side effects, why would a call of </a:t>
            </a:r>
            <a:r>
              <a:rPr lang="en-US" sz="3200" dirty="0">
                <a:solidFill>
                  <a:srgbClr val="00B050"/>
                </a:solidFill>
              </a:rPr>
              <a:t>f(</a:t>
            </a:r>
            <a:r>
              <a:rPr lang="en-US" sz="3200" dirty="0">
                <a:solidFill>
                  <a:srgbClr val="00B0F0"/>
                </a:solidFill>
              </a:rPr>
              <a:t>g()</a:t>
            </a:r>
            <a:r>
              <a:rPr lang="en-US" sz="3200" dirty="0">
                <a:solidFill>
                  <a:srgbClr val="00B050"/>
                </a:solidFill>
              </a:rPr>
              <a:t>)</a:t>
            </a:r>
            <a:r>
              <a:rPr lang="en-US" sz="3200" dirty="0">
                <a:solidFill>
                  <a:prstClr val="black"/>
                </a:solidFill>
              </a:rPr>
              <a:t> to a macro-based function </a:t>
            </a:r>
            <a:r>
              <a:rPr lang="en-US" sz="3200" dirty="0">
                <a:solidFill>
                  <a:srgbClr val="00B050"/>
                </a:solidFill>
              </a:rPr>
              <a:t>f</a:t>
            </a:r>
            <a:r>
              <a:rPr lang="en-US" sz="3200" dirty="0">
                <a:solidFill>
                  <a:prstClr val="black"/>
                </a:solidFill>
              </a:rPr>
              <a:t> be dangerous?</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659723" y="112708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706376" y="3667645"/>
            <a:ext cx="1472045" cy="1143000"/>
          </a:xfrm>
          <a:prstGeom prst="rect">
            <a:avLst/>
          </a:prstGeom>
        </p:spPr>
      </p:pic>
      <p:pic>
        <p:nvPicPr>
          <p:cNvPr id="12" name="Picture 11">
            <a:extLst>
              <a:ext uri="{FF2B5EF4-FFF2-40B4-BE49-F238E27FC236}">
                <a16:creationId xmlns:a16="http://schemas.microsoft.com/office/drawing/2014/main" id="{582D0413-CDF6-4F49-A64A-508DDB2C20E2}"/>
              </a:ext>
            </a:extLst>
          </p:cNvPr>
          <p:cNvPicPr>
            <a:picLocks noChangeAspect="1"/>
          </p:cNvPicPr>
          <p:nvPr/>
        </p:nvPicPr>
        <p:blipFill>
          <a:blip r:embed="rId4"/>
          <a:stretch>
            <a:fillRect/>
          </a:stretch>
        </p:blipFill>
        <p:spPr>
          <a:xfrm>
            <a:off x="1892835" y="15255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41214747-67AF-4204-889A-BFACCEF35575}"/>
              </a:ext>
            </a:extLst>
          </p:cNvPr>
          <p:cNvSpPr/>
          <p:nvPr/>
        </p:nvSpPr>
        <p:spPr>
          <a:xfrm>
            <a:off x="3662831"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383B8A3F-F6D3-4067-8A32-A18A56573A1D}"/>
              </a:ext>
            </a:extLst>
          </p:cNvPr>
          <p:cNvSpPr/>
          <p:nvPr/>
        </p:nvSpPr>
        <p:spPr>
          <a:xfrm>
            <a:off x="3662004"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060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9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Let's do some Deep Dives</a:t>
            </a:r>
          </a:p>
        </p:txBody>
      </p:sp>
      <p:sp>
        <p:nvSpPr>
          <p:cNvPr id="13" name="TextBox 12">
            <a:extLst>
              <a:ext uri="{FF2B5EF4-FFF2-40B4-BE49-F238E27FC236}">
                <a16:creationId xmlns:a16="http://schemas.microsoft.com/office/drawing/2014/main" id="{6FEBCFAA-6BAE-4309-9D22-561A11CAC7B6}"/>
              </a:ext>
            </a:extLst>
          </p:cNvPr>
          <p:cNvSpPr txBox="1"/>
          <p:nvPr/>
        </p:nvSpPr>
        <p:spPr>
          <a:xfrm>
            <a:off x="1284318" y="1416170"/>
            <a:ext cx="9934842" cy="892552"/>
          </a:xfrm>
          <a:prstGeom prst="rect">
            <a:avLst/>
          </a:prstGeom>
          <a:noFill/>
        </p:spPr>
        <p:txBody>
          <a:bodyPr wrap="square">
            <a:spAutoFit/>
          </a:bodyPr>
          <a:lstStyle/>
          <a:p>
            <a:pPr algn="ctr"/>
            <a:r>
              <a:rPr lang="en-US" sz="2800" dirty="0">
                <a:solidFill>
                  <a:srgbClr val="00B0F0"/>
                </a:solidFill>
              </a:rPr>
              <a:t>Parameters</a:t>
            </a:r>
          </a:p>
          <a:p>
            <a:pPr algn="ctr"/>
            <a:r>
              <a:rPr lang="en-US" sz="2400" dirty="0"/>
              <a:t>We'll understand how functions pass arguments and receive parameters</a:t>
            </a: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9785394" y="196614"/>
            <a:ext cx="2064483" cy="1544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3AE420FA-34A3-4940-B29F-FC650182034D}"/>
              </a:ext>
            </a:extLst>
          </p:cNvPr>
          <p:cNvSpPr txBox="1"/>
          <p:nvPr/>
        </p:nvSpPr>
        <p:spPr>
          <a:xfrm>
            <a:off x="1284318" y="3467396"/>
            <a:ext cx="9934842" cy="892552"/>
          </a:xfrm>
          <a:prstGeom prst="rect">
            <a:avLst/>
          </a:prstGeom>
          <a:noFill/>
        </p:spPr>
        <p:txBody>
          <a:bodyPr wrap="square">
            <a:spAutoFit/>
          </a:bodyPr>
          <a:lstStyle/>
          <a:p>
            <a:pPr algn="ctr"/>
            <a:r>
              <a:rPr lang="en-US" sz="2800" dirty="0">
                <a:solidFill>
                  <a:srgbClr val="00B0F0"/>
                </a:solidFill>
              </a:rPr>
              <a:t>Error Handling</a:t>
            </a:r>
          </a:p>
          <a:p>
            <a:pPr algn="ctr"/>
            <a:r>
              <a:rPr lang="en-US" sz="2400" dirty="0"/>
              <a:t>We'll learn how languages communicate errors across functions</a:t>
            </a:r>
          </a:p>
        </p:txBody>
      </p:sp>
      <p:sp>
        <p:nvSpPr>
          <p:cNvPr id="10" name="TextBox 9">
            <a:extLst>
              <a:ext uri="{FF2B5EF4-FFF2-40B4-BE49-F238E27FC236}">
                <a16:creationId xmlns:a16="http://schemas.microsoft.com/office/drawing/2014/main" id="{EA45A4BD-0352-4428-B31C-FCF0BCD364FF}"/>
              </a:ext>
            </a:extLst>
          </p:cNvPr>
          <p:cNvSpPr txBox="1"/>
          <p:nvPr/>
        </p:nvSpPr>
        <p:spPr>
          <a:xfrm>
            <a:off x="475963" y="5518620"/>
            <a:ext cx="11551552" cy="892552"/>
          </a:xfrm>
          <a:prstGeom prst="rect">
            <a:avLst/>
          </a:prstGeom>
          <a:noFill/>
        </p:spPr>
        <p:txBody>
          <a:bodyPr wrap="square">
            <a:spAutoFit/>
          </a:bodyPr>
          <a:lstStyle/>
          <a:p>
            <a:pPr algn="ctr"/>
            <a:r>
              <a:rPr lang="en-US" sz="2800" dirty="0">
                <a:solidFill>
                  <a:srgbClr val="00B0F0"/>
                </a:solidFill>
              </a:rPr>
              <a:t>Polymorphism (Generics and Templates)</a:t>
            </a:r>
          </a:p>
          <a:p>
            <a:pPr algn="ctr"/>
            <a:r>
              <a:rPr lang="en-US" sz="2400" dirty="0"/>
              <a:t>We'll learn how to design functions to operate on a variety of different types of inputs</a:t>
            </a:r>
          </a:p>
        </p:txBody>
      </p:sp>
      <p:sp>
        <p:nvSpPr>
          <p:cNvPr id="12" name="TextBox 11">
            <a:extLst>
              <a:ext uri="{FF2B5EF4-FFF2-40B4-BE49-F238E27FC236}">
                <a16:creationId xmlns:a16="http://schemas.microsoft.com/office/drawing/2014/main" id="{F25CC279-5882-4E0D-9A38-DD7721CE9A00}"/>
              </a:ext>
            </a:extLst>
          </p:cNvPr>
          <p:cNvSpPr txBox="1"/>
          <p:nvPr/>
        </p:nvSpPr>
        <p:spPr>
          <a:xfrm>
            <a:off x="475963" y="4493008"/>
            <a:ext cx="11551552" cy="892552"/>
          </a:xfrm>
          <a:prstGeom prst="rect">
            <a:avLst/>
          </a:prstGeom>
          <a:noFill/>
        </p:spPr>
        <p:txBody>
          <a:bodyPr wrap="square">
            <a:spAutoFit/>
          </a:bodyPr>
          <a:lstStyle/>
          <a:p>
            <a:pPr algn="ctr"/>
            <a:r>
              <a:rPr lang="en-US" sz="2800" dirty="0">
                <a:solidFill>
                  <a:srgbClr val="00B0F0"/>
                </a:solidFill>
              </a:rPr>
              <a:t>First Class Functions</a:t>
            </a:r>
          </a:p>
          <a:p>
            <a:pPr algn="ctr"/>
            <a:r>
              <a:rPr lang="en-US" sz="2400" dirty="0"/>
              <a:t>We'll learn how functions can be passed as arguments, returned and stored in variables</a:t>
            </a:r>
          </a:p>
        </p:txBody>
      </p:sp>
      <p:sp>
        <p:nvSpPr>
          <p:cNvPr id="14" name="TextBox 13">
            <a:extLst>
              <a:ext uri="{FF2B5EF4-FFF2-40B4-BE49-F238E27FC236}">
                <a16:creationId xmlns:a16="http://schemas.microsoft.com/office/drawing/2014/main" id="{85C3F28C-54E3-4578-B196-E01CF67D0376}"/>
              </a:ext>
            </a:extLst>
          </p:cNvPr>
          <p:cNvSpPr txBox="1"/>
          <p:nvPr/>
        </p:nvSpPr>
        <p:spPr>
          <a:xfrm>
            <a:off x="1352742" y="2441783"/>
            <a:ext cx="9934842" cy="892552"/>
          </a:xfrm>
          <a:prstGeom prst="rect">
            <a:avLst/>
          </a:prstGeom>
          <a:noFill/>
        </p:spPr>
        <p:txBody>
          <a:bodyPr wrap="square">
            <a:spAutoFit/>
          </a:bodyPr>
          <a:lstStyle/>
          <a:p>
            <a:pPr algn="ctr"/>
            <a:r>
              <a:rPr lang="en-US" sz="2800" dirty="0">
                <a:solidFill>
                  <a:srgbClr val="00B0F0"/>
                </a:solidFill>
              </a:rPr>
              <a:t>Returning Value(s)</a:t>
            </a:r>
          </a:p>
          <a:p>
            <a:pPr algn="ctr"/>
            <a:r>
              <a:rPr lang="en-US" sz="2400" dirty="0"/>
              <a:t>We'll learn how languages return value(s) from functions</a:t>
            </a:r>
          </a:p>
        </p:txBody>
      </p:sp>
    </p:spTree>
    <p:extLst>
      <p:ext uri="{BB962C8B-B14F-4D97-AF65-F5344CB8AC3E}">
        <p14:creationId xmlns:p14="http://schemas.microsoft.com/office/powerpoint/2010/main" val="304303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0"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Pass by Macro Expansion: Analysis</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431415"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TextBox 55">
            <a:extLst>
              <a:ext uri="{FF2B5EF4-FFF2-40B4-BE49-F238E27FC236}">
                <a16:creationId xmlns:a16="http://schemas.microsoft.com/office/drawing/2014/main" id="{1FD8C5C2-2B82-4C98-8640-FF2BF355414A}"/>
              </a:ext>
            </a:extLst>
          </p:cNvPr>
          <p:cNvSpPr txBox="1"/>
          <p:nvPr/>
        </p:nvSpPr>
        <p:spPr>
          <a:xfrm>
            <a:off x="3304412" y="1849161"/>
            <a:ext cx="7250825"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#define SWAP(X,Y) { int temp=X; X=Y; Y=temp;}</a:t>
            </a:r>
          </a:p>
          <a:p>
            <a:r>
              <a:rPr lang="en-US" dirty="0">
                <a:latin typeface="Consolas" panose="020B0609020204030204" pitchFamily="49" charset="0"/>
              </a:rPr>
              <a:t>// variable capture bug! </a:t>
            </a:r>
          </a:p>
          <a:p>
            <a:r>
              <a:rPr lang="en-US" dirty="0">
                <a:latin typeface="Consolas" panose="020B0609020204030204" pitchFamily="49" charset="0"/>
              </a:rPr>
              <a:t>int main() {</a:t>
            </a:r>
          </a:p>
          <a:p>
            <a:r>
              <a:rPr lang="en-US" dirty="0">
                <a:latin typeface="Consolas" panose="020B0609020204030204" pitchFamily="49" charset="0"/>
              </a:rPr>
              <a:t>  int </a:t>
            </a:r>
            <a:r>
              <a:rPr lang="en-US" dirty="0">
                <a:solidFill>
                  <a:srgbClr val="00B050"/>
                </a:solidFill>
                <a:latin typeface="Consolas" panose="020B0609020204030204" pitchFamily="49" charset="0"/>
              </a:rPr>
              <a:t>a</a:t>
            </a:r>
            <a:r>
              <a:rPr lang="en-US" dirty="0">
                <a:latin typeface="Consolas" panose="020B0609020204030204" pitchFamily="49" charset="0"/>
              </a:rPr>
              <a:t> = 2, </a:t>
            </a:r>
            <a:r>
              <a:rPr lang="en-US" dirty="0">
                <a:solidFill>
                  <a:srgbClr val="00B0F0"/>
                </a:solidFill>
                <a:latin typeface="Consolas" panose="020B0609020204030204" pitchFamily="49" charset="0"/>
              </a:rPr>
              <a:t>temp</a:t>
            </a:r>
            <a:r>
              <a:rPr lang="en-US" dirty="0">
                <a:latin typeface="Consolas" panose="020B0609020204030204" pitchFamily="49" charset="0"/>
              </a:rPr>
              <a:t> = 17;</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 &lt;&lt; “ “ &lt;&lt; temp &lt;&lt; </a:t>
            </a:r>
            <a:r>
              <a:rPr lang="en-US" dirty="0" err="1">
                <a:latin typeface="Consolas" panose="020B0609020204030204" pitchFamily="49" charset="0"/>
              </a:rPr>
              <a:t>endl</a:t>
            </a:r>
            <a:r>
              <a:rPr lang="en-US" dirty="0">
                <a:latin typeface="Consolas" panose="020B0609020204030204" pitchFamily="49" charset="0"/>
              </a:rPr>
              <a:t>;</a:t>
            </a:r>
          </a:p>
          <a:p>
            <a:r>
              <a:rPr lang="en-US" dirty="0">
                <a:latin typeface="Consolas" panose="020B0609020204030204" pitchFamily="49" charset="0"/>
              </a:rPr>
              <a:t>  SWAP(</a:t>
            </a:r>
            <a:r>
              <a:rPr lang="en-US" dirty="0">
                <a:solidFill>
                  <a:srgbClr val="00B050"/>
                </a:solidFill>
                <a:latin typeface="Consolas" panose="020B0609020204030204" pitchFamily="49" charset="0"/>
              </a:rPr>
              <a:t>a</a:t>
            </a:r>
            <a:r>
              <a:rPr lang="en-US" dirty="0">
                <a:latin typeface="Consolas" panose="020B0609020204030204" pitchFamily="49" charset="0"/>
              </a:rPr>
              <a:t>, </a:t>
            </a:r>
            <a:r>
              <a:rPr lang="en-US" dirty="0">
                <a:solidFill>
                  <a:srgbClr val="00B0F0"/>
                </a:solidFill>
                <a:latin typeface="Consolas" panose="020B0609020204030204" pitchFamily="49" charset="0"/>
              </a:rPr>
              <a:t>temp</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 &lt;&lt; “ “ &lt;&lt; temp &lt;&lt; </a:t>
            </a:r>
            <a:r>
              <a:rPr lang="en-US" dirty="0" err="1">
                <a:latin typeface="Consolas" panose="020B0609020204030204" pitchFamily="49" charset="0"/>
              </a:rPr>
              <a:t>endl</a:t>
            </a:r>
            <a:r>
              <a:rPr lang="en-US" dirty="0">
                <a:latin typeface="Consolas" panose="020B0609020204030204" pitchFamily="49" charset="0"/>
              </a:rPr>
              <a:t>;</a:t>
            </a:r>
          </a:p>
          <a:p>
            <a:r>
              <a:rPr lang="en-US" dirty="0">
                <a:latin typeface="Consolas" panose="020B0609020204030204" pitchFamily="49" charset="0"/>
              </a:rPr>
              <a:t>}</a:t>
            </a:r>
          </a:p>
        </p:txBody>
      </p:sp>
      <p:sp>
        <p:nvSpPr>
          <p:cNvPr id="57" name="TextBox 56">
            <a:extLst>
              <a:ext uri="{FF2B5EF4-FFF2-40B4-BE49-F238E27FC236}">
                <a16:creationId xmlns:a16="http://schemas.microsoft.com/office/drawing/2014/main" id="{C393262B-F5D6-48DF-92D7-4B0934799775}"/>
              </a:ext>
            </a:extLst>
          </p:cNvPr>
          <p:cNvSpPr txBox="1"/>
          <p:nvPr/>
        </p:nvSpPr>
        <p:spPr>
          <a:xfrm>
            <a:off x="6080192" y="3223654"/>
            <a:ext cx="4342351" cy="369332"/>
          </a:xfrm>
          <a:prstGeom prst="rect">
            <a:avLst/>
          </a:prstGeom>
          <a:solidFill>
            <a:srgbClr val="F6FDCF"/>
          </a:solidFill>
          <a:ln>
            <a:solidFill>
              <a:schemeClr val="tx1"/>
            </a:solidFill>
          </a:ln>
        </p:spPr>
        <p:txBody>
          <a:bodyPr wrap="square">
            <a:spAutoFit/>
          </a:bodyPr>
          <a:lstStyle/>
          <a:p>
            <a:r>
              <a:rPr lang="en-US" dirty="0">
                <a:latin typeface="Consolas" panose="020B0609020204030204" pitchFamily="49" charset="0"/>
              </a:rPr>
              <a:t>{ int </a:t>
            </a:r>
            <a:r>
              <a:rPr lang="en-US" dirty="0">
                <a:solidFill>
                  <a:srgbClr val="7030A0"/>
                </a:solidFill>
                <a:latin typeface="Consolas" panose="020B0609020204030204" pitchFamily="49" charset="0"/>
              </a:rPr>
              <a:t>temp</a:t>
            </a:r>
            <a:r>
              <a:rPr lang="en-US" dirty="0">
                <a:latin typeface="Consolas" panose="020B0609020204030204" pitchFamily="49" charset="0"/>
              </a:rPr>
              <a:t>=</a:t>
            </a:r>
            <a:r>
              <a:rPr lang="en-US" dirty="0">
                <a:solidFill>
                  <a:srgbClr val="00B050"/>
                </a:solidFill>
                <a:latin typeface="Consolas" panose="020B0609020204030204" pitchFamily="49" charset="0"/>
              </a:rPr>
              <a:t>a</a:t>
            </a:r>
            <a:r>
              <a:rPr lang="en-US" dirty="0">
                <a:latin typeface="Consolas" panose="020B0609020204030204" pitchFamily="49" charset="0"/>
              </a:rPr>
              <a:t>; </a:t>
            </a:r>
            <a:r>
              <a:rPr lang="en-US" dirty="0">
                <a:solidFill>
                  <a:srgbClr val="00B050"/>
                </a:solidFill>
                <a:latin typeface="Consolas" panose="020B0609020204030204" pitchFamily="49" charset="0"/>
              </a:rPr>
              <a:t>a</a:t>
            </a:r>
            <a:r>
              <a:rPr lang="en-US" dirty="0">
                <a:latin typeface="Consolas" panose="020B0609020204030204" pitchFamily="49" charset="0"/>
              </a:rPr>
              <a:t>=</a:t>
            </a:r>
            <a:r>
              <a:rPr lang="en-US" dirty="0">
                <a:solidFill>
                  <a:srgbClr val="00B0F0"/>
                </a:solidFill>
                <a:latin typeface="Consolas" panose="020B0609020204030204" pitchFamily="49" charset="0"/>
              </a:rPr>
              <a:t>temp</a:t>
            </a:r>
            <a:r>
              <a:rPr lang="en-US" dirty="0">
                <a:latin typeface="Consolas" panose="020B0609020204030204" pitchFamily="49" charset="0"/>
              </a:rPr>
              <a:t>; </a:t>
            </a:r>
            <a:r>
              <a:rPr lang="en-US" dirty="0">
                <a:solidFill>
                  <a:srgbClr val="00B0F0"/>
                </a:solidFill>
                <a:latin typeface="Consolas" panose="020B0609020204030204" pitchFamily="49" charset="0"/>
              </a:rPr>
              <a:t>temp</a:t>
            </a:r>
            <a:r>
              <a:rPr lang="en-US" dirty="0">
                <a:latin typeface="Consolas" panose="020B0609020204030204" pitchFamily="49" charset="0"/>
              </a:rPr>
              <a:t>=</a:t>
            </a:r>
            <a:r>
              <a:rPr lang="en-US" dirty="0">
                <a:solidFill>
                  <a:srgbClr val="7030A0"/>
                </a:solidFill>
                <a:latin typeface="Consolas" panose="020B0609020204030204" pitchFamily="49" charset="0"/>
              </a:rPr>
              <a:t>temp</a:t>
            </a:r>
            <a:r>
              <a:rPr lang="en-US" dirty="0">
                <a:latin typeface="Consolas" panose="020B0609020204030204" pitchFamily="49" charset="0"/>
              </a:rPr>
              <a:t>;}</a:t>
            </a:r>
            <a:endParaRPr lang="en-US" dirty="0"/>
          </a:p>
        </p:txBody>
      </p:sp>
      <p:sp>
        <p:nvSpPr>
          <p:cNvPr id="58" name="Arrow: Right 57">
            <a:extLst>
              <a:ext uri="{FF2B5EF4-FFF2-40B4-BE49-F238E27FC236}">
                <a16:creationId xmlns:a16="http://schemas.microsoft.com/office/drawing/2014/main" id="{4AFE5724-3827-4B05-AFB7-E664BA4A3DB4}"/>
              </a:ext>
            </a:extLst>
          </p:cNvPr>
          <p:cNvSpPr/>
          <p:nvPr/>
        </p:nvSpPr>
        <p:spPr>
          <a:xfrm>
            <a:off x="5540155" y="3205689"/>
            <a:ext cx="557868" cy="400110"/>
          </a:xfrm>
          <a:prstGeom prst="rightArrow">
            <a:avLst/>
          </a:prstGeom>
          <a:solidFill>
            <a:srgbClr val="FF69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83399E9F-C889-4BA3-8A2E-B01D134BC7AF}"/>
              </a:ext>
            </a:extLst>
          </p:cNvPr>
          <p:cNvGrpSpPr/>
          <p:nvPr/>
        </p:nvGrpSpPr>
        <p:grpSpPr>
          <a:xfrm>
            <a:off x="875927" y="1849161"/>
            <a:ext cx="2294388" cy="2237089"/>
            <a:chOff x="1623758" y="5284112"/>
            <a:chExt cx="2294388" cy="2237089"/>
          </a:xfrm>
        </p:grpSpPr>
        <p:sp>
          <p:nvSpPr>
            <p:cNvPr id="60" name="TextBox 59">
              <a:extLst>
                <a:ext uri="{FF2B5EF4-FFF2-40B4-BE49-F238E27FC236}">
                  <a16:creationId xmlns:a16="http://schemas.microsoft.com/office/drawing/2014/main" id="{AC722D2F-9AB4-46CC-B0A0-542F0C91739E}"/>
                </a:ext>
              </a:extLst>
            </p:cNvPr>
            <p:cNvSpPr txBox="1"/>
            <p:nvPr/>
          </p:nvSpPr>
          <p:spPr>
            <a:xfrm>
              <a:off x="1623758" y="5951541"/>
              <a:ext cx="2294388" cy="1569660"/>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What’s the problem with this code?</a:t>
              </a:r>
            </a:p>
          </p:txBody>
        </p:sp>
        <p:pic>
          <p:nvPicPr>
            <p:cNvPr id="61" name="Picture 60" descr="Shape&#10;&#10;Description automatically generated with low confidence">
              <a:extLst>
                <a:ext uri="{FF2B5EF4-FFF2-40B4-BE49-F238E27FC236}">
                  <a16:creationId xmlns:a16="http://schemas.microsoft.com/office/drawing/2014/main" id="{323737A4-ED53-4376-BD94-1A7CC8AAE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6477" y="5284112"/>
              <a:ext cx="603149" cy="603149"/>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00AA7902-2885-43D0-8DE1-AA716C839BCE}"/>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434E8F38-E67B-4FE5-8A52-E54A3223C1A1}"/>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96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9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2" grpId="0" animBg="1"/>
      <p:bldP spid="12"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Parameter Passing By Language</a:t>
            </a:r>
          </a:p>
        </p:txBody>
      </p:sp>
      <p:sp>
        <p:nvSpPr>
          <p:cNvPr id="4" name="Rectangle 3">
            <a:extLst>
              <a:ext uri="{FF2B5EF4-FFF2-40B4-BE49-F238E27FC236}">
                <a16:creationId xmlns:a16="http://schemas.microsoft.com/office/drawing/2014/main" id="{A4A87D42-60B2-4631-B896-4915387FA6A3}"/>
              </a:ext>
            </a:extLst>
          </p:cNvPr>
          <p:cNvSpPr/>
          <p:nvPr/>
        </p:nvSpPr>
        <p:spPr>
          <a:xfrm>
            <a:off x="109572" y="1608360"/>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Value</a:t>
            </a:r>
          </a:p>
          <a:p>
            <a:pPr algn="ctr"/>
            <a:r>
              <a:rPr lang="en-US" sz="2000" dirty="0">
                <a:solidFill>
                  <a:schemeClr val="tx1"/>
                </a:solidFill>
              </a:rPr>
              <a:t>Pass by Reference</a:t>
            </a:r>
          </a:p>
          <a:p>
            <a:pPr algn="ctr"/>
            <a:r>
              <a:rPr lang="en-US" sz="2000" dirty="0">
                <a:solidFill>
                  <a:schemeClr val="tx1"/>
                </a:solidFill>
              </a:rPr>
              <a:t>Pass by Object Reference (pointer)</a:t>
            </a:r>
          </a:p>
          <a:p>
            <a:pPr algn="ctr"/>
            <a:r>
              <a:rPr lang="en-US" sz="2000" dirty="0">
                <a:solidFill>
                  <a:schemeClr val="tx1"/>
                </a:solidFill>
              </a:rPr>
              <a:t>Pass by Macro Expansion</a:t>
            </a:r>
          </a:p>
        </p:txBody>
      </p:sp>
      <p:sp>
        <p:nvSpPr>
          <p:cNvPr id="7" name="Rectangle 6">
            <a:extLst>
              <a:ext uri="{FF2B5EF4-FFF2-40B4-BE49-F238E27FC236}">
                <a16:creationId xmlns:a16="http://schemas.microsoft.com/office/drawing/2014/main" id="{457ED12E-62B5-422C-8532-671B1BA06C92}"/>
              </a:ext>
            </a:extLst>
          </p:cNvPr>
          <p:cNvSpPr/>
          <p:nvPr/>
        </p:nvSpPr>
        <p:spPr>
          <a:xfrm>
            <a:off x="109572" y="1071320"/>
            <a:ext cx="3881705"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p>
        </p:txBody>
      </p:sp>
      <p:sp>
        <p:nvSpPr>
          <p:cNvPr id="9" name="Rectangle 8">
            <a:extLst>
              <a:ext uri="{FF2B5EF4-FFF2-40B4-BE49-F238E27FC236}">
                <a16:creationId xmlns:a16="http://schemas.microsoft.com/office/drawing/2014/main" id="{BEC1086C-4C98-4218-9BEA-64AFC6A71CD0}"/>
              </a:ext>
            </a:extLst>
          </p:cNvPr>
          <p:cNvSpPr/>
          <p:nvPr/>
        </p:nvSpPr>
        <p:spPr>
          <a:xfrm>
            <a:off x="109572" y="4287392"/>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Value (primitives)</a:t>
            </a:r>
          </a:p>
          <a:p>
            <a:pPr algn="ctr"/>
            <a:r>
              <a:rPr lang="en-US" sz="2000" dirty="0">
                <a:solidFill>
                  <a:schemeClr val="tx1"/>
                </a:solidFill>
              </a:rPr>
              <a:t>Pass by Object Reference</a:t>
            </a:r>
          </a:p>
        </p:txBody>
      </p:sp>
      <p:sp>
        <p:nvSpPr>
          <p:cNvPr id="10" name="Rectangle 9">
            <a:extLst>
              <a:ext uri="{FF2B5EF4-FFF2-40B4-BE49-F238E27FC236}">
                <a16:creationId xmlns:a16="http://schemas.microsoft.com/office/drawing/2014/main" id="{9F203DFC-5579-44CE-8C37-1D6B6B3CE571}"/>
              </a:ext>
            </a:extLst>
          </p:cNvPr>
          <p:cNvSpPr/>
          <p:nvPr/>
        </p:nvSpPr>
        <p:spPr>
          <a:xfrm>
            <a:off x="92726" y="3750352"/>
            <a:ext cx="3898551"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Java</a:t>
            </a:r>
          </a:p>
        </p:txBody>
      </p:sp>
      <p:sp>
        <p:nvSpPr>
          <p:cNvPr id="11" name="Rectangle 10">
            <a:extLst>
              <a:ext uri="{FF2B5EF4-FFF2-40B4-BE49-F238E27FC236}">
                <a16:creationId xmlns:a16="http://schemas.microsoft.com/office/drawing/2014/main" id="{5FA59AE4-18F3-452C-BACA-921E4CA06C4C}"/>
              </a:ext>
            </a:extLst>
          </p:cNvPr>
          <p:cNvSpPr/>
          <p:nvPr/>
        </p:nvSpPr>
        <p:spPr>
          <a:xfrm>
            <a:off x="8133826" y="4287392"/>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Object Reference</a:t>
            </a:r>
          </a:p>
        </p:txBody>
      </p:sp>
      <p:sp>
        <p:nvSpPr>
          <p:cNvPr id="12" name="Rectangle 11">
            <a:extLst>
              <a:ext uri="{FF2B5EF4-FFF2-40B4-BE49-F238E27FC236}">
                <a16:creationId xmlns:a16="http://schemas.microsoft.com/office/drawing/2014/main" id="{536572B8-6B47-4A7F-9F92-E78F541071B9}"/>
              </a:ext>
            </a:extLst>
          </p:cNvPr>
          <p:cNvSpPr/>
          <p:nvPr/>
        </p:nvSpPr>
        <p:spPr>
          <a:xfrm>
            <a:off x="8133826" y="3750352"/>
            <a:ext cx="3881705"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Python</a:t>
            </a:r>
          </a:p>
        </p:txBody>
      </p:sp>
      <p:sp>
        <p:nvSpPr>
          <p:cNvPr id="13" name="Rectangle 12">
            <a:extLst>
              <a:ext uri="{FF2B5EF4-FFF2-40B4-BE49-F238E27FC236}">
                <a16:creationId xmlns:a16="http://schemas.microsoft.com/office/drawing/2014/main" id="{FF6D2C8D-A081-4374-A6FF-80CD1110271B}"/>
              </a:ext>
            </a:extLst>
          </p:cNvPr>
          <p:cNvSpPr/>
          <p:nvPr/>
        </p:nvSpPr>
        <p:spPr>
          <a:xfrm>
            <a:off x="4086568" y="1608360"/>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Value (primitives)</a:t>
            </a:r>
          </a:p>
          <a:p>
            <a:pPr algn="ctr"/>
            <a:r>
              <a:rPr lang="en-US" sz="2000" dirty="0">
                <a:solidFill>
                  <a:schemeClr val="tx1"/>
                </a:solidFill>
              </a:rPr>
              <a:t>Pass by Object Reference</a:t>
            </a:r>
          </a:p>
        </p:txBody>
      </p:sp>
      <p:sp>
        <p:nvSpPr>
          <p:cNvPr id="14" name="Rectangle 13">
            <a:extLst>
              <a:ext uri="{FF2B5EF4-FFF2-40B4-BE49-F238E27FC236}">
                <a16:creationId xmlns:a16="http://schemas.microsoft.com/office/drawing/2014/main" id="{247EFF2F-1B07-4315-B0C4-F64308516249}"/>
              </a:ext>
            </a:extLst>
          </p:cNvPr>
          <p:cNvSpPr/>
          <p:nvPr/>
        </p:nvSpPr>
        <p:spPr>
          <a:xfrm>
            <a:off x="4086568" y="1071320"/>
            <a:ext cx="3881705"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GoLang</a:t>
            </a:r>
            <a:endParaRPr lang="en-US" sz="2000" dirty="0"/>
          </a:p>
        </p:txBody>
      </p:sp>
      <p:sp>
        <p:nvSpPr>
          <p:cNvPr id="15" name="Rectangle 14">
            <a:extLst>
              <a:ext uri="{FF2B5EF4-FFF2-40B4-BE49-F238E27FC236}">
                <a16:creationId xmlns:a16="http://schemas.microsoft.com/office/drawing/2014/main" id="{05DBAB6D-9EC6-460A-8BEF-AC8D603FD103}"/>
              </a:ext>
            </a:extLst>
          </p:cNvPr>
          <p:cNvSpPr/>
          <p:nvPr/>
        </p:nvSpPr>
        <p:spPr>
          <a:xfrm>
            <a:off x="4165014" y="4287392"/>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Value (primitives)</a:t>
            </a:r>
          </a:p>
          <a:p>
            <a:pPr algn="ctr"/>
            <a:r>
              <a:rPr lang="en-US" sz="2000" dirty="0">
                <a:solidFill>
                  <a:schemeClr val="tx1"/>
                </a:solidFill>
              </a:rPr>
              <a:t>Pass by Object Reference</a:t>
            </a:r>
          </a:p>
        </p:txBody>
      </p:sp>
      <p:sp>
        <p:nvSpPr>
          <p:cNvPr id="16" name="Rectangle 15">
            <a:extLst>
              <a:ext uri="{FF2B5EF4-FFF2-40B4-BE49-F238E27FC236}">
                <a16:creationId xmlns:a16="http://schemas.microsoft.com/office/drawing/2014/main" id="{47CC7904-2F68-48D9-A2AC-21A6068F9F34}"/>
              </a:ext>
            </a:extLst>
          </p:cNvPr>
          <p:cNvSpPr/>
          <p:nvPr/>
        </p:nvSpPr>
        <p:spPr>
          <a:xfrm>
            <a:off x="4165014" y="3750352"/>
            <a:ext cx="3881705"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JavaScript</a:t>
            </a:r>
          </a:p>
        </p:txBody>
      </p:sp>
      <p:sp>
        <p:nvSpPr>
          <p:cNvPr id="17" name="Rectangle 16">
            <a:extLst>
              <a:ext uri="{FF2B5EF4-FFF2-40B4-BE49-F238E27FC236}">
                <a16:creationId xmlns:a16="http://schemas.microsoft.com/office/drawing/2014/main" id="{AA084C8D-4A10-47E3-A38F-5A15EA588DA3}"/>
              </a:ext>
            </a:extLst>
          </p:cNvPr>
          <p:cNvSpPr/>
          <p:nvPr/>
        </p:nvSpPr>
        <p:spPr>
          <a:xfrm>
            <a:off x="8133826" y="1605749"/>
            <a:ext cx="3881705" cy="18206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Pass by Need</a:t>
            </a:r>
          </a:p>
        </p:txBody>
      </p:sp>
      <p:sp>
        <p:nvSpPr>
          <p:cNvPr id="18" name="Rectangle 17">
            <a:extLst>
              <a:ext uri="{FF2B5EF4-FFF2-40B4-BE49-F238E27FC236}">
                <a16:creationId xmlns:a16="http://schemas.microsoft.com/office/drawing/2014/main" id="{F8148FA9-4555-4ED9-BADB-FC39EB762EAF}"/>
              </a:ext>
            </a:extLst>
          </p:cNvPr>
          <p:cNvSpPr/>
          <p:nvPr/>
        </p:nvSpPr>
        <p:spPr>
          <a:xfrm>
            <a:off x="8133826" y="1068709"/>
            <a:ext cx="3881705" cy="4761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Haskell</a:t>
            </a:r>
          </a:p>
        </p:txBody>
      </p:sp>
    </p:spTree>
    <p:extLst>
      <p:ext uri="{BB962C8B-B14F-4D97-AF65-F5344CB8AC3E}">
        <p14:creationId xmlns:p14="http://schemas.microsoft.com/office/powerpoint/2010/main" val="30972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742-82DE-42A2-A0FA-100B62FC0C90}"/>
              </a:ext>
            </a:extLst>
          </p:cNvPr>
          <p:cNvSpPr>
            <a:spLocks noGrp="1"/>
          </p:cNvSpPr>
          <p:nvPr>
            <p:ph type="title"/>
          </p:nvPr>
        </p:nvSpPr>
        <p:spPr/>
        <p:txBody>
          <a:bodyPr/>
          <a:lstStyle/>
          <a:p>
            <a:r>
              <a:rPr lang="en-US" dirty="0"/>
              <a:t>Parameter Passing: How To Tell Which One</a:t>
            </a:r>
          </a:p>
        </p:txBody>
      </p:sp>
      <p:sp>
        <p:nvSpPr>
          <p:cNvPr id="6" name="Diamond 5">
            <a:extLst>
              <a:ext uri="{FF2B5EF4-FFF2-40B4-BE49-F238E27FC236}">
                <a16:creationId xmlns:a16="http://schemas.microsoft.com/office/drawing/2014/main" id="{8D8CBAD7-AE4D-4E3F-A653-EC3DF302DFE1}"/>
              </a:ext>
            </a:extLst>
          </p:cNvPr>
          <p:cNvSpPr/>
          <p:nvPr/>
        </p:nvSpPr>
        <p:spPr>
          <a:xfrm>
            <a:off x="448317" y="2987940"/>
            <a:ext cx="3449100" cy="13474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Does assignment affect the caller's variable?</a:t>
            </a:r>
          </a:p>
        </p:txBody>
      </p:sp>
      <p:sp>
        <p:nvSpPr>
          <p:cNvPr id="19" name="Diamond 18">
            <a:extLst>
              <a:ext uri="{FF2B5EF4-FFF2-40B4-BE49-F238E27FC236}">
                <a16:creationId xmlns:a16="http://schemas.microsoft.com/office/drawing/2014/main" id="{E4576425-4DD0-45F8-919B-97114DDB2F71}"/>
              </a:ext>
            </a:extLst>
          </p:cNvPr>
          <p:cNvSpPr/>
          <p:nvPr/>
        </p:nvSpPr>
        <p:spPr>
          <a:xfrm>
            <a:off x="4374721" y="2987940"/>
            <a:ext cx="3449100" cy="13474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Is there an expression that's never evaluated?</a:t>
            </a:r>
          </a:p>
        </p:txBody>
      </p:sp>
      <p:sp>
        <p:nvSpPr>
          <p:cNvPr id="20" name="Diamond 19">
            <a:extLst>
              <a:ext uri="{FF2B5EF4-FFF2-40B4-BE49-F238E27FC236}">
                <a16:creationId xmlns:a16="http://schemas.microsoft.com/office/drawing/2014/main" id="{6CE108BB-1255-4A71-A9C5-8F0687F5B56F}"/>
              </a:ext>
            </a:extLst>
          </p:cNvPr>
          <p:cNvSpPr/>
          <p:nvPr/>
        </p:nvSpPr>
        <p:spPr>
          <a:xfrm>
            <a:off x="8256247" y="2987940"/>
            <a:ext cx="3449100" cy="13474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 </a:t>
            </a:r>
            <a:r>
              <a:rPr lang="en-US" sz="1600" dirty="0" err="1"/>
              <a:t>var.method</a:t>
            </a:r>
            <a:r>
              <a:rPr lang="en-US" sz="1600" dirty="0"/>
              <a:t>()</a:t>
            </a:r>
            <a:br>
              <a:rPr lang="en-US" sz="1600" dirty="0"/>
            </a:br>
            <a:r>
              <a:rPr lang="en-US" sz="1600" dirty="0"/>
              <a:t>calls affect the caller's variable?</a:t>
            </a:r>
          </a:p>
        </p:txBody>
      </p:sp>
      <p:sp>
        <p:nvSpPr>
          <p:cNvPr id="21" name="Oval 20">
            <a:extLst>
              <a:ext uri="{FF2B5EF4-FFF2-40B4-BE49-F238E27FC236}">
                <a16:creationId xmlns:a16="http://schemas.microsoft.com/office/drawing/2014/main" id="{D05D5417-8E2A-4B8E-B84E-E673BD9EDFC1}"/>
              </a:ext>
            </a:extLst>
          </p:cNvPr>
          <p:cNvSpPr/>
          <p:nvPr/>
        </p:nvSpPr>
        <p:spPr>
          <a:xfrm>
            <a:off x="1071940" y="4722309"/>
            <a:ext cx="2201854" cy="895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Pass by reference</a:t>
            </a:r>
          </a:p>
        </p:txBody>
      </p:sp>
      <p:sp>
        <p:nvSpPr>
          <p:cNvPr id="22" name="Oval 21">
            <a:extLst>
              <a:ext uri="{FF2B5EF4-FFF2-40B4-BE49-F238E27FC236}">
                <a16:creationId xmlns:a16="http://schemas.microsoft.com/office/drawing/2014/main" id="{6EEA5306-B4B9-4BEB-A25B-D517ED5811C8}"/>
              </a:ext>
            </a:extLst>
          </p:cNvPr>
          <p:cNvSpPr/>
          <p:nvPr/>
        </p:nvSpPr>
        <p:spPr>
          <a:xfrm>
            <a:off x="4998344" y="4722309"/>
            <a:ext cx="2201854" cy="895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Pass by name/need</a:t>
            </a:r>
          </a:p>
        </p:txBody>
      </p:sp>
      <p:sp>
        <p:nvSpPr>
          <p:cNvPr id="23" name="Oval 22">
            <a:extLst>
              <a:ext uri="{FF2B5EF4-FFF2-40B4-BE49-F238E27FC236}">
                <a16:creationId xmlns:a16="http://schemas.microsoft.com/office/drawing/2014/main" id="{8DCAB286-D054-44E7-B2AE-CDA31066E2CA}"/>
              </a:ext>
            </a:extLst>
          </p:cNvPr>
          <p:cNvSpPr/>
          <p:nvPr/>
        </p:nvSpPr>
        <p:spPr>
          <a:xfrm>
            <a:off x="8879870" y="4722309"/>
            <a:ext cx="2201854" cy="895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Pass by object reference or by</a:t>
            </a:r>
          </a:p>
          <a:p>
            <a:pPr algn="ctr"/>
            <a:r>
              <a:rPr lang="en-US" sz="1600" dirty="0"/>
              <a:t>pointer</a:t>
            </a:r>
          </a:p>
        </p:txBody>
      </p:sp>
      <p:sp>
        <p:nvSpPr>
          <p:cNvPr id="24" name="Oval 23">
            <a:extLst>
              <a:ext uri="{FF2B5EF4-FFF2-40B4-BE49-F238E27FC236}">
                <a16:creationId xmlns:a16="http://schemas.microsoft.com/office/drawing/2014/main" id="{3B05A1BE-B36E-424F-BD39-4C8E4B269E32}"/>
              </a:ext>
            </a:extLst>
          </p:cNvPr>
          <p:cNvSpPr/>
          <p:nvPr/>
        </p:nvSpPr>
        <p:spPr>
          <a:xfrm>
            <a:off x="1071940" y="1692072"/>
            <a:ext cx="2201854" cy="895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Start</a:t>
            </a:r>
          </a:p>
        </p:txBody>
      </p:sp>
      <p:sp>
        <p:nvSpPr>
          <p:cNvPr id="26" name="Oval 25">
            <a:extLst>
              <a:ext uri="{FF2B5EF4-FFF2-40B4-BE49-F238E27FC236}">
                <a16:creationId xmlns:a16="http://schemas.microsoft.com/office/drawing/2014/main" id="{693BC40E-C53C-44AE-8315-175E324FA24E}"/>
              </a:ext>
            </a:extLst>
          </p:cNvPr>
          <p:cNvSpPr/>
          <p:nvPr/>
        </p:nvSpPr>
        <p:spPr>
          <a:xfrm>
            <a:off x="8879870" y="1692072"/>
            <a:ext cx="2201854" cy="895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Pass by value</a:t>
            </a:r>
          </a:p>
        </p:txBody>
      </p:sp>
      <p:cxnSp>
        <p:nvCxnSpPr>
          <p:cNvPr id="27" name="Straight Arrow Connector 26">
            <a:extLst>
              <a:ext uri="{FF2B5EF4-FFF2-40B4-BE49-F238E27FC236}">
                <a16:creationId xmlns:a16="http://schemas.microsoft.com/office/drawing/2014/main" id="{5EBB6F45-20EB-4519-86F5-EFDE36A11D85}"/>
              </a:ext>
            </a:extLst>
          </p:cNvPr>
          <p:cNvCxnSpPr>
            <a:stCxn id="24" idx="4"/>
            <a:endCxn id="6" idx="0"/>
          </p:cNvCxnSpPr>
          <p:nvPr/>
        </p:nvCxnSpPr>
        <p:spPr>
          <a:xfrm>
            <a:off x="2172867" y="2587553"/>
            <a:ext cx="0" cy="4003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CE160B6-6303-4240-9E93-2784CFF08861}"/>
              </a:ext>
            </a:extLst>
          </p:cNvPr>
          <p:cNvGrpSpPr/>
          <p:nvPr/>
        </p:nvGrpSpPr>
        <p:grpSpPr>
          <a:xfrm>
            <a:off x="1469302" y="4330140"/>
            <a:ext cx="703565" cy="414412"/>
            <a:chOff x="1373936" y="3553376"/>
            <a:chExt cx="703565" cy="414412"/>
          </a:xfrm>
        </p:grpSpPr>
        <p:cxnSp>
          <p:nvCxnSpPr>
            <p:cNvPr id="28" name="Straight Arrow Connector 27">
              <a:extLst>
                <a:ext uri="{FF2B5EF4-FFF2-40B4-BE49-F238E27FC236}">
                  <a16:creationId xmlns:a16="http://schemas.microsoft.com/office/drawing/2014/main" id="{FAD9BB81-11A2-4CA8-8790-891F804EEE67}"/>
                </a:ext>
              </a:extLst>
            </p:cNvPr>
            <p:cNvCxnSpPr/>
            <p:nvPr/>
          </p:nvCxnSpPr>
          <p:spPr>
            <a:xfrm>
              <a:off x="2077501" y="3553376"/>
              <a:ext cx="0" cy="40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9EB989F-CDC0-45AC-ACD2-8E69B149C823}"/>
                </a:ext>
              </a:extLst>
            </p:cNvPr>
            <p:cNvSpPr txBox="1"/>
            <p:nvPr/>
          </p:nvSpPr>
          <p:spPr>
            <a:xfrm>
              <a:off x="1373936" y="3567678"/>
              <a:ext cx="619079" cy="400110"/>
            </a:xfrm>
            <a:prstGeom prst="rect">
              <a:avLst/>
            </a:prstGeom>
            <a:noFill/>
          </p:spPr>
          <p:txBody>
            <a:bodyPr wrap="none" rtlCol="0">
              <a:spAutoFit/>
            </a:bodyPr>
            <a:lstStyle/>
            <a:p>
              <a:pPr algn="ctr"/>
              <a:r>
                <a:rPr lang="en-US" sz="2000" dirty="0">
                  <a:latin typeface="+mj-lt"/>
                  <a:cs typeface="Times New Roman" pitchFamily="18" charset="0"/>
                </a:rPr>
                <a:t>YES</a:t>
              </a:r>
            </a:p>
          </p:txBody>
        </p:sp>
      </p:grpSp>
      <p:grpSp>
        <p:nvGrpSpPr>
          <p:cNvPr id="31" name="Group 30">
            <a:extLst>
              <a:ext uri="{FF2B5EF4-FFF2-40B4-BE49-F238E27FC236}">
                <a16:creationId xmlns:a16="http://schemas.microsoft.com/office/drawing/2014/main" id="{0357811F-1243-44BC-8D98-548759A87718}"/>
              </a:ext>
            </a:extLst>
          </p:cNvPr>
          <p:cNvGrpSpPr/>
          <p:nvPr/>
        </p:nvGrpSpPr>
        <p:grpSpPr>
          <a:xfrm>
            <a:off x="5449912" y="4314745"/>
            <a:ext cx="649359" cy="420983"/>
            <a:chOff x="1428142" y="3532780"/>
            <a:chExt cx="649359" cy="420983"/>
          </a:xfrm>
        </p:grpSpPr>
        <p:cxnSp>
          <p:nvCxnSpPr>
            <p:cNvPr id="32" name="Straight Arrow Connector 31">
              <a:extLst>
                <a:ext uri="{FF2B5EF4-FFF2-40B4-BE49-F238E27FC236}">
                  <a16:creationId xmlns:a16="http://schemas.microsoft.com/office/drawing/2014/main" id="{EC17123B-626F-49F7-8D6A-3F347944848C}"/>
                </a:ext>
              </a:extLst>
            </p:cNvPr>
            <p:cNvCxnSpPr/>
            <p:nvPr/>
          </p:nvCxnSpPr>
          <p:spPr>
            <a:xfrm>
              <a:off x="2077501" y="3553376"/>
              <a:ext cx="0" cy="40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F8FEE25-0C8E-4F2B-AB56-5A74F283C4B5}"/>
                </a:ext>
              </a:extLst>
            </p:cNvPr>
            <p:cNvSpPr txBox="1"/>
            <p:nvPr/>
          </p:nvSpPr>
          <p:spPr>
            <a:xfrm>
              <a:off x="1428142" y="3532780"/>
              <a:ext cx="619079" cy="400110"/>
            </a:xfrm>
            <a:prstGeom prst="rect">
              <a:avLst/>
            </a:prstGeom>
            <a:noFill/>
          </p:spPr>
          <p:txBody>
            <a:bodyPr wrap="none" rtlCol="0">
              <a:spAutoFit/>
            </a:bodyPr>
            <a:lstStyle/>
            <a:p>
              <a:pPr algn="ctr"/>
              <a:r>
                <a:rPr lang="en-US" sz="2000" dirty="0">
                  <a:latin typeface="+mj-lt"/>
                  <a:cs typeface="Times New Roman" pitchFamily="18" charset="0"/>
                </a:rPr>
                <a:t>YES</a:t>
              </a:r>
            </a:p>
          </p:txBody>
        </p:sp>
      </p:grpSp>
      <p:grpSp>
        <p:nvGrpSpPr>
          <p:cNvPr id="34" name="Group 33">
            <a:extLst>
              <a:ext uri="{FF2B5EF4-FFF2-40B4-BE49-F238E27FC236}">
                <a16:creationId xmlns:a16="http://schemas.microsoft.com/office/drawing/2014/main" id="{0AEB1852-1C3A-41B9-9A29-1719838BECB2}"/>
              </a:ext>
            </a:extLst>
          </p:cNvPr>
          <p:cNvGrpSpPr/>
          <p:nvPr/>
        </p:nvGrpSpPr>
        <p:grpSpPr>
          <a:xfrm>
            <a:off x="9277232" y="4314745"/>
            <a:ext cx="703565" cy="415782"/>
            <a:chOff x="1373936" y="3537981"/>
            <a:chExt cx="703565" cy="415782"/>
          </a:xfrm>
        </p:grpSpPr>
        <p:cxnSp>
          <p:nvCxnSpPr>
            <p:cNvPr id="35" name="Straight Arrow Connector 34">
              <a:extLst>
                <a:ext uri="{FF2B5EF4-FFF2-40B4-BE49-F238E27FC236}">
                  <a16:creationId xmlns:a16="http://schemas.microsoft.com/office/drawing/2014/main" id="{74D89639-2926-4CF1-A5DA-011F6585333C}"/>
                </a:ext>
              </a:extLst>
            </p:cNvPr>
            <p:cNvCxnSpPr/>
            <p:nvPr/>
          </p:nvCxnSpPr>
          <p:spPr>
            <a:xfrm>
              <a:off x="2077501" y="3553376"/>
              <a:ext cx="0" cy="40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C4691E5-3A1D-4DEC-B7DC-5E83167BACB5}"/>
                </a:ext>
              </a:extLst>
            </p:cNvPr>
            <p:cNvSpPr txBox="1"/>
            <p:nvPr/>
          </p:nvSpPr>
          <p:spPr>
            <a:xfrm>
              <a:off x="1373936" y="3537981"/>
              <a:ext cx="619079" cy="400110"/>
            </a:xfrm>
            <a:prstGeom prst="rect">
              <a:avLst/>
            </a:prstGeom>
            <a:noFill/>
          </p:spPr>
          <p:txBody>
            <a:bodyPr wrap="none" rtlCol="0">
              <a:spAutoFit/>
            </a:bodyPr>
            <a:lstStyle/>
            <a:p>
              <a:pPr algn="ctr"/>
              <a:r>
                <a:rPr lang="en-US" sz="2000" dirty="0">
                  <a:latin typeface="+mj-lt"/>
                  <a:cs typeface="Times New Roman" pitchFamily="18" charset="0"/>
                </a:rPr>
                <a:t>YES</a:t>
              </a:r>
            </a:p>
          </p:txBody>
        </p:sp>
      </p:grpSp>
      <p:grpSp>
        <p:nvGrpSpPr>
          <p:cNvPr id="40" name="Group 39">
            <a:extLst>
              <a:ext uri="{FF2B5EF4-FFF2-40B4-BE49-F238E27FC236}">
                <a16:creationId xmlns:a16="http://schemas.microsoft.com/office/drawing/2014/main" id="{8CEF2993-C119-4F4D-84AF-47312DF1395C}"/>
              </a:ext>
            </a:extLst>
          </p:cNvPr>
          <p:cNvGrpSpPr/>
          <p:nvPr/>
        </p:nvGrpSpPr>
        <p:grpSpPr>
          <a:xfrm>
            <a:off x="3860993" y="3261530"/>
            <a:ext cx="550152" cy="400110"/>
            <a:chOff x="3765627" y="2521034"/>
            <a:chExt cx="550152" cy="400110"/>
          </a:xfrm>
        </p:grpSpPr>
        <p:cxnSp>
          <p:nvCxnSpPr>
            <p:cNvPr id="37" name="Straight Arrow Connector 36">
              <a:extLst>
                <a:ext uri="{FF2B5EF4-FFF2-40B4-BE49-F238E27FC236}">
                  <a16:creationId xmlns:a16="http://schemas.microsoft.com/office/drawing/2014/main" id="{0679EAD4-EFA7-408F-A6DA-B79AB0F7F9C3}"/>
                </a:ext>
              </a:extLst>
            </p:cNvPr>
            <p:cNvCxnSpPr>
              <a:cxnSpLocks/>
            </p:cNvCxnSpPr>
            <p:nvPr/>
          </p:nvCxnSpPr>
          <p:spPr>
            <a:xfrm>
              <a:off x="3802051" y="2921144"/>
              <a:ext cx="477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889EB3-7201-4F42-8253-6ECFA6D9585C}"/>
                </a:ext>
              </a:extLst>
            </p:cNvPr>
            <p:cNvSpPr txBox="1"/>
            <p:nvPr/>
          </p:nvSpPr>
          <p:spPr>
            <a:xfrm>
              <a:off x="3765627" y="2521034"/>
              <a:ext cx="550152" cy="400110"/>
            </a:xfrm>
            <a:prstGeom prst="rect">
              <a:avLst/>
            </a:prstGeom>
            <a:noFill/>
          </p:spPr>
          <p:txBody>
            <a:bodyPr wrap="none" rtlCol="0">
              <a:spAutoFit/>
            </a:bodyPr>
            <a:lstStyle/>
            <a:p>
              <a:pPr algn="ctr"/>
              <a:r>
                <a:rPr lang="en-US" sz="2000" dirty="0">
                  <a:latin typeface="+mj-lt"/>
                  <a:cs typeface="Times New Roman" pitchFamily="18" charset="0"/>
                </a:rPr>
                <a:t>NO</a:t>
              </a:r>
            </a:p>
          </p:txBody>
        </p:sp>
      </p:grpSp>
      <p:grpSp>
        <p:nvGrpSpPr>
          <p:cNvPr id="41" name="Group 40">
            <a:extLst>
              <a:ext uri="{FF2B5EF4-FFF2-40B4-BE49-F238E27FC236}">
                <a16:creationId xmlns:a16="http://schemas.microsoft.com/office/drawing/2014/main" id="{B4A4D5E8-4FE7-4B57-A4DF-C559148AE8F4}"/>
              </a:ext>
            </a:extLst>
          </p:cNvPr>
          <p:cNvGrpSpPr/>
          <p:nvPr/>
        </p:nvGrpSpPr>
        <p:grpSpPr>
          <a:xfrm>
            <a:off x="7764958" y="3261530"/>
            <a:ext cx="550152" cy="400110"/>
            <a:chOff x="3765627" y="2521034"/>
            <a:chExt cx="550152" cy="400110"/>
          </a:xfrm>
        </p:grpSpPr>
        <p:cxnSp>
          <p:nvCxnSpPr>
            <p:cNvPr id="42" name="Straight Arrow Connector 41">
              <a:extLst>
                <a:ext uri="{FF2B5EF4-FFF2-40B4-BE49-F238E27FC236}">
                  <a16:creationId xmlns:a16="http://schemas.microsoft.com/office/drawing/2014/main" id="{4D22D4E3-B86D-4BA3-8C61-1F49FE1EFC3D}"/>
                </a:ext>
              </a:extLst>
            </p:cNvPr>
            <p:cNvCxnSpPr>
              <a:cxnSpLocks/>
            </p:cNvCxnSpPr>
            <p:nvPr/>
          </p:nvCxnSpPr>
          <p:spPr>
            <a:xfrm>
              <a:off x="3802051" y="2921144"/>
              <a:ext cx="477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6EE568-929E-455A-86F2-8B40FFD8ED90}"/>
                </a:ext>
              </a:extLst>
            </p:cNvPr>
            <p:cNvSpPr txBox="1"/>
            <p:nvPr/>
          </p:nvSpPr>
          <p:spPr>
            <a:xfrm>
              <a:off x="3765627" y="2521034"/>
              <a:ext cx="550152" cy="400110"/>
            </a:xfrm>
            <a:prstGeom prst="rect">
              <a:avLst/>
            </a:prstGeom>
            <a:noFill/>
          </p:spPr>
          <p:txBody>
            <a:bodyPr wrap="none" rtlCol="0">
              <a:spAutoFit/>
            </a:bodyPr>
            <a:lstStyle/>
            <a:p>
              <a:pPr algn="ctr"/>
              <a:r>
                <a:rPr lang="en-US" sz="2000" dirty="0">
                  <a:latin typeface="+mj-lt"/>
                  <a:cs typeface="Times New Roman" pitchFamily="18" charset="0"/>
                </a:rPr>
                <a:t>NO</a:t>
              </a:r>
            </a:p>
          </p:txBody>
        </p:sp>
      </p:grpSp>
      <p:grpSp>
        <p:nvGrpSpPr>
          <p:cNvPr id="44" name="Group 43">
            <a:extLst>
              <a:ext uri="{FF2B5EF4-FFF2-40B4-BE49-F238E27FC236}">
                <a16:creationId xmlns:a16="http://schemas.microsoft.com/office/drawing/2014/main" id="{721050AB-4181-40B8-9FBF-1D8282B7515C}"/>
              </a:ext>
            </a:extLst>
          </p:cNvPr>
          <p:cNvGrpSpPr/>
          <p:nvPr/>
        </p:nvGrpSpPr>
        <p:grpSpPr>
          <a:xfrm>
            <a:off x="9389233" y="2587553"/>
            <a:ext cx="591564" cy="400387"/>
            <a:chOff x="3612967" y="2670762"/>
            <a:chExt cx="591564" cy="400387"/>
          </a:xfrm>
        </p:grpSpPr>
        <p:cxnSp>
          <p:nvCxnSpPr>
            <p:cNvPr id="45" name="Straight Arrow Connector 44">
              <a:extLst>
                <a:ext uri="{FF2B5EF4-FFF2-40B4-BE49-F238E27FC236}">
                  <a16:creationId xmlns:a16="http://schemas.microsoft.com/office/drawing/2014/main" id="{C13B5EFE-8FD9-4458-8A88-A3680CA200EB}"/>
                </a:ext>
              </a:extLst>
            </p:cNvPr>
            <p:cNvCxnSpPr>
              <a:cxnSpLocks/>
              <a:stCxn id="20" idx="0"/>
              <a:endCxn id="26" idx="4"/>
            </p:cNvCxnSpPr>
            <p:nvPr/>
          </p:nvCxnSpPr>
          <p:spPr>
            <a:xfrm flipV="1">
              <a:off x="4204531" y="2670762"/>
              <a:ext cx="0" cy="4003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131E430-DDC5-4680-A5B5-97B28BEDA7BC}"/>
                </a:ext>
              </a:extLst>
            </p:cNvPr>
            <p:cNvSpPr txBox="1"/>
            <p:nvPr/>
          </p:nvSpPr>
          <p:spPr>
            <a:xfrm>
              <a:off x="3612967" y="2670762"/>
              <a:ext cx="550152" cy="400110"/>
            </a:xfrm>
            <a:prstGeom prst="rect">
              <a:avLst/>
            </a:prstGeom>
            <a:noFill/>
          </p:spPr>
          <p:txBody>
            <a:bodyPr wrap="none" rtlCol="0">
              <a:spAutoFit/>
            </a:bodyPr>
            <a:lstStyle/>
            <a:p>
              <a:pPr algn="ctr"/>
              <a:r>
                <a:rPr lang="en-US" sz="2000" dirty="0">
                  <a:latin typeface="+mj-lt"/>
                  <a:cs typeface="Times New Roman" pitchFamily="18" charset="0"/>
                </a:rPr>
                <a:t>NO</a:t>
              </a:r>
            </a:p>
          </p:txBody>
        </p:sp>
      </p:grpSp>
      <p:sp>
        <p:nvSpPr>
          <p:cNvPr id="52" name="TextBox 51">
            <a:extLst>
              <a:ext uri="{FF2B5EF4-FFF2-40B4-BE49-F238E27FC236}">
                <a16:creationId xmlns:a16="http://schemas.microsoft.com/office/drawing/2014/main" id="{B084F436-B579-4ABD-822C-4544977EC25D}"/>
              </a:ext>
            </a:extLst>
          </p:cNvPr>
          <p:cNvSpPr txBox="1"/>
          <p:nvPr/>
        </p:nvSpPr>
        <p:spPr>
          <a:xfrm>
            <a:off x="7966035" y="6501335"/>
            <a:ext cx="4225965" cy="400110"/>
          </a:xfrm>
          <a:prstGeom prst="rect">
            <a:avLst/>
          </a:prstGeom>
          <a:noFill/>
        </p:spPr>
        <p:txBody>
          <a:bodyPr wrap="none" rtlCol="0">
            <a:spAutoFit/>
          </a:bodyPr>
          <a:lstStyle/>
          <a:p>
            <a:pPr algn="ctr"/>
            <a:r>
              <a:rPr lang="en-US" sz="2000" dirty="0">
                <a:latin typeface="+mj-lt"/>
                <a:cs typeface="Times New Roman" pitchFamily="18" charset="0"/>
              </a:rPr>
              <a:t>Inspired by former student Vincent Lin</a:t>
            </a:r>
          </a:p>
        </p:txBody>
      </p:sp>
    </p:spTree>
    <p:extLst>
      <p:ext uri="{BB962C8B-B14F-4D97-AF65-F5344CB8AC3E}">
        <p14:creationId xmlns:p14="http://schemas.microsoft.com/office/powerpoint/2010/main" val="18402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22" presetClass="entr" presetSubtype="1"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up)">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2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22" presetClass="entr" presetSubtype="1"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up)">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cBhvr additive="base">
                                        <p:cTn id="66" dur="500" fill="hold"/>
                                        <p:tgtEl>
                                          <p:spTgt spid="52"/>
                                        </p:tgtEl>
                                        <p:attrNameLst>
                                          <p:attrName>ppt_x</p:attrName>
                                        </p:attrNameLst>
                                      </p:cBhvr>
                                      <p:tavLst>
                                        <p:tav tm="0">
                                          <p:val>
                                            <p:strVal val="#ppt_x"/>
                                          </p:val>
                                        </p:tav>
                                        <p:tav tm="100000">
                                          <p:val>
                                            <p:strVal val="#ppt_x"/>
                                          </p:val>
                                        </p:tav>
                                      </p:tavLst>
                                    </p:anim>
                                    <p:anim calcmode="lin" valueType="num">
                                      <p:cBhvr additive="base">
                                        <p:cTn id="6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P spid="22" grpId="0" animBg="1"/>
      <p:bldP spid="23" grpId="0" animBg="1"/>
      <p:bldP spid="24" grpId="0" animBg="1"/>
      <p:bldP spid="26" grpId="0" animBg="1"/>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403964" y="1049483"/>
            <a:ext cx="4249011" cy="830997"/>
          </a:xfrm>
          <a:prstGeom prst="rect">
            <a:avLst/>
          </a:prstGeom>
          <a:noFill/>
        </p:spPr>
        <p:txBody>
          <a:bodyPr wrap="square">
            <a:spAutoFit/>
          </a:bodyPr>
          <a:lstStyle/>
          <a:p>
            <a:pPr algn="ctr"/>
            <a:r>
              <a:rPr lang="en-US" sz="2400" dirty="0"/>
              <a:t>Consider the following program, which prints:</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Parameter Passing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92426" y="1125530"/>
            <a:ext cx="6598887" cy="55725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procedure func1(v: Integer);</a:t>
            </a:r>
          </a:p>
          <a:p>
            <a:r>
              <a:rPr lang="en-US" sz="2000" dirty="0">
                <a:latin typeface="Consolas" panose="020B0609020204030204" pitchFamily="49" charset="0"/>
              </a:rPr>
              <a:t>begin</a:t>
            </a:r>
          </a:p>
          <a:p>
            <a:r>
              <a:rPr lang="en-US" sz="2000" dirty="0">
                <a:latin typeface="Consolas" panose="020B0609020204030204" pitchFamily="49" charset="0"/>
              </a:rPr>
              <a:t>  v := v + 3;</a:t>
            </a:r>
          </a:p>
          <a:p>
            <a:r>
              <a:rPr lang="en-US" sz="2000" dirty="0">
                <a:latin typeface="Consolas" panose="020B0609020204030204" pitchFamily="49" charset="0"/>
              </a:rPr>
              <a:t>end;</a:t>
            </a:r>
          </a:p>
          <a:p>
            <a:endParaRPr lang="en-US" sz="2000" dirty="0">
              <a:latin typeface="Consolas" panose="020B0609020204030204" pitchFamily="49" charset="0"/>
            </a:endParaRPr>
          </a:p>
          <a:p>
            <a:r>
              <a:rPr lang="en-US" sz="2000" dirty="0">
                <a:latin typeface="Consolas" panose="020B0609020204030204" pitchFamily="49" charset="0"/>
              </a:rPr>
              <a:t>function func2(var v: Integer): Integer;</a:t>
            </a:r>
          </a:p>
          <a:p>
            <a:r>
              <a:rPr lang="en-US" sz="2000" dirty="0">
                <a:latin typeface="Consolas" panose="020B0609020204030204" pitchFamily="49" charset="0"/>
              </a:rPr>
              <a:t>begin</a:t>
            </a:r>
          </a:p>
          <a:p>
            <a:r>
              <a:rPr lang="en-US" sz="2000" dirty="0">
                <a:latin typeface="Consolas" panose="020B0609020204030204" pitchFamily="49" charset="0"/>
              </a:rPr>
              <a:t>  v := v + 100;</a:t>
            </a:r>
          </a:p>
          <a:p>
            <a:r>
              <a:rPr lang="en-US" sz="2000" dirty="0">
                <a:latin typeface="Consolas" panose="020B0609020204030204" pitchFamily="49" charset="0"/>
              </a:rPr>
              <a:t>  func1(v);</a:t>
            </a:r>
          </a:p>
          <a:p>
            <a:r>
              <a:rPr lang="en-US" sz="2000" dirty="0">
                <a:latin typeface="Consolas" panose="020B0609020204030204" pitchFamily="49" charset="0"/>
              </a:rPr>
              <a:t>end;</a:t>
            </a:r>
          </a:p>
          <a:p>
            <a:endParaRPr lang="en-US" sz="2000" dirty="0">
              <a:latin typeface="Consolas" panose="020B0609020204030204" pitchFamily="49" charset="0"/>
            </a:endParaRPr>
          </a:p>
          <a:p>
            <a:r>
              <a:rPr lang="en-US" sz="2000" dirty="0">
                <a:latin typeface="Consolas" panose="020B0609020204030204" pitchFamily="49" charset="0"/>
              </a:rPr>
              <a:t>var</a:t>
            </a:r>
          </a:p>
          <a:p>
            <a:r>
              <a:rPr lang="en-US" sz="2000" dirty="0">
                <a:latin typeface="Consolas" panose="020B0609020204030204" pitchFamily="49" charset="0"/>
              </a:rPr>
              <a:t>  q, r: Integer;</a:t>
            </a:r>
          </a:p>
          <a:p>
            <a:r>
              <a:rPr lang="en-US" sz="2000" dirty="0">
                <a:latin typeface="Consolas" panose="020B0609020204030204" pitchFamily="49" charset="0"/>
              </a:rPr>
              <a:t>begin</a:t>
            </a:r>
          </a:p>
          <a:p>
            <a:r>
              <a:rPr lang="en-US" sz="2000" dirty="0">
                <a:latin typeface="Consolas" panose="020B0609020204030204" pitchFamily="49" charset="0"/>
              </a:rPr>
              <a:t>  q := 10;</a:t>
            </a:r>
          </a:p>
          <a:p>
            <a:r>
              <a:rPr lang="en-US" sz="2000" dirty="0">
                <a:latin typeface="Consolas" panose="020B0609020204030204" pitchFamily="49" charset="0"/>
              </a:rPr>
              <a:t>  func2(q);</a:t>
            </a:r>
          </a:p>
          <a:p>
            <a:r>
              <a:rPr lang="en-US" sz="2000" dirty="0">
                <a:latin typeface="Consolas" panose="020B0609020204030204" pitchFamily="49" charset="0"/>
              </a:rPr>
              <a:t>  </a:t>
            </a:r>
            <a:r>
              <a:rPr lang="en-US" sz="2000" dirty="0" err="1">
                <a:latin typeface="Consolas" panose="020B0609020204030204" pitchFamily="49" charset="0"/>
              </a:rPr>
              <a:t>writeln</a:t>
            </a:r>
            <a:r>
              <a:rPr lang="en-US" sz="2000" dirty="0">
                <a:latin typeface="Consolas" panose="020B0609020204030204" pitchFamily="49" charset="0"/>
              </a:rPr>
              <a:t>('q is ', q);</a:t>
            </a:r>
          </a:p>
          <a:p>
            <a:r>
              <a:rPr lang="en-US" sz="2000" dirty="0">
                <a:latin typeface="Consolas" panose="020B0609020204030204" pitchFamily="49" charset="0"/>
              </a:rPr>
              <a:t>end.</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018273" y="3014872"/>
            <a:ext cx="5020392" cy="830997"/>
          </a:xfrm>
          <a:prstGeom prst="rect">
            <a:avLst/>
          </a:prstGeom>
          <a:noFill/>
        </p:spPr>
        <p:txBody>
          <a:bodyPr wrap="square">
            <a:spAutoFit/>
          </a:bodyPr>
          <a:lstStyle/>
          <a:p>
            <a:pPr algn="ctr"/>
            <a:r>
              <a:rPr lang="en-US" sz="2400" dirty="0"/>
              <a:t>What </a:t>
            </a:r>
            <a:r>
              <a:rPr lang="en-US" sz="2400" dirty="0">
                <a:solidFill>
                  <a:srgbClr val="FF0000"/>
                </a:solidFill>
              </a:rPr>
              <a:t>parameter passing strategies </a:t>
            </a:r>
            <a:r>
              <a:rPr lang="en-US" sz="2400" dirty="0"/>
              <a:t>is this language using?</a:t>
            </a:r>
          </a:p>
        </p:txBody>
      </p:sp>
      <p:sp>
        <p:nvSpPr>
          <p:cNvPr id="43" name="TextBox 42">
            <a:extLst>
              <a:ext uri="{FF2B5EF4-FFF2-40B4-BE49-F238E27FC236}">
                <a16:creationId xmlns:a16="http://schemas.microsoft.com/office/drawing/2014/main" id="{14C01BF5-7FAE-4BFE-8C14-15DE3372ADE8}"/>
              </a:ext>
            </a:extLst>
          </p:cNvPr>
          <p:cNvSpPr txBox="1"/>
          <p:nvPr/>
        </p:nvSpPr>
        <p:spPr>
          <a:xfrm>
            <a:off x="7057542" y="4573286"/>
            <a:ext cx="4941854" cy="830997"/>
          </a:xfrm>
          <a:prstGeom prst="rect">
            <a:avLst/>
          </a:prstGeom>
          <a:noFill/>
        </p:spPr>
        <p:txBody>
          <a:bodyPr wrap="square">
            <a:spAutoFit/>
          </a:bodyPr>
          <a:lstStyle/>
          <a:p>
            <a:pPr algn="ctr"/>
            <a:r>
              <a:rPr lang="en-US" sz="2400" dirty="0"/>
              <a:t>This language is using </a:t>
            </a:r>
            <a:r>
              <a:rPr lang="en-US" sz="2400" dirty="0">
                <a:solidFill>
                  <a:srgbClr val="FF0000"/>
                </a:solidFill>
              </a:rPr>
              <a:t>pass-by-value</a:t>
            </a:r>
            <a:r>
              <a:rPr lang="en-US" sz="2400" dirty="0"/>
              <a:t> and </a:t>
            </a:r>
            <a:r>
              <a:rPr lang="en-US" sz="2400" dirty="0">
                <a:solidFill>
                  <a:srgbClr val="FF0000"/>
                </a:solidFill>
              </a:rPr>
              <a:t>pass-by-reference</a:t>
            </a:r>
            <a:r>
              <a:rPr lang="en-US" sz="2400" dirty="0"/>
              <a:t>!</a:t>
            </a:r>
          </a:p>
        </p:txBody>
      </p:sp>
      <p:sp>
        <p:nvSpPr>
          <p:cNvPr id="28" name="TextBox 27">
            <a:extLst>
              <a:ext uri="{FF2B5EF4-FFF2-40B4-BE49-F238E27FC236}">
                <a16:creationId xmlns:a16="http://schemas.microsoft.com/office/drawing/2014/main" id="{50F4C5C2-67EC-4439-8A84-511DD432A7DE}"/>
              </a:ext>
            </a:extLst>
          </p:cNvPr>
          <p:cNvSpPr txBox="1"/>
          <p:nvPr/>
        </p:nvSpPr>
        <p:spPr>
          <a:xfrm>
            <a:off x="7263653" y="1943743"/>
            <a:ext cx="4529632" cy="523220"/>
          </a:xfrm>
          <a:prstGeom prst="rect">
            <a:avLst/>
          </a:prstGeom>
          <a:solidFill>
            <a:schemeClr val="bg1">
              <a:lumMod val="95000"/>
            </a:schemeClr>
          </a:solidFill>
          <a:ln>
            <a:solidFill>
              <a:schemeClr val="tx1"/>
            </a:solidFill>
          </a:ln>
        </p:spPr>
        <p:txBody>
          <a:bodyPr wrap="square">
            <a:spAutoFit/>
          </a:bodyPr>
          <a:lstStyle/>
          <a:p>
            <a:r>
              <a:rPr lang="en-US" sz="2800" dirty="0">
                <a:solidFill>
                  <a:srgbClr val="0070C0"/>
                </a:solidFill>
              </a:rPr>
              <a:t>q is 110</a:t>
            </a:r>
          </a:p>
        </p:txBody>
      </p:sp>
      <p:sp>
        <p:nvSpPr>
          <p:cNvPr id="33" name="Speech Bubble: Rectangle with Corners Rounded 32">
            <a:extLst>
              <a:ext uri="{FF2B5EF4-FFF2-40B4-BE49-F238E27FC236}">
                <a16:creationId xmlns:a16="http://schemas.microsoft.com/office/drawing/2014/main" id="{48AB6831-0307-460B-BAA1-92E3C3BBB09E}"/>
              </a:ext>
            </a:extLst>
          </p:cNvPr>
          <p:cNvSpPr/>
          <p:nvPr/>
        </p:nvSpPr>
        <p:spPr>
          <a:xfrm>
            <a:off x="4168524" y="3010206"/>
            <a:ext cx="3507144" cy="978740"/>
          </a:xfrm>
          <a:prstGeom prst="wedgeRoundRectCallout">
            <a:avLst>
              <a:gd name="adj1" fmla="val -97375"/>
              <a:gd name="adj2" fmla="val -547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This is how we define a </a:t>
            </a:r>
            <a:r>
              <a:rPr lang="en-US" sz="2000" dirty="0">
                <a:solidFill>
                  <a:srgbClr val="FFC9C9"/>
                </a:solidFill>
                <a:latin typeface="Corbel" panose="020B0503020204020204" pitchFamily="34" charset="0"/>
              </a:rPr>
              <a:t>pass-by-reference</a:t>
            </a:r>
            <a:r>
              <a:rPr lang="en-US" sz="2000" dirty="0">
                <a:solidFill>
                  <a:prstClr val="white"/>
                </a:solidFill>
                <a:latin typeface="Corbel" panose="020B0503020204020204" pitchFamily="34" charset="0"/>
              </a:rPr>
              <a:t> parameter.</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762131" y="5821520"/>
            <a:ext cx="3532677" cy="769441"/>
          </a:xfrm>
          <a:prstGeom prst="rect">
            <a:avLst/>
          </a:prstGeom>
          <a:noFill/>
        </p:spPr>
        <p:txBody>
          <a:bodyPr wrap="square">
            <a:spAutoFit/>
          </a:bodyPr>
          <a:lstStyle/>
          <a:p>
            <a:pPr algn="ctr"/>
            <a:r>
              <a:rPr lang="en-US" sz="4400" dirty="0">
                <a:latin typeface="Corbel" panose="020B0503020204020204" pitchFamily="34" charset="0"/>
              </a:rPr>
              <a:t>This is Pascal!</a:t>
            </a:r>
            <a:endParaRPr lang="en-US" sz="4400" dirty="0"/>
          </a:p>
        </p:txBody>
      </p:sp>
      <p:sp>
        <p:nvSpPr>
          <p:cNvPr id="49" name="Speech Bubble: Rectangle with Corners Rounded 48">
            <a:extLst>
              <a:ext uri="{FF2B5EF4-FFF2-40B4-BE49-F238E27FC236}">
                <a16:creationId xmlns:a16="http://schemas.microsoft.com/office/drawing/2014/main" id="{238655AD-0D09-490F-A016-28FACB58476B}"/>
              </a:ext>
            </a:extLst>
          </p:cNvPr>
          <p:cNvSpPr/>
          <p:nvPr/>
        </p:nvSpPr>
        <p:spPr>
          <a:xfrm>
            <a:off x="3478162" y="1753620"/>
            <a:ext cx="3004915" cy="903466"/>
          </a:xfrm>
          <a:prstGeom prst="wedgeRoundRectCallout">
            <a:avLst>
              <a:gd name="adj1" fmla="val -82787"/>
              <a:gd name="adj2" fmla="val -78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is how we define a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pass-by-value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parameter.</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8" name="Rectangle 17">
            <a:extLst>
              <a:ext uri="{FF2B5EF4-FFF2-40B4-BE49-F238E27FC236}">
                <a16:creationId xmlns:a16="http://schemas.microsoft.com/office/drawing/2014/main" id="{09C014A3-9C18-4736-AC51-E15839FC1D26}"/>
              </a:ext>
            </a:extLst>
          </p:cNvPr>
          <p:cNvSpPr/>
          <p:nvPr/>
        </p:nvSpPr>
        <p:spPr>
          <a:xfrm>
            <a:off x="7312669" y="4136148"/>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92ED67A2-3C4C-4979-93C6-D5DC3F614B4B}"/>
              </a:ext>
            </a:extLst>
          </p:cNvPr>
          <p:cNvSpPr/>
          <p:nvPr/>
        </p:nvSpPr>
        <p:spPr>
          <a:xfrm>
            <a:off x="7311843" y="414262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809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xEl>
                                              <p:pRg st="16" end="1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2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90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8"/>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down)">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9"/>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build="p" animBg="1"/>
      <p:bldP spid="27" grpId="0"/>
      <p:bldP spid="43" grpId="0"/>
      <p:bldP spid="28" grpId="0" animBg="1"/>
      <p:bldP spid="33" grpId="0" animBg="1"/>
      <p:bldP spid="33" grpId="1" animBg="1"/>
      <p:bldP spid="46" grpId="0"/>
      <p:bldP spid="49" grpId="0" animBg="1"/>
      <p:bldP spid="49" grpId="1" animBg="1"/>
      <p:bldP spid="18" grpId="0" animBg="1"/>
      <p:bldP spid="18" grpId="1" animBg="1"/>
      <p:bldP spid="19" grpId="0" animBg="1"/>
      <p:bldP spid="1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34178" y="1127430"/>
            <a:ext cx="4249011" cy="830997"/>
          </a:xfrm>
          <a:prstGeom prst="rect">
            <a:avLst/>
          </a:prstGeom>
          <a:noFill/>
        </p:spPr>
        <p:txBody>
          <a:bodyPr wrap="square">
            <a:spAutoFit/>
          </a:bodyPr>
          <a:lstStyle/>
          <a:p>
            <a:pPr algn="ctr"/>
            <a:r>
              <a:rPr lang="en-US" sz="2400" dirty="0"/>
              <a:t>Consider the following program, which prints:</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Parameter Passing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92426" y="1125530"/>
            <a:ext cx="6964253" cy="5603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def </a:t>
            </a:r>
            <a:r>
              <a:rPr lang="en-US" sz="2000" dirty="0" err="1">
                <a:latin typeface="Consolas" panose="020B0609020204030204" pitchFamily="49" charset="0"/>
              </a:rPr>
              <a:t>addIfFirstEven</a:t>
            </a:r>
            <a:r>
              <a:rPr lang="en-US" sz="2000" dirty="0">
                <a:latin typeface="Consolas" panose="020B0609020204030204" pitchFamily="49" charset="0"/>
              </a:rPr>
              <a:t>(a: =&gt; Int, b: =&gt; Int): Int = </a:t>
            </a:r>
          </a:p>
          <a:p>
            <a:r>
              <a:rPr lang="en-US" sz="2000" dirty="0">
                <a:latin typeface="Consolas" panose="020B0609020204030204" pitchFamily="49" charset="0"/>
              </a:rPr>
              <a:t>  var sum = a </a:t>
            </a:r>
          </a:p>
          <a:p>
            <a:r>
              <a:rPr lang="en-US" sz="2000" dirty="0">
                <a:latin typeface="Consolas" panose="020B0609020204030204" pitchFamily="49" charset="0"/>
              </a:rPr>
              <a:t>  if (a % 2 == 0)</a:t>
            </a:r>
            <a:br>
              <a:rPr lang="en-US" sz="2000" dirty="0">
                <a:latin typeface="Consolas" panose="020B0609020204030204" pitchFamily="49" charset="0"/>
              </a:rPr>
            </a:br>
            <a:r>
              <a:rPr lang="en-US" sz="2000" dirty="0">
                <a:latin typeface="Consolas" panose="020B0609020204030204" pitchFamily="49" charset="0"/>
              </a:rPr>
              <a:t>    sum += b</a:t>
            </a:r>
          </a:p>
          <a:p>
            <a:r>
              <a:rPr lang="en-US" sz="2000" dirty="0">
                <a:latin typeface="Consolas" panose="020B0609020204030204" pitchFamily="49" charset="0"/>
              </a:rPr>
              <a:t>  return sum</a:t>
            </a:r>
          </a:p>
          <a:p>
            <a:endParaRPr lang="en-US" sz="2000" dirty="0">
              <a:latin typeface="Consolas" panose="020B0609020204030204" pitchFamily="49" charset="0"/>
            </a:endParaRPr>
          </a:p>
          <a:p>
            <a:r>
              <a:rPr lang="en-US" sz="2000" dirty="0">
                <a:latin typeface="Consolas" panose="020B0609020204030204" pitchFamily="49" charset="0"/>
              </a:rPr>
              <a:t>def triple(x: Int): Int =</a:t>
            </a:r>
          </a:p>
          <a:p>
            <a:r>
              <a:rPr lang="en-US" sz="2000" dirty="0">
                <a:latin typeface="Consolas" panose="020B0609020204030204" pitchFamily="49" charset="0"/>
              </a:rPr>
              <a:t>   var trip: Int = x*3</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("3*"+x+" is: "+trip)</a:t>
            </a:r>
          </a:p>
          <a:p>
            <a:r>
              <a:rPr lang="en-US" sz="2000" dirty="0">
                <a:latin typeface="Consolas" panose="020B0609020204030204" pitchFamily="49" charset="0"/>
              </a:rPr>
              <a:t>   return trip</a:t>
            </a:r>
          </a:p>
          <a:p>
            <a:endParaRPr lang="en-US" sz="2000" dirty="0">
              <a:latin typeface="Consolas" panose="020B0609020204030204" pitchFamily="49" charset="0"/>
            </a:endParaRPr>
          </a:p>
          <a:p>
            <a:r>
              <a:rPr lang="en-US" sz="2000" dirty="0">
                <a:latin typeface="Consolas" panose="020B0609020204030204" pitchFamily="49" charset="0"/>
              </a:rPr>
              <a:t>object Main {</a:t>
            </a:r>
          </a:p>
          <a:p>
            <a:r>
              <a:rPr lang="en-US" sz="2000" dirty="0">
                <a:latin typeface="Consolas" panose="020B0609020204030204" pitchFamily="49" charset="0"/>
              </a:rPr>
              <a:t> def main(</a:t>
            </a:r>
            <a:r>
              <a:rPr lang="en-US" sz="2000" dirty="0" err="1">
                <a:latin typeface="Consolas" panose="020B0609020204030204" pitchFamily="49" charset="0"/>
              </a:rPr>
              <a:t>args</a:t>
            </a:r>
            <a:r>
              <a:rPr lang="en-US" sz="2000" dirty="0">
                <a:latin typeface="Consolas" panose="020B0609020204030204" pitchFamily="49" charset="0"/>
              </a:rPr>
              <a:t>: Array[String]): Unit =</a:t>
            </a:r>
          </a:p>
          <a:p>
            <a:r>
              <a:rPr lang="en-US" sz="2000" dirty="0">
                <a:latin typeface="Consolas" panose="020B0609020204030204" pitchFamily="49" charset="0"/>
              </a:rPr>
              <a:t>   var v1 = 1</a:t>
            </a:r>
          </a:p>
          <a:p>
            <a:r>
              <a:rPr lang="en-US" sz="2000" dirty="0">
                <a:latin typeface="Consolas" panose="020B0609020204030204" pitchFamily="49" charset="0"/>
              </a:rPr>
              <a:t>   var v2 = 2</a:t>
            </a:r>
          </a:p>
          <a:p>
            <a:r>
              <a:rPr lang="en-US" sz="2000" dirty="0">
                <a:latin typeface="Consolas" panose="020B0609020204030204" pitchFamily="49" charset="0"/>
              </a:rPr>
              <a:t>   var result = </a:t>
            </a:r>
            <a:r>
              <a:rPr lang="en-US" sz="2000" dirty="0" err="1">
                <a:latin typeface="Consolas" panose="020B0609020204030204" pitchFamily="49" charset="0"/>
              </a:rPr>
              <a:t>addIfFirstEven</a:t>
            </a:r>
            <a:r>
              <a:rPr lang="en-US" sz="2000" dirty="0">
                <a:latin typeface="Consolas" panose="020B0609020204030204" pitchFamily="49" charset="0"/>
              </a:rPr>
              <a:t>(v1,triple(v2))</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("The result is: "+result)</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493867" y="3061867"/>
            <a:ext cx="4529632" cy="830997"/>
          </a:xfrm>
          <a:prstGeom prst="rect">
            <a:avLst/>
          </a:prstGeom>
          <a:noFill/>
        </p:spPr>
        <p:txBody>
          <a:bodyPr wrap="square">
            <a:spAutoFit/>
          </a:bodyPr>
          <a:lstStyle/>
          <a:p>
            <a:pPr algn="ctr"/>
            <a:r>
              <a:rPr lang="en-US" sz="2400" dirty="0"/>
              <a:t>What </a:t>
            </a:r>
            <a:r>
              <a:rPr lang="en-US" sz="2400" dirty="0">
                <a:solidFill>
                  <a:srgbClr val="FF0000"/>
                </a:solidFill>
              </a:rPr>
              <a:t>parameter passing strategy </a:t>
            </a:r>
            <a:r>
              <a:rPr lang="en-US" sz="2400" dirty="0"/>
              <a:t>is this language using?</a:t>
            </a:r>
          </a:p>
        </p:txBody>
      </p:sp>
      <p:sp>
        <p:nvSpPr>
          <p:cNvPr id="43" name="TextBox 42">
            <a:extLst>
              <a:ext uri="{FF2B5EF4-FFF2-40B4-BE49-F238E27FC236}">
                <a16:creationId xmlns:a16="http://schemas.microsoft.com/office/drawing/2014/main" id="{14C01BF5-7FAE-4BFE-8C14-15DE3372ADE8}"/>
              </a:ext>
            </a:extLst>
          </p:cNvPr>
          <p:cNvSpPr txBox="1"/>
          <p:nvPr/>
        </p:nvSpPr>
        <p:spPr>
          <a:xfrm>
            <a:off x="8026122" y="4406818"/>
            <a:ext cx="3477950" cy="830997"/>
          </a:xfrm>
          <a:prstGeom prst="rect">
            <a:avLst/>
          </a:prstGeom>
          <a:noFill/>
        </p:spPr>
        <p:txBody>
          <a:bodyPr wrap="square">
            <a:spAutoFit/>
          </a:bodyPr>
          <a:lstStyle/>
          <a:p>
            <a:pPr algn="ctr"/>
            <a:r>
              <a:rPr lang="en-US" sz="2400" dirty="0"/>
              <a:t>This language is using </a:t>
            </a:r>
            <a:r>
              <a:rPr lang="en-US" sz="2400" dirty="0">
                <a:solidFill>
                  <a:srgbClr val="FF0000"/>
                </a:solidFill>
              </a:rPr>
              <a:t>pass-by-name</a:t>
            </a:r>
            <a:r>
              <a:rPr lang="en-US" sz="2400" dirty="0"/>
              <a:t>!</a:t>
            </a:r>
          </a:p>
        </p:txBody>
      </p:sp>
      <p:sp>
        <p:nvSpPr>
          <p:cNvPr id="28" name="TextBox 27">
            <a:extLst>
              <a:ext uri="{FF2B5EF4-FFF2-40B4-BE49-F238E27FC236}">
                <a16:creationId xmlns:a16="http://schemas.microsoft.com/office/drawing/2014/main" id="{50F4C5C2-67EC-4439-8A84-511DD432A7DE}"/>
              </a:ext>
            </a:extLst>
          </p:cNvPr>
          <p:cNvSpPr txBox="1"/>
          <p:nvPr/>
        </p:nvSpPr>
        <p:spPr>
          <a:xfrm>
            <a:off x="7493867" y="2061880"/>
            <a:ext cx="4529632" cy="954107"/>
          </a:xfrm>
          <a:prstGeom prst="rect">
            <a:avLst/>
          </a:prstGeom>
          <a:solidFill>
            <a:schemeClr val="bg1">
              <a:lumMod val="95000"/>
            </a:schemeClr>
          </a:solidFill>
          <a:ln>
            <a:solidFill>
              <a:schemeClr val="tx1"/>
            </a:solidFill>
          </a:ln>
        </p:spPr>
        <p:txBody>
          <a:bodyPr wrap="square">
            <a:spAutoFit/>
          </a:bodyPr>
          <a:lstStyle/>
          <a:p>
            <a:r>
              <a:rPr lang="en-US" sz="2800" dirty="0">
                <a:solidFill>
                  <a:srgbClr val="0070C0"/>
                </a:solidFill>
              </a:rPr>
              <a:t>The result is: 1</a:t>
            </a:r>
          </a:p>
          <a:p>
            <a:endParaRPr lang="en-US" sz="2800" dirty="0">
              <a:solidFill>
                <a:srgbClr val="0070C0"/>
              </a:solidFill>
            </a:endParaRPr>
          </a:p>
        </p:txBody>
      </p:sp>
      <p:sp>
        <p:nvSpPr>
          <p:cNvPr id="46" name="TextBox 45">
            <a:extLst>
              <a:ext uri="{FF2B5EF4-FFF2-40B4-BE49-F238E27FC236}">
                <a16:creationId xmlns:a16="http://schemas.microsoft.com/office/drawing/2014/main" id="{235CEAF1-AC33-4405-87DD-DB9D61B70BE5}"/>
              </a:ext>
            </a:extLst>
          </p:cNvPr>
          <p:cNvSpPr txBox="1"/>
          <p:nvPr/>
        </p:nvSpPr>
        <p:spPr>
          <a:xfrm>
            <a:off x="7914457" y="5394559"/>
            <a:ext cx="3532677" cy="1200329"/>
          </a:xfrm>
          <a:prstGeom prst="rect">
            <a:avLst/>
          </a:prstGeom>
          <a:noFill/>
        </p:spPr>
        <p:txBody>
          <a:bodyPr wrap="square">
            <a:spAutoFit/>
          </a:bodyPr>
          <a:lstStyle/>
          <a:p>
            <a:pPr algn="ctr"/>
            <a:r>
              <a:rPr lang="en-US" sz="4400" dirty="0">
                <a:latin typeface="Corbel" panose="020B0503020204020204" pitchFamily="34" charset="0"/>
              </a:rPr>
              <a:t>This is Scala! </a:t>
            </a:r>
            <a:r>
              <a:rPr lang="en-US" sz="2800" dirty="0">
                <a:latin typeface="Corbel" panose="020B0503020204020204" pitchFamily="34" charset="0"/>
              </a:rPr>
              <a:t>(as used in Spark)</a:t>
            </a:r>
            <a:endParaRPr lang="en-US" sz="4400" dirty="0"/>
          </a:p>
        </p:txBody>
      </p:sp>
      <p:sp>
        <p:nvSpPr>
          <p:cNvPr id="14" name="Speech Bubble: Rectangle with Corners Rounded 13">
            <a:extLst>
              <a:ext uri="{FF2B5EF4-FFF2-40B4-BE49-F238E27FC236}">
                <a16:creationId xmlns:a16="http://schemas.microsoft.com/office/drawing/2014/main" id="{BA186F32-8767-45BB-B85C-C7B89BE28324}"/>
              </a:ext>
            </a:extLst>
          </p:cNvPr>
          <p:cNvSpPr/>
          <p:nvPr/>
        </p:nvSpPr>
        <p:spPr>
          <a:xfrm>
            <a:off x="4832911" y="1696778"/>
            <a:ext cx="2731112" cy="937665"/>
          </a:xfrm>
          <a:prstGeom prst="wedgeRoundRectCallout">
            <a:avLst>
              <a:gd name="adj1" fmla="val -64196"/>
              <a:gd name="adj2" fmla="val -75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b</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is only evaluated </a:t>
            </a:r>
            <a:r>
              <a:rPr lang="en-US" sz="2000" dirty="0">
                <a:solidFill>
                  <a:prstClr val="white"/>
                </a:solidFill>
                <a:latin typeface="Corbel" panose="020B0503020204020204" pitchFamily="34" charset="0"/>
              </a:rPr>
              <a:t>if </a:t>
            </a:r>
            <a:r>
              <a:rPr lang="en-US" sz="2000" dirty="0">
                <a:solidFill>
                  <a:srgbClr val="FFC9C9"/>
                </a:solidFill>
                <a:latin typeface="Corbel" panose="020B0503020204020204" pitchFamily="34" charset="0"/>
              </a:rPr>
              <a:t>a</a:t>
            </a:r>
            <a:r>
              <a:rPr lang="en-US" sz="2000" dirty="0">
                <a:solidFill>
                  <a:prstClr val="white"/>
                </a:solidFill>
                <a:latin typeface="Corbel" panose="020B0503020204020204" pitchFamily="34" charset="0"/>
              </a:rPr>
              <a:t> is </a:t>
            </a:r>
            <a:r>
              <a:rPr lang="en-US" sz="2000" dirty="0">
                <a:solidFill>
                  <a:srgbClr val="FFC9C9"/>
                </a:solidFill>
                <a:latin typeface="Corbel" panose="020B0503020204020204" pitchFamily="34" charset="0"/>
              </a:rPr>
              <a:t>even</a:t>
            </a:r>
            <a:r>
              <a:rPr lang="en-US" sz="2000" dirty="0">
                <a:solidFill>
                  <a:prstClr val="white"/>
                </a:solidFill>
                <a:latin typeface="Corbel" panose="020B0503020204020204" pitchFamily="34" charset="0"/>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5" name="Speech Bubble: Rectangle with Corners Rounded 14">
            <a:extLst>
              <a:ext uri="{FF2B5EF4-FFF2-40B4-BE49-F238E27FC236}">
                <a16:creationId xmlns:a16="http://schemas.microsoft.com/office/drawing/2014/main" id="{2C407C3E-27DF-43F3-8B7E-309D883381C1}"/>
              </a:ext>
            </a:extLst>
          </p:cNvPr>
          <p:cNvSpPr/>
          <p:nvPr/>
        </p:nvSpPr>
        <p:spPr>
          <a:xfrm>
            <a:off x="4903066" y="3054069"/>
            <a:ext cx="2731112" cy="684917"/>
          </a:xfrm>
          <a:prstGeom prst="wedgeRoundRectCallout">
            <a:avLst>
              <a:gd name="adj1" fmla="val -25106"/>
              <a:gd name="adj2" fmla="val 3468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 this expression never runs!</a:t>
            </a:r>
          </a:p>
        </p:txBody>
      </p:sp>
      <p:sp>
        <p:nvSpPr>
          <p:cNvPr id="16" name="Rectangle 15">
            <a:extLst>
              <a:ext uri="{FF2B5EF4-FFF2-40B4-BE49-F238E27FC236}">
                <a16:creationId xmlns:a16="http://schemas.microsoft.com/office/drawing/2014/main" id="{06DA0544-4A1E-4DA8-A075-B895F7D4D388}"/>
              </a:ext>
            </a:extLst>
          </p:cNvPr>
          <p:cNvSpPr/>
          <p:nvPr/>
        </p:nvSpPr>
        <p:spPr>
          <a:xfrm>
            <a:off x="7358644" y="4589869"/>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EA1D7170-AC16-4F1E-9059-448F5A8DC666}"/>
              </a:ext>
            </a:extLst>
          </p:cNvPr>
          <p:cNvSpPr/>
          <p:nvPr/>
        </p:nvSpPr>
        <p:spPr>
          <a:xfrm>
            <a:off x="7357818" y="4596341"/>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11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xEl>
                                              <p:pRg st="13" end="1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xEl>
                                              <p:pRg st="14" end="1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90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2" nodeType="clickEffect">
                                  <p:stCondLst>
                                    <p:cond delay="0"/>
                                  </p:stCondLst>
                                  <p:childTnLst>
                                    <p:animMotion origin="layout" path="M -3.33333E-6 -7.40741E-7 L -0.21263 0.11435 " pathEditMode="relative" rAng="0" ptsTypes="AA">
                                      <p:cBhvr>
                                        <p:cTn id="86" dur="2000" fill="hold"/>
                                        <p:tgtEl>
                                          <p:spTgt spid="14"/>
                                        </p:tgtEl>
                                        <p:attrNameLst>
                                          <p:attrName>ppt_x</p:attrName>
                                          <p:attrName>ppt_y</p:attrName>
                                        </p:attrNameLst>
                                      </p:cBhvr>
                                      <p:rCtr x="-10638" y="5718"/>
                                    </p:animMotion>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build="p" animBg="1"/>
      <p:bldP spid="27" grpId="0"/>
      <p:bldP spid="43" grpId="0"/>
      <p:bldP spid="28" grpId="0" animBg="1"/>
      <p:bldP spid="46" grpId="0"/>
      <p:bldP spid="14" grpId="0" animBg="1"/>
      <p:bldP spid="14" grpId="1" animBg="1"/>
      <p:bldP spid="14" grpId="2" animBg="1"/>
      <p:bldP spid="15" grpId="0" animBg="1"/>
      <p:bldP spid="15" grpId="1" animBg="1"/>
      <p:bldP spid="16" grpId="0" animBg="1"/>
      <p:bldP spid="16" grpId="1" animBg="1"/>
      <p:bldP spid="17" grpId="0" animBg="1"/>
      <p:bldP spid="1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81DB-A053-4807-BC84-8DEF79246BC4}"/>
              </a:ext>
            </a:extLst>
          </p:cNvPr>
          <p:cNvSpPr txBox="1"/>
          <p:nvPr/>
        </p:nvSpPr>
        <p:spPr>
          <a:xfrm>
            <a:off x="2026786" y="740003"/>
            <a:ext cx="7975054" cy="1077218"/>
          </a:xfrm>
          <a:prstGeom prst="rect">
            <a:avLst/>
          </a:prstGeom>
          <a:noFill/>
        </p:spPr>
        <p:txBody>
          <a:bodyPr wrap="square" rtlCol="0">
            <a:spAutoFit/>
          </a:bodyPr>
          <a:lstStyle/>
          <a:p>
            <a:pPr algn="ctr"/>
            <a:r>
              <a:rPr lang="en-US" sz="3200" dirty="0">
                <a:latin typeface="+mj-lt"/>
                <a:cs typeface="Times New Roman" pitchFamily="18" charset="0"/>
              </a:rPr>
              <a:t>Let's discuss a few more interesting topics about... </a:t>
            </a:r>
          </a:p>
        </p:txBody>
      </p:sp>
      <p:sp>
        <p:nvSpPr>
          <p:cNvPr id="3" name="TextBox 2">
            <a:extLst>
              <a:ext uri="{FF2B5EF4-FFF2-40B4-BE49-F238E27FC236}">
                <a16:creationId xmlns:a16="http://schemas.microsoft.com/office/drawing/2014/main" id="{7ACBE9E8-A4E4-459F-856F-1ADEEF097FE0}"/>
              </a:ext>
            </a:extLst>
          </p:cNvPr>
          <p:cNvSpPr txBox="1"/>
          <p:nvPr/>
        </p:nvSpPr>
        <p:spPr>
          <a:xfrm>
            <a:off x="2026786" y="4573290"/>
            <a:ext cx="7975054" cy="646331"/>
          </a:xfrm>
          <a:prstGeom prst="rect">
            <a:avLst/>
          </a:prstGeom>
          <a:noFill/>
        </p:spPr>
        <p:txBody>
          <a:bodyPr wrap="square" rtlCol="0">
            <a:spAutoFit/>
          </a:bodyPr>
          <a:lstStyle/>
          <a:p>
            <a:pPr algn="ctr"/>
            <a:r>
              <a:rPr lang="en-US" sz="3600" dirty="0">
                <a:effectLst>
                  <a:glow rad="228600">
                    <a:schemeClr val="accent2">
                      <a:satMod val="175000"/>
                      <a:alpha val="40000"/>
                    </a:schemeClr>
                  </a:glow>
                </a:effectLst>
                <a:latin typeface="+mj-lt"/>
                <a:cs typeface="Times New Roman" pitchFamily="18" charset="0"/>
              </a:rPr>
              <a:t>(Parameter Passing!)</a:t>
            </a:r>
          </a:p>
        </p:txBody>
      </p:sp>
      <p:pic>
        <p:nvPicPr>
          <p:cNvPr id="5" name="Picture 4">
            <a:extLst>
              <a:ext uri="{FF2B5EF4-FFF2-40B4-BE49-F238E27FC236}">
                <a16:creationId xmlns:a16="http://schemas.microsoft.com/office/drawing/2014/main" id="{01150170-A9B0-4C5F-B5E9-EBA7F8D58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141" y="1956062"/>
            <a:ext cx="3392344" cy="2549950"/>
          </a:xfrm>
          <a:prstGeom prst="rect">
            <a:avLst/>
          </a:prstGeom>
        </p:spPr>
      </p:pic>
      <p:sp>
        <p:nvSpPr>
          <p:cNvPr id="8" name="Rectangle 7">
            <a:extLst>
              <a:ext uri="{FF2B5EF4-FFF2-40B4-BE49-F238E27FC236}">
                <a16:creationId xmlns:a16="http://schemas.microsoft.com/office/drawing/2014/main" id="{A3B1D827-9C29-46D8-952C-1245B19950D5}"/>
              </a:ext>
            </a:extLst>
          </p:cNvPr>
          <p:cNvSpPr/>
          <p:nvPr/>
        </p:nvSpPr>
        <p:spPr>
          <a:xfrm>
            <a:off x="6726025" y="4336328"/>
            <a:ext cx="984460" cy="150829"/>
          </a:xfrm>
          <a:prstGeom prst="rect">
            <a:avLst/>
          </a:prstGeom>
          <a:solidFill>
            <a:srgbClr val="33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657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593847" y="-150781"/>
            <a:ext cx="11394392" cy="1143000"/>
          </a:xfrm>
        </p:spPr>
        <p:txBody>
          <a:bodyPr/>
          <a:lstStyle/>
          <a:p>
            <a:r>
              <a:rPr lang="en-US" dirty="0"/>
              <a:t>Positional Parameters vs. Named Parameters</a:t>
            </a:r>
          </a:p>
        </p:txBody>
      </p:sp>
      <p:sp>
        <p:nvSpPr>
          <p:cNvPr id="7" name="TextBox 6">
            <a:extLst>
              <a:ext uri="{FF2B5EF4-FFF2-40B4-BE49-F238E27FC236}">
                <a16:creationId xmlns:a16="http://schemas.microsoft.com/office/drawing/2014/main" id="{EE0461CC-D5CE-4A83-BF13-4BEEC5319EEB}"/>
              </a:ext>
            </a:extLst>
          </p:cNvPr>
          <p:cNvSpPr txBox="1"/>
          <p:nvPr/>
        </p:nvSpPr>
        <p:spPr>
          <a:xfrm>
            <a:off x="653314" y="1982809"/>
            <a:ext cx="4416594" cy="4401205"/>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bool sum(float </a:t>
            </a:r>
            <a:r>
              <a:rPr lang="en-US" sz="2000" dirty="0" err="1">
                <a:latin typeface="Consolas" panose="020B0609020204030204" pitchFamily="49" charset="0"/>
              </a:rPr>
              <a:t>arr</a:t>
            </a:r>
            <a:r>
              <a:rPr lang="en-US" sz="2000" dirty="0">
                <a:latin typeface="Consolas" panose="020B0609020204030204" pitchFamily="49" charset="0"/>
              </a:rPr>
              <a:t>[], int n) {</a:t>
            </a:r>
          </a:p>
          <a:p>
            <a:r>
              <a:rPr lang="en-US" sz="2000" dirty="0">
                <a:latin typeface="Consolas" panose="020B0609020204030204" pitchFamily="49" charset="0"/>
              </a:rPr>
              <a:t>  float sum = 0;</a:t>
            </a:r>
          </a:p>
          <a:p>
            <a:r>
              <a:rPr lang="en-US" sz="2000" dirty="0">
                <a:latin typeface="Consolas" panose="020B0609020204030204" pitchFamily="49" charset="0"/>
              </a:rPr>
              <a:t>  for (int </a:t>
            </a:r>
            <a:r>
              <a:rPr lang="en-US" sz="2000" dirty="0" err="1">
                <a:latin typeface="Consolas" panose="020B0609020204030204" pitchFamily="49" charset="0"/>
              </a:rPr>
              <a:t>i</a:t>
            </a:r>
            <a:r>
              <a:rPr lang="en-US" sz="2000" dirty="0">
                <a:latin typeface="Consolas" panose="020B0609020204030204" pitchFamily="49" charset="0"/>
              </a:rPr>
              <a:t>=0; </a:t>
            </a:r>
            <a:r>
              <a:rPr lang="en-US" sz="2000" dirty="0" err="1">
                <a:latin typeface="Consolas" panose="020B0609020204030204" pitchFamily="49" charset="0"/>
              </a:rPr>
              <a:t>i</a:t>
            </a:r>
            <a:r>
              <a:rPr lang="en-US" sz="2000" dirty="0">
                <a:latin typeface="Consolas" panose="020B0609020204030204" pitchFamily="49" charset="0"/>
              </a:rPr>
              <a:t> &lt; n; ++</a:t>
            </a:r>
            <a:r>
              <a:rPr lang="en-US" sz="2000" dirty="0" err="1">
                <a:latin typeface="Consolas" panose="020B0609020204030204" pitchFamily="49" charset="0"/>
              </a:rPr>
              <a:t>i</a:t>
            </a:r>
            <a:r>
              <a:rPr lang="en-US" sz="2000" dirty="0">
                <a:latin typeface="Consolas" panose="020B0609020204030204" pitchFamily="49" charset="0"/>
              </a:rPr>
              <a:t>) {</a:t>
            </a:r>
          </a:p>
          <a:p>
            <a:r>
              <a:rPr lang="en-US" sz="2000" dirty="0">
                <a:latin typeface="Consolas" panose="020B0609020204030204" pitchFamily="49" charset="0"/>
              </a:rPr>
              <a:t>    sum += </a:t>
            </a:r>
            <a:r>
              <a:rPr lang="en-US" sz="2000" dirty="0" err="1">
                <a:latin typeface="Consolas" panose="020B0609020204030204" pitchFamily="49" charset="0"/>
              </a:rPr>
              <a:t>arr</a:t>
            </a:r>
            <a:r>
              <a:rPr lang="en-US" sz="2000" dirty="0">
                <a:latin typeface="Consolas" panose="020B0609020204030204" pitchFamily="49" charset="0"/>
              </a:rPr>
              <a:t>[</a:t>
            </a:r>
            <a:r>
              <a:rPr lang="en-US" sz="2000" dirty="0" err="1">
                <a:latin typeface="Consolas" panose="020B0609020204030204" pitchFamily="49" charset="0"/>
              </a:rPr>
              <a:t>i</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return sum;</a:t>
            </a:r>
          </a:p>
          <a:p>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float </a:t>
            </a:r>
            <a:r>
              <a:rPr lang="en-US" sz="2000" dirty="0" err="1">
                <a:latin typeface="Consolas" panose="020B0609020204030204" pitchFamily="49" charset="0"/>
              </a:rPr>
              <a:t>arr</a:t>
            </a:r>
            <a:r>
              <a:rPr lang="en-US" sz="2000" dirty="0">
                <a:latin typeface="Consolas" panose="020B0609020204030204" pitchFamily="49" charset="0"/>
              </a:rPr>
              <a:t>[3] = {78,99,65};</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"The sum is: " &lt;&lt;</a:t>
            </a:r>
          </a:p>
          <a:p>
            <a:r>
              <a:rPr lang="en-US" sz="2000" dirty="0">
                <a:latin typeface="Consolas" panose="020B0609020204030204" pitchFamily="49" charset="0"/>
              </a:rPr>
              <a:t>   sum(</a:t>
            </a:r>
            <a:r>
              <a:rPr lang="en-US" sz="2000" dirty="0" err="1">
                <a:latin typeface="Consolas" panose="020B0609020204030204" pitchFamily="49" charset="0"/>
              </a:rPr>
              <a:t>arr</a:t>
            </a:r>
            <a:r>
              <a:rPr lang="en-US" sz="2000" dirty="0">
                <a:latin typeface="Consolas" panose="020B0609020204030204" pitchFamily="49" charset="0"/>
              </a:rPr>
              <a:t>, 3);</a:t>
            </a:r>
          </a:p>
          <a:p>
            <a:r>
              <a:rPr lang="en-US" sz="2000" dirty="0">
                <a:latin typeface="Consolas" panose="020B0609020204030204" pitchFamily="49" charset="0"/>
              </a:rPr>
              <a:t>}</a:t>
            </a:r>
          </a:p>
        </p:txBody>
      </p:sp>
      <p:cxnSp>
        <p:nvCxnSpPr>
          <p:cNvPr id="4" name="Straight Arrow Connector 3">
            <a:extLst>
              <a:ext uri="{FF2B5EF4-FFF2-40B4-BE49-F238E27FC236}">
                <a16:creationId xmlns:a16="http://schemas.microsoft.com/office/drawing/2014/main" id="{BF906E60-2440-4418-ADA3-CCA84FD9ED6D}"/>
              </a:ext>
            </a:extLst>
          </p:cNvPr>
          <p:cNvCxnSpPr>
            <a:cxnSpLocks/>
          </p:cNvCxnSpPr>
          <p:nvPr/>
        </p:nvCxnSpPr>
        <p:spPr>
          <a:xfrm flipV="1">
            <a:off x="1962224" y="2314117"/>
            <a:ext cx="1103911" cy="32677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59F092-0472-4887-AC78-DE651D62C0EA}"/>
              </a:ext>
            </a:extLst>
          </p:cNvPr>
          <p:cNvSpPr txBox="1"/>
          <p:nvPr/>
        </p:nvSpPr>
        <p:spPr>
          <a:xfrm>
            <a:off x="244102" y="787343"/>
            <a:ext cx="5380152" cy="1015663"/>
          </a:xfrm>
          <a:prstGeom prst="rect">
            <a:avLst/>
          </a:prstGeom>
          <a:noFill/>
        </p:spPr>
        <p:txBody>
          <a:bodyPr wrap="square">
            <a:spAutoFit/>
          </a:bodyPr>
          <a:lstStyle/>
          <a:p>
            <a:pPr algn="ctr"/>
            <a:r>
              <a:rPr lang="en-US" sz="2000" dirty="0"/>
              <a:t>In a language that supports </a:t>
            </a:r>
            <a:r>
              <a:rPr lang="en-US" sz="2000" dirty="0">
                <a:solidFill>
                  <a:srgbClr val="FF0000"/>
                </a:solidFill>
              </a:rPr>
              <a:t>positional parameters</a:t>
            </a:r>
            <a:r>
              <a:rPr lang="en-US" sz="2000" dirty="0"/>
              <a:t>, the order of the arguments must match the order of the formal parameters.</a:t>
            </a:r>
          </a:p>
        </p:txBody>
      </p:sp>
      <p:cxnSp>
        <p:nvCxnSpPr>
          <p:cNvPr id="14" name="Straight Arrow Connector 13">
            <a:extLst>
              <a:ext uri="{FF2B5EF4-FFF2-40B4-BE49-F238E27FC236}">
                <a16:creationId xmlns:a16="http://schemas.microsoft.com/office/drawing/2014/main" id="{04D80891-7B9F-404E-898F-624D7E3D164F}"/>
              </a:ext>
            </a:extLst>
          </p:cNvPr>
          <p:cNvCxnSpPr>
            <a:cxnSpLocks/>
          </p:cNvCxnSpPr>
          <p:nvPr/>
        </p:nvCxnSpPr>
        <p:spPr>
          <a:xfrm flipV="1">
            <a:off x="2518707" y="2314118"/>
            <a:ext cx="1927448" cy="32677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2838BC-5ACD-431E-8918-92DF517AD2B2}"/>
              </a:ext>
            </a:extLst>
          </p:cNvPr>
          <p:cNvSpPr txBox="1"/>
          <p:nvPr/>
        </p:nvSpPr>
        <p:spPr>
          <a:xfrm>
            <a:off x="6833052" y="1982809"/>
            <a:ext cx="4416594" cy="3170099"/>
          </a:xfrm>
          <a:prstGeom prst="rect">
            <a:avLst/>
          </a:prstGeom>
          <a:solidFill>
            <a:srgbClr val="DEECF7"/>
          </a:solidFill>
          <a:ln>
            <a:solidFill>
              <a:schemeClr val="tx1"/>
            </a:solidFill>
          </a:ln>
        </p:spPr>
        <p:txBody>
          <a:bodyPr wrap="none" rtlCol="0">
            <a:spAutoFit/>
          </a:bodyPr>
          <a:lstStyle/>
          <a:p>
            <a:r>
              <a:rPr lang="en-US" sz="2000" dirty="0">
                <a:latin typeface="Consolas" panose="020B0609020204030204" pitchFamily="49" charset="0"/>
              </a:rPr>
              <a:t>def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err="1">
                <a:solidFill>
                  <a:srgbClr val="00B0F0"/>
                </a:solidFill>
                <a:latin typeface="Consolas" panose="020B0609020204030204" pitchFamily="49" charset="0"/>
              </a:rPr>
              <a:t>assets</a:t>
            </a:r>
            <a:r>
              <a:rPr lang="en-US" sz="2000" dirty="0" err="1">
                <a:latin typeface="Consolas" panose="020B0609020204030204" pitchFamily="49" charset="0"/>
              </a:rPr>
              <a:t>,</a:t>
            </a:r>
            <a:r>
              <a:rPr lang="en-US" sz="2000" dirty="0" err="1">
                <a:solidFill>
                  <a:srgbClr val="00B0F0"/>
                </a:solidFill>
                <a:latin typeface="Consolas" panose="020B0609020204030204" pitchFamily="49" charset="0"/>
              </a:rPr>
              <a:t>debt</a:t>
            </a:r>
            <a:r>
              <a:rPr lang="en-US" sz="2000" dirty="0">
                <a:latin typeface="Consolas" panose="020B0609020204030204" pitchFamily="49" charset="0"/>
              </a:rPr>
              <a:t>):</a:t>
            </a:r>
          </a:p>
          <a:p>
            <a:r>
              <a:rPr lang="en-US" sz="2000" dirty="0">
                <a:latin typeface="Consolas" panose="020B0609020204030204" pitchFamily="49" charset="0"/>
              </a:rPr>
              <a:t>    return assets - debt</a:t>
            </a:r>
          </a:p>
          <a:p>
            <a:endParaRPr lang="en-US" sz="2000" dirty="0">
              <a:latin typeface="Consolas" panose="020B0609020204030204" pitchFamily="49" charset="0"/>
            </a:endParaRPr>
          </a:p>
          <a:p>
            <a:r>
              <a:rPr lang="en-US" sz="2000" dirty="0">
                <a:latin typeface="Consolas" panose="020B0609020204030204" pitchFamily="49" charset="0"/>
              </a:rPr>
              <a:t>print("Your net worth is: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00B0F0"/>
                </a:solidFill>
                <a:latin typeface="Consolas" panose="020B0609020204030204" pitchFamily="49" charset="0"/>
              </a:rPr>
              <a:t>assets</a:t>
            </a:r>
            <a:r>
              <a:rPr lang="en-US" sz="2000" dirty="0">
                <a:latin typeface="Consolas" panose="020B0609020204030204" pitchFamily="49" charset="0"/>
              </a:rPr>
              <a:t>=10000,</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debt</a:t>
            </a:r>
            <a:r>
              <a:rPr lang="en-US" sz="2000" dirty="0">
                <a:latin typeface="Consolas" panose="020B0609020204030204" pitchFamily="49" charset="0"/>
              </a:rPr>
              <a:t>=3500))</a:t>
            </a:r>
          </a:p>
          <a:p>
            <a:endParaRPr lang="en-US" sz="2000" dirty="0">
              <a:latin typeface="Consolas" panose="020B0609020204030204" pitchFamily="49" charset="0"/>
            </a:endParaRPr>
          </a:p>
          <a:p>
            <a:r>
              <a:rPr lang="en-US" sz="2000" dirty="0">
                <a:latin typeface="Consolas" panose="020B0609020204030204" pitchFamily="49" charset="0"/>
              </a:rPr>
              <a:t>print("Their net worth is: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00B0F0"/>
                </a:solidFill>
                <a:latin typeface="Consolas" panose="020B0609020204030204" pitchFamily="49" charset="0"/>
              </a:rPr>
              <a:t>debt</a:t>
            </a:r>
            <a:r>
              <a:rPr lang="en-US" sz="2000" dirty="0">
                <a:latin typeface="Consolas" panose="020B0609020204030204" pitchFamily="49" charset="0"/>
              </a:rPr>
              <a:t>=45000,</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assets</a:t>
            </a:r>
            <a:r>
              <a:rPr lang="en-US" sz="2000" dirty="0">
                <a:latin typeface="Consolas" panose="020B0609020204030204" pitchFamily="49" charset="0"/>
              </a:rPr>
              <a:t>=19000))</a:t>
            </a:r>
          </a:p>
        </p:txBody>
      </p:sp>
      <p:cxnSp>
        <p:nvCxnSpPr>
          <p:cNvPr id="16" name="Straight Arrow Connector 15">
            <a:extLst>
              <a:ext uri="{FF2B5EF4-FFF2-40B4-BE49-F238E27FC236}">
                <a16:creationId xmlns:a16="http://schemas.microsoft.com/office/drawing/2014/main" id="{B0547F4A-A16E-4D69-9DE8-8B8400F8C736}"/>
              </a:ext>
            </a:extLst>
          </p:cNvPr>
          <p:cNvCxnSpPr>
            <a:cxnSpLocks/>
          </p:cNvCxnSpPr>
          <p:nvPr/>
        </p:nvCxnSpPr>
        <p:spPr>
          <a:xfrm flipH="1" flipV="1">
            <a:off x="9312449" y="2314117"/>
            <a:ext cx="1109300" cy="9649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89B1B58-D9C0-4060-9F63-676429BC8E1C}"/>
              </a:ext>
            </a:extLst>
          </p:cNvPr>
          <p:cNvSpPr txBox="1"/>
          <p:nvPr/>
        </p:nvSpPr>
        <p:spPr>
          <a:xfrm>
            <a:off x="6351273" y="787343"/>
            <a:ext cx="5380152" cy="1015663"/>
          </a:xfrm>
          <a:prstGeom prst="rect">
            <a:avLst/>
          </a:prstGeom>
          <a:noFill/>
        </p:spPr>
        <p:txBody>
          <a:bodyPr wrap="square">
            <a:spAutoFit/>
          </a:bodyPr>
          <a:lstStyle/>
          <a:p>
            <a:pPr algn="ctr"/>
            <a:r>
              <a:rPr lang="en-US" sz="2000" dirty="0"/>
              <a:t>In a language that supports </a:t>
            </a:r>
            <a:r>
              <a:rPr lang="en-US" sz="2000" dirty="0">
                <a:solidFill>
                  <a:srgbClr val="FF0000"/>
                </a:solidFill>
              </a:rPr>
              <a:t>named parameters</a:t>
            </a:r>
            <a:r>
              <a:rPr lang="en-US" sz="2000" dirty="0"/>
              <a:t>, the caller explicitly specifies the </a:t>
            </a:r>
            <a:r>
              <a:rPr lang="en-US" sz="2000" dirty="0">
                <a:solidFill>
                  <a:srgbClr val="00B0F0"/>
                </a:solidFill>
              </a:rPr>
              <a:t>name</a:t>
            </a:r>
            <a:r>
              <a:rPr lang="en-US" sz="2000" dirty="0"/>
              <a:t> of each formal parameter for each argument. </a:t>
            </a:r>
          </a:p>
        </p:txBody>
      </p:sp>
      <p:cxnSp>
        <p:nvCxnSpPr>
          <p:cNvPr id="18" name="Straight Arrow Connector 17">
            <a:extLst>
              <a:ext uri="{FF2B5EF4-FFF2-40B4-BE49-F238E27FC236}">
                <a16:creationId xmlns:a16="http://schemas.microsoft.com/office/drawing/2014/main" id="{5540F456-05A7-447D-A27E-E1C153B9AEC4}"/>
              </a:ext>
            </a:extLst>
          </p:cNvPr>
          <p:cNvCxnSpPr>
            <a:cxnSpLocks/>
          </p:cNvCxnSpPr>
          <p:nvPr/>
        </p:nvCxnSpPr>
        <p:spPr>
          <a:xfrm flipV="1">
            <a:off x="10128737" y="2314118"/>
            <a:ext cx="101038" cy="12629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139EA1-2596-4D74-8B75-9B3D96A807DB}"/>
              </a:ext>
            </a:extLst>
          </p:cNvPr>
          <p:cNvCxnSpPr>
            <a:cxnSpLocks/>
          </p:cNvCxnSpPr>
          <p:nvPr/>
        </p:nvCxnSpPr>
        <p:spPr>
          <a:xfrm flipV="1">
            <a:off x="10229775" y="2314117"/>
            <a:ext cx="0" cy="22026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7A6B8F-3C2A-40E4-AD30-34E6D98EC951}"/>
              </a:ext>
            </a:extLst>
          </p:cNvPr>
          <p:cNvCxnSpPr>
            <a:cxnSpLocks/>
          </p:cNvCxnSpPr>
          <p:nvPr/>
        </p:nvCxnSpPr>
        <p:spPr>
          <a:xfrm flipH="1" flipV="1">
            <a:off x="9312449" y="2314119"/>
            <a:ext cx="912272" cy="2480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ED2B40-180F-43F4-9152-E598EDC044AC}"/>
              </a:ext>
            </a:extLst>
          </p:cNvPr>
          <p:cNvSpPr txBox="1"/>
          <p:nvPr/>
        </p:nvSpPr>
        <p:spPr>
          <a:xfrm>
            <a:off x="6822497" y="1982808"/>
            <a:ext cx="4416594" cy="4216539"/>
          </a:xfrm>
          <a:prstGeom prst="rect">
            <a:avLst/>
          </a:prstGeom>
          <a:solidFill>
            <a:srgbClr val="DEECF7"/>
          </a:solidFill>
          <a:ln>
            <a:solidFill>
              <a:schemeClr val="tx1"/>
            </a:solidFill>
          </a:ln>
        </p:spPr>
        <p:txBody>
          <a:bodyPr wrap="none" rtlCol="0">
            <a:spAutoFit/>
          </a:bodyPr>
          <a:lstStyle/>
          <a:p>
            <a:r>
              <a:rPr lang="en-US" sz="2000" dirty="0">
                <a:latin typeface="Consolas" panose="020B0609020204030204" pitchFamily="49" charset="0"/>
              </a:rPr>
              <a:t>def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err="1">
                <a:solidFill>
                  <a:srgbClr val="00B0F0"/>
                </a:solidFill>
                <a:latin typeface="Consolas" panose="020B0609020204030204" pitchFamily="49" charset="0"/>
              </a:rPr>
              <a:t>assets</a:t>
            </a:r>
            <a:r>
              <a:rPr lang="en-US" sz="2000" dirty="0" err="1">
                <a:latin typeface="Consolas" panose="020B0609020204030204" pitchFamily="49" charset="0"/>
              </a:rPr>
              <a:t>,</a:t>
            </a:r>
            <a:r>
              <a:rPr lang="en-US" sz="2000" dirty="0" err="1">
                <a:solidFill>
                  <a:srgbClr val="00B0F0"/>
                </a:solidFill>
                <a:latin typeface="Consolas" panose="020B0609020204030204" pitchFamily="49" charset="0"/>
              </a:rPr>
              <a:t>debt</a:t>
            </a:r>
            <a:r>
              <a:rPr lang="en-US" sz="2000" dirty="0">
                <a:latin typeface="Consolas" panose="020B0609020204030204" pitchFamily="49" charset="0"/>
              </a:rPr>
              <a:t>):</a:t>
            </a:r>
          </a:p>
          <a:p>
            <a:r>
              <a:rPr lang="en-US" sz="2000" dirty="0">
                <a:latin typeface="Consolas" panose="020B0609020204030204" pitchFamily="49" charset="0"/>
              </a:rPr>
              <a:t>    return assets - debt</a:t>
            </a:r>
          </a:p>
          <a:p>
            <a:endParaRPr lang="en-US" sz="2000" dirty="0">
              <a:latin typeface="Consolas" panose="020B0609020204030204" pitchFamily="49" charset="0"/>
            </a:endParaRPr>
          </a:p>
          <a:p>
            <a:r>
              <a:rPr lang="en-US" sz="2000" dirty="0">
                <a:latin typeface="Consolas" panose="020B0609020204030204" pitchFamily="49" charset="0"/>
              </a:rPr>
              <a:t>print("Your net worth is: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00B0F0"/>
                </a:solidFill>
                <a:latin typeface="Consolas" panose="020B0609020204030204" pitchFamily="49" charset="0"/>
              </a:rPr>
              <a:t>assets</a:t>
            </a:r>
            <a:r>
              <a:rPr lang="en-US" sz="2000" dirty="0">
                <a:latin typeface="Consolas" panose="020B0609020204030204" pitchFamily="49" charset="0"/>
              </a:rPr>
              <a:t>=10000,</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debt</a:t>
            </a:r>
            <a:r>
              <a:rPr lang="en-US" sz="2000" dirty="0">
                <a:latin typeface="Consolas" panose="020B0609020204030204" pitchFamily="49" charset="0"/>
              </a:rPr>
              <a:t>=3500))</a:t>
            </a:r>
          </a:p>
          <a:p>
            <a:endParaRPr lang="en-US" sz="1400" dirty="0">
              <a:latin typeface="Consolas" panose="020B0609020204030204" pitchFamily="49" charset="0"/>
            </a:endParaRPr>
          </a:p>
          <a:p>
            <a:r>
              <a:rPr lang="en-US" sz="2000" dirty="0">
                <a:latin typeface="Consolas" panose="020B0609020204030204" pitchFamily="49" charset="0"/>
              </a:rPr>
              <a:t>print("Their net worth is: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00B0F0"/>
                </a:solidFill>
                <a:latin typeface="Consolas" panose="020B0609020204030204" pitchFamily="49" charset="0"/>
              </a:rPr>
              <a:t>debt</a:t>
            </a:r>
            <a:r>
              <a:rPr lang="en-US" sz="2000" dirty="0">
                <a:latin typeface="Consolas" panose="020B0609020204030204" pitchFamily="49" charset="0"/>
              </a:rPr>
              <a:t>=45000,</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assets</a:t>
            </a:r>
            <a:r>
              <a:rPr lang="en-US" sz="2000" dirty="0">
                <a:latin typeface="Consolas" panose="020B0609020204030204" pitchFamily="49" charset="0"/>
              </a:rPr>
              <a:t>=19000))</a:t>
            </a:r>
          </a:p>
          <a:p>
            <a:endParaRPr lang="en-US" sz="1200" dirty="0">
              <a:latin typeface="Consolas" panose="020B0609020204030204" pitchFamily="49" charset="0"/>
            </a:endParaRPr>
          </a:p>
          <a:p>
            <a:r>
              <a:rPr lang="en-US" sz="2000" dirty="0">
                <a:latin typeface="Consolas" panose="020B0609020204030204" pitchFamily="49" charset="0"/>
              </a:rPr>
              <a:t>print("Your net worth is: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(10000,</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debt</a:t>
            </a:r>
            <a:r>
              <a:rPr lang="en-US" sz="2000" dirty="0">
                <a:latin typeface="Consolas" panose="020B0609020204030204" pitchFamily="49" charset="0"/>
              </a:rPr>
              <a:t>=3500))</a:t>
            </a:r>
          </a:p>
        </p:txBody>
      </p:sp>
      <p:sp>
        <p:nvSpPr>
          <p:cNvPr id="38" name="Speech Bubble: Rectangle with Corners Rounded 37">
            <a:extLst>
              <a:ext uri="{FF2B5EF4-FFF2-40B4-BE49-F238E27FC236}">
                <a16:creationId xmlns:a16="http://schemas.microsoft.com/office/drawing/2014/main" id="{7070B0D5-90FB-4445-928B-1D68ED224803}"/>
              </a:ext>
            </a:extLst>
          </p:cNvPr>
          <p:cNvSpPr/>
          <p:nvPr/>
        </p:nvSpPr>
        <p:spPr>
          <a:xfrm>
            <a:off x="3858593" y="3942372"/>
            <a:ext cx="3431946" cy="1148777"/>
          </a:xfrm>
          <a:prstGeom prst="wedgeRoundRectCallout">
            <a:avLst>
              <a:gd name="adj1" fmla="val 108399"/>
              <a:gd name="adj2" fmla="val 862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Many languages support a combination of </a:t>
            </a:r>
            <a:r>
              <a:rPr lang="en-US" sz="2000" dirty="0">
                <a:solidFill>
                  <a:srgbClr val="FFCDCD"/>
                </a:solidFill>
              </a:rPr>
              <a:t>positional</a:t>
            </a:r>
            <a:r>
              <a:rPr lang="en-US" sz="2000" dirty="0"/>
              <a:t> and </a:t>
            </a:r>
            <a:r>
              <a:rPr lang="en-US" sz="2000" dirty="0">
                <a:solidFill>
                  <a:srgbClr val="FFCDCD"/>
                </a:solidFill>
              </a:rPr>
              <a:t>named parameters</a:t>
            </a:r>
            <a:r>
              <a:rPr lang="en-US" sz="2000" dirty="0"/>
              <a:t>!</a:t>
            </a:r>
          </a:p>
        </p:txBody>
      </p:sp>
      <p:cxnSp>
        <p:nvCxnSpPr>
          <p:cNvPr id="39" name="Straight Arrow Connector 38">
            <a:extLst>
              <a:ext uri="{FF2B5EF4-FFF2-40B4-BE49-F238E27FC236}">
                <a16:creationId xmlns:a16="http://schemas.microsoft.com/office/drawing/2014/main" id="{07927D22-E148-4A28-95A3-8B86797C1DEE}"/>
              </a:ext>
            </a:extLst>
          </p:cNvPr>
          <p:cNvCxnSpPr>
            <a:cxnSpLocks/>
          </p:cNvCxnSpPr>
          <p:nvPr/>
        </p:nvCxnSpPr>
        <p:spPr>
          <a:xfrm flipH="1" flipV="1">
            <a:off x="9253509" y="2294213"/>
            <a:ext cx="213542" cy="3197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B13D53-EA7A-4CE7-B7E6-8D4D2D0974B0}"/>
              </a:ext>
            </a:extLst>
          </p:cNvPr>
          <p:cNvCxnSpPr>
            <a:cxnSpLocks/>
          </p:cNvCxnSpPr>
          <p:nvPr/>
        </p:nvCxnSpPr>
        <p:spPr>
          <a:xfrm flipH="1" flipV="1">
            <a:off x="10118630" y="2316116"/>
            <a:ext cx="32853" cy="3460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Speech Bubble: Rectangle with Corners Rounded 18">
            <a:extLst>
              <a:ext uri="{FF2B5EF4-FFF2-40B4-BE49-F238E27FC236}">
                <a16:creationId xmlns:a16="http://schemas.microsoft.com/office/drawing/2014/main" id="{B59AA4CD-90D1-4367-A674-789E4ECF1663}"/>
              </a:ext>
            </a:extLst>
          </p:cNvPr>
          <p:cNvSpPr/>
          <p:nvPr/>
        </p:nvSpPr>
        <p:spPr>
          <a:xfrm>
            <a:off x="4692845" y="2035273"/>
            <a:ext cx="2834277" cy="927317"/>
          </a:xfrm>
          <a:prstGeom prst="wedgeRoundRectCallout">
            <a:avLst>
              <a:gd name="adj1" fmla="val 108399"/>
              <a:gd name="adj2" fmla="val 862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called an </a:t>
            </a:r>
            <a:r>
              <a:rPr lang="en-US" sz="2000" dirty="0">
                <a:solidFill>
                  <a:srgbClr val="00FFFF"/>
                </a:solidFill>
              </a:rPr>
              <a:t>argument label</a:t>
            </a:r>
            <a:r>
              <a:rPr lang="en-US" sz="2000" dirty="0"/>
              <a:t>.</a:t>
            </a:r>
          </a:p>
        </p:txBody>
      </p:sp>
    </p:spTree>
    <p:extLst>
      <p:ext uri="{BB962C8B-B14F-4D97-AF65-F5344CB8AC3E}">
        <p14:creationId xmlns:p14="http://schemas.microsoft.com/office/powerpoint/2010/main" val="30989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down)">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9"/>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down)">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down)">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down)">
                                      <p:cBhvr>
                                        <p:cTn id="9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5" grpId="0" animBg="1"/>
      <p:bldP spid="17" grpId="0"/>
      <p:bldP spid="37" grpId="0" animBg="1"/>
      <p:bldP spid="38" grpId="0" animBg="1"/>
      <p:bldP spid="19" grpId="0" animBg="1"/>
      <p:bldP spid="1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593847" y="-150781"/>
            <a:ext cx="11394392" cy="1143000"/>
          </a:xfrm>
        </p:spPr>
        <p:txBody>
          <a:bodyPr/>
          <a:lstStyle/>
          <a:p>
            <a:r>
              <a:rPr lang="en-US" dirty="0"/>
              <a:t>Parameter Passing Examples</a:t>
            </a:r>
          </a:p>
        </p:txBody>
      </p:sp>
      <p:sp>
        <p:nvSpPr>
          <p:cNvPr id="19" name="TextBox 18">
            <a:extLst>
              <a:ext uri="{FF2B5EF4-FFF2-40B4-BE49-F238E27FC236}">
                <a16:creationId xmlns:a16="http://schemas.microsoft.com/office/drawing/2014/main" id="{50253FCB-D8C2-4EC0-BA61-B08749BD835C}"/>
              </a:ext>
            </a:extLst>
          </p:cNvPr>
          <p:cNvSpPr txBox="1"/>
          <p:nvPr/>
        </p:nvSpPr>
        <p:spPr>
          <a:xfrm>
            <a:off x="328898" y="854225"/>
            <a:ext cx="6262821" cy="4247317"/>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r>
              <a:rPr lang="en-US" dirty="0">
                <a:solidFill>
                  <a:srgbClr val="FF0000"/>
                </a:solidFill>
                <a:latin typeface="Consolas" panose="020B0609020204030204" pitchFamily="49" charset="0"/>
              </a:rPr>
              <a:t>named</a:t>
            </a:r>
            <a:r>
              <a:rPr lang="en-US" dirty="0">
                <a:latin typeface="Consolas" panose="020B0609020204030204" pitchFamily="49" charset="0"/>
              </a:rPr>
              <a:t> parameters</a:t>
            </a:r>
          </a:p>
          <a:p>
            <a:r>
              <a:rPr lang="en-US" dirty="0">
                <a:latin typeface="Consolas" panose="020B0609020204030204" pitchFamily="49" charset="0"/>
              </a:rPr>
              <a:t>public class </a:t>
            </a:r>
            <a:r>
              <a:rPr lang="en-US" dirty="0" err="1">
                <a:latin typeface="Consolas" panose="020B0609020204030204" pitchFamily="49" charset="0"/>
              </a:rPr>
              <a:t>NamedParams</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static void </a:t>
            </a:r>
            <a:r>
              <a:rPr lang="en-US" dirty="0" err="1">
                <a:latin typeface="Consolas" panose="020B0609020204030204" pitchFamily="49" charset="0"/>
              </a:rPr>
              <a:t>dogsncats</a:t>
            </a:r>
            <a:r>
              <a:rPr lang="en-US" dirty="0">
                <a:latin typeface="Consolas" panose="020B0609020204030204" pitchFamily="49" charset="0"/>
              </a:rPr>
              <a:t>(int dogs, double cats) {</a:t>
            </a:r>
          </a:p>
          <a:p>
            <a:r>
              <a:rPr lang="en-US" dirty="0">
                <a:latin typeface="Consolas" panose="020B0609020204030204" pitchFamily="49" charset="0"/>
              </a:rPr>
              <a:t>    </a:t>
            </a:r>
            <a:r>
              <a:rPr lang="en-US" dirty="0" err="1">
                <a:latin typeface="Consolas" panose="020B0609020204030204" pitchFamily="49" charset="0"/>
              </a:rPr>
              <a:t>Console.WriteLine</a:t>
            </a:r>
            <a:r>
              <a:rPr lang="en-US" dirty="0">
                <a:latin typeface="Consolas" panose="020B0609020204030204" pitchFamily="49" charset="0"/>
              </a:rPr>
              <a:t> ("dogs={0}, cats={1}",</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dogs,cats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(10,20);</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(100,</a:t>
            </a:r>
            <a:r>
              <a:rPr lang="en-US" dirty="0">
                <a:solidFill>
                  <a:srgbClr val="FF0000"/>
                </a:solidFill>
                <a:latin typeface="Consolas" panose="020B0609020204030204" pitchFamily="49" charset="0"/>
              </a:rPr>
              <a:t>cats:</a:t>
            </a:r>
            <a:r>
              <a:rPr lang="en-US" dirty="0">
                <a:latin typeface="Consolas" panose="020B0609020204030204" pitchFamily="49" charset="0"/>
              </a:rPr>
              <a:t>200);</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a:t>
            </a:r>
            <a:r>
              <a:rPr lang="en-US" dirty="0">
                <a:solidFill>
                  <a:srgbClr val="FF0000"/>
                </a:solidFill>
                <a:latin typeface="Consolas" panose="020B0609020204030204" pitchFamily="49" charset="0"/>
              </a:rPr>
              <a:t>cats:</a:t>
            </a:r>
            <a:r>
              <a:rPr lang="en-US" dirty="0">
                <a:latin typeface="Consolas" panose="020B0609020204030204" pitchFamily="49" charset="0"/>
              </a:rPr>
              <a:t>50, </a:t>
            </a:r>
            <a:r>
              <a:rPr lang="en-US" dirty="0">
                <a:solidFill>
                  <a:srgbClr val="FF0000"/>
                </a:solidFill>
                <a:latin typeface="Consolas" panose="020B0609020204030204" pitchFamily="49" charset="0"/>
              </a:rPr>
              <a:t>dogs:</a:t>
            </a:r>
            <a:r>
              <a:rPr lang="en-US" dirty="0">
                <a:latin typeface="Consolas" panose="020B0609020204030204" pitchFamily="49" charset="0"/>
              </a:rPr>
              <a:t>60);</a:t>
            </a:r>
          </a:p>
          <a:p>
            <a:r>
              <a:rPr lang="en-US" dirty="0">
                <a:latin typeface="Consolas" panose="020B0609020204030204" pitchFamily="49" charset="0"/>
              </a:rPr>
              <a:t>  }</a:t>
            </a:r>
          </a:p>
          <a:p>
            <a:r>
              <a:rPr lang="en-US" dirty="0">
                <a:latin typeface="Consolas" panose="020B0609020204030204" pitchFamily="49" charset="0"/>
              </a:rPr>
              <a:t>}</a:t>
            </a:r>
          </a:p>
        </p:txBody>
      </p:sp>
      <p:sp>
        <p:nvSpPr>
          <p:cNvPr id="27" name="TextBox 26">
            <a:extLst>
              <a:ext uri="{FF2B5EF4-FFF2-40B4-BE49-F238E27FC236}">
                <a16:creationId xmlns:a16="http://schemas.microsoft.com/office/drawing/2014/main" id="{FA401252-737E-45AF-B4C5-C96F2A31CD94}"/>
              </a:ext>
            </a:extLst>
          </p:cNvPr>
          <p:cNvSpPr txBox="1"/>
          <p:nvPr/>
        </p:nvSpPr>
        <p:spPr>
          <a:xfrm>
            <a:off x="6741263" y="1159253"/>
            <a:ext cx="5305213" cy="3139321"/>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 Kotlin </a:t>
            </a:r>
            <a:r>
              <a:rPr lang="en-US" dirty="0">
                <a:solidFill>
                  <a:srgbClr val="FF0000"/>
                </a:solidFill>
                <a:latin typeface="Consolas" panose="020B0609020204030204" pitchFamily="49" charset="0"/>
              </a:rPr>
              <a:t>named</a:t>
            </a:r>
            <a:r>
              <a:rPr lang="en-US" dirty="0">
                <a:latin typeface="Consolas" panose="020B0609020204030204" pitchFamily="49" charset="0"/>
              </a:rPr>
              <a:t> parameters</a:t>
            </a:r>
          </a:p>
          <a:p>
            <a:r>
              <a:rPr lang="en-US" dirty="0">
                <a:latin typeface="Consolas" panose="020B0609020204030204" pitchFamily="49" charset="0"/>
              </a:rPr>
              <a:t>fun </a:t>
            </a:r>
            <a:r>
              <a:rPr lang="en-US" dirty="0" err="1">
                <a:latin typeface="Consolas" panose="020B0609020204030204" pitchFamily="49" charset="0"/>
              </a:rPr>
              <a:t>dogsncats</a:t>
            </a:r>
            <a:r>
              <a:rPr lang="en-US" dirty="0">
                <a:latin typeface="Consolas" panose="020B0609020204030204" pitchFamily="49" charset="0"/>
              </a:rPr>
              <a:t>(dogs: Int, cats: Double)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("dogs="+</a:t>
            </a:r>
            <a:r>
              <a:rPr lang="en-US" dirty="0" err="1">
                <a:latin typeface="Consolas" panose="020B0609020204030204" pitchFamily="49" charset="0"/>
              </a:rPr>
              <a:t>dogs.toString</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 cats="+</a:t>
            </a:r>
            <a:r>
              <a:rPr lang="en-US" dirty="0" err="1">
                <a:latin typeface="Consolas" panose="020B0609020204030204" pitchFamily="49" charset="0"/>
              </a:rPr>
              <a:t>cats.toString</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fun main() {</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(10,20.0);</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(100,</a:t>
            </a:r>
            <a:r>
              <a:rPr lang="en-US" dirty="0">
                <a:solidFill>
                  <a:srgbClr val="FF0000"/>
                </a:solidFill>
                <a:latin typeface="Consolas" panose="020B0609020204030204" pitchFamily="49" charset="0"/>
              </a:rPr>
              <a:t>cats=</a:t>
            </a:r>
            <a:r>
              <a:rPr lang="en-US" dirty="0">
                <a:latin typeface="Consolas" panose="020B0609020204030204" pitchFamily="49" charset="0"/>
              </a:rPr>
              <a:t>200.0);</a:t>
            </a:r>
          </a:p>
          <a:p>
            <a:r>
              <a:rPr lang="en-US" dirty="0">
                <a:latin typeface="Consolas" panose="020B0609020204030204" pitchFamily="49" charset="0"/>
              </a:rPr>
              <a:t>  </a:t>
            </a:r>
            <a:r>
              <a:rPr lang="en-US" dirty="0" err="1">
                <a:latin typeface="Consolas" panose="020B0609020204030204" pitchFamily="49" charset="0"/>
              </a:rPr>
              <a:t>dogsncats</a:t>
            </a:r>
            <a:r>
              <a:rPr lang="en-US" dirty="0">
                <a:latin typeface="Consolas" panose="020B0609020204030204" pitchFamily="49" charset="0"/>
              </a:rPr>
              <a:t>(</a:t>
            </a:r>
            <a:r>
              <a:rPr lang="en-US" dirty="0">
                <a:solidFill>
                  <a:srgbClr val="FF0000"/>
                </a:solidFill>
                <a:latin typeface="Consolas" panose="020B0609020204030204" pitchFamily="49" charset="0"/>
              </a:rPr>
              <a:t>cats=</a:t>
            </a:r>
            <a:r>
              <a:rPr lang="en-US" dirty="0">
                <a:latin typeface="Consolas" panose="020B0609020204030204" pitchFamily="49" charset="0"/>
              </a:rPr>
              <a:t>50.0, </a:t>
            </a:r>
            <a:r>
              <a:rPr lang="en-US" dirty="0">
                <a:solidFill>
                  <a:srgbClr val="FF0000"/>
                </a:solidFill>
                <a:latin typeface="Consolas" panose="020B0609020204030204" pitchFamily="49" charset="0"/>
              </a:rPr>
              <a:t>dogs=</a:t>
            </a:r>
            <a:r>
              <a:rPr lang="en-US" dirty="0">
                <a:latin typeface="Consolas" panose="020B0609020204030204" pitchFamily="49" charset="0"/>
              </a:rPr>
              <a:t>60);</a:t>
            </a:r>
          </a:p>
          <a:p>
            <a:r>
              <a:rPr lang="en-US" dirty="0">
                <a:latin typeface="Consolas" panose="020B0609020204030204" pitchFamily="49" charset="0"/>
              </a:rPr>
              <a:t>}</a:t>
            </a:r>
          </a:p>
        </p:txBody>
      </p:sp>
      <p:sp>
        <p:nvSpPr>
          <p:cNvPr id="28" name="TextBox 27">
            <a:extLst>
              <a:ext uri="{FF2B5EF4-FFF2-40B4-BE49-F238E27FC236}">
                <a16:creationId xmlns:a16="http://schemas.microsoft.com/office/drawing/2014/main" id="{B4D9E029-DFC9-4AD9-B7B5-733882787FEC}"/>
              </a:ext>
            </a:extLst>
          </p:cNvPr>
          <p:cNvSpPr txBox="1"/>
          <p:nvPr/>
        </p:nvSpPr>
        <p:spPr>
          <a:xfrm>
            <a:off x="3443393" y="3650592"/>
            <a:ext cx="5305213" cy="2862322"/>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Parameters in Perl have </a:t>
            </a:r>
            <a:r>
              <a:rPr lang="en-US" dirty="0">
                <a:solidFill>
                  <a:srgbClr val="FF0000"/>
                </a:solidFill>
                <a:latin typeface="Consolas" panose="020B0609020204030204" pitchFamily="49" charset="0"/>
              </a:rPr>
              <a:t>no names</a:t>
            </a:r>
            <a:r>
              <a:rPr lang="en-US" dirty="0">
                <a:latin typeface="Consolas" panose="020B0609020204030204" pitchFamily="49" charset="0"/>
              </a:rPr>
              <a:t>!</a:t>
            </a:r>
          </a:p>
          <a:p>
            <a:r>
              <a:rPr lang="en-US" dirty="0">
                <a:latin typeface="Consolas" panose="020B0609020204030204" pitchFamily="49" charset="0"/>
              </a:rPr>
              <a:t># They're passed in an </a:t>
            </a:r>
            <a:r>
              <a:rPr lang="en-US" dirty="0">
                <a:solidFill>
                  <a:srgbClr val="FF0000"/>
                </a:solidFill>
                <a:latin typeface="Consolas" panose="020B0609020204030204" pitchFamily="49" charset="0"/>
              </a:rPr>
              <a:t>array</a:t>
            </a:r>
            <a:r>
              <a:rPr lang="en-US" dirty="0">
                <a:latin typeface="Consolas" panose="020B0609020204030204" pitchFamily="49" charset="0"/>
              </a:rPr>
              <a:t> whose</a:t>
            </a:r>
          </a:p>
          <a:p>
            <a:r>
              <a:rPr lang="en-US" dirty="0">
                <a:latin typeface="Consolas" panose="020B0609020204030204" pitchFamily="49" charset="0"/>
              </a:rPr>
              <a:t># formal parameter is called </a:t>
            </a:r>
            <a:r>
              <a:rPr lang="en-US" dirty="0">
                <a:solidFill>
                  <a:srgbClr val="FF0000"/>
                </a:solidFill>
                <a:latin typeface="Consolas" panose="020B0609020204030204" pitchFamily="49" charset="0"/>
              </a:rPr>
              <a:t>@_</a:t>
            </a:r>
          </a:p>
          <a:p>
            <a:r>
              <a:rPr lang="en-US" dirty="0">
                <a:latin typeface="Consolas" panose="020B0609020204030204" pitchFamily="49" charset="0"/>
              </a:rPr>
              <a:t>sub </a:t>
            </a:r>
            <a:r>
              <a:rPr lang="en-US" dirty="0" err="1">
                <a:latin typeface="Consolas" panose="020B0609020204030204" pitchFamily="49" charset="0"/>
              </a:rPr>
              <a:t>dogsncats</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dogz</a:t>
            </a:r>
            <a:r>
              <a:rPr lang="en-US" dirty="0">
                <a:latin typeface="Consolas" panose="020B0609020204030204" pitchFamily="49" charset="0"/>
              </a:rPr>
              <a:t> = </a:t>
            </a:r>
            <a:r>
              <a:rPr lang="en-US" dirty="0">
                <a:solidFill>
                  <a:srgbClr val="FF0000"/>
                </a:solidFill>
                <a:latin typeface="Consolas" panose="020B0609020204030204" pitchFamily="49" charset="0"/>
              </a:rPr>
              <a:t>@_[0]</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catz</a:t>
            </a:r>
            <a:r>
              <a:rPr lang="en-US" dirty="0">
                <a:latin typeface="Consolas" panose="020B0609020204030204" pitchFamily="49" charset="0"/>
              </a:rPr>
              <a:t> = </a:t>
            </a:r>
            <a:r>
              <a:rPr lang="en-US" dirty="0">
                <a:solidFill>
                  <a:srgbClr val="FF0000"/>
                </a:solidFill>
                <a:latin typeface="Consolas" panose="020B0609020204030204" pitchFamily="49" charset="0"/>
              </a:rPr>
              <a:t>@_[1]</a:t>
            </a:r>
            <a:r>
              <a:rPr lang="en-US" dirty="0">
                <a:latin typeface="Consolas" panose="020B0609020204030204" pitchFamily="49" charset="0"/>
              </a:rPr>
              <a:t>;</a:t>
            </a:r>
          </a:p>
          <a:p>
            <a:r>
              <a:rPr lang="en-US" dirty="0">
                <a:latin typeface="Consolas" panose="020B0609020204030204" pitchFamily="49" charset="0"/>
              </a:rPr>
              <a:t>  print "dogs=$</a:t>
            </a:r>
            <a:r>
              <a:rPr lang="en-US" dirty="0" err="1">
                <a:latin typeface="Consolas" panose="020B0609020204030204" pitchFamily="49" charset="0"/>
              </a:rPr>
              <a:t>dogz</a:t>
            </a:r>
            <a:r>
              <a:rPr lang="en-US" dirty="0">
                <a:latin typeface="Consolas" panose="020B0609020204030204" pitchFamily="49" charset="0"/>
              </a:rPr>
              <a:t> cats=$</a:t>
            </a:r>
            <a:r>
              <a:rPr lang="en-US" dirty="0" err="1">
                <a:latin typeface="Consolas" panose="020B0609020204030204" pitchFamily="49" charset="0"/>
              </a:rPr>
              <a:t>catz</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a:t>
            </a:r>
          </a:p>
          <a:p>
            <a:r>
              <a:rPr lang="en-US" dirty="0" err="1">
                <a:latin typeface="Consolas" panose="020B0609020204030204" pitchFamily="49" charset="0"/>
              </a:rPr>
              <a:t>dogsncats</a:t>
            </a:r>
            <a:r>
              <a:rPr lang="en-US" dirty="0">
                <a:latin typeface="Consolas" panose="020B0609020204030204" pitchFamily="49" charset="0"/>
              </a:rPr>
              <a:t>(10,20.0);</a:t>
            </a:r>
          </a:p>
        </p:txBody>
      </p:sp>
    </p:spTree>
    <p:extLst>
      <p:ext uri="{BB962C8B-B14F-4D97-AF65-F5344CB8AC3E}">
        <p14:creationId xmlns:p14="http://schemas.microsoft.com/office/powerpoint/2010/main" val="14033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xEl>
                                              <p:pRg st="3" end="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xEl>
                                              <p:pRg st="5" end="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bg/>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xEl>
                                              <p:pRg st="0" end="0"/>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8">
                                            <p:txEl>
                                              <p:pRg st="1" end="1"/>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8">
                                            <p:txEl>
                                              <p:pRg st="3" end="3"/>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8">
                                            <p:txEl>
                                              <p:pRg st="8" end="8"/>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27" grpId="0" uiExpand="1" build="p" animBg="1"/>
      <p:bldP spid="28"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Positional vs Named Parameters: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3647229" y="4796120"/>
            <a:ext cx="543802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What are the pros and cons of the approach used by Perl?</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676412" y="2351298"/>
            <a:ext cx="7236584"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What are the benefits of positional parameters over named parameters and vice-versa?</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675189" y="14909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15524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437102" y="3675113"/>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6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B07FFA-88C6-4957-B71C-1D89EA5DA079}"/>
              </a:ext>
            </a:extLst>
          </p:cNvPr>
          <p:cNvSpPr txBox="1"/>
          <p:nvPr/>
        </p:nvSpPr>
        <p:spPr>
          <a:xfrm>
            <a:off x="1072397" y="948213"/>
            <a:ext cx="10047206" cy="830997"/>
          </a:xfrm>
          <a:prstGeom prst="rect">
            <a:avLst/>
          </a:prstGeom>
          <a:noFill/>
        </p:spPr>
        <p:txBody>
          <a:bodyPr wrap="square">
            <a:spAutoFit/>
          </a:bodyPr>
          <a:lstStyle/>
          <a:p>
            <a:pPr algn="ctr"/>
            <a:r>
              <a:rPr lang="en-US" sz="2400" dirty="0"/>
              <a:t>Most languages let you specify </a:t>
            </a:r>
            <a:r>
              <a:rPr lang="en-US" sz="2400" dirty="0">
                <a:solidFill>
                  <a:srgbClr val="FF0000"/>
                </a:solidFill>
              </a:rPr>
              <a:t>default values </a:t>
            </a:r>
            <a:r>
              <a:rPr lang="en-US" sz="2400" dirty="0"/>
              <a:t>for specified </a:t>
            </a:r>
            <a:r>
              <a:rPr lang="en-US" sz="2400" dirty="0">
                <a:solidFill>
                  <a:srgbClr val="FF0000"/>
                </a:solidFill>
              </a:rPr>
              <a:t>formal parameters</a:t>
            </a:r>
            <a:r>
              <a:rPr lang="en-US" sz="2400" dirty="0"/>
              <a:t>, making these parameters optional in the function call.</a:t>
            </a:r>
          </a:p>
        </p:txBody>
      </p:sp>
      <p:grpSp>
        <p:nvGrpSpPr>
          <p:cNvPr id="4" name="Group 3">
            <a:extLst>
              <a:ext uri="{FF2B5EF4-FFF2-40B4-BE49-F238E27FC236}">
                <a16:creationId xmlns:a16="http://schemas.microsoft.com/office/drawing/2014/main" id="{0AE0A899-E06D-478A-A9C7-083A533C67DB}"/>
              </a:ext>
            </a:extLst>
          </p:cNvPr>
          <p:cNvGrpSpPr/>
          <p:nvPr/>
        </p:nvGrpSpPr>
        <p:grpSpPr>
          <a:xfrm>
            <a:off x="608236" y="2305616"/>
            <a:ext cx="10228162" cy="2862322"/>
            <a:chOff x="608236" y="2305616"/>
            <a:chExt cx="10228162" cy="2862322"/>
          </a:xfrm>
        </p:grpSpPr>
        <p:sp>
          <p:nvSpPr>
            <p:cNvPr id="13" name="Rectangle 12">
              <a:extLst>
                <a:ext uri="{FF2B5EF4-FFF2-40B4-BE49-F238E27FC236}">
                  <a16:creationId xmlns:a16="http://schemas.microsoft.com/office/drawing/2014/main" id="{34E32AE5-6195-4C8D-B8E1-045FF0BDB61B}"/>
                </a:ext>
              </a:extLst>
            </p:cNvPr>
            <p:cNvSpPr/>
            <p:nvPr/>
          </p:nvSpPr>
          <p:spPr>
            <a:xfrm>
              <a:off x="6480110" y="2582801"/>
              <a:ext cx="4356288" cy="1692398"/>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assets,debt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return assets - debt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print("Your net worth is: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(10000, 3500))</a:t>
              </a:r>
            </a:p>
          </p:txBody>
        </p:sp>
        <p:sp>
          <p:nvSpPr>
            <p:cNvPr id="14" name="TextBox 13">
              <a:extLst>
                <a:ext uri="{FF2B5EF4-FFF2-40B4-BE49-F238E27FC236}">
                  <a16:creationId xmlns:a16="http://schemas.microsoft.com/office/drawing/2014/main" id="{458E3D27-1C2B-4A4D-B6B6-BACF4BD9631C}"/>
                </a:ext>
              </a:extLst>
            </p:cNvPr>
            <p:cNvSpPr txBox="1"/>
            <p:nvPr/>
          </p:nvSpPr>
          <p:spPr>
            <a:xfrm>
              <a:off x="608236" y="2305616"/>
              <a:ext cx="4839786" cy="2862322"/>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double </a:t>
              </a:r>
              <a:r>
                <a:rPr lang="en-US" sz="2000" dirty="0" err="1">
                  <a:latin typeface="Consolas" panose="020B0609020204030204" pitchFamily="49" charset="0"/>
                </a:rPr>
                <a:t>net_worth</a:t>
              </a:r>
              <a:r>
                <a:rPr lang="en-US" sz="2000" dirty="0">
                  <a:latin typeface="Consolas" panose="020B0609020204030204" pitchFamily="49" charset="0"/>
                </a:rPr>
                <a:t>(double assets, </a:t>
              </a:r>
            </a:p>
            <a:p>
              <a:r>
                <a:rPr lang="en-US" sz="2000" dirty="0">
                  <a:latin typeface="Consolas" panose="020B0609020204030204" pitchFamily="49" charset="0"/>
                </a:rPr>
                <a:t>                 double debt) {</a:t>
              </a:r>
            </a:p>
            <a:p>
              <a:r>
                <a:rPr lang="en-US" sz="2000" dirty="0">
                  <a:latin typeface="Consolas" panose="020B0609020204030204" pitchFamily="49" charset="0"/>
                </a:rPr>
                <a:t>  return assets – debt;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"Your net worth is: " &lt;&lt;</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(10000, 3500);</a:t>
              </a:r>
            </a:p>
            <a:p>
              <a:r>
                <a:rPr lang="en-US" sz="2000" dirty="0">
                  <a:latin typeface="Consolas" panose="020B0609020204030204" pitchFamily="49" charset="0"/>
                </a:rPr>
                <a:t>}</a:t>
              </a:r>
            </a:p>
          </p:txBody>
        </p:sp>
      </p:gr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571671" y="-150781"/>
            <a:ext cx="9438744" cy="1143000"/>
          </a:xfrm>
        </p:spPr>
        <p:txBody>
          <a:bodyPr/>
          <a:lstStyle/>
          <a:p>
            <a:r>
              <a:rPr lang="en-US" dirty="0"/>
              <a:t>Optional Parameters: Using Default Values</a:t>
            </a:r>
          </a:p>
        </p:txBody>
      </p:sp>
      <p:sp>
        <p:nvSpPr>
          <p:cNvPr id="8" name="Rectangle 7">
            <a:extLst>
              <a:ext uri="{FF2B5EF4-FFF2-40B4-BE49-F238E27FC236}">
                <a16:creationId xmlns:a16="http://schemas.microsoft.com/office/drawing/2014/main" id="{EDCBC734-DA51-4F6D-B858-80902C2DA1C4}"/>
              </a:ext>
            </a:extLst>
          </p:cNvPr>
          <p:cNvSpPr/>
          <p:nvPr/>
        </p:nvSpPr>
        <p:spPr>
          <a:xfrm>
            <a:off x="6480110" y="2582801"/>
            <a:ext cx="4639494" cy="1692398"/>
          </a:xfrm>
          <a:prstGeom prst="rect">
            <a:avLst/>
          </a:prstGeom>
          <a:solidFill>
            <a:srgbClr val="DEEC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assets,debt</a:t>
            </a:r>
            <a:r>
              <a:rPr lang="en-US" sz="2000" dirty="0">
                <a:solidFill>
                  <a:schemeClr val="tx1"/>
                </a:solidFill>
                <a:latin typeface="Consolas" panose="020B0609020204030204" pitchFamily="49" charset="0"/>
              </a:rPr>
              <a:t> </a:t>
            </a:r>
            <a:r>
              <a:rPr lang="en-US" sz="2000" dirty="0">
                <a:solidFill>
                  <a:srgbClr val="00B050"/>
                </a:solidFill>
                <a:latin typeface="Consolas" panose="020B0609020204030204" pitchFamily="49" charset="0"/>
              </a:rPr>
              <a:t>= 0</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return assets - debt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print("Your net worth is: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(10000, 3500))</a:t>
            </a:r>
          </a:p>
        </p:txBody>
      </p:sp>
      <p:sp>
        <p:nvSpPr>
          <p:cNvPr id="9" name="TextBox 8">
            <a:extLst>
              <a:ext uri="{FF2B5EF4-FFF2-40B4-BE49-F238E27FC236}">
                <a16:creationId xmlns:a16="http://schemas.microsoft.com/office/drawing/2014/main" id="{DA0522F8-DD07-4A83-BAC1-A2097A3E1E27}"/>
              </a:ext>
            </a:extLst>
          </p:cNvPr>
          <p:cNvSpPr txBox="1"/>
          <p:nvPr/>
        </p:nvSpPr>
        <p:spPr>
          <a:xfrm>
            <a:off x="608236" y="2305616"/>
            <a:ext cx="5121915" cy="2862322"/>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double </a:t>
            </a:r>
            <a:r>
              <a:rPr lang="en-US" sz="2000" dirty="0" err="1">
                <a:latin typeface="Consolas" panose="020B0609020204030204" pitchFamily="49" charset="0"/>
              </a:rPr>
              <a:t>net_worth</a:t>
            </a:r>
            <a:r>
              <a:rPr lang="en-US" sz="2000" dirty="0">
                <a:latin typeface="Consolas" panose="020B0609020204030204" pitchFamily="49" charset="0"/>
              </a:rPr>
              <a:t>(double assets, </a:t>
            </a:r>
          </a:p>
          <a:p>
            <a:r>
              <a:rPr lang="en-US" sz="2000" dirty="0">
                <a:latin typeface="Consolas" panose="020B0609020204030204" pitchFamily="49" charset="0"/>
              </a:rPr>
              <a:t>                 double debt </a:t>
            </a:r>
            <a:r>
              <a:rPr lang="en-US" sz="2000" dirty="0">
                <a:solidFill>
                  <a:srgbClr val="00B050"/>
                </a:solidFill>
                <a:latin typeface="Consolas" panose="020B0609020204030204" pitchFamily="49" charset="0"/>
              </a:rPr>
              <a:t>= 0</a:t>
            </a:r>
            <a:r>
              <a:rPr lang="en-US" sz="2000" dirty="0">
                <a:latin typeface="Consolas" panose="020B0609020204030204" pitchFamily="49" charset="0"/>
              </a:rPr>
              <a:t>) {</a:t>
            </a:r>
          </a:p>
          <a:p>
            <a:r>
              <a:rPr lang="en-US" sz="2000" dirty="0">
                <a:latin typeface="Consolas" panose="020B0609020204030204" pitchFamily="49" charset="0"/>
              </a:rPr>
              <a:t>  return assets – debt;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"Your net worth is: " &lt;&lt;</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(10000, 3500);</a:t>
            </a:r>
          </a:p>
          <a:p>
            <a:r>
              <a:rPr lang="en-US" sz="2000"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6CAF78A9-8048-4BAC-A610-8D3C6CC27AB8}"/>
              </a:ext>
            </a:extLst>
          </p:cNvPr>
          <p:cNvSpPr/>
          <p:nvPr/>
        </p:nvSpPr>
        <p:spPr>
          <a:xfrm>
            <a:off x="2391845" y="482825"/>
            <a:ext cx="3969098" cy="1143000"/>
          </a:xfrm>
          <a:prstGeom prst="wedgeRoundRectCallout">
            <a:avLst>
              <a:gd name="adj1" fmla="val 17596"/>
              <a:gd name="adj2" fmla="val 1425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One or more parameters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may have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default values. </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This makes passing the argument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optional.</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3" name="Rectangle 2">
            <a:extLst>
              <a:ext uri="{FF2B5EF4-FFF2-40B4-BE49-F238E27FC236}">
                <a16:creationId xmlns:a16="http://schemas.microsoft.com/office/drawing/2014/main" id="{84604BF7-13FD-454A-8D5C-AECDAB3592BB}"/>
              </a:ext>
            </a:extLst>
          </p:cNvPr>
          <p:cNvSpPr/>
          <p:nvPr/>
        </p:nvSpPr>
        <p:spPr>
          <a:xfrm>
            <a:off x="1026171" y="4477987"/>
            <a:ext cx="3505414" cy="31629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(10000);</a:t>
            </a:r>
          </a:p>
        </p:txBody>
      </p:sp>
      <p:sp>
        <p:nvSpPr>
          <p:cNvPr id="15" name="Rectangle 14">
            <a:extLst>
              <a:ext uri="{FF2B5EF4-FFF2-40B4-BE49-F238E27FC236}">
                <a16:creationId xmlns:a16="http://schemas.microsoft.com/office/drawing/2014/main" id="{5F52B913-86EB-4FAC-8A87-E5E7AD75764C}"/>
              </a:ext>
            </a:extLst>
          </p:cNvPr>
          <p:cNvSpPr/>
          <p:nvPr/>
        </p:nvSpPr>
        <p:spPr>
          <a:xfrm>
            <a:off x="7314752" y="3895770"/>
            <a:ext cx="3505414" cy="316298"/>
          </a:xfrm>
          <a:prstGeom prst="rect">
            <a:avLst/>
          </a:prstGeom>
          <a:solidFill>
            <a:srgbClr val="DEE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(10000))</a:t>
            </a:r>
          </a:p>
        </p:txBody>
      </p:sp>
      <p:sp>
        <p:nvSpPr>
          <p:cNvPr id="12" name="Speech Bubble: Rectangle with Corners Rounded 11">
            <a:extLst>
              <a:ext uri="{FF2B5EF4-FFF2-40B4-BE49-F238E27FC236}">
                <a16:creationId xmlns:a16="http://schemas.microsoft.com/office/drawing/2014/main" id="{A8D4D4B3-8DCD-4F48-BDA6-8A8A5C52BB23}"/>
              </a:ext>
            </a:extLst>
          </p:cNvPr>
          <p:cNvSpPr/>
          <p:nvPr/>
        </p:nvSpPr>
        <p:spPr>
          <a:xfrm>
            <a:off x="2825450" y="5292149"/>
            <a:ext cx="3344238" cy="1543053"/>
          </a:xfrm>
          <a:prstGeom prst="wedgeRoundRectCallout">
            <a:avLst>
              <a:gd name="adj1" fmla="val -36626"/>
              <a:gd name="adj2" fmla="val -791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If you </a:t>
            </a:r>
            <a:r>
              <a:rPr lang="en-US" sz="2000" dirty="0">
                <a:solidFill>
                  <a:prstClr val="white"/>
                </a:solidFill>
                <a:latin typeface="Corbel" panose="020B0503020204020204" pitchFamily="34" charset="0"/>
              </a:rPr>
              <a:t>omit the associated argument, the provided </a:t>
            </a:r>
            <a:r>
              <a:rPr lang="en-US" sz="2000" dirty="0">
                <a:solidFill>
                  <a:srgbClr val="FFCDCD"/>
                </a:solidFill>
                <a:latin typeface="Corbel" panose="020B0503020204020204" pitchFamily="34" charset="0"/>
              </a:rPr>
              <a:t>default</a:t>
            </a:r>
            <a:r>
              <a:rPr lang="en-US" sz="2000" dirty="0">
                <a:solidFill>
                  <a:prstClr val="white"/>
                </a:solidFill>
                <a:latin typeface="Corbel" panose="020B0503020204020204" pitchFamily="34" charset="0"/>
              </a:rPr>
              <a:t> will be used</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513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4.375E-6 -3.7037E-6 L 0.45196 0.0051 " pathEditMode="relative" rAng="0" ptsTypes="AA">
                                      <p:cBhvr>
                                        <p:cTn id="34" dur="2000" fill="hold"/>
                                        <p:tgtEl>
                                          <p:spTgt spid="11"/>
                                        </p:tgtEl>
                                        <p:attrNameLst>
                                          <p:attrName>ppt_x</p:attrName>
                                          <p:attrName>ppt_y</p:attrName>
                                        </p:attrNameLst>
                                      </p:cBhvr>
                                      <p:rCtr x="22591" y="255"/>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2.08333E-7 7.40741E-7 L 0.49036 -0.09861 " pathEditMode="relative" rAng="0" ptsTypes="AA">
                                      <p:cBhvr>
                                        <p:cTn id="43" dur="2000" fill="hold"/>
                                        <p:tgtEl>
                                          <p:spTgt spid="12"/>
                                        </p:tgtEl>
                                        <p:attrNameLst>
                                          <p:attrName>ppt_x</p:attrName>
                                          <p:attrName>ppt_y</p:attrName>
                                        </p:attrNameLst>
                                      </p:cBhvr>
                                      <p:rCtr x="24518" y="-4931"/>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P spid="9" grpId="0" animBg="1"/>
      <p:bldP spid="11" grpId="0" animBg="1"/>
      <p:bldP spid="11" grpId="1" animBg="1"/>
      <p:bldP spid="11" grpId="2" animBg="1"/>
      <p:bldP spid="3" grpId="0" animBg="1"/>
      <p:bldP spid="15" grpId="0" animBg="1"/>
      <p:bldP spid="12" grpId="0" animBg="1"/>
      <p:bldP spid="12" grpId="1" animBg="1"/>
      <p:bldP spid="12"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All Things Parameters</a:t>
            </a:r>
            <a:endParaRPr lang="en-US" sz="4400" dirty="0">
              <a:latin typeface="Corbel" panose="020B0503020204020204" pitchFamily="34" charset="0"/>
            </a:endParaRP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9115C-5503-4448-AEB5-312D349D736B}"/>
              </a:ext>
            </a:extLst>
          </p:cNvPr>
          <p:cNvSpPr txBox="1"/>
          <p:nvPr/>
        </p:nvSpPr>
        <p:spPr>
          <a:xfrm>
            <a:off x="1771293" y="4576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6" name="TextBox 5">
            <a:extLst>
              <a:ext uri="{FF2B5EF4-FFF2-40B4-BE49-F238E27FC236}">
                <a16:creationId xmlns:a16="http://schemas.microsoft.com/office/drawing/2014/main" id="{2079F3E0-0C5C-482D-8672-F7F4683574D7}"/>
              </a:ext>
            </a:extLst>
          </p:cNvPr>
          <p:cNvSpPr txBox="1"/>
          <p:nvPr/>
        </p:nvSpPr>
        <p:spPr>
          <a:xfrm>
            <a:off x="821047" y="5247283"/>
            <a:ext cx="10712518" cy="461665"/>
          </a:xfrm>
          <a:prstGeom prst="rect">
            <a:avLst/>
          </a:prstGeom>
          <a:noFill/>
        </p:spPr>
        <p:txBody>
          <a:bodyPr wrap="square" rtlCol="0">
            <a:spAutoFit/>
          </a:bodyPr>
          <a:lstStyle/>
          <a:p>
            <a:pPr algn="ctr"/>
            <a:r>
              <a:rPr lang="en-US" sz="2400" dirty="0"/>
              <a:t>Take a new language and figure out its approach to </a:t>
            </a:r>
            <a:r>
              <a:rPr lang="en-US" sz="2400" dirty="0">
                <a:solidFill>
                  <a:srgbClr val="FF0000"/>
                </a:solidFill>
              </a:rPr>
              <a:t>passing parameters</a:t>
            </a:r>
            <a:r>
              <a:rPr lang="en-US" sz="2400" dirty="0"/>
              <a:t>.</a:t>
            </a:r>
          </a:p>
        </p:txBody>
      </p:sp>
      <p:sp>
        <p:nvSpPr>
          <p:cNvPr id="7" name="TextBox 6">
            <a:extLst>
              <a:ext uri="{FF2B5EF4-FFF2-40B4-BE49-F238E27FC236}">
                <a16:creationId xmlns:a16="http://schemas.microsoft.com/office/drawing/2014/main" id="{69A253AD-DB60-450D-9F68-3DB0336CAA7F}"/>
              </a:ext>
            </a:extLst>
          </p:cNvPr>
          <p:cNvSpPr txBox="1"/>
          <p:nvPr/>
        </p:nvSpPr>
        <p:spPr>
          <a:xfrm>
            <a:off x="902512" y="5923968"/>
            <a:ext cx="10549589" cy="830997"/>
          </a:xfrm>
          <a:prstGeom prst="rect">
            <a:avLst/>
          </a:prstGeom>
          <a:noFill/>
        </p:spPr>
        <p:txBody>
          <a:bodyPr wrap="square" rtlCol="0">
            <a:spAutoFit/>
          </a:bodyPr>
          <a:lstStyle/>
          <a:p>
            <a:pPr algn="ctr"/>
            <a:r>
              <a:rPr lang="en-US" sz="2400" dirty="0"/>
              <a:t>Understand how the approach impacts the ability of a function to </a:t>
            </a:r>
            <a:r>
              <a:rPr lang="en-US" sz="2400" dirty="0">
                <a:solidFill>
                  <a:srgbClr val="FF0000"/>
                </a:solidFill>
              </a:rPr>
              <a:t>use and modify those parameters</a:t>
            </a:r>
            <a:r>
              <a:rPr lang="en-US" sz="2400" dirty="0"/>
              <a:t>.</a:t>
            </a:r>
          </a:p>
        </p:txBody>
      </p:sp>
    </p:spTree>
    <p:extLst>
      <p:ext uri="{BB962C8B-B14F-4D97-AF65-F5344CB8AC3E}">
        <p14:creationId xmlns:p14="http://schemas.microsoft.com/office/powerpoint/2010/main" val="121751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B07FFA-88C6-4957-B71C-1D89EA5DA079}"/>
              </a:ext>
            </a:extLst>
          </p:cNvPr>
          <p:cNvSpPr txBox="1"/>
          <p:nvPr/>
        </p:nvSpPr>
        <p:spPr>
          <a:xfrm>
            <a:off x="751052" y="827634"/>
            <a:ext cx="10818726" cy="830997"/>
          </a:xfrm>
          <a:prstGeom prst="rect">
            <a:avLst/>
          </a:prstGeom>
          <a:noFill/>
        </p:spPr>
        <p:txBody>
          <a:bodyPr wrap="square">
            <a:spAutoFit/>
          </a:bodyPr>
          <a:lstStyle/>
          <a:p>
            <a:pPr algn="ctr"/>
            <a:r>
              <a:rPr lang="en-US" sz="2400" dirty="0"/>
              <a:t>In languages like C++ and Python without mandatory </a:t>
            </a:r>
            <a:r>
              <a:rPr lang="en-US" sz="2400" dirty="0">
                <a:solidFill>
                  <a:srgbClr val="FF0000"/>
                </a:solidFill>
              </a:rPr>
              <a:t>argument labels</a:t>
            </a:r>
            <a:r>
              <a:rPr lang="en-US" sz="2400" dirty="0"/>
              <a:t>, default parameters must all be </a:t>
            </a:r>
            <a:r>
              <a:rPr lang="en-US" sz="2400" dirty="0">
                <a:solidFill>
                  <a:srgbClr val="FF0000"/>
                </a:solidFill>
              </a:rPr>
              <a:t>placed at the end </a:t>
            </a:r>
            <a:r>
              <a:rPr lang="en-US" sz="2400" dirty="0"/>
              <a:t>of the parameter list...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571671" y="-150781"/>
            <a:ext cx="9438744" cy="1143000"/>
          </a:xfrm>
        </p:spPr>
        <p:txBody>
          <a:bodyPr/>
          <a:lstStyle/>
          <a:p>
            <a:r>
              <a:rPr lang="en-US" dirty="0"/>
              <a:t>Optional Parameters: Using Default Values</a:t>
            </a:r>
          </a:p>
        </p:txBody>
      </p:sp>
      <p:sp>
        <p:nvSpPr>
          <p:cNvPr id="9" name="TextBox 8">
            <a:extLst>
              <a:ext uri="{FF2B5EF4-FFF2-40B4-BE49-F238E27FC236}">
                <a16:creationId xmlns:a16="http://schemas.microsoft.com/office/drawing/2014/main" id="{DA0522F8-DD07-4A83-BAC1-A2097A3E1E27}"/>
              </a:ext>
            </a:extLst>
          </p:cNvPr>
          <p:cNvSpPr txBox="1"/>
          <p:nvPr/>
        </p:nvSpPr>
        <p:spPr>
          <a:xfrm>
            <a:off x="3387861" y="1946105"/>
            <a:ext cx="5545108" cy="1631216"/>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double </a:t>
            </a:r>
            <a:r>
              <a:rPr lang="en-US" sz="2000" dirty="0" err="1">
                <a:latin typeface="Consolas" panose="020B0609020204030204" pitchFamily="49" charset="0"/>
              </a:rPr>
              <a:t>net_worth</a:t>
            </a:r>
            <a:r>
              <a:rPr lang="en-US" sz="2000" dirty="0">
                <a:latin typeface="Consolas" panose="020B0609020204030204" pitchFamily="49" charset="0"/>
              </a:rPr>
              <a:t>(double assets, </a:t>
            </a:r>
          </a:p>
          <a:p>
            <a:r>
              <a:rPr lang="en-US" sz="2000" dirty="0">
                <a:latin typeface="Consolas" panose="020B0609020204030204" pitchFamily="49" charset="0"/>
              </a:rPr>
              <a:t>                 double debt </a:t>
            </a:r>
            <a:r>
              <a:rPr lang="en-US" sz="2000" dirty="0">
                <a:solidFill>
                  <a:srgbClr val="00B050"/>
                </a:solidFill>
                <a:latin typeface="Consolas" panose="020B0609020204030204" pitchFamily="49" charset="0"/>
              </a:rPr>
              <a:t>= 0</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double inheritance</a:t>
            </a:r>
            <a:r>
              <a:rPr lang="en-US" sz="2000" dirty="0">
                <a:latin typeface="Consolas" panose="020B0609020204030204" pitchFamily="49" charset="0"/>
              </a:rPr>
              <a:t>) {</a:t>
            </a:r>
          </a:p>
          <a:p>
            <a:r>
              <a:rPr lang="en-US" sz="2000" dirty="0">
                <a:latin typeface="Consolas" panose="020B0609020204030204" pitchFamily="49" charset="0"/>
              </a:rPr>
              <a:t>  return assets – debt + inheritance;</a:t>
            </a:r>
          </a:p>
          <a:p>
            <a:r>
              <a:rPr lang="en-US" sz="2000" dirty="0">
                <a:latin typeface="Consolas" panose="020B0609020204030204" pitchFamily="49" charset="0"/>
              </a:rPr>
              <a:t>}</a:t>
            </a:r>
          </a:p>
        </p:txBody>
      </p:sp>
      <p:grpSp>
        <p:nvGrpSpPr>
          <p:cNvPr id="18" name="Group 17">
            <a:extLst>
              <a:ext uri="{FF2B5EF4-FFF2-40B4-BE49-F238E27FC236}">
                <a16:creationId xmlns:a16="http://schemas.microsoft.com/office/drawing/2014/main" id="{73E4541C-D2F2-44B5-98D2-058D9B268B83}"/>
              </a:ext>
            </a:extLst>
          </p:cNvPr>
          <p:cNvGrpSpPr/>
          <p:nvPr/>
        </p:nvGrpSpPr>
        <p:grpSpPr>
          <a:xfrm>
            <a:off x="7956671" y="1727009"/>
            <a:ext cx="4072755" cy="1070578"/>
            <a:chOff x="5172426" y="1797267"/>
            <a:chExt cx="4331671" cy="1070578"/>
          </a:xfrm>
        </p:grpSpPr>
        <p:sp>
          <p:nvSpPr>
            <p:cNvPr id="19" name="TextBox 18">
              <a:extLst>
                <a:ext uri="{FF2B5EF4-FFF2-40B4-BE49-F238E27FC236}">
                  <a16:creationId xmlns:a16="http://schemas.microsoft.com/office/drawing/2014/main" id="{1A9FA6B0-3603-43BC-9A02-97250DD7B935}"/>
                </a:ext>
              </a:extLst>
            </p:cNvPr>
            <p:cNvSpPr txBox="1"/>
            <p:nvPr/>
          </p:nvSpPr>
          <p:spPr>
            <a:xfrm>
              <a:off x="6071620" y="1944515"/>
              <a:ext cx="3432477"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nsolas" panose="020B0609020204030204" pitchFamily="49" charset="0"/>
                  <a:cs typeface="Consolas" panose="020B0609020204030204" pitchFamily="49" charset="0"/>
                </a:rPr>
                <a:t>error: </a:t>
              </a:r>
              <a:r>
                <a:rPr lang="en-US" sz="1800" dirty="0">
                  <a:solidFill>
                    <a:srgbClr val="000000"/>
                  </a:solidFill>
                  <a:latin typeface="Consolas" panose="020B0609020204030204" pitchFamily="49" charset="0"/>
                  <a:cs typeface="Consolas" panose="020B0609020204030204" pitchFamily="49" charset="0"/>
                </a:rPr>
                <a:t>missing default argument on parameter 'inheritance'</a:t>
              </a:r>
              <a:endParaRPr lang="en-US" dirty="0">
                <a:latin typeface="Consolas" panose="020B0609020204030204" pitchFamily="49" charset="0"/>
                <a:cs typeface="Consolas" panose="020B0609020204030204" pitchFamily="49" charset="0"/>
              </a:endParaRPr>
            </a:p>
          </p:txBody>
        </p:sp>
        <p:pic>
          <p:nvPicPr>
            <p:cNvPr id="20" name="Picture 19">
              <a:extLst>
                <a:ext uri="{FF2B5EF4-FFF2-40B4-BE49-F238E27FC236}">
                  <a16:creationId xmlns:a16="http://schemas.microsoft.com/office/drawing/2014/main" id="{3311E17D-495B-49A5-A41D-363119CB87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72426" y="1797267"/>
              <a:ext cx="905256" cy="851146"/>
            </a:xfrm>
            <a:prstGeom prst="rect">
              <a:avLst/>
            </a:prstGeom>
          </p:spPr>
        </p:pic>
      </p:grpSp>
      <p:sp>
        <p:nvSpPr>
          <p:cNvPr id="25" name="TextBox 24">
            <a:extLst>
              <a:ext uri="{FF2B5EF4-FFF2-40B4-BE49-F238E27FC236}">
                <a16:creationId xmlns:a16="http://schemas.microsoft.com/office/drawing/2014/main" id="{3E1A720D-B9E1-4F74-A74A-5A73BE298488}"/>
              </a:ext>
            </a:extLst>
          </p:cNvPr>
          <p:cNvSpPr txBox="1"/>
          <p:nvPr/>
        </p:nvSpPr>
        <p:spPr>
          <a:xfrm>
            <a:off x="289810" y="4541182"/>
            <a:ext cx="3974280" cy="1569660"/>
          </a:xfrm>
          <a:prstGeom prst="rect">
            <a:avLst/>
          </a:prstGeom>
          <a:noFill/>
        </p:spPr>
        <p:txBody>
          <a:bodyPr wrap="square">
            <a:spAutoFit/>
          </a:bodyPr>
          <a:lstStyle/>
          <a:p>
            <a:pPr algn="ctr"/>
            <a:r>
              <a:rPr lang="en-US" sz="2400" dirty="0"/>
              <a:t>In languages that require</a:t>
            </a:r>
            <a:r>
              <a:rPr lang="en-US" sz="2400" dirty="0">
                <a:solidFill>
                  <a:srgbClr val="FF0000"/>
                </a:solidFill>
              </a:rPr>
              <a:t> argument labels </a:t>
            </a:r>
            <a:r>
              <a:rPr lang="en-US" sz="2400" dirty="0"/>
              <a:t>(like Swift), default values can be used for </a:t>
            </a:r>
            <a:r>
              <a:rPr lang="en-US" sz="2400" dirty="0">
                <a:solidFill>
                  <a:srgbClr val="FF0000"/>
                </a:solidFill>
              </a:rPr>
              <a:t>any parameter</a:t>
            </a:r>
            <a:r>
              <a:rPr lang="en-US" sz="2400" dirty="0"/>
              <a:t>.</a:t>
            </a:r>
          </a:p>
        </p:txBody>
      </p:sp>
      <p:sp>
        <p:nvSpPr>
          <p:cNvPr id="26" name="TextBox 25">
            <a:extLst>
              <a:ext uri="{FF2B5EF4-FFF2-40B4-BE49-F238E27FC236}">
                <a16:creationId xmlns:a16="http://schemas.microsoft.com/office/drawing/2014/main" id="{041F18B7-FC3B-4C04-954D-611AF2013766}"/>
              </a:ext>
            </a:extLst>
          </p:cNvPr>
          <p:cNvSpPr txBox="1"/>
          <p:nvPr/>
        </p:nvSpPr>
        <p:spPr>
          <a:xfrm>
            <a:off x="4505566" y="4180908"/>
            <a:ext cx="7237879" cy="2554545"/>
          </a:xfrm>
          <a:prstGeom prst="rect">
            <a:avLst/>
          </a:prstGeom>
          <a:solidFill>
            <a:srgbClr val="F4F9F1"/>
          </a:solidFill>
          <a:ln>
            <a:solidFill>
              <a:schemeClr val="tx1"/>
            </a:solidFill>
          </a:ln>
        </p:spPr>
        <p:txBody>
          <a:bodyPr wrap="none" rtlCol="0">
            <a:spAutoFit/>
          </a:bodyPr>
          <a:lstStyle/>
          <a:p>
            <a:r>
              <a:rPr lang="en-US" sz="2000" dirty="0">
                <a:latin typeface="Consolas" panose="020B0609020204030204" pitchFamily="49" charset="0"/>
              </a:rPr>
              <a:t>// Swift optional parameters</a:t>
            </a:r>
          </a:p>
          <a:p>
            <a:r>
              <a:rPr lang="en-US" sz="2000" dirty="0" err="1">
                <a:latin typeface="Consolas" panose="020B0609020204030204" pitchFamily="49" charset="0"/>
              </a:rPr>
              <a:t>func</a:t>
            </a:r>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(assets: Double, debt: Double</a:t>
            </a:r>
            <a:r>
              <a:rPr lang="en-US" sz="2000" dirty="0">
                <a:solidFill>
                  <a:srgbClr val="00B050"/>
                </a:solidFill>
                <a:latin typeface="Consolas" panose="020B0609020204030204" pitchFamily="49" charset="0"/>
              </a:rPr>
              <a:t>=0</a:t>
            </a:r>
            <a:r>
              <a:rPr lang="en-US" sz="2000" dirty="0">
                <a:latin typeface="Consolas" panose="020B0609020204030204" pitchFamily="49" charset="0"/>
              </a:rPr>
              <a:t>,</a:t>
            </a:r>
          </a:p>
          <a:p>
            <a:r>
              <a:rPr lang="en-US" sz="2000" dirty="0">
                <a:latin typeface="Consolas" panose="020B0609020204030204" pitchFamily="49" charset="0"/>
              </a:rPr>
              <a:t>               inheritance: Double) -&gt; Double </a:t>
            </a:r>
          </a:p>
          <a:p>
            <a:r>
              <a:rPr lang="en-US" sz="2000" dirty="0">
                <a:latin typeface="Consolas" panose="020B0609020204030204" pitchFamily="49" charset="0"/>
              </a:rPr>
              <a:t>  { return </a:t>
            </a:r>
            <a:r>
              <a:rPr lang="en-US" sz="2000" dirty="0" err="1">
                <a:latin typeface="Consolas" panose="020B0609020204030204" pitchFamily="49" charset="0"/>
              </a:rPr>
              <a:t>assets-debt+inheritance</a:t>
            </a:r>
            <a:r>
              <a:rPr lang="en-US" sz="2000" dirty="0">
                <a:latin typeface="Consolas" panose="020B0609020204030204" pitchFamily="49" charset="0"/>
              </a:rPr>
              <a:t> }</a:t>
            </a:r>
          </a:p>
          <a:p>
            <a:endParaRPr lang="en-US" sz="1400" dirty="0">
              <a:latin typeface="Consolas" panose="020B0609020204030204" pitchFamily="49" charset="0"/>
            </a:endParaRPr>
          </a:p>
          <a:p>
            <a:r>
              <a:rPr lang="en-US" sz="2000" dirty="0" err="1">
                <a:latin typeface="Consolas" panose="020B0609020204030204" pitchFamily="49" charset="0"/>
              </a:rPr>
              <a:t>func</a:t>
            </a:r>
            <a:r>
              <a:rPr lang="en-US" sz="2000" dirty="0">
                <a:latin typeface="Consolas" panose="020B0609020204030204" pitchFamily="49" charset="0"/>
              </a:rPr>
              <a:t> main() {</a:t>
            </a:r>
          </a:p>
          <a:p>
            <a:r>
              <a:rPr lang="en-US" sz="2000" dirty="0">
                <a:latin typeface="Consolas" panose="020B0609020204030204" pitchFamily="49" charset="0"/>
              </a:rPr>
              <a:t> print(</a:t>
            </a:r>
            <a:r>
              <a:rPr lang="en-US" sz="2000" dirty="0" err="1">
                <a:latin typeface="Consolas" panose="020B0609020204030204" pitchFamily="49" charset="0"/>
              </a:rPr>
              <a:t>net_worth</a:t>
            </a:r>
            <a:r>
              <a:rPr lang="en-US" sz="2000" dirty="0">
                <a:latin typeface="Consolas" panose="020B0609020204030204" pitchFamily="49" charset="0"/>
              </a:rPr>
              <a:t>(assets: 10000, inheritance: 500))</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AFF15581-BD38-41D5-A808-2E45EC1B0E4F}"/>
              </a:ext>
            </a:extLst>
          </p:cNvPr>
          <p:cNvSpPr txBox="1"/>
          <p:nvPr/>
        </p:nvSpPr>
        <p:spPr>
          <a:xfrm>
            <a:off x="3387861" y="1946105"/>
            <a:ext cx="6109365" cy="1631216"/>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double </a:t>
            </a:r>
            <a:r>
              <a:rPr lang="en-US" sz="2000" dirty="0" err="1">
                <a:latin typeface="Consolas" panose="020B0609020204030204" pitchFamily="49" charset="0"/>
              </a:rPr>
              <a:t>net_worth</a:t>
            </a:r>
            <a:r>
              <a:rPr lang="en-US" sz="2000" dirty="0">
                <a:latin typeface="Consolas" panose="020B0609020204030204" pitchFamily="49" charset="0"/>
              </a:rPr>
              <a:t>(double assets, </a:t>
            </a:r>
          </a:p>
          <a:p>
            <a:r>
              <a:rPr lang="en-US" sz="2000" dirty="0">
                <a:latin typeface="Consolas" panose="020B0609020204030204" pitchFamily="49" charset="0"/>
              </a:rPr>
              <a:t>                 double debt </a:t>
            </a:r>
            <a:r>
              <a:rPr lang="en-US" sz="2000" dirty="0">
                <a:solidFill>
                  <a:srgbClr val="00B050"/>
                </a:solidFill>
                <a:latin typeface="Consolas" panose="020B0609020204030204" pitchFamily="49" charset="0"/>
              </a:rPr>
              <a:t>= 0</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a:t>
            </a:r>
            <a:r>
              <a:rPr lang="en-US" sz="2000" dirty="0">
                <a:latin typeface="Consolas" panose="020B0609020204030204" pitchFamily="49" charset="0"/>
              </a:rPr>
              <a:t>double inheritance</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 0</a:t>
            </a:r>
            <a:r>
              <a:rPr lang="en-US" sz="2000" dirty="0">
                <a:latin typeface="Consolas" panose="020B0609020204030204" pitchFamily="49" charset="0"/>
              </a:rPr>
              <a:t>) {</a:t>
            </a:r>
          </a:p>
          <a:p>
            <a:r>
              <a:rPr lang="en-US" sz="2000" dirty="0">
                <a:latin typeface="Consolas" panose="020B0609020204030204" pitchFamily="49" charset="0"/>
              </a:rPr>
              <a:t>  return assets – debt + inheritance;</a:t>
            </a:r>
          </a:p>
          <a:p>
            <a:r>
              <a:rPr lang="en-US" sz="2000" dirty="0">
                <a:latin typeface="Consolas" panose="020B0609020204030204" pitchFamily="49" charset="0"/>
              </a:rPr>
              <a:t>}</a:t>
            </a:r>
          </a:p>
        </p:txBody>
      </p:sp>
      <p:grpSp>
        <p:nvGrpSpPr>
          <p:cNvPr id="11" name="Group 10">
            <a:extLst>
              <a:ext uri="{FF2B5EF4-FFF2-40B4-BE49-F238E27FC236}">
                <a16:creationId xmlns:a16="http://schemas.microsoft.com/office/drawing/2014/main" id="{036BFD86-685B-4717-814D-BC44853C3C74}"/>
              </a:ext>
            </a:extLst>
          </p:cNvPr>
          <p:cNvGrpSpPr/>
          <p:nvPr/>
        </p:nvGrpSpPr>
        <p:grpSpPr>
          <a:xfrm>
            <a:off x="6231118" y="-3510"/>
            <a:ext cx="5944434" cy="2426199"/>
            <a:chOff x="7410896" y="4771299"/>
            <a:chExt cx="5944434" cy="2426199"/>
          </a:xfrm>
        </p:grpSpPr>
        <p:grpSp>
          <p:nvGrpSpPr>
            <p:cNvPr id="12" name="Group 11">
              <a:extLst>
                <a:ext uri="{FF2B5EF4-FFF2-40B4-BE49-F238E27FC236}">
                  <a16:creationId xmlns:a16="http://schemas.microsoft.com/office/drawing/2014/main" id="{264D7433-4EBF-408F-9483-5AC443686B6D}"/>
                </a:ext>
              </a:extLst>
            </p:cNvPr>
            <p:cNvGrpSpPr/>
            <p:nvPr/>
          </p:nvGrpSpPr>
          <p:grpSpPr>
            <a:xfrm>
              <a:off x="7410896" y="4771299"/>
              <a:ext cx="5890950" cy="2426199"/>
              <a:chOff x="7649437" y="4393761"/>
              <a:chExt cx="5890950" cy="2426199"/>
            </a:xfrm>
          </p:grpSpPr>
          <p:sp>
            <p:nvSpPr>
              <p:cNvPr id="15" name="Rectangle: Rounded Corners 14">
                <a:extLst>
                  <a:ext uri="{FF2B5EF4-FFF2-40B4-BE49-F238E27FC236}">
                    <a16:creationId xmlns:a16="http://schemas.microsoft.com/office/drawing/2014/main" id="{B3D1CF44-1C50-4E9D-B5F2-0AD06C9B923A}"/>
                  </a:ext>
                </a:extLst>
              </p:cNvPr>
              <p:cNvSpPr/>
              <p:nvPr/>
            </p:nvSpPr>
            <p:spPr>
              <a:xfrm>
                <a:off x="7649437" y="4426226"/>
                <a:ext cx="5890950" cy="2393734"/>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D29CB0C-E744-48FA-9D07-0BE45A38C61E}"/>
                  </a:ext>
                </a:extLst>
              </p:cNvPr>
              <p:cNvSpPr txBox="1"/>
              <p:nvPr/>
            </p:nvSpPr>
            <p:spPr>
              <a:xfrm>
                <a:off x="7798181"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3" name="Picture 45" descr="spinhead">
              <a:extLst>
                <a:ext uri="{FF2B5EF4-FFF2-40B4-BE49-F238E27FC236}">
                  <a16:creationId xmlns:a16="http://schemas.microsoft.com/office/drawing/2014/main" id="{FFBABBD3-9141-4B5D-BF4D-2F2F9E4CC4C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70821" y="520825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14" name="TextBox 13">
              <a:extLst>
                <a:ext uri="{FF2B5EF4-FFF2-40B4-BE49-F238E27FC236}">
                  <a16:creationId xmlns:a16="http://schemas.microsoft.com/office/drawing/2014/main" id="{0EB1B335-489C-4EBC-B930-EDA71F6B08A0}"/>
                </a:ext>
              </a:extLst>
            </p:cNvPr>
            <p:cNvSpPr txBox="1"/>
            <p:nvPr/>
          </p:nvSpPr>
          <p:spPr>
            <a:xfrm>
              <a:off x="8228720" y="5171409"/>
              <a:ext cx="5126610" cy="1846659"/>
            </a:xfrm>
            <a:prstGeom prst="rect">
              <a:avLst/>
            </a:prstGeom>
            <a:noFill/>
          </p:spPr>
          <p:txBody>
            <a:bodyPr wrap="square" rtlCol="0">
              <a:spAutoFit/>
            </a:bodyPr>
            <a:lstStyle/>
            <a:p>
              <a:pPr algn="ctr"/>
              <a:r>
                <a:rPr lang="en-US" sz="1900" dirty="0">
                  <a:solidFill>
                    <a:schemeClr val="accent1">
                      <a:lumMod val="75000"/>
                    </a:schemeClr>
                  </a:solidFill>
                  <a:latin typeface="Comic Sans MS" panose="030F0702030302020204" pitchFamily="66" charset="0"/>
                </a:rPr>
                <a:t>"To understand why, consider this function:</a:t>
              </a:r>
            </a:p>
            <a:p>
              <a:pPr algn="ctr"/>
              <a:endParaRPr lang="en-US" sz="1900" dirty="0">
                <a:solidFill>
                  <a:schemeClr val="accent1">
                    <a:lumMod val="75000"/>
                  </a:schemeClr>
                </a:solidFill>
                <a:latin typeface="Comic Sans MS" panose="030F0702030302020204" pitchFamily="66" charset="0"/>
              </a:endParaRPr>
            </a:p>
            <a:p>
              <a:pPr algn="ctr"/>
              <a:r>
                <a:rPr lang="en-US" sz="1900" dirty="0">
                  <a:solidFill>
                    <a:schemeClr val="accent1">
                      <a:lumMod val="75000"/>
                    </a:schemeClr>
                  </a:solidFill>
                  <a:latin typeface="Comic Sans MS" panose="030F0702030302020204" pitchFamily="66" charset="0"/>
                </a:rPr>
                <a:t>void foo(int a = 0, int b);</a:t>
              </a:r>
            </a:p>
            <a:p>
              <a:pPr algn="ctr"/>
              <a:endParaRPr lang="en-US" sz="1900" dirty="0">
                <a:solidFill>
                  <a:schemeClr val="accent1">
                    <a:lumMod val="75000"/>
                  </a:schemeClr>
                </a:solidFill>
                <a:latin typeface="Comic Sans MS" panose="030F0702030302020204" pitchFamily="66" charset="0"/>
              </a:endParaRPr>
            </a:p>
            <a:p>
              <a:pPr algn="ctr"/>
              <a:r>
                <a:rPr lang="en-US" sz="1900" dirty="0">
                  <a:solidFill>
                    <a:schemeClr val="accent1">
                      <a:lumMod val="75000"/>
                    </a:schemeClr>
                  </a:solidFill>
                  <a:latin typeface="Comic Sans MS" panose="030F0702030302020204" pitchFamily="66" charset="0"/>
                </a:rPr>
                <a:t>What should the call </a:t>
              </a:r>
              <a:r>
                <a:rPr lang="en-US" sz="1900" dirty="0">
                  <a:solidFill>
                    <a:srgbClr val="FF0000"/>
                  </a:solidFill>
                  <a:latin typeface="Comic Sans MS" panose="030F0702030302020204" pitchFamily="66" charset="0"/>
                </a:rPr>
                <a:t>foo(3)</a:t>
              </a:r>
              <a:r>
                <a:rPr lang="en-US" sz="1900" dirty="0">
                  <a:solidFill>
                    <a:schemeClr val="accent1">
                      <a:lumMod val="75000"/>
                    </a:schemeClr>
                  </a:solidFill>
                  <a:latin typeface="Comic Sans MS" panose="030F0702030302020204" pitchFamily="66" charset="0"/>
                </a:rPr>
                <a:t> do?</a:t>
              </a:r>
            </a:p>
            <a:p>
              <a:pPr algn="ctr"/>
              <a:r>
                <a:rPr lang="en-US" sz="1900" dirty="0">
                  <a:solidFill>
                    <a:schemeClr val="accent1">
                      <a:lumMod val="75000"/>
                    </a:schemeClr>
                  </a:solidFill>
                  <a:latin typeface="Comic Sans MS" panose="030F0702030302020204" pitchFamily="66" charset="0"/>
                </a:rPr>
                <a:t>Generate a compiler error or pass 3 to b?"</a:t>
              </a:r>
            </a:p>
          </p:txBody>
        </p:sp>
      </p:grpSp>
    </p:spTree>
    <p:extLst>
      <p:ext uri="{BB962C8B-B14F-4D97-AF65-F5344CB8AC3E}">
        <p14:creationId xmlns:p14="http://schemas.microsoft.com/office/powerpoint/2010/main" val="55830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2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2" fill="hold" nodeType="clickEffect">
                                  <p:stCondLst>
                                    <p:cond delay="0"/>
                                  </p:stCondLst>
                                  <p:childTnLst>
                                    <p:anim calcmode="lin" valueType="num">
                                      <p:cBhvr additive="base">
                                        <p:cTn id="33" dur="500"/>
                                        <p:tgtEl>
                                          <p:spTgt spid="11"/>
                                        </p:tgtEl>
                                        <p:attrNameLst>
                                          <p:attrName>ppt_x</p:attrName>
                                        </p:attrNameLst>
                                      </p:cBhvr>
                                      <p:tavLst>
                                        <p:tav tm="0">
                                          <p:val>
                                            <p:strVal val="ppt_x"/>
                                          </p:val>
                                        </p:tav>
                                        <p:tav tm="100000">
                                          <p:val>
                                            <p:strVal val="1+ppt_w/2"/>
                                          </p:val>
                                        </p:tav>
                                      </p:tavLst>
                                    </p:anim>
                                    <p:anim calcmode="lin" valueType="num">
                                      <p:cBhvr additive="base">
                                        <p:cTn id="34" dur="500"/>
                                        <p:tgtEl>
                                          <p:spTgt spid="11"/>
                                        </p:tgtEl>
                                        <p:attrNameLst>
                                          <p:attrName>ppt_y</p:attrName>
                                        </p:attrNameLst>
                                      </p:cBhvr>
                                      <p:tavLst>
                                        <p:tav tm="0">
                                          <p:val>
                                            <p:strVal val="ppt_y"/>
                                          </p:val>
                                        </p:tav>
                                        <p:tav tm="100000">
                                          <p:val>
                                            <p:strVal val="ppt_y"/>
                                          </p:val>
                                        </p:tav>
                                      </p:tavLst>
                                    </p:anim>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animBg="1"/>
      <p:bldP spid="25" grpId="0"/>
      <p:bldP spid="2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B07FFA-88C6-4957-B71C-1D89EA5DA079}"/>
              </a:ext>
            </a:extLst>
          </p:cNvPr>
          <p:cNvSpPr txBox="1"/>
          <p:nvPr/>
        </p:nvSpPr>
        <p:spPr>
          <a:xfrm>
            <a:off x="1310415" y="767346"/>
            <a:ext cx="9700000" cy="830997"/>
          </a:xfrm>
          <a:prstGeom prst="rect">
            <a:avLst/>
          </a:prstGeom>
          <a:noFill/>
        </p:spPr>
        <p:txBody>
          <a:bodyPr wrap="square">
            <a:spAutoFit/>
          </a:bodyPr>
          <a:lstStyle/>
          <a:p>
            <a:pPr algn="ctr"/>
            <a:r>
              <a:rPr lang="en-US" sz="2400" dirty="0"/>
              <a:t>A few languages, like </a:t>
            </a:r>
            <a:r>
              <a:rPr lang="en-US" sz="2400" dirty="0">
                <a:solidFill>
                  <a:srgbClr val="00B050"/>
                </a:solidFill>
              </a:rPr>
              <a:t>Python</a:t>
            </a:r>
            <a:r>
              <a:rPr lang="en-US" sz="2400" dirty="0"/>
              <a:t> and </a:t>
            </a:r>
            <a:r>
              <a:rPr lang="en-US" sz="2400" dirty="0">
                <a:solidFill>
                  <a:srgbClr val="00B050"/>
                </a:solidFill>
              </a:rPr>
              <a:t>Fortran</a:t>
            </a:r>
            <a:r>
              <a:rPr lang="en-US" sz="2400" dirty="0"/>
              <a:t>, enable </a:t>
            </a:r>
            <a:r>
              <a:rPr lang="en-US" sz="2400" dirty="0">
                <a:solidFill>
                  <a:srgbClr val="FF0000"/>
                </a:solidFill>
              </a:rPr>
              <a:t>optional parameters </a:t>
            </a:r>
            <a:r>
              <a:rPr lang="en-US" sz="2400" dirty="0"/>
              <a:t>without default values!</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571671" y="-150781"/>
            <a:ext cx="9438744" cy="1143000"/>
          </a:xfrm>
        </p:spPr>
        <p:txBody>
          <a:bodyPr/>
          <a:lstStyle/>
          <a:p>
            <a:r>
              <a:rPr lang="en-US" dirty="0"/>
              <a:t>Optional Parameters: Other Approaches</a:t>
            </a:r>
          </a:p>
        </p:txBody>
      </p:sp>
      <p:sp>
        <p:nvSpPr>
          <p:cNvPr id="14" name="TextBox 13">
            <a:extLst>
              <a:ext uri="{FF2B5EF4-FFF2-40B4-BE49-F238E27FC236}">
                <a16:creationId xmlns:a16="http://schemas.microsoft.com/office/drawing/2014/main" id="{3A3A1240-6AE6-4ECB-88FA-B98CB3074DFB}"/>
              </a:ext>
            </a:extLst>
          </p:cNvPr>
          <p:cNvSpPr txBox="1"/>
          <p:nvPr/>
        </p:nvSpPr>
        <p:spPr>
          <a:xfrm>
            <a:off x="572756" y="1685995"/>
            <a:ext cx="10827224" cy="830997"/>
          </a:xfrm>
          <a:prstGeom prst="rect">
            <a:avLst/>
          </a:prstGeom>
          <a:noFill/>
        </p:spPr>
        <p:txBody>
          <a:bodyPr wrap="square">
            <a:spAutoFit/>
          </a:bodyPr>
          <a:lstStyle/>
          <a:p>
            <a:pPr algn="ctr"/>
            <a:r>
              <a:rPr lang="en-US" sz="2400" dirty="0"/>
              <a:t>A function can </a:t>
            </a:r>
            <a:r>
              <a:rPr lang="en-US" sz="2400" dirty="0">
                <a:solidFill>
                  <a:srgbClr val="00B0F0"/>
                </a:solidFill>
              </a:rPr>
              <a:t>check</a:t>
            </a:r>
            <a:r>
              <a:rPr lang="en-US" sz="2400" dirty="0"/>
              <a:t> if a given argument was </a:t>
            </a:r>
            <a:r>
              <a:rPr lang="en-US" sz="2400" dirty="0">
                <a:solidFill>
                  <a:srgbClr val="00B0F0"/>
                </a:solidFill>
              </a:rPr>
              <a:t>present</a:t>
            </a:r>
            <a:r>
              <a:rPr lang="en-US" sz="2400" dirty="0"/>
              <a:t> when the function was called and act accordingly.</a:t>
            </a:r>
          </a:p>
        </p:txBody>
      </p:sp>
      <p:sp>
        <p:nvSpPr>
          <p:cNvPr id="15" name="TextBox 14">
            <a:extLst>
              <a:ext uri="{FF2B5EF4-FFF2-40B4-BE49-F238E27FC236}">
                <a16:creationId xmlns:a16="http://schemas.microsoft.com/office/drawing/2014/main" id="{7F0A6CC9-37F0-477A-B15C-DA9703E4CD4E}"/>
              </a:ext>
            </a:extLst>
          </p:cNvPr>
          <p:cNvSpPr txBox="1"/>
          <p:nvPr/>
        </p:nvSpPr>
        <p:spPr>
          <a:xfrm>
            <a:off x="495719" y="2763945"/>
            <a:ext cx="7096815" cy="3477875"/>
          </a:xfrm>
          <a:prstGeom prst="rect">
            <a:avLst/>
          </a:prstGeom>
          <a:solidFill>
            <a:schemeClr val="accent1">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rPr>
              <a:t># Python optional parameters</a:t>
            </a:r>
          </a:p>
          <a:p>
            <a:r>
              <a:rPr lang="en-US" sz="2000" dirty="0">
                <a:latin typeface="Consolas" panose="020B0609020204030204" pitchFamily="49" charset="0"/>
              </a:rPr>
              <a:t>def </a:t>
            </a:r>
            <a:r>
              <a:rPr lang="en-US" sz="2000" dirty="0" err="1">
                <a:latin typeface="Consolas" panose="020B0609020204030204" pitchFamily="49" charset="0"/>
              </a:rPr>
              <a:t>net_worth</a:t>
            </a:r>
            <a:r>
              <a:rPr lang="en-US" sz="2000" dirty="0">
                <a:latin typeface="Consolas" panose="020B0609020204030204" pitchFamily="49" charset="0"/>
              </a:rPr>
              <a:t>(assets, debt,</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my_optionals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total_worth</a:t>
            </a:r>
            <a:r>
              <a:rPr lang="en-US" sz="2000" dirty="0">
                <a:latin typeface="Consolas" panose="020B0609020204030204" pitchFamily="49" charset="0"/>
              </a:rPr>
              <a:t> = assets - debt</a:t>
            </a:r>
          </a:p>
          <a:p>
            <a:r>
              <a:rPr lang="en-US" sz="2000" dirty="0">
                <a:latin typeface="Consolas" panose="020B0609020204030204" pitchFamily="49" charset="0"/>
              </a:rPr>
              <a:t>    if </a:t>
            </a:r>
            <a:r>
              <a:rPr lang="en-US" sz="2000" dirty="0">
                <a:solidFill>
                  <a:srgbClr val="7030A0"/>
                </a:solidFill>
                <a:latin typeface="Consolas" panose="020B0609020204030204" pitchFamily="49" charset="0"/>
              </a:rPr>
              <a:t>"inheritance" </a:t>
            </a:r>
            <a:r>
              <a:rPr lang="en-US" sz="2000" dirty="0">
                <a:solidFill>
                  <a:srgbClr val="00B0F0"/>
                </a:solidFill>
                <a:latin typeface="Consolas" panose="020B0609020204030204" pitchFamily="49" charset="0"/>
              </a:rPr>
              <a:t>in</a:t>
            </a:r>
            <a:r>
              <a:rPr lang="en-US" sz="2000" dirty="0">
                <a:latin typeface="Consolas" panose="020B0609020204030204" pitchFamily="49" charset="0"/>
              </a:rPr>
              <a:t> </a:t>
            </a:r>
            <a:r>
              <a:rPr lang="en-US" sz="2000" dirty="0" err="1">
                <a:solidFill>
                  <a:srgbClr val="FF0000"/>
                </a:solidFill>
                <a:latin typeface="Consolas" panose="020B0609020204030204" pitchFamily="49" charset="0"/>
              </a:rPr>
              <a:t>my_optionals</a:t>
            </a:r>
            <a:r>
              <a:rPr lang="en-US" sz="2000" dirty="0">
                <a:solidFill>
                  <a:srgbClr val="FF0000"/>
                </a:solidFill>
                <a:latin typeface="Consolas" panose="020B0609020204030204" pitchFamily="49" charset="0"/>
              </a:rPr>
              <a:t> </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total_worth</a:t>
            </a:r>
            <a:r>
              <a:rPr lang="en-US" sz="2000" dirty="0">
                <a:latin typeface="Consolas" panose="020B0609020204030204" pitchFamily="49" charset="0"/>
              </a:rPr>
              <a:t> = </a:t>
            </a:r>
            <a:r>
              <a:rPr lang="en-US" sz="2000" dirty="0" err="1">
                <a:latin typeface="Consolas" panose="020B0609020204030204" pitchFamily="49" charset="0"/>
              </a:rPr>
              <a:t>total_worth</a:t>
            </a:r>
            <a:r>
              <a:rPr lang="en-US" sz="2000" dirty="0">
                <a:latin typeface="Consolas" panose="020B0609020204030204" pitchFamily="49" charset="0"/>
              </a:rPr>
              <a:t> + </a:t>
            </a:r>
            <a:br>
              <a:rPr lang="en-US" sz="2000" dirty="0">
                <a:latin typeface="Consolas" panose="020B0609020204030204" pitchFamily="49" charset="0"/>
              </a:rPr>
            </a:br>
            <a:r>
              <a:rPr lang="en-US" sz="2000" dirty="0">
                <a:latin typeface="Consolas" panose="020B0609020204030204" pitchFamily="49" charset="0"/>
              </a:rPr>
              <a:t>                      </a:t>
            </a:r>
            <a:r>
              <a:rPr lang="en-US" sz="2000" dirty="0" err="1">
                <a:solidFill>
                  <a:srgbClr val="FF0000"/>
                </a:solidFill>
                <a:latin typeface="Consolas" panose="020B0609020204030204" pitchFamily="49" charset="0"/>
              </a:rPr>
              <a:t>my_optionals</a:t>
            </a:r>
            <a:r>
              <a:rPr lang="en-US" sz="2000" dirty="0">
                <a:latin typeface="Consolas" panose="020B0609020204030204" pitchFamily="49" charset="0"/>
              </a:rPr>
              <a:t>[</a:t>
            </a:r>
            <a:r>
              <a:rPr lang="en-US" sz="2000" dirty="0">
                <a:solidFill>
                  <a:srgbClr val="7030A0"/>
                </a:solidFill>
                <a:latin typeface="Consolas" panose="020B0609020204030204" pitchFamily="49" charset="0"/>
              </a:rPr>
              <a:t>"inheritance"</a:t>
            </a:r>
            <a:r>
              <a:rPr lang="en-US" sz="2000" dirty="0">
                <a:latin typeface="Consolas" panose="020B0609020204030204" pitchFamily="49" charset="0"/>
              </a:rPr>
              <a:t>]</a:t>
            </a:r>
          </a:p>
          <a:p>
            <a:r>
              <a:rPr lang="en-US" sz="2000" dirty="0">
                <a:latin typeface="Consolas" panose="020B0609020204030204" pitchFamily="49" charset="0"/>
              </a:rPr>
              <a:t>    return </a:t>
            </a:r>
            <a:r>
              <a:rPr lang="en-US" sz="2000" dirty="0" err="1">
                <a:latin typeface="Consolas" panose="020B0609020204030204" pitchFamily="49" charset="0"/>
              </a:rPr>
              <a:t>total_worth</a:t>
            </a:r>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print("Net-worth: ", </a:t>
            </a:r>
            <a:r>
              <a:rPr lang="en-US" sz="2000" dirty="0" err="1">
                <a:latin typeface="Consolas" panose="020B0609020204030204" pitchFamily="49" charset="0"/>
              </a:rPr>
              <a:t>net_worth</a:t>
            </a:r>
            <a:r>
              <a:rPr lang="en-US" sz="2000" dirty="0">
                <a:latin typeface="Consolas" panose="020B0609020204030204" pitchFamily="49" charset="0"/>
              </a:rPr>
              <a:t>(10000, 2000))</a:t>
            </a:r>
          </a:p>
          <a:p>
            <a:r>
              <a:rPr lang="en-US" sz="2000" dirty="0">
                <a:latin typeface="Consolas" panose="020B0609020204030204" pitchFamily="49" charset="0"/>
              </a:rPr>
              <a:t>print("Net-worth: ",</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(10000, 2000, </a:t>
            </a:r>
            <a:r>
              <a:rPr lang="en-US" sz="2000" dirty="0">
                <a:solidFill>
                  <a:srgbClr val="7030A0"/>
                </a:solidFill>
                <a:latin typeface="Consolas" panose="020B0609020204030204" pitchFamily="49" charset="0"/>
              </a:rPr>
              <a:t>inheritance</a:t>
            </a:r>
            <a:r>
              <a:rPr lang="en-US" sz="2000" dirty="0">
                <a:latin typeface="Consolas" panose="020B0609020204030204" pitchFamily="49" charset="0"/>
              </a:rPr>
              <a:t>=50000))</a:t>
            </a:r>
          </a:p>
        </p:txBody>
      </p:sp>
      <p:sp>
        <p:nvSpPr>
          <p:cNvPr id="16" name="Speech Bubble: Rectangle with Corners Rounded 15">
            <a:extLst>
              <a:ext uri="{FF2B5EF4-FFF2-40B4-BE49-F238E27FC236}">
                <a16:creationId xmlns:a16="http://schemas.microsoft.com/office/drawing/2014/main" id="{AFED8D42-8101-4C69-B1B5-5EF4ED55D0B5}"/>
              </a:ext>
            </a:extLst>
          </p:cNvPr>
          <p:cNvSpPr/>
          <p:nvPr/>
        </p:nvSpPr>
        <p:spPr>
          <a:xfrm>
            <a:off x="7912338" y="2286001"/>
            <a:ext cx="4076506" cy="1142999"/>
          </a:xfrm>
          <a:prstGeom prst="wedgeRoundRectCallout">
            <a:avLst>
              <a:gd name="adj1" fmla="val -104097"/>
              <a:gd name="adj2" fmla="val 25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You then add a special parameter preceded by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two asterisks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as a formal parameter to your </a:t>
            </a:r>
            <a:r>
              <a:rPr kumimoji="0" lang="en-US" sz="2000" b="0" i="0" u="none" strike="noStrike" kern="1200" cap="none" spc="0" normalizeH="0" noProof="0" dirty="0" err="1">
                <a:ln>
                  <a:noFill/>
                </a:ln>
                <a:solidFill>
                  <a:prstClr val="white"/>
                </a:solidFill>
                <a:effectLst/>
                <a:uLnTx/>
                <a:uFillTx/>
                <a:latin typeface="Corbel" panose="020B0503020204020204" pitchFamily="34" charset="0"/>
                <a:ea typeface="+mn-ea"/>
                <a:cs typeface="+mn-cs"/>
              </a:rPr>
              <a:t>funtion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1" name="Speech Bubble: Rectangle with Corners Rounded 20">
            <a:extLst>
              <a:ext uri="{FF2B5EF4-FFF2-40B4-BE49-F238E27FC236}">
                <a16:creationId xmlns:a16="http://schemas.microsoft.com/office/drawing/2014/main" id="{A21DCF13-50A2-445A-9DD1-A0BE47A95017}"/>
              </a:ext>
            </a:extLst>
          </p:cNvPr>
          <p:cNvSpPr/>
          <p:nvPr/>
        </p:nvSpPr>
        <p:spPr>
          <a:xfrm>
            <a:off x="7969891" y="4916306"/>
            <a:ext cx="3864330" cy="1142999"/>
          </a:xfrm>
          <a:prstGeom prst="wedgeRoundRectCallout">
            <a:avLst>
              <a:gd name="adj1" fmla="val -116641"/>
              <a:gd name="adj2" fmla="val 372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When calling the function, you specify all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optional parameters </a:t>
            </a:r>
            <a:r>
              <a:rPr lang="en-US" sz="2000" dirty="0">
                <a:solidFill>
                  <a:prstClr val="white"/>
                </a:solidFill>
                <a:latin typeface="Corbel" panose="020B0503020204020204" pitchFamily="34" charset="0"/>
              </a:rPr>
              <a:t>as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named parameters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2" name="Speech Bubble: Rectangle with Corners Rounded 21">
            <a:extLst>
              <a:ext uri="{FF2B5EF4-FFF2-40B4-BE49-F238E27FC236}">
                <a16:creationId xmlns:a16="http://schemas.microsoft.com/office/drawing/2014/main" id="{919EA471-A5E7-4DC7-9F5E-5AEC9F9DE6A8}"/>
              </a:ext>
            </a:extLst>
          </p:cNvPr>
          <p:cNvSpPr/>
          <p:nvPr/>
        </p:nvSpPr>
        <p:spPr>
          <a:xfrm>
            <a:off x="7912338" y="3516924"/>
            <a:ext cx="3864330" cy="1311458"/>
          </a:xfrm>
          <a:prstGeom prst="wedgeRoundRectCallout">
            <a:avLst>
              <a:gd name="adj1" fmla="val -119350"/>
              <a:gd name="adj2" fmla="val -535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The optional </a:t>
            </a:r>
            <a:r>
              <a:rPr lang="en-US" sz="2000" dirty="0" err="1">
                <a:solidFill>
                  <a:prstClr val="white"/>
                </a:solidFill>
                <a:latin typeface="Corbel" panose="020B0503020204020204" pitchFamily="34" charset="0"/>
              </a:rPr>
              <a:t>args</a:t>
            </a:r>
            <a:r>
              <a:rPr lang="en-US" sz="2000" dirty="0">
                <a:solidFill>
                  <a:prstClr val="white"/>
                </a:solidFill>
                <a:latin typeface="Corbel" panose="020B0503020204020204" pitchFamily="34" charset="0"/>
              </a:rPr>
              <a:t> are all added to a </a:t>
            </a:r>
            <a:r>
              <a:rPr lang="en-US" sz="2000" dirty="0">
                <a:solidFill>
                  <a:srgbClr val="FFD5D5"/>
                </a:solidFill>
                <a:latin typeface="Corbel" panose="020B0503020204020204" pitchFamily="34" charset="0"/>
              </a:rPr>
              <a:t>dictionary, </a:t>
            </a:r>
            <a:r>
              <a:rPr lang="en-US" sz="2000" dirty="0">
                <a:solidFill>
                  <a:schemeClr val="bg1"/>
                </a:solidFill>
                <a:latin typeface="Corbel" panose="020B0503020204020204" pitchFamily="34" charset="0"/>
              </a:rPr>
              <a:t>which is passed in to this ** parameter</a:t>
            </a:r>
            <a:r>
              <a:rPr lang="en-US" sz="2000" dirty="0">
                <a:solidFill>
                  <a:prstClr val="white"/>
                </a:solidFill>
                <a:latin typeface="Corbel" panose="020B0503020204020204" pitchFamily="34" charset="0"/>
              </a:rPr>
              <a:t>, e.g.: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"inheritance"</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sym typeface="Wingdings" panose="05000000000000000000" pitchFamily="2" charset="2"/>
              </a:rPr>
              <a:t>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sym typeface="Wingdings" panose="05000000000000000000" pitchFamily="2" charset="2"/>
              </a:rPr>
              <a:t>50000</a:t>
            </a:r>
            <a:endPar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endParaRPr>
          </a:p>
        </p:txBody>
      </p:sp>
      <p:sp>
        <p:nvSpPr>
          <p:cNvPr id="13" name="TextBox 12">
            <a:extLst>
              <a:ext uri="{FF2B5EF4-FFF2-40B4-BE49-F238E27FC236}">
                <a16:creationId xmlns:a16="http://schemas.microsoft.com/office/drawing/2014/main" id="{A4C36622-6E5A-40D6-98E0-BECF05985F2C}"/>
              </a:ext>
            </a:extLst>
          </p:cNvPr>
          <p:cNvSpPr txBox="1"/>
          <p:nvPr/>
        </p:nvSpPr>
        <p:spPr>
          <a:xfrm>
            <a:off x="4552636" y="2560307"/>
            <a:ext cx="7378943" cy="4216539"/>
          </a:xfrm>
          <a:prstGeom prst="rect">
            <a:avLst/>
          </a:prstGeom>
          <a:solidFill>
            <a:srgbClr val="F4F9F1"/>
          </a:solidFill>
          <a:ln>
            <a:solidFill>
              <a:schemeClr val="tx1"/>
            </a:solidFill>
          </a:ln>
        </p:spPr>
        <p:txBody>
          <a:bodyPr wrap="none" rtlCol="0">
            <a:spAutoFit/>
          </a:bodyPr>
          <a:lstStyle/>
          <a:p>
            <a:r>
              <a:rPr lang="en-US" sz="2000" dirty="0">
                <a:solidFill>
                  <a:srgbClr val="7030A0"/>
                </a:solidFill>
                <a:latin typeface="Consolas" panose="020B0609020204030204" pitchFamily="49" charset="0"/>
              </a:rPr>
              <a:t>! Fortran function with an optional parameter</a:t>
            </a:r>
          </a:p>
          <a:p>
            <a:r>
              <a:rPr lang="en-US" sz="2000" dirty="0">
                <a:latin typeface="Consolas" panose="020B0609020204030204" pitchFamily="49" charset="0"/>
              </a:rPr>
              <a:t>real function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err="1">
                <a:latin typeface="Consolas" panose="020B0609020204030204" pitchFamily="49" charset="0"/>
              </a:rPr>
              <a:t>assets,debt,</a:t>
            </a:r>
            <a:r>
              <a:rPr lang="en-US" sz="2000" dirty="0" err="1">
                <a:solidFill>
                  <a:srgbClr val="FF0000"/>
                </a:solidFill>
                <a:latin typeface="Consolas" panose="020B0609020204030204" pitchFamily="49" charset="0"/>
              </a:rPr>
              <a:t>inheritance</a:t>
            </a:r>
            <a:r>
              <a:rPr lang="en-US" sz="2000" dirty="0">
                <a:latin typeface="Consolas" panose="020B0609020204030204" pitchFamily="49" charset="0"/>
              </a:rPr>
              <a:t>)</a:t>
            </a:r>
          </a:p>
          <a:p>
            <a:r>
              <a:rPr lang="en-US" sz="2000" dirty="0">
                <a:latin typeface="Consolas" panose="020B0609020204030204" pitchFamily="49" charset="0"/>
              </a:rPr>
              <a:t>    real :: assets</a:t>
            </a:r>
          </a:p>
          <a:p>
            <a:r>
              <a:rPr lang="en-US" sz="2000" dirty="0">
                <a:latin typeface="Consolas" panose="020B0609020204030204" pitchFamily="49" charset="0"/>
              </a:rPr>
              <a:t>    real :: debt</a:t>
            </a:r>
          </a:p>
          <a:p>
            <a:r>
              <a:rPr lang="en-US" sz="2000" dirty="0">
                <a:latin typeface="Consolas" panose="020B0609020204030204" pitchFamily="49" charset="0"/>
              </a:rPr>
              <a:t>    real, </a:t>
            </a:r>
            <a:r>
              <a:rPr lang="en-US" sz="2000" dirty="0">
                <a:solidFill>
                  <a:srgbClr val="FF0000"/>
                </a:solidFill>
                <a:latin typeface="Consolas" panose="020B0609020204030204" pitchFamily="49" charset="0"/>
              </a:rPr>
              <a:t>optional</a:t>
            </a:r>
            <a:r>
              <a:rPr lang="en-US" sz="2000" dirty="0">
                <a:latin typeface="Consolas" panose="020B0609020204030204" pitchFamily="49" charset="0"/>
              </a:rPr>
              <a:t> :: </a:t>
            </a:r>
            <a:r>
              <a:rPr lang="en-US" sz="2000" dirty="0">
                <a:solidFill>
                  <a:srgbClr val="FF0000"/>
                </a:solidFill>
                <a:latin typeface="Consolas" panose="020B0609020204030204" pitchFamily="49" charset="0"/>
              </a:rPr>
              <a:t>inheritance</a:t>
            </a:r>
          </a:p>
          <a:p>
            <a:r>
              <a:rPr lang="en-US" sz="1400" dirty="0">
                <a:latin typeface="Consolas" panose="020B0609020204030204" pitchFamily="49" charset="0"/>
              </a:rPr>
              <a:t>    </a:t>
            </a:r>
          </a:p>
          <a:p>
            <a:r>
              <a:rPr lang="en-US" sz="2000" dirty="0">
                <a:latin typeface="Consolas" panose="020B0609020204030204" pitchFamily="49" charset="0"/>
              </a:rPr>
              <a:t>    real :: </a:t>
            </a:r>
            <a:r>
              <a:rPr lang="en-US" sz="2000" dirty="0" err="1">
                <a:latin typeface="Consolas" panose="020B0609020204030204" pitchFamily="49" charset="0"/>
              </a:rPr>
              <a:t>total_worth</a:t>
            </a:r>
            <a:endParaRPr lang="en-US" sz="2000" dirty="0">
              <a:latin typeface="Consolas" panose="020B0609020204030204" pitchFamily="49" charset="0"/>
            </a:endParaRPr>
          </a:p>
          <a:p>
            <a:endParaRPr lang="en-US" sz="14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total_worth</a:t>
            </a:r>
            <a:r>
              <a:rPr lang="en-US" sz="2000" dirty="0">
                <a:latin typeface="Consolas" panose="020B0609020204030204" pitchFamily="49" charset="0"/>
              </a:rPr>
              <a:t> = assets - debt</a:t>
            </a:r>
          </a:p>
          <a:p>
            <a:r>
              <a:rPr lang="en-US" sz="2000" dirty="0">
                <a:latin typeface="Consolas" panose="020B0609020204030204" pitchFamily="49" charset="0"/>
              </a:rPr>
              <a:t>    if (</a:t>
            </a:r>
            <a:r>
              <a:rPr lang="en-US" sz="2000" dirty="0">
                <a:solidFill>
                  <a:srgbClr val="00B0F0"/>
                </a:solidFill>
                <a:latin typeface="Consolas" panose="020B0609020204030204" pitchFamily="49" charset="0"/>
              </a:rPr>
              <a:t>present</a:t>
            </a:r>
            <a:r>
              <a:rPr lang="en-US" sz="2000" dirty="0">
                <a:latin typeface="Consolas" panose="020B0609020204030204" pitchFamily="49" charset="0"/>
              </a:rPr>
              <a:t>(</a:t>
            </a:r>
            <a:r>
              <a:rPr lang="en-US" sz="2000" dirty="0">
                <a:solidFill>
                  <a:srgbClr val="FF0000"/>
                </a:solidFill>
                <a:latin typeface="Consolas" panose="020B0609020204030204" pitchFamily="49" charset="0"/>
              </a:rPr>
              <a:t>inheritance</a:t>
            </a:r>
            <a:r>
              <a:rPr lang="en-US" sz="2000" dirty="0">
                <a:latin typeface="Consolas" panose="020B0609020204030204" pitchFamily="49" charset="0"/>
              </a:rPr>
              <a:t>)) THEN</a:t>
            </a:r>
          </a:p>
          <a:p>
            <a:r>
              <a:rPr lang="en-US" sz="2000" dirty="0">
                <a:latin typeface="Consolas" panose="020B0609020204030204" pitchFamily="49" charset="0"/>
              </a:rPr>
              <a:t>        </a:t>
            </a:r>
            <a:r>
              <a:rPr lang="en-US" sz="2000" dirty="0" err="1">
                <a:latin typeface="Consolas" panose="020B0609020204030204" pitchFamily="49" charset="0"/>
              </a:rPr>
              <a:t>total_worth</a:t>
            </a:r>
            <a:r>
              <a:rPr lang="en-US" sz="2000" dirty="0">
                <a:latin typeface="Consolas" panose="020B0609020204030204" pitchFamily="49" charset="0"/>
              </a:rPr>
              <a:t> = </a:t>
            </a:r>
            <a:r>
              <a:rPr lang="en-US" sz="2000" dirty="0" err="1">
                <a:latin typeface="Consolas" panose="020B0609020204030204" pitchFamily="49" charset="0"/>
              </a:rPr>
              <a:t>total_worth</a:t>
            </a:r>
            <a:r>
              <a:rPr lang="en-US" sz="2000" dirty="0">
                <a:latin typeface="Consolas" panose="020B0609020204030204" pitchFamily="49" charset="0"/>
              </a:rPr>
              <a:t> + inheritance</a:t>
            </a:r>
          </a:p>
          <a:p>
            <a:r>
              <a:rPr lang="en-US" sz="2000" dirty="0">
                <a:latin typeface="Consolas" panose="020B0609020204030204" pitchFamily="49" charset="0"/>
              </a:rPr>
              <a:t>    end if</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 = </a:t>
            </a:r>
            <a:r>
              <a:rPr lang="en-US" sz="2000" dirty="0" err="1">
                <a:latin typeface="Consolas" panose="020B0609020204030204" pitchFamily="49" charset="0"/>
              </a:rPr>
              <a:t>total_worth</a:t>
            </a:r>
            <a:r>
              <a:rPr lang="en-US" sz="2000" dirty="0">
                <a:latin typeface="Consolas" panose="020B0609020204030204" pitchFamily="49" charset="0"/>
              </a:rPr>
              <a:t>  </a:t>
            </a:r>
            <a:r>
              <a:rPr lang="en-US" sz="2000" dirty="0">
                <a:solidFill>
                  <a:srgbClr val="7030A0"/>
                </a:solidFill>
                <a:latin typeface="Consolas" panose="020B0609020204030204" pitchFamily="49" charset="0"/>
              </a:rPr>
              <a:t>! specify return value</a:t>
            </a:r>
          </a:p>
          <a:p>
            <a:r>
              <a:rPr lang="en-US" sz="2000" dirty="0">
                <a:latin typeface="Consolas" panose="020B0609020204030204" pitchFamily="49" charset="0"/>
              </a:rPr>
              <a:t>end function </a:t>
            </a:r>
            <a:r>
              <a:rPr lang="en-US" sz="2000" dirty="0" err="1">
                <a:latin typeface="Consolas" panose="020B0609020204030204" pitchFamily="49" charset="0"/>
              </a:rPr>
              <a:t>net_worth</a:t>
            </a:r>
            <a:endParaRPr lang="en-US" sz="2000" dirty="0">
              <a:latin typeface="Consolas" panose="020B0609020204030204" pitchFamily="49" charset="0"/>
            </a:endParaRPr>
          </a:p>
        </p:txBody>
      </p:sp>
      <p:sp>
        <p:nvSpPr>
          <p:cNvPr id="23" name="Speech Bubble: Rectangle with Corners Rounded 22">
            <a:extLst>
              <a:ext uri="{FF2B5EF4-FFF2-40B4-BE49-F238E27FC236}">
                <a16:creationId xmlns:a16="http://schemas.microsoft.com/office/drawing/2014/main" id="{C3B0F074-58AE-46D0-AB3B-E8F362FF0D24}"/>
              </a:ext>
            </a:extLst>
          </p:cNvPr>
          <p:cNvSpPr/>
          <p:nvPr/>
        </p:nvSpPr>
        <p:spPr>
          <a:xfrm>
            <a:off x="1114727" y="2057951"/>
            <a:ext cx="3614795" cy="1142999"/>
          </a:xfrm>
          <a:prstGeom prst="wedgeRoundRectCallout">
            <a:avLst>
              <a:gd name="adj1" fmla="val 93824"/>
              <a:gd name="adj2" fmla="val 105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In </a:t>
            </a:r>
            <a:r>
              <a:rPr lang="en-US" sz="2000" dirty="0">
                <a:solidFill>
                  <a:schemeClr val="accent6">
                    <a:lumMod val="40000"/>
                    <a:lumOff val="60000"/>
                  </a:schemeClr>
                </a:solidFill>
                <a:latin typeface="Corbel" panose="020B0503020204020204" pitchFamily="34" charset="0"/>
              </a:rPr>
              <a:t>F</a:t>
            </a:r>
            <a:r>
              <a:rPr kumimoji="0" lang="en-US" sz="2000" b="0" i="0" u="none" strike="noStrike" kern="1200" cap="none" spc="0" normalizeH="0" noProof="0" dirty="0" err="1">
                <a:ln>
                  <a:noFill/>
                </a:ln>
                <a:solidFill>
                  <a:schemeClr val="accent6">
                    <a:lumMod val="40000"/>
                    <a:lumOff val="60000"/>
                  </a:schemeClr>
                </a:solidFill>
                <a:effectLst/>
                <a:uLnTx/>
                <a:uFillTx/>
                <a:latin typeface="Corbel" panose="020B0503020204020204" pitchFamily="34" charset="0"/>
                <a:ea typeface="+mn-ea"/>
                <a:cs typeface="+mn-cs"/>
              </a:rPr>
              <a:t>ortran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you  can designate a parameter as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optional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like this.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4" name="Speech Bubble: Rectangle with Corners Rounded 23">
            <a:extLst>
              <a:ext uri="{FF2B5EF4-FFF2-40B4-BE49-F238E27FC236}">
                <a16:creationId xmlns:a16="http://schemas.microsoft.com/office/drawing/2014/main" id="{0476EB9B-F2C4-440D-A86B-896525324AED}"/>
              </a:ext>
            </a:extLst>
          </p:cNvPr>
          <p:cNvSpPr/>
          <p:nvPr/>
        </p:nvSpPr>
        <p:spPr>
          <a:xfrm>
            <a:off x="1151467" y="3445450"/>
            <a:ext cx="3614795" cy="1142999"/>
          </a:xfrm>
          <a:prstGeom prst="wedgeRoundRectCallout">
            <a:avLst>
              <a:gd name="adj1" fmla="val 93824"/>
              <a:gd name="adj2" fmla="val 105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And then check if it's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present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like this!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8" name="Speech Bubble: Rectangle with Corners Rounded 27">
            <a:extLst>
              <a:ext uri="{FF2B5EF4-FFF2-40B4-BE49-F238E27FC236}">
                <a16:creationId xmlns:a16="http://schemas.microsoft.com/office/drawing/2014/main" id="{CC31F18A-32FD-4585-A220-3905DA1C06C9}"/>
              </a:ext>
            </a:extLst>
          </p:cNvPr>
          <p:cNvSpPr/>
          <p:nvPr/>
        </p:nvSpPr>
        <p:spPr>
          <a:xfrm>
            <a:off x="6879033" y="2774915"/>
            <a:ext cx="3614795" cy="1142999"/>
          </a:xfrm>
          <a:prstGeom prst="wedgeRoundRectCallout">
            <a:avLst>
              <a:gd name="adj1" fmla="val -137732"/>
              <a:gd name="adj2" fmla="val 372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You can then check if a given parameter was passed in and act accordingly.</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grpSp>
        <p:nvGrpSpPr>
          <p:cNvPr id="18" name="Group 17">
            <a:extLst>
              <a:ext uri="{FF2B5EF4-FFF2-40B4-BE49-F238E27FC236}">
                <a16:creationId xmlns:a16="http://schemas.microsoft.com/office/drawing/2014/main" id="{390C9950-9EBA-4E49-B1DE-7E4EEBCE3D1C}"/>
              </a:ext>
            </a:extLst>
          </p:cNvPr>
          <p:cNvGrpSpPr/>
          <p:nvPr/>
        </p:nvGrpSpPr>
        <p:grpSpPr>
          <a:xfrm>
            <a:off x="8120270" y="4762194"/>
            <a:ext cx="4148268" cy="2077717"/>
            <a:chOff x="9223510" y="4771299"/>
            <a:chExt cx="4148268" cy="2077717"/>
          </a:xfrm>
        </p:grpSpPr>
        <p:grpSp>
          <p:nvGrpSpPr>
            <p:cNvPr id="19" name="Group 18">
              <a:extLst>
                <a:ext uri="{FF2B5EF4-FFF2-40B4-BE49-F238E27FC236}">
                  <a16:creationId xmlns:a16="http://schemas.microsoft.com/office/drawing/2014/main" id="{E1417461-41C5-41D4-8564-3841F8035BB9}"/>
                </a:ext>
              </a:extLst>
            </p:cNvPr>
            <p:cNvGrpSpPr/>
            <p:nvPr/>
          </p:nvGrpSpPr>
          <p:grpSpPr>
            <a:xfrm>
              <a:off x="9223510" y="4771299"/>
              <a:ext cx="4078336" cy="2077717"/>
              <a:chOff x="9462051" y="4393761"/>
              <a:chExt cx="4078336" cy="2077717"/>
            </a:xfrm>
          </p:grpSpPr>
          <p:sp>
            <p:nvSpPr>
              <p:cNvPr id="26" name="Rectangle: Rounded Corners 25">
                <a:extLst>
                  <a:ext uri="{FF2B5EF4-FFF2-40B4-BE49-F238E27FC236}">
                    <a16:creationId xmlns:a16="http://schemas.microsoft.com/office/drawing/2014/main" id="{6B03D3C5-F004-401F-9DC8-0384A682F301}"/>
                  </a:ext>
                </a:extLst>
              </p:cNvPr>
              <p:cNvSpPr/>
              <p:nvPr/>
            </p:nvSpPr>
            <p:spPr>
              <a:xfrm>
                <a:off x="9462051" y="4426226"/>
                <a:ext cx="4078336"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4AE0BDD-AE15-409B-9C78-B04818B77A96}"/>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0" name="Picture 45" descr="spinhead">
              <a:extLst>
                <a:ext uri="{FF2B5EF4-FFF2-40B4-BE49-F238E27FC236}">
                  <a16:creationId xmlns:a16="http://schemas.microsoft.com/office/drawing/2014/main" id="{FA3345FC-0A3B-4E35-8413-9EE1BF4248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25" name="TextBox 24">
              <a:extLst>
                <a:ext uri="{FF2B5EF4-FFF2-40B4-BE49-F238E27FC236}">
                  <a16:creationId xmlns:a16="http://schemas.microsoft.com/office/drawing/2014/main" id="{51E1AC72-2518-4AE3-AB37-FD35367BF958}"/>
                </a:ext>
              </a:extLst>
            </p:cNvPr>
            <p:cNvSpPr txBox="1"/>
            <p:nvPr/>
          </p:nvSpPr>
          <p:spPr>
            <a:xfrm>
              <a:off x="10014244" y="5171409"/>
              <a:ext cx="3357534" cy="1554272"/>
            </a:xfrm>
            <a:prstGeom prst="rect">
              <a:avLst/>
            </a:prstGeom>
            <a:noFill/>
          </p:spPr>
          <p:txBody>
            <a:bodyPr wrap="square" rtlCol="0">
              <a:spAutoFit/>
            </a:bodyPr>
            <a:lstStyle/>
            <a:p>
              <a:pPr algn="ctr"/>
              <a:r>
                <a:rPr lang="en-US" sz="1900" dirty="0">
                  <a:solidFill>
                    <a:schemeClr val="accent1">
                      <a:lumMod val="75000"/>
                    </a:schemeClr>
                  </a:solidFill>
                  <a:latin typeface="Comic Sans MS" panose="030F0702030302020204" pitchFamily="66" charset="0"/>
                </a:rPr>
                <a:t>" Python </a:t>
              </a:r>
              <a:r>
                <a:rPr lang="en-US" sz="1900" dirty="0" err="1">
                  <a:solidFill>
                    <a:schemeClr val="accent1">
                      <a:lumMod val="75000"/>
                    </a:schemeClr>
                  </a:solidFill>
                  <a:latin typeface="Comic Sans MS" panose="030F0702030302020204" pitchFamily="66" charset="0"/>
                </a:rPr>
                <a:t>optionals</a:t>
              </a:r>
              <a:r>
                <a:rPr lang="en-US" sz="1900" dirty="0">
                  <a:solidFill>
                    <a:schemeClr val="accent1">
                      <a:lumMod val="75000"/>
                    </a:schemeClr>
                  </a:solidFill>
                  <a:latin typeface="Comic Sans MS" panose="030F0702030302020204" pitchFamily="66" charset="0"/>
                </a:rPr>
                <a:t> aren't great because you can't easily look at the function prototype and figure out what options there are!"</a:t>
              </a:r>
            </a:p>
          </p:txBody>
        </p:sp>
      </p:grpSp>
    </p:spTree>
    <p:extLst>
      <p:ext uri="{BB962C8B-B14F-4D97-AF65-F5344CB8AC3E}">
        <p14:creationId xmlns:p14="http://schemas.microsoft.com/office/powerpoint/2010/main" val="247118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5">
                                            <p:txEl>
                                              <p:pRg st="2" end="2"/>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5">
                                            <p:txEl>
                                              <p:pRg st="3" end="3"/>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5">
                                            <p:txEl>
                                              <p:pRg st="4" end="4"/>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1+#ppt_w/2"/>
                                          </p:val>
                                        </p:tav>
                                        <p:tav tm="100000">
                                          <p:val>
                                            <p:strVal val="#ppt_x"/>
                                          </p:val>
                                        </p:tav>
                                      </p:tavLst>
                                    </p:anim>
                                    <p:anim calcmode="lin" valueType="num">
                                      <p:cBhvr additive="base">
                                        <p:cTn id="8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xit" presetSubtype="2" fill="hold" nodeType="clickEffect">
                                  <p:stCondLst>
                                    <p:cond delay="0"/>
                                  </p:stCondLst>
                                  <p:childTnLst>
                                    <p:anim calcmode="lin" valueType="num">
                                      <p:cBhvr additive="base">
                                        <p:cTn id="86" dur="500"/>
                                        <p:tgtEl>
                                          <p:spTgt spid="18"/>
                                        </p:tgtEl>
                                        <p:attrNameLst>
                                          <p:attrName>ppt_x</p:attrName>
                                        </p:attrNameLst>
                                      </p:cBhvr>
                                      <p:tavLst>
                                        <p:tav tm="0">
                                          <p:val>
                                            <p:strVal val="ppt_x"/>
                                          </p:val>
                                        </p:tav>
                                        <p:tav tm="100000">
                                          <p:val>
                                            <p:strVal val="1+ppt_w/2"/>
                                          </p:val>
                                        </p:tav>
                                      </p:tavLst>
                                    </p:anim>
                                    <p:anim calcmode="lin" valueType="num">
                                      <p:cBhvr additive="base">
                                        <p:cTn id="87" dur="500"/>
                                        <p:tgtEl>
                                          <p:spTgt spid="18"/>
                                        </p:tgtEl>
                                        <p:attrNameLst>
                                          <p:attrName>ppt_y</p:attrName>
                                        </p:attrNameLst>
                                      </p:cBhvr>
                                      <p:tavLst>
                                        <p:tav tm="0">
                                          <p:val>
                                            <p:strVal val="ppt_y"/>
                                          </p:val>
                                        </p:tav>
                                        <p:tav tm="100000">
                                          <p:val>
                                            <p:strVal val="ppt_y"/>
                                          </p:val>
                                        </p:tav>
                                      </p:tavLst>
                                    </p:anim>
                                    <p:set>
                                      <p:cBhvr>
                                        <p:cTn id="88" dur="1" fill="hold">
                                          <p:stCondLst>
                                            <p:cond delay="499"/>
                                          </p:stCondLst>
                                        </p:cTn>
                                        <p:tgtEl>
                                          <p:spTgt spid="1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xEl>
                                              <p:pRg st="0" end="0"/>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
                                            <p:txEl>
                                              <p:pRg st="1" end="1"/>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
                                            <p:txEl>
                                              <p:pRg st="2" end="2"/>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
                                            <p:txEl>
                                              <p:pRg st="3" end="3"/>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
                                            <p:txEl>
                                              <p:pRg st="4" end="4"/>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down)">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2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3">
                                            <p:txEl>
                                              <p:pRg st="5" end="5"/>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3">
                                            <p:txEl>
                                              <p:pRg st="6" end="6"/>
                                            </p:txEl>
                                          </p:spTgt>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3">
                                            <p:txEl>
                                              <p:pRg st="8" end="8"/>
                                            </p:txEl>
                                          </p:spTgt>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3">
                                            <p:txEl>
                                              <p:pRg st="9" end="9"/>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3">
                                            <p:txEl>
                                              <p:pRg st="10" end="10"/>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3">
                                            <p:txEl>
                                              <p:pRg st="11" end="11"/>
                                            </p:txEl>
                                          </p:spTgt>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ipe(down)">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P spid="15" grpId="0" uiExpand="1" build="p" animBg="1"/>
      <p:bldP spid="16" grpId="0" animBg="1"/>
      <p:bldP spid="16" grpId="1" animBg="1"/>
      <p:bldP spid="21" grpId="0" animBg="1"/>
      <p:bldP spid="21" grpId="1" animBg="1"/>
      <p:bldP spid="22" grpId="0" animBg="1"/>
      <p:bldP spid="22" grpId="1" animBg="1"/>
      <p:bldP spid="13" grpId="0" uiExpand="1" build="p" animBg="1"/>
      <p:bldP spid="23" grpId="0" animBg="1"/>
      <p:bldP spid="23" grpId="1" animBg="1"/>
      <p:bldP spid="24" grpId="0" animBg="1"/>
      <p:bldP spid="24" grpId="1" animBg="1"/>
      <p:bldP spid="28" grpId="0" animBg="1"/>
      <p:bldP spid="28"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Default Parameter Values: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505696" y="4331052"/>
            <a:ext cx="11180608"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In a C++ program, would you put the default values in the function </a:t>
            </a:r>
            <a:r>
              <a:rPr lang="en-US" sz="2800" dirty="0">
                <a:solidFill>
                  <a:srgbClr val="00B050"/>
                </a:solidFill>
              </a:rPr>
              <a:t>declaration</a:t>
            </a:r>
            <a:r>
              <a:rPr lang="en-US" sz="2800" dirty="0">
                <a:solidFill>
                  <a:prstClr val="black"/>
                </a:solidFill>
              </a:rPr>
              <a:t> (prototype) or the function </a:t>
            </a:r>
            <a:r>
              <a:rPr lang="en-US" sz="2800" dirty="0">
                <a:solidFill>
                  <a:srgbClr val="00B0F0"/>
                </a:solidFill>
              </a:rPr>
              <a:t>definition</a:t>
            </a:r>
            <a:r>
              <a:rPr lang="en-US" sz="2800" dirty="0">
                <a:solidFill>
                  <a:prstClr val="black"/>
                </a:solidFill>
              </a:rPr>
              <a:t>? Why?</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357304" y="2045422"/>
            <a:ext cx="9901246"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What are the benefits</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of using default values for parameters?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675189" y="14909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706376" y="940664"/>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748537" y="3277132"/>
            <a:ext cx="1472045" cy="1143000"/>
          </a:xfrm>
          <a:prstGeom prst="rect">
            <a:avLst/>
          </a:prstGeom>
        </p:spPr>
      </p:pic>
      <p:grpSp>
        <p:nvGrpSpPr>
          <p:cNvPr id="5" name="Group 4">
            <a:extLst>
              <a:ext uri="{FF2B5EF4-FFF2-40B4-BE49-F238E27FC236}">
                <a16:creationId xmlns:a16="http://schemas.microsoft.com/office/drawing/2014/main" id="{7875684B-18FD-444F-8C62-1E6CFA6E33C3}"/>
              </a:ext>
            </a:extLst>
          </p:cNvPr>
          <p:cNvGrpSpPr/>
          <p:nvPr/>
        </p:nvGrpSpPr>
        <p:grpSpPr>
          <a:xfrm>
            <a:off x="78229" y="5278150"/>
            <a:ext cx="3098263" cy="1408419"/>
            <a:chOff x="1195484" y="5187583"/>
            <a:chExt cx="3098263" cy="1408419"/>
          </a:xfrm>
        </p:grpSpPr>
        <p:sp>
          <p:nvSpPr>
            <p:cNvPr id="39" name="TextBox 38">
              <a:extLst>
                <a:ext uri="{FF2B5EF4-FFF2-40B4-BE49-F238E27FC236}">
                  <a16:creationId xmlns:a16="http://schemas.microsoft.com/office/drawing/2014/main" id="{301095E2-A213-46CE-AEDD-E391359DCFB5}"/>
                </a:ext>
              </a:extLst>
            </p:cNvPr>
            <p:cNvSpPr txBox="1"/>
            <p:nvPr/>
          </p:nvSpPr>
          <p:spPr>
            <a:xfrm>
              <a:off x="1287796" y="5580339"/>
              <a:ext cx="3005951" cy="1015663"/>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 </a:t>
              </a:r>
              <a:r>
                <a:rPr lang="en-US" sz="2000" dirty="0">
                  <a:solidFill>
                    <a:srgbClr val="00B050"/>
                  </a:solidFill>
                  <a:latin typeface="Consolas" panose="020B0609020204030204" pitchFamily="49" charset="0"/>
                </a:rPr>
                <a:t>declaration</a:t>
              </a:r>
            </a:p>
            <a:p>
              <a:r>
                <a:rPr lang="en-US" sz="2000" dirty="0">
                  <a:latin typeface="Consolas" panose="020B0609020204030204" pitchFamily="49" charset="0"/>
                </a:rPr>
                <a:t>void foo(int v </a:t>
              </a:r>
              <a:r>
                <a:rPr lang="en-US" sz="2000" dirty="0">
                  <a:solidFill>
                    <a:srgbClr val="FF0000"/>
                  </a:solidFill>
                  <a:latin typeface="Consolas" panose="020B0609020204030204" pitchFamily="49" charset="0"/>
                </a:rPr>
                <a:t>= 0</a:t>
              </a:r>
              <a:r>
                <a:rPr lang="en-US" sz="2000" dirty="0">
                  <a:latin typeface="Consolas" panose="020B0609020204030204" pitchFamily="49" charset="0"/>
                </a:rPr>
                <a:t>);</a:t>
              </a:r>
            </a:p>
            <a:p>
              <a:r>
                <a:rPr lang="en-US" sz="2000" dirty="0">
                  <a:latin typeface="Consolas" panose="020B0609020204030204" pitchFamily="49" charset="0"/>
                </a:rPr>
                <a:t> </a:t>
              </a:r>
            </a:p>
          </p:txBody>
        </p:sp>
        <p:sp>
          <p:nvSpPr>
            <p:cNvPr id="40" name="TextBox 39">
              <a:extLst>
                <a:ext uri="{FF2B5EF4-FFF2-40B4-BE49-F238E27FC236}">
                  <a16:creationId xmlns:a16="http://schemas.microsoft.com/office/drawing/2014/main" id="{60079C3A-DC96-47E4-97B0-2DF487F3D901}"/>
                </a:ext>
              </a:extLst>
            </p:cNvPr>
            <p:cNvSpPr txBox="1"/>
            <p:nvPr/>
          </p:nvSpPr>
          <p:spPr>
            <a:xfrm>
              <a:off x="1195484" y="5187583"/>
              <a:ext cx="2611406" cy="400110"/>
            </a:xfrm>
            <a:prstGeom prst="rect">
              <a:avLst/>
            </a:prstGeom>
            <a:noFill/>
          </p:spPr>
          <p:txBody>
            <a:bodyPr wrap="square">
              <a:spAutoFit/>
            </a:bodyPr>
            <a:lstStyle/>
            <a:p>
              <a:r>
                <a:rPr lang="en-US" sz="2000" dirty="0" err="1">
                  <a:solidFill>
                    <a:prstClr val="black"/>
                  </a:solidFill>
                </a:rPr>
                <a:t>foo.h</a:t>
              </a:r>
              <a:endParaRPr lang="en-US" sz="2000" dirty="0"/>
            </a:p>
          </p:txBody>
        </p:sp>
      </p:grpSp>
      <p:grpSp>
        <p:nvGrpSpPr>
          <p:cNvPr id="3" name="Group 2">
            <a:extLst>
              <a:ext uri="{FF2B5EF4-FFF2-40B4-BE49-F238E27FC236}">
                <a16:creationId xmlns:a16="http://schemas.microsoft.com/office/drawing/2014/main" id="{E7FB40F0-619D-42EA-BD05-9BC4E3C92104}"/>
              </a:ext>
            </a:extLst>
          </p:cNvPr>
          <p:cNvGrpSpPr/>
          <p:nvPr/>
        </p:nvGrpSpPr>
        <p:grpSpPr>
          <a:xfrm>
            <a:off x="8945551" y="5278150"/>
            <a:ext cx="3116454" cy="1408418"/>
            <a:chOff x="1347884" y="5339983"/>
            <a:chExt cx="3116454" cy="1408418"/>
          </a:xfrm>
        </p:grpSpPr>
        <p:sp>
          <p:nvSpPr>
            <p:cNvPr id="41" name="TextBox 40">
              <a:extLst>
                <a:ext uri="{FF2B5EF4-FFF2-40B4-BE49-F238E27FC236}">
                  <a16:creationId xmlns:a16="http://schemas.microsoft.com/office/drawing/2014/main" id="{75A20725-F80D-4593-A968-9DA45C3F4093}"/>
                </a:ext>
              </a:extLst>
            </p:cNvPr>
            <p:cNvSpPr txBox="1"/>
            <p:nvPr/>
          </p:nvSpPr>
          <p:spPr>
            <a:xfrm>
              <a:off x="1458387" y="5732738"/>
              <a:ext cx="3005951" cy="1015663"/>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 </a:t>
              </a:r>
              <a:r>
                <a:rPr lang="en-US" sz="2000" dirty="0">
                  <a:solidFill>
                    <a:srgbClr val="00B0F0"/>
                  </a:solidFill>
                  <a:latin typeface="Consolas" panose="020B0609020204030204" pitchFamily="49" charset="0"/>
                </a:rPr>
                <a:t>definition</a:t>
              </a:r>
            </a:p>
            <a:p>
              <a:r>
                <a:rPr lang="en-US" sz="2000" dirty="0">
                  <a:latin typeface="Consolas" panose="020B0609020204030204" pitchFamily="49" charset="0"/>
                </a:rPr>
                <a:t>void foo(int v </a:t>
              </a:r>
              <a:r>
                <a:rPr lang="en-US" sz="2000" dirty="0">
                  <a:solidFill>
                    <a:srgbClr val="FF0000"/>
                  </a:solidFill>
                  <a:latin typeface="Consolas" panose="020B0609020204030204" pitchFamily="49" charset="0"/>
                </a:rPr>
                <a:t>= 0</a:t>
              </a:r>
              <a:r>
                <a:rPr lang="en-US" sz="2000" dirty="0">
                  <a:latin typeface="Consolas" panose="020B0609020204030204" pitchFamily="49" charset="0"/>
                </a:rPr>
                <a:t>) </a:t>
              </a:r>
            </a:p>
            <a:p>
              <a:r>
                <a:rPr lang="en-US" sz="2000" dirty="0">
                  <a:latin typeface="Consolas" panose="020B0609020204030204" pitchFamily="49" charset="0"/>
                </a:rPr>
                <a:t>  { ... }</a:t>
              </a:r>
            </a:p>
          </p:txBody>
        </p:sp>
        <p:sp>
          <p:nvSpPr>
            <p:cNvPr id="42" name="TextBox 41">
              <a:extLst>
                <a:ext uri="{FF2B5EF4-FFF2-40B4-BE49-F238E27FC236}">
                  <a16:creationId xmlns:a16="http://schemas.microsoft.com/office/drawing/2014/main" id="{EB779691-CF38-43DE-8652-F0CF22A889AB}"/>
                </a:ext>
              </a:extLst>
            </p:cNvPr>
            <p:cNvSpPr txBox="1"/>
            <p:nvPr/>
          </p:nvSpPr>
          <p:spPr>
            <a:xfrm>
              <a:off x="1347884" y="5339983"/>
              <a:ext cx="2611406" cy="400110"/>
            </a:xfrm>
            <a:prstGeom prst="rect">
              <a:avLst/>
            </a:prstGeom>
            <a:noFill/>
          </p:spPr>
          <p:txBody>
            <a:bodyPr wrap="square">
              <a:spAutoFit/>
            </a:bodyPr>
            <a:lstStyle/>
            <a:p>
              <a:r>
                <a:rPr lang="en-US" sz="2000" dirty="0">
                  <a:solidFill>
                    <a:prstClr val="black"/>
                  </a:solidFill>
                </a:rPr>
                <a:t>foo.cpp</a:t>
              </a:r>
              <a:endParaRPr lang="en-US" sz="2000" dirty="0"/>
            </a:p>
          </p:txBody>
        </p:sp>
      </p:grpSp>
      <p:sp>
        <p:nvSpPr>
          <p:cNvPr id="43" name="Rectangle 42">
            <a:extLst>
              <a:ext uri="{FF2B5EF4-FFF2-40B4-BE49-F238E27FC236}">
                <a16:creationId xmlns:a16="http://schemas.microsoft.com/office/drawing/2014/main" id="{399FDC3D-EC77-4EBA-A063-8FB00C40F28D}"/>
              </a:ext>
            </a:extLst>
          </p:cNvPr>
          <p:cNvSpPr/>
          <p:nvPr/>
        </p:nvSpPr>
        <p:spPr>
          <a:xfrm>
            <a:off x="3403228" y="6153539"/>
            <a:ext cx="544463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B6FCDC65-F796-4EB2-9B1F-1CC1B947F19E}"/>
              </a:ext>
            </a:extLst>
          </p:cNvPr>
          <p:cNvSpPr/>
          <p:nvPr/>
        </p:nvSpPr>
        <p:spPr>
          <a:xfrm>
            <a:off x="3405672" y="6160011"/>
            <a:ext cx="544666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92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9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43"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444D-EA7A-420F-8D31-50A23220DB23}"/>
              </a:ext>
            </a:extLst>
          </p:cNvPr>
          <p:cNvSpPr>
            <a:spLocks noGrp="1"/>
          </p:cNvSpPr>
          <p:nvPr>
            <p:ph type="title"/>
          </p:nvPr>
        </p:nvSpPr>
        <p:spPr/>
        <p:txBody>
          <a:bodyPr/>
          <a:lstStyle/>
          <a:p>
            <a:r>
              <a:rPr lang="en-US" dirty="0"/>
              <a:t>"Variadic" Functions</a:t>
            </a:r>
          </a:p>
        </p:txBody>
      </p:sp>
      <p:sp>
        <p:nvSpPr>
          <p:cNvPr id="5" name="TextBox 4">
            <a:extLst>
              <a:ext uri="{FF2B5EF4-FFF2-40B4-BE49-F238E27FC236}">
                <a16:creationId xmlns:a16="http://schemas.microsoft.com/office/drawing/2014/main" id="{F860A376-C46D-4106-B16B-B0EEDA84AC51}"/>
              </a:ext>
            </a:extLst>
          </p:cNvPr>
          <p:cNvSpPr txBox="1"/>
          <p:nvPr/>
        </p:nvSpPr>
        <p:spPr>
          <a:xfrm>
            <a:off x="1246000" y="921350"/>
            <a:ext cx="9700000" cy="830997"/>
          </a:xfrm>
          <a:prstGeom prst="rect">
            <a:avLst/>
          </a:prstGeom>
          <a:noFill/>
        </p:spPr>
        <p:txBody>
          <a:bodyPr wrap="square">
            <a:spAutoFit/>
          </a:bodyPr>
          <a:lstStyle/>
          <a:p>
            <a:pPr algn="ctr"/>
            <a:r>
              <a:rPr lang="en-US" sz="2400" dirty="0"/>
              <a:t>A </a:t>
            </a:r>
            <a:r>
              <a:rPr lang="en-US" sz="2400" dirty="0">
                <a:solidFill>
                  <a:srgbClr val="FF0000"/>
                </a:solidFill>
              </a:rPr>
              <a:t>variadic function </a:t>
            </a:r>
            <a:r>
              <a:rPr lang="en-US" sz="2400" dirty="0"/>
              <a:t>is a complex term that just means you can pass a </a:t>
            </a:r>
            <a:r>
              <a:rPr lang="en-US" sz="2400" dirty="0">
                <a:solidFill>
                  <a:srgbClr val="FF0000"/>
                </a:solidFill>
              </a:rPr>
              <a:t>variable number of arguments </a:t>
            </a:r>
            <a:r>
              <a:rPr lang="en-US" sz="2400" dirty="0"/>
              <a:t>to a function.</a:t>
            </a:r>
          </a:p>
        </p:txBody>
      </p:sp>
      <p:sp>
        <p:nvSpPr>
          <p:cNvPr id="6" name="TextBox 5">
            <a:extLst>
              <a:ext uri="{FF2B5EF4-FFF2-40B4-BE49-F238E27FC236}">
                <a16:creationId xmlns:a16="http://schemas.microsoft.com/office/drawing/2014/main" id="{1284C015-C813-40A8-9BA8-526ED8038CC3}"/>
              </a:ext>
            </a:extLst>
          </p:cNvPr>
          <p:cNvSpPr txBox="1"/>
          <p:nvPr/>
        </p:nvSpPr>
        <p:spPr>
          <a:xfrm>
            <a:off x="1282896" y="1977723"/>
            <a:ext cx="9700000" cy="461665"/>
          </a:xfrm>
          <a:prstGeom prst="rect">
            <a:avLst/>
          </a:prstGeom>
          <a:noFill/>
        </p:spPr>
        <p:txBody>
          <a:bodyPr wrap="square">
            <a:spAutoFit/>
          </a:bodyPr>
          <a:lstStyle/>
          <a:p>
            <a:pPr algn="ctr"/>
            <a:r>
              <a:rPr lang="en-US" sz="2400" dirty="0"/>
              <a:t>The classic use case for this is printing a bunch of values:</a:t>
            </a:r>
          </a:p>
        </p:txBody>
      </p:sp>
      <p:sp>
        <p:nvSpPr>
          <p:cNvPr id="7" name="TextBox 6">
            <a:extLst>
              <a:ext uri="{FF2B5EF4-FFF2-40B4-BE49-F238E27FC236}">
                <a16:creationId xmlns:a16="http://schemas.microsoft.com/office/drawing/2014/main" id="{0D632E5A-4B35-485C-A4F3-034F201582D8}"/>
              </a:ext>
            </a:extLst>
          </p:cNvPr>
          <p:cNvSpPr txBox="1"/>
          <p:nvPr/>
        </p:nvSpPr>
        <p:spPr>
          <a:xfrm>
            <a:off x="3392923" y="2749897"/>
            <a:ext cx="5827236" cy="1631216"/>
          </a:xfrm>
          <a:prstGeom prst="rect">
            <a:avLst/>
          </a:prstGeom>
          <a:solidFill>
            <a:schemeClr val="accent1">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rPr>
              <a:t># Python's print function is variadic</a:t>
            </a:r>
          </a:p>
          <a:p>
            <a:r>
              <a:rPr lang="en-US" sz="2000" dirty="0">
                <a:latin typeface="Consolas" panose="020B0609020204030204" pitchFamily="49" charset="0"/>
              </a:rPr>
              <a:t># You can pass any # of arguments to it!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r>
              <a:rPr lang="en-US" sz="2000" dirty="0">
                <a:solidFill>
                  <a:srgbClr val="FF0000"/>
                </a:solidFill>
                <a:latin typeface="Consolas" panose="020B0609020204030204" pitchFamily="49" charset="0"/>
              </a:rPr>
              <a:t>"a"</a:t>
            </a:r>
            <a:r>
              <a:rPr lang="en-US" sz="2000" dirty="0">
                <a:latin typeface="Consolas" panose="020B0609020204030204" pitchFamily="49" charset="0"/>
              </a:rPr>
              <a: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r>
              <a:rPr lang="en-US" sz="2000" dirty="0">
                <a:solidFill>
                  <a:srgbClr val="FF0000"/>
                </a:solidFill>
                <a:latin typeface="Consolas" panose="020B0609020204030204" pitchFamily="49" charset="0"/>
              </a:rPr>
              <a:t>3.14159</a:t>
            </a:r>
            <a:r>
              <a:rPr lang="en-US" sz="2000" dirty="0">
                <a:latin typeface="Consolas" panose="020B0609020204030204" pitchFamily="49" charset="0"/>
              </a:rPr>
              <a:t>,</a:t>
            </a:r>
            <a:r>
              <a:rPr lang="en-US" sz="2000" dirty="0">
                <a:solidFill>
                  <a:srgbClr val="FF0000"/>
                </a:solidFill>
                <a:latin typeface="Consolas" panose="020B0609020204030204" pitchFamily="49" charset="0"/>
              </a:rPr>
              <a:t>"c"</a:t>
            </a:r>
            <a:r>
              <a:rPr lang="en-US" sz="2000" dirty="0">
                <a:latin typeface="Consolas" panose="020B0609020204030204" pitchFamily="49" charset="0"/>
              </a:rPr>
              <a:t>,</a:t>
            </a:r>
            <a:r>
              <a:rPr lang="en-US" sz="2000" dirty="0">
                <a:solidFill>
                  <a:srgbClr val="FF0000"/>
                </a:solidFill>
                <a:latin typeface="Consolas" panose="020B0609020204030204" pitchFamily="49" charset="0"/>
              </a:rPr>
              <a:t>4</a:t>
            </a:r>
            <a:r>
              <a:rPr lang="en-US" sz="2000" dirty="0">
                <a:latin typeface="Consolas" panose="020B0609020204030204" pitchFamily="49" charset="0"/>
              </a:rPr>
              <a:t>,</a:t>
            </a:r>
            <a:r>
              <a:rPr lang="en-US" sz="2000" dirty="0">
                <a:solidFill>
                  <a:srgbClr val="FF0000"/>
                </a:solidFill>
                <a:latin typeface="Consolas" panose="020B0609020204030204" pitchFamily="49" charset="0"/>
              </a:rPr>
              <a:t>"foobar"</a:t>
            </a:r>
            <a:r>
              <a:rPr lang="en-US" sz="2000" dirty="0">
                <a:latin typeface="Consolas" panose="020B0609020204030204" pitchFamily="49" charset="0"/>
              </a:rPr>
              <a:t>)</a:t>
            </a:r>
          </a:p>
        </p:txBody>
      </p:sp>
      <p:grpSp>
        <p:nvGrpSpPr>
          <p:cNvPr id="9" name="Group 8">
            <a:extLst>
              <a:ext uri="{FF2B5EF4-FFF2-40B4-BE49-F238E27FC236}">
                <a16:creationId xmlns:a16="http://schemas.microsoft.com/office/drawing/2014/main" id="{1A8A6AF2-1322-486A-AA90-4C4CA35FCCD6}"/>
              </a:ext>
            </a:extLst>
          </p:cNvPr>
          <p:cNvGrpSpPr/>
          <p:nvPr/>
        </p:nvGrpSpPr>
        <p:grpSpPr>
          <a:xfrm>
            <a:off x="2354748" y="4691622"/>
            <a:ext cx="7733141" cy="1200329"/>
            <a:chOff x="2426477" y="5170187"/>
            <a:chExt cx="7733141" cy="1200329"/>
          </a:xfrm>
        </p:grpSpPr>
        <p:sp>
          <p:nvSpPr>
            <p:cNvPr id="10" name="TextBox 9">
              <a:extLst>
                <a:ext uri="{FF2B5EF4-FFF2-40B4-BE49-F238E27FC236}">
                  <a16:creationId xmlns:a16="http://schemas.microsoft.com/office/drawing/2014/main" id="{5A56CB6A-A855-4F3C-B343-1D00A833194D}"/>
                </a:ext>
              </a:extLst>
            </p:cNvPr>
            <p:cNvSpPr txBox="1"/>
            <p:nvPr/>
          </p:nvSpPr>
          <p:spPr>
            <a:xfrm>
              <a:off x="3217579" y="5170187"/>
              <a:ext cx="6942039" cy="1200329"/>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If you had to add variadic support to C++, how would you go about exposing a varying # of parameters to the called function?</a:t>
              </a:r>
            </a:p>
          </p:txBody>
        </p:sp>
        <p:pic>
          <p:nvPicPr>
            <p:cNvPr id="12" name="Picture 11" descr="Shape&#10;&#10;Description automatically generated with low confidence">
              <a:extLst>
                <a:ext uri="{FF2B5EF4-FFF2-40B4-BE49-F238E27FC236}">
                  <a16:creationId xmlns:a16="http://schemas.microsoft.com/office/drawing/2014/main" id="{5B907DC0-8775-45F5-8EEE-4F9FAC2A0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477" y="5284112"/>
              <a:ext cx="829296" cy="829296"/>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E6E6791A-39EB-4A9B-AAE1-B2C5A477D689}"/>
              </a:ext>
            </a:extLst>
          </p:cNvPr>
          <p:cNvSpPr txBox="1"/>
          <p:nvPr/>
        </p:nvSpPr>
        <p:spPr>
          <a:xfrm>
            <a:off x="2966826" y="6063948"/>
            <a:ext cx="6532558" cy="707886"/>
          </a:xfrm>
          <a:prstGeom prst="rect">
            <a:avLst/>
          </a:prstGeom>
          <a:solidFill>
            <a:schemeClr val="accent1">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rPr>
              <a:t>void f( </a:t>
            </a:r>
            <a:r>
              <a:rPr lang="en-US" sz="2000" dirty="0">
                <a:solidFill>
                  <a:srgbClr val="00B050"/>
                </a:solidFill>
                <a:latin typeface="Consolas" panose="020B0609020204030204" pitchFamily="49" charset="0"/>
              </a:rPr>
              <a:t>/* What would you put in here? */ </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   { </a:t>
            </a:r>
            <a:r>
              <a:rPr lang="en-US" sz="2000" dirty="0">
                <a:solidFill>
                  <a:srgbClr val="00B050"/>
                </a:solidFill>
                <a:latin typeface="Consolas" panose="020B0609020204030204" pitchFamily="49" charset="0"/>
              </a:rPr>
              <a:t>/* How would you access the values? */ </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60D92C4B-36C8-4363-9630-A595B7A276E9}"/>
              </a:ext>
            </a:extLst>
          </p:cNvPr>
          <p:cNvSpPr/>
          <p:nvPr/>
        </p:nvSpPr>
        <p:spPr>
          <a:xfrm>
            <a:off x="9672794" y="6202460"/>
            <a:ext cx="236937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4" name="Rectangle 13">
            <a:extLst>
              <a:ext uri="{FF2B5EF4-FFF2-40B4-BE49-F238E27FC236}">
                <a16:creationId xmlns:a16="http://schemas.microsoft.com/office/drawing/2014/main" id="{C7F9094D-8B21-47F8-90B2-2292E67FA57B}"/>
              </a:ext>
            </a:extLst>
          </p:cNvPr>
          <p:cNvSpPr/>
          <p:nvPr/>
        </p:nvSpPr>
        <p:spPr>
          <a:xfrm>
            <a:off x="9676384" y="6208932"/>
            <a:ext cx="237025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62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bg/>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9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uiExpand="1" build="p" animBg="1"/>
      <p:bldP spid="13" grpId="0" uiExpand="1" build="p" animBg="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444D-EA7A-420F-8D31-50A23220DB23}"/>
              </a:ext>
            </a:extLst>
          </p:cNvPr>
          <p:cNvSpPr>
            <a:spLocks noGrp="1"/>
          </p:cNvSpPr>
          <p:nvPr>
            <p:ph type="title"/>
          </p:nvPr>
        </p:nvSpPr>
        <p:spPr/>
        <p:txBody>
          <a:bodyPr/>
          <a:lstStyle/>
          <a:p>
            <a:r>
              <a:rPr lang="en-US" dirty="0"/>
              <a:t>"Variadic" Functions</a:t>
            </a:r>
          </a:p>
        </p:txBody>
      </p:sp>
      <p:grpSp>
        <p:nvGrpSpPr>
          <p:cNvPr id="3" name="Group 2">
            <a:extLst>
              <a:ext uri="{FF2B5EF4-FFF2-40B4-BE49-F238E27FC236}">
                <a16:creationId xmlns:a16="http://schemas.microsoft.com/office/drawing/2014/main" id="{D891DDB6-F083-418B-97F8-3E39E8E8D078}"/>
              </a:ext>
            </a:extLst>
          </p:cNvPr>
          <p:cNvGrpSpPr/>
          <p:nvPr/>
        </p:nvGrpSpPr>
        <p:grpSpPr>
          <a:xfrm>
            <a:off x="1246000" y="921350"/>
            <a:ext cx="9736896" cy="3459763"/>
            <a:chOff x="1246000" y="921350"/>
            <a:chExt cx="9736896" cy="3459763"/>
          </a:xfrm>
        </p:grpSpPr>
        <p:sp>
          <p:nvSpPr>
            <p:cNvPr id="5" name="TextBox 4">
              <a:extLst>
                <a:ext uri="{FF2B5EF4-FFF2-40B4-BE49-F238E27FC236}">
                  <a16:creationId xmlns:a16="http://schemas.microsoft.com/office/drawing/2014/main" id="{F860A376-C46D-4106-B16B-B0EEDA84AC51}"/>
                </a:ext>
              </a:extLst>
            </p:cNvPr>
            <p:cNvSpPr txBox="1"/>
            <p:nvPr/>
          </p:nvSpPr>
          <p:spPr>
            <a:xfrm>
              <a:off x="1246000" y="921350"/>
              <a:ext cx="9700000" cy="830997"/>
            </a:xfrm>
            <a:prstGeom prst="rect">
              <a:avLst/>
            </a:prstGeom>
            <a:noFill/>
          </p:spPr>
          <p:txBody>
            <a:bodyPr wrap="square">
              <a:spAutoFit/>
            </a:bodyPr>
            <a:lstStyle/>
            <a:p>
              <a:pPr algn="ctr"/>
              <a:r>
                <a:rPr lang="en-US" sz="2400" dirty="0"/>
                <a:t>A </a:t>
              </a:r>
              <a:r>
                <a:rPr lang="en-US" sz="2400" dirty="0">
                  <a:solidFill>
                    <a:srgbClr val="FF0000"/>
                  </a:solidFill>
                </a:rPr>
                <a:t>variadic function </a:t>
              </a:r>
              <a:r>
                <a:rPr lang="en-US" sz="2400" dirty="0"/>
                <a:t>is a complex term that just means you can pass a </a:t>
              </a:r>
              <a:r>
                <a:rPr lang="en-US" sz="2400" dirty="0">
                  <a:solidFill>
                    <a:srgbClr val="FF0000"/>
                  </a:solidFill>
                </a:rPr>
                <a:t>variable number of arguments </a:t>
              </a:r>
              <a:r>
                <a:rPr lang="en-US" sz="2400" dirty="0"/>
                <a:t>to a function.</a:t>
              </a:r>
            </a:p>
          </p:txBody>
        </p:sp>
        <p:sp>
          <p:nvSpPr>
            <p:cNvPr id="6" name="TextBox 5">
              <a:extLst>
                <a:ext uri="{FF2B5EF4-FFF2-40B4-BE49-F238E27FC236}">
                  <a16:creationId xmlns:a16="http://schemas.microsoft.com/office/drawing/2014/main" id="{1284C015-C813-40A8-9BA8-526ED8038CC3}"/>
                </a:ext>
              </a:extLst>
            </p:cNvPr>
            <p:cNvSpPr txBox="1"/>
            <p:nvPr/>
          </p:nvSpPr>
          <p:spPr>
            <a:xfrm>
              <a:off x="1282896" y="1977723"/>
              <a:ext cx="9700000" cy="461665"/>
            </a:xfrm>
            <a:prstGeom prst="rect">
              <a:avLst/>
            </a:prstGeom>
            <a:noFill/>
          </p:spPr>
          <p:txBody>
            <a:bodyPr wrap="square">
              <a:spAutoFit/>
            </a:bodyPr>
            <a:lstStyle/>
            <a:p>
              <a:pPr algn="ctr"/>
              <a:r>
                <a:rPr lang="en-US" sz="2400" dirty="0"/>
                <a:t>The classic use case for this is printing a bunch of values:</a:t>
              </a:r>
            </a:p>
          </p:txBody>
        </p:sp>
        <p:sp>
          <p:nvSpPr>
            <p:cNvPr id="7" name="TextBox 6">
              <a:extLst>
                <a:ext uri="{FF2B5EF4-FFF2-40B4-BE49-F238E27FC236}">
                  <a16:creationId xmlns:a16="http://schemas.microsoft.com/office/drawing/2014/main" id="{0D632E5A-4B35-485C-A4F3-034F201582D8}"/>
                </a:ext>
              </a:extLst>
            </p:cNvPr>
            <p:cNvSpPr txBox="1"/>
            <p:nvPr/>
          </p:nvSpPr>
          <p:spPr>
            <a:xfrm>
              <a:off x="3392923" y="2749897"/>
              <a:ext cx="5827236" cy="1631216"/>
            </a:xfrm>
            <a:prstGeom prst="rect">
              <a:avLst/>
            </a:prstGeom>
            <a:solidFill>
              <a:schemeClr val="accent1">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rPr>
                <a:t># Python's print function is variadic</a:t>
              </a:r>
            </a:p>
            <a:p>
              <a:r>
                <a:rPr lang="en-US" sz="2000" dirty="0">
                  <a:latin typeface="Consolas" panose="020B0609020204030204" pitchFamily="49" charset="0"/>
                </a:rPr>
                <a:t># You can pass any # of arguments to it!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r>
                <a:rPr lang="en-US" sz="2000" dirty="0">
                  <a:solidFill>
                    <a:srgbClr val="FF0000"/>
                  </a:solidFill>
                  <a:latin typeface="Consolas" panose="020B0609020204030204" pitchFamily="49" charset="0"/>
                </a:rPr>
                <a:t>"a"</a:t>
              </a:r>
              <a:r>
                <a:rPr lang="en-US" sz="2000" dirty="0">
                  <a:latin typeface="Consolas" panose="020B0609020204030204" pitchFamily="49" charset="0"/>
                </a:rPr>
                <a:t>)</a:t>
              </a:r>
            </a:p>
            <a:p>
              <a:r>
                <a:rPr lang="en-US" sz="2000" dirty="0">
                  <a:latin typeface="Consolas" panose="020B0609020204030204" pitchFamily="49" charset="0"/>
                </a:rPr>
                <a:t>print(</a:t>
              </a:r>
              <a:r>
                <a:rPr lang="en-US" sz="2000" dirty="0">
                  <a:solidFill>
                    <a:srgbClr val="FF0000"/>
                  </a:solidFill>
                  <a:latin typeface="Consolas" panose="020B0609020204030204" pitchFamily="49" charset="0"/>
                </a:rPr>
                <a:t>1</a:t>
              </a:r>
              <a:r>
                <a:rPr lang="en-US" sz="2000" dirty="0">
                  <a:latin typeface="Consolas" panose="020B0609020204030204" pitchFamily="49" charset="0"/>
                </a:rPr>
                <a:t>,</a:t>
              </a:r>
              <a:r>
                <a:rPr lang="en-US" sz="2000" dirty="0">
                  <a:solidFill>
                    <a:srgbClr val="FF0000"/>
                  </a:solidFill>
                  <a:latin typeface="Consolas" panose="020B0609020204030204" pitchFamily="49" charset="0"/>
                </a:rPr>
                <a:t>3.14159</a:t>
              </a:r>
              <a:r>
                <a:rPr lang="en-US" sz="2000" dirty="0">
                  <a:latin typeface="Consolas" panose="020B0609020204030204" pitchFamily="49" charset="0"/>
                </a:rPr>
                <a:t>,</a:t>
              </a:r>
              <a:r>
                <a:rPr lang="en-US" sz="2000" dirty="0">
                  <a:solidFill>
                    <a:srgbClr val="FF0000"/>
                  </a:solidFill>
                  <a:latin typeface="Consolas" panose="020B0609020204030204" pitchFamily="49" charset="0"/>
                </a:rPr>
                <a:t>"c"</a:t>
              </a:r>
              <a:r>
                <a:rPr lang="en-US" sz="2000" dirty="0">
                  <a:latin typeface="Consolas" panose="020B0609020204030204" pitchFamily="49" charset="0"/>
                </a:rPr>
                <a:t>,</a:t>
              </a:r>
              <a:r>
                <a:rPr lang="en-US" sz="2000" dirty="0">
                  <a:solidFill>
                    <a:srgbClr val="FF0000"/>
                  </a:solidFill>
                  <a:latin typeface="Consolas" panose="020B0609020204030204" pitchFamily="49" charset="0"/>
                </a:rPr>
                <a:t>4</a:t>
              </a:r>
              <a:r>
                <a:rPr lang="en-US" sz="2000" dirty="0">
                  <a:latin typeface="Consolas" panose="020B0609020204030204" pitchFamily="49" charset="0"/>
                </a:rPr>
                <a:t>,</a:t>
              </a:r>
              <a:r>
                <a:rPr lang="en-US" sz="2000" dirty="0">
                  <a:solidFill>
                    <a:srgbClr val="FF0000"/>
                  </a:solidFill>
                  <a:latin typeface="Consolas" panose="020B0609020204030204" pitchFamily="49" charset="0"/>
                </a:rPr>
                <a:t>"foobar"</a:t>
              </a:r>
              <a:r>
                <a:rPr lang="en-US" sz="2000" dirty="0">
                  <a:latin typeface="Consolas" panose="020B0609020204030204" pitchFamily="49" charset="0"/>
                </a:rPr>
                <a:t>)</a:t>
              </a:r>
            </a:p>
          </p:txBody>
        </p:sp>
      </p:grpSp>
      <p:sp>
        <p:nvSpPr>
          <p:cNvPr id="8" name="TextBox 7">
            <a:extLst>
              <a:ext uri="{FF2B5EF4-FFF2-40B4-BE49-F238E27FC236}">
                <a16:creationId xmlns:a16="http://schemas.microsoft.com/office/drawing/2014/main" id="{E7C28D1C-973A-4430-8728-FD59971DA3DE}"/>
              </a:ext>
            </a:extLst>
          </p:cNvPr>
          <p:cNvSpPr txBox="1"/>
          <p:nvPr/>
        </p:nvSpPr>
        <p:spPr>
          <a:xfrm>
            <a:off x="612833" y="4704187"/>
            <a:ext cx="10797916" cy="830997"/>
          </a:xfrm>
          <a:prstGeom prst="rect">
            <a:avLst/>
          </a:prstGeom>
          <a:noFill/>
        </p:spPr>
        <p:txBody>
          <a:bodyPr wrap="square">
            <a:spAutoFit/>
          </a:bodyPr>
          <a:lstStyle/>
          <a:p>
            <a:pPr algn="ctr"/>
            <a:r>
              <a:rPr lang="en-US" sz="2400" dirty="0"/>
              <a:t>Most languages gather </a:t>
            </a:r>
            <a:r>
              <a:rPr lang="en-US" sz="2400" dirty="0">
                <a:solidFill>
                  <a:srgbClr val="FF0000"/>
                </a:solidFill>
              </a:rPr>
              <a:t>variadic arguments </a:t>
            </a:r>
            <a:r>
              <a:rPr lang="en-US" sz="2400" dirty="0"/>
              <a:t>and add them to a </a:t>
            </a:r>
            <a:r>
              <a:rPr lang="en-US" sz="2400" dirty="0">
                <a:solidFill>
                  <a:srgbClr val="FF0000"/>
                </a:solidFill>
              </a:rPr>
              <a:t>container</a:t>
            </a:r>
            <a:r>
              <a:rPr lang="en-US" sz="2400" dirty="0"/>
              <a:t> (e.g., to an array, dictionary or tuple) and </a:t>
            </a:r>
            <a:r>
              <a:rPr lang="en-US" sz="2400" dirty="0">
                <a:solidFill>
                  <a:srgbClr val="FF0000"/>
                </a:solidFill>
              </a:rPr>
              <a:t>pass that container </a:t>
            </a:r>
            <a:r>
              <a:rPr lang="en-US" sz="2400" dirty="0"/>
              <a:t>to the function for processing.</a:t>
            </a:r>
          </a:p>
        </p:txBody>
      </p:sp>
      <p:sp>
        <p:nvSpPr>
          <p:cNvPr id="11" name="TextBox 10">
            <a:extLst>
              <a:ext uri="{FF2B5EF4-FFF2-40B4-BE49-F238E27FC236}">
                <a16:creationId xmlns:a16="http://schemas.microsoft.com/office/drawing/2014/main" id="{23A5F19E-23C6-4B59-A247-8E71E37AB261}"/>
              </a:ext>
            </a:extLst>
          </p:cNvPr>
          <p:cNvSpPr txBox="1"/>
          <p:nvPr/>
        </p:nvSpPr>
        <p:spPr>
          <a:xfrm>
            <a:off x="1127760" y="5746923"/>
            <a:ext cx="9936480" cy="830997"/>
          </a:xfrm>
          <a:prstGeom prst="rect">
            <a:avLst/>
          </a:prstGeom>
          <a:noFill/>
        </p:spPr>
        <p:txBody>
          <a:bodyPr wrap="square">
            <a:spAutoFit/>
          </a:bodyPr>
          <a:lstStyle/>
          <a:p>
            <a:pPr algn="ctr"/>
            <a:r>
              <a:rPr lang="en-US" sz="2400" dirty="0"/>
              <a:t>A notable exception is C++ which requires use of </a:t>
            </a:r>
            <a:r>
              <a:rPr lang="en-US" sz="2400" dirty="0">
                <a:solidFill>
                  <a:srgbClr val="FF0000"/>
                </a:solidFill>
              </a:rPr>
              <a:t>convoluted library functions </a:t>
            </a:r>
            <a:r>
              <a:rPr lang="en-US" sz="2400" dirty="0"/>
              <a:t>to access variadic arguments!</a:t>
            </a:r>
          </a:p>
        </p:txBody>
      </p:sp>
    </p:spTree>
    <p:extLst>
      <p:ext uri="{BB962C8B-B14F-4D97-AF65-F5344CB8AC3E}">
        <p14:creationId xmlns:p14="http://schemas.microsoft.com/office/powerpoint/2010/main" val="41326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444D-EA7A-420F-8D31-50A23220DB23}"/>
              </a:ext>
            </a:extLst>
          </p:cNvPr>
          <p:cNvSpPr>
            <a:spLocks noGrp="1"/>
          </p:cNvSpPr>
          <p:nvPr>
            <p:ph type="title"/>
          </p:nvPr>
        </p:nvSpPr>
        <p:spPr>
          <a:xfrm>
            <a:off x="670560" y="-76200"/>
            <a:ext cx="10850880" cy="1143000"/>
          </a:xfrm>
        </p:spPr>
        <p:txBody>
          <a:bodyPr/>
          <a:lstStyle/>
          <a:p>
            <a:r>
              <a:rPr lang="en-US"/>
              <a:t>Variadic </a:t>
            </a:r>
            <a:r>
              <a:rPr lang="en-US" dirty="0"/>
              <a:t>Function Examples</a:t>
            </a:r>
          </a:p>
        </p:txBody>
      </p:sp>
      <p:sp>
        <p:nvSpPr>
          <p:cNvPr id="7" name="TextBox 6">
            <a:extLst>
              <a:ext uri="{FF2B5EF4-FFF2-40B4-BE49-F238E27FC236}">
                <a16:creationId xmlns:a16="http://schemas.microsoft.com/office/drawing/2014/main" id="{0D632E5A-4B35-485C-A4F3-034F201582D8}"/>
              </a:ext>
            </a:extLst>
          </p:cNvPr>
          <p:cNvSpPr txBox="1"/>
          <p:nvPr/>
        </p:nvSpPr>
        <p:spPr>
          <a:xfrm>
            <a:off x="168460" y="1057636"/>
            <a:ext cx="7096815" cy="3785652"/>
          </a:xfrm>
          <a:prstGeom prst="rect">
            <a:avLst/>
          </a:prstGeom>
          <a:solidFill>
            <a:schemeClr val="accent4">
              <a:lumMod val="20000"/>
              <a:lumOff val="80000"/>
            </a:schemeClr>
          </a:solidFill>
          <a:ln>
            <a:solidFill>
              <a:schemeClr val="tx1"/>
            </a:solidFill>
          </a:ln>
        </p:spPr>
        <p:txBody>
          <a:bodyPr wrap="none" rtlCol="0">
            <a:spAutoFit/>
          </a:bodyPr>
          <a:lstStyle/>
          <a:p>
            <a:r>
              <a:rPr lang="en-US" sz="2000" dirty="0">
                <a:latin typeface="Consolas" panose="020B0609020204030204" pitchFamily="49" charset="0"/>
              </a:rPr>
              <a:t>// Java </a:t>
            </a:r>
            <a:r>
              <a:rPr lang="en-US" sz="2000" dirty="0" err="1">
                <a:latin typeface="Consolas" panose="020B0609020204030204" pitchFamily="49" charset="0"/>
              </a:rPr>
              <a:t>variadics</a:t>
            </a:r>
            <a:r>
              <a:rPr lang="en-US" sz="2000" dirty="0">
                <a:latin typeface="Consolas" panose="020B0609020204030204" pitchFamily="49" charset="0"/>
              </a:rPr>
              <a:t> use an array-like approach</a:t>
            </a:r>
          </a:p>
          <a:p>
            <a:r>
              <a:rPr lang="en-US" sz="2000" dirty="0">
                <a:latin typeface="Consolas" panose="020B0609020204030204" pitchFamily="49" charset="0"/>
              </a:rPr>
              <a:t>public class </a:t>
            </a:r>
            <a:r>
              <a:rPr lang="en-US" sz="2000" dirty="0" err="1">
                <a:latin typeface="Consolas" panose="020B0609020204030204" pitchFamily="49" charset="0"/>
              </a:rPr>
              <a:t>VariadicExample</a:t>
            </a:r>
            <a:r>
              <a:rPr lang="en-US" sz="2000" dirty="0">
                <a:latin typeface="Consolas" panose="020B0609020204030204" pitchFamily="49" charset="0"/>
              </a:rPr>
              <a:t> {</a:t>
            </a:r>
          </a:p>
          <a:p>
            <a:r>
              <a:rPr lang="en-US" sz="2000" dirty="0">
                <a:latin typeface="Consolas" panose="020B0609020204030204" pitchFamily="49" charset="0"/>
              </a:rPr>
              <a:t> private void f(</a:t>
            </a:r>
            <a:r>
              <a:rPr lang="en-US" sz="2000" dirty="0">
                <a:solidFill>
                  <a:srgbClr val="00B050"/>
                </a:solidFill>
                <a:latin typeface="Consolas" panose="020B0609020204030204" pitchFamily="49" charset="0"/>
              </a:rPr>
              <a:t>String</a:t>
            </a:r>
            <a:r>
              <a:rPr lang="en-US" sz="2000" dirty="0">
                <a:solidFill>
                  <a:srgbClr val="00B0F0"/>
                </a:solidFill>
                <a:latin typeface="Consolas" panose="020B0609020204030204" pitchFamily="49" charset="0"/>
              </a:rPr>
              <a:t> </a:t>
            </a:r>
            <a:r>
              <a:rPr lang="en-US" sz="2000" dirty="0">
                <a:solidFill>
                  <a:srgbClr val="00B050"/>
                </a:solidFill>
                <a:latin typeface="Consolas" panose="020B0609020204030204" pitchFamily="49" charset="0"/>
              </a:rPr>
              <a:t>regular</a:t>
            </a:r>
            <a:r>
              <a:rPr lang="en-US" sz="2000" dirty="0">
                <a:latin typeface="Consolas" panose="020B0609020204030204" pitchFamily="49" charset="0"/>
              </a:rPr>
              <a:t>, </a:t>
            </a:r>
            <a:r>
              <a:rPr lang="en-US" sz="2000" dirty="0">
                <a:solidFill>
                  <a:srgbClr val="C00000"/>
                </a:solidFill>
                <a:latin typeface="Consolas" panose="020B0609020204030204" pitchFamily="49" charset="0"/>
              </a:rPr>
              <a:t>int</a:t>
            </a:r>
            <a:r>
              <a:rPr lang="en-US" sz="2000" dirty="0">
                <a:solidFill>
                  <a:schemeClr val="accent4">
                    <a:lumMod val="75000"/>
                  </a:schemeClr>
                </a:solidFill>
                <a:latin typeface="Consolas" panose="020B0609020204030204" pitchFamily="49" charset="0"/>
              </a:rPr>
              <a:t>...</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vparams</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System.out.println</a:t>
            </a:r>
            <a:r>
              <a:rPr lang="en-US" sz="2000" dirty="0">
                <a:latin typeface="Consolas" panose="020B0609020204030204" pitchFamily="49" charset="0"/>
              </a:rPr>
              <a:t>(</a:t>
            </a:r>
            <a:r>
              <a:rPr lang="en-US" sz="2000" dirty="0">
                <a:solidFill>
                  <a:srgbClr val="00B050"/>
                </a:solidFill>
                <a:latin typeface="Consolas" panose="020B0609020204030204" pitchFamily="49" charset="0"/>
              </a:rPr>
              <a:t>regular</a:t>
            </a:r>
            <a:r>
              <a:rPr lang="en-US" sz="2000" dirty="0">
                <a:latin typeface="Consolas" panose="020B0609020204030204" pitchFamily="49" charset="0"/>
              </a:rPr>
              <a:t>);</a:t>
            </a:r>
          </a:p>
          <a:p>
            <a:r>
              <a:rPr lang="en-US" sz="2000" dirty="0">
                <a:latin typeface="Consolas" panose="020B0609020204030204" pitchFamily="49" charset="0"/>
              </a:rPr>
              <a:t>   for (int </a:t>
            </a:r>
            <a:r>
              <a:rPr lang="en-US" sz="2000" dirty="0" err="1">
                <a:latin typeface="Consolas" panose="020B0609020204030204" pitchFamily="49" charset="0"/>
              </a:rPr>
              <a:t>i</a:t>
            </a:r>
            <a:r>
              <a:rPr lang="en-US" sz="2000" dirty="0">
                <a:latin typeface="Consolas" panose="020B0609020204030204" pitchFamily="49" charset="0"/>
              </a:rPr>
              <a:t> = 0; </a:t>
            </a:r>
            <a:r>
              <a:rPr lang="en-US" sz="2000" dirty="0" err="1">
                <a:latin typeface="Consolas" panose="020B0609020204030204" pitchFamily="49" charset="0"/>
              </a:rPr>
              <a:t>i</a:t>
            </a:r>
            <a:r>
              <a:rPr lang="en-US" sz="2000" dirty="0">
                <a:latin typeface="Consolas" panose="020B0609020204030204" pitchFamily="49" charset="0"/>
              </a:rPr>
              <a:t> &lt; </a:t>
            </a:r>
            <a:r>
              <a:rPr lang="en-US" sz="2000" dirty="0" err="1">
                <a:solidFill>
                  <a:srgbClr val="FF0000"/>
                </a:solidFill>
                <a:latin typeface="Consolas" panose="020B0609020204030204" pitchFamily="49" charset="0"/>
              </a:rPr>
              <a:t>vparams.length</a:t>
            </a:r>
            <a:r>
              <a:rPr lang="en-US" sz="2000" dirty="0">
                <a:latin typeface="Consolas" panose="020B0609020204030204" pitchFamily="49" charset="0"/>
              </a:rPr>
              <a:t>; </a:t>
            </a:r>
            <a:r>
              <a:rPr lang="en-US" sz="2000" dirty="0" err="1">
                <a:latin typeface="Consolas" panose="020B0609020204030204" pitchFamily="49" charset="0"/>
              </a:rPr>
              <a:t>i</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System.out.println</a:t>
            </a:r>
            <a:r>
              <a:rPr lang="en-US" sz="2000" dirty="0">
                <a:latin typeface="Consolas" panose="020B0609020204030204" pitchFamily="49" charset="0"/>
              </a:rPr>
              <a:t>(</a:t>
            </a:r>
            <a:r>
              <a:rPr lang="en-US" sz="2000" dirty="0" err="1">
                <a:solidFill>
                  <a:srgbClr val="FF0000"/>
                </a:solidFill>
                <a:latin typeface="Consolas" panose="020B0609020204030204" pitchFamily="49" charset="0"/>
              </a:rPr>
              <a:t>vparams</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i</a:t>
            </a:r>
            <a:r>
              <a:rPr lang="en-US" sz="2000" dirty="0">
                <a:solidFill>
                  <a:srgbClr val="FF0000"/>
                </a:solidFill>
                <a:latin typeface="Consolas" panose="020B0609020204030204" pitchFamily="49" charset="0"/>
              </a:rPr>
              <a:t>]</a:t>
            </a:r>
            <a:r>
              <a:rPr lang="en-US" sz="2000" dirty="0">
                <a:latin typeface="Consolas" panose="020B0609020204030204" pitchFamily="49" charset="0"/>
              </a:rPr>
              <a:t>);</a:t>
            </a:r>
          </a:p>
          <a:p>
            <a:r>
              <a:rPr lang="en-US" sz="2000" dirty="0">
                <a:latin typeface="Consolas" panose="020B0609020204030204" pitchFamily="49" charset="0"/>
              </a:rPr>
              <a:t> }</a:t>
            </a:r>
          </a:p>
          <a:p>
            <a:endParaRPr lang="en-US" sz="2000" dirty="0">
              <a:latin typeface="Consolas" panose="020B0609020204030204" pitchFamily="49" charset="0"/>
            </a:endParaRPr>
          </a:p>
          <a:p>
            <a:r>
              <a:rPr lang="en-US" sz="2000" dirty="0">
                <a:latin typeface="Consolas" panose="020B0609020204030204" pitchFamily="49" charset="0"/>
              </a:rPr>
              <a:t> public void </a:t>
            </a:r>
            <a:r>
              <a:rPr lang="en-US" sz="2000" dirty="0" err="1">
                <a:latin typeface="Consolas" panose="020B0609020204030204" pitchFamily="49" charset="0"/>
              </a:rPr>
              <a:t>someFunc</a:t>
            </a:r>
            <a:r>
              <a:rPr lang="en-US" sz="2000" dirty="0">
                <a:latin typeface="Consolas" panose="020B0609020204030204" pitchFamily="49" charset="0"/>
              </a:rPr>
              <a:t>() {</a:t>
            </a:r>
          </a:p>
          <a:p>
            <a:r>
              <a:rPr lang="en-US" sz="2000" dirty="0">
                <a:latin typeface="Consolas" panose="020B0609020204030204" pitchFamily="49" charset="0"/>
              </a:rPr>
              <a:t>   f(</a:t>
            </a:r>
            <a:r>
              <a:rPr lang="en-US" sz="2000" dirty="0">
                <a:solidFill>
                  <a:srgbClr val="00B050"/>
                </a:solidFill>
                <a:latin typeface="Consolas" panose="020B0609020204030204" pitchFamily="49" charset="0"/>
              </a:rPr>
              <a:t>"Four #s"</a:t>
            </a:r>
            <a:r>
              <a:rPr lang="en-US" sz="2000" dirty="0">
                <a:latin typeface="Consolas" panose="020B0609020204030204" pitchFamily="49" charset="0"/>
              </a:rPr>
              <a:t>,</a:t>
            </a:r>
            <a:r>
              <a:rPr lang="en-US" sz="2000" dirty="0">
                <a:solidFill>
                  <a:srgbClr val="FF0000"/>
                </a:solidFill>
                <a:latin typeface="Consolas" panose="020B0609020204030204" pitchFamily="49" charset="0"/>
              </a:rPr>
              <a:t>2</a:t>
            </a:r>
            <a:r>
              <a:rPr lang="en-US" sz="2000" dirty="0">
                <a:latin typeface="Consolas" panose="020B0609020204030204" pitchFamily="49" charset="0"/>
              </a:rPr>
              <a:t>,</a:t>
            </a:r>
            <a:r>
              <a:rPr lang="en-US" sz="2000" dirty="0">
                <a:solidFill>
                  <a:srgbClr val="FF0000"/>
                </a:solidFill>
                <a:latin typeface="Consolas" panose="020B0609020204030204" pitchFamily="49" charset="0"/>
              </a:rPr>
              <a:t>4</a:t>
            </a:r>
            <a:r>
              <a:rPr lang="en-US" sz="2000" dirty="0">
                <a:latin typeface="Consolas" panose="020B0609020204030204" pitchFamily="49" charset="0"/>
              </a:rPr>
              <a:t>,</a:t>
            </a:r>
            <a:r>
              <a:rPr lang="en-US" sz="2000" dirty="0">
                <a:solidFill>
                  <a:srgbClr val="FF0000"/>
                </a:solidFill>
                <a:latin typeface="Consolas" panose="020B0609020204030204" pitchFamily="49" charset="0"/>
              </a:rPr>
              <a:t>6</a:t>
            </a:r>
            <a:r>
              <a:rPr lang="en-US" sz="2000" dirty="0">
                <a:latin typeface="Consolas" panose="020B0609020204030204" pitchFamily="49" charset="0"/>
              </a:rPr>
              <a:t>,</a:t>
            </a:r>
            <a:r>
              <a:rPr lang="en-US" sz="2000" dirty="0">
                <a:solidFill>
                  <a:srgbClr val="FF0000"/>
                </a:solidFill>
                <a:latin typeface="Consolas" panose="020B0609020204030204" pitchFamily="49" charset="0"/>
              </a:rPr>
              <a:t>8</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9" name="Speech Bubble: Rectangle with Corners Rounded 8">
            <a:extLst>
              <a:ext uri="{FF2B5EF4-FFF2-40B4-BE49-F238E27FC236}">
                <a16:creationId xmlns:a16="http://schemas.microsoft.com/office/drawing/2014/main" id="{55CE5C08-A949-4304-A968-5FD6E917CF8B}"/>
              </a:ext>
            </a:extLst>
          </p:cNvPr>
          <p:cNvSpPr/>
          <p:nvPr/>
        </p:nvSpPr>
        <p:spPr>
          <a:xfrm>
            <a:off x="5086707" y="2968726"/>
            <a:ext cx="5212153" cy="1142999"/>
          </a:xfrm>
          <a:prstGeom prst="wedgeRoundRectCallout">
            <a:avLst>
              <a:gd name="adj1" fmla="val -46519"/>
              <a:gd name="adj2" fmla="val -1297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Then you specify the </a:t>
            </a:r>
            <a:r>
              <a:rPr lang="en-US" sz="2000" noProof="0" dirty="0">
                <a:solidFill>
                  <a:srgbClr val="F09C76"/>
                </a:solidFill>
                <a:latin typeface="Corbel" panose="020B0503020204020204" pitchFamily="34" charset="0"/>
              </a:rPr>
              <a:t>type</a:t>
            </a:r>
            <a:r>
              <a:rPr lang="en-US" sz="2000" dirty="0">
                <a:solidFill>
                  <a:prstClr val="white"/>
                </a:solidFill>
                <a:latin typeface="Corbel" panose="020B0503020204020204" pitchFamily="34" charset="0"/>
              </a:rPr>
              <a:t>, </a:t>
            </a:r>
            <a:r>
              <a:rPr lang="en-US" sz="2000" dirty="0">
                <a:solidFill>
                  <a:schemeClr val="accent4">
                    <a:lumMod val="40000"/>
                    <a:lumOff val="60000"/>
                  </a:schemeClr>
                </a:solidFill>
                <a:latin typeface="Corbel" panose="020B0503020204020204" pitchFamily="34" charset="0"/>
              </a:rPr>
              <a:t>three dots</a:t>
            </a:r>
            <a:r>
              <a:rPr lang="en-US" sz="2000" dirty="0">
                <a:solidFill>
                  <a:prstClr val="white"/>
                </a:solidFill>
                <a:latin typeface="Corbel" panose="020B0503020204020204" pitchFamily="34" charset="0"/>
              </a:rPr>
              <a:t>, a</a:t>
            </a:r>
            <a:r>
              <a:rPr lang="en-US" sz="2000" noProof="0" dirty="0" err="1">
                <a:solidFill>
                  <a:prstClr val="white"/>
                </a:solidFill>
                <a:latin typeface="Corbel" panose="020B0503020204020204" pitchFamily="34" charset="0"/>
              </a:rPr>
              <a:t>nd</a:t>
            </a:r>
            <a:r>
              <a:rPr lang="en-US" sz="2000" noProof="0" dirty="0">
                <a:solidFill>
                  <a:prstClr val="white"/>
                </a:solidFill>
                <a:latin typeface="Corbel" panose="020B0503020204020204" pitchFamily="34" charset="0"/>
              </a:rPr>
              <a:t> the </a:t>
            </a:r>
            <a:r>
              <a:rPr lang="en-US" sz="2000" noProof="0" dirty="0">
                <a:solidFill>
                  <a:srgbClr val="FFD5D5"/>
                </a:solidFill>
                <a:latin typeface="Corbel" panose="020B0503020204020204" pitchFamily="34" charset="0"/>
              </a:rPr>
              <a:t>name</a:t>
            </a:r>
            <a:r>
              <a:rPr lang="en-US" sz="2000" noProof="0" dirty="0">
                <a:solidFill>
                  <a:prstClr val="white"/>
                </a:solidFill>
                <a:latin typeface="Corbel" panose="020B0503020204020204" pitchFamily="34" charset="0"/>
              </a:rPr>
              <a:t> of your </a:t>
            </a:r>
            <a:r>
              <a:rPr lang="en-US" sz="2000" noProof="0" dirty="0">
                <a:solidFill>
                  <a:srgbClr val="FFD5D5"/>
                </a:solidFill>
                <a:latin typeface="Corbel" panose="020B0503020204020204" pitchFamily="34" charset="0"/>
              </a:rPr>
              <a:t>variadic argument </a:t>
            </a:r>
            <a:r>
              <a:rPr lang="en-US" sz="2000" noProof="0" dirty="0">
                <a:solidFill>
                  <a:prstClr val="white"/>
                </a:solidFill>
                <a:latin typeface="Corbel" panose="020B0503020204020204" pitchFamily="34" charset="0"/>
              </a:rPr>
              <a:t>– all its values must have the same type!</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1" name="Speech Bubble: Rectangle with Corners Rounded 10">
            <a:extLst>
              <a:ext uri="{FF2B5EF4-FFF2-40B4-BE49-F238E27FC236}">
                <a16:creationId xmlns:a16="http://schemas.microsoft.com/office/drawing/2014/main" id="{87457F68-F61C-4CAB-AF1F-5CCEAC996325}"/>
              </a:ext>
            </a:extLst>
          </p:cNvPr>
          <p:cNvSpPr/>
          <p:nvPr/>
        </p:nvSpPr>
        <p:spPr>
          <a:xfrm>
            <a:off x="222475" y="2593242"/>
            <a:ext cx="3494392" cy="1142999"/>
          </a:xfrm>
          <a:prstGeom prst="wedgeRoundRectCallout">
            <a:avLst>
              <a:gd name="adj1" fmla="val 60027"/>
              <a:gd name="adj2" fmla="val -1010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In </a:t>
            </a:r>
            <a:r>
              <a:rPr lang="en-US" sz="2000" noProof="0" dirty="0">
                <a:solidFill>
                  <a:srgbClr val="FFD5D5"/>
                </a:solidFill>
                <a:latin typeface="Corbel" panose="020B0503020204020204" pitchFamily="34" charset="0"/>
              </a:rPr>
              <a:t>Java</a:t>
            </a:r>
            <a:r>
              <a:rPr lang="en-US" sz="2000" noProof="0" dirty="0">
                <a:solidFill>
                  <a:prstClr val="white"/>
                </a:solidFill>
                <a:latin typeface="Corbel" panose="020B0503020204020204" pitchFamily="34" charset="0"/>
              </a:rPr>
              <a:t>, you may have zero or more </a:t>
            </a:r>
            <a:r>
              <a:rPr lang="en-US" sz="2000" noProof="0" dirty="0">
                <a:solidFill>
                  <a:schemeClr val="accent6">
                    <a:lumMod val="40000"/>
                    <a:lumOff val="60000"/>
                  </a:schemeClr>
                </a:solidFill>
                <a:latin typeface="Corbel" panose="020B0503020204020204" pitchFamily="34" charset="0"/>
              </a:rPr>
              <a:t>fixed parameters </a:t>
            </a:r>
            <a:r>
              <a:rPr lang="en-US" sz="2000" noProof="0" dirty="0">
                <a:solidFill>
                  <a:prstClr val="white"/>
                </a:solidFill>
                <a:latin typeface="Corbel" panose="020B0503020204020204" pitchFamily="34" charset="0"/>
              </a:rPr>
              <a:t>first.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2" name="Speech Bubble: Rectangle with Corners Rounded 11">
            <a:extLst>
              <a:ext uri="{FF2B5EF4-FFF2-40B4-BE49-F238E27FC236}">
                <a16:creationId xmlns:a16="http://schemas.microsoft.com/office/drawing/2014/main" id="{BDE9976E-8A62-46C0-BC15-0732F187A376}"/>
              </a:ext>
            </a:extLst>
          </p:cNvPr>
          <p:cNvSpPr/>
          <p:nvPr/>
        </p:nvSpPr>
        <p:spPr>
          <a:xfrm>
            <a:off x="3770011" y="4080790"/>
            <a:ext cx="3930137" cy="1142999"/>
          </a:xfrm>
          <a:prstGeom prst="wedgeRoundRectCallout">
            <a:avLst>
              <a:gd name="adj1" fmla="val -46913"/>
              <a:gd name="adj2" fmla="val -1496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Then you access the arguments just like you would an </a:t>
            </a:r>
            <a:r>
              <a:rPr lang="en-US" sz="2000" noProof="0" dirty="0">
                <a:solidFill>
                  <a:srgbClr val="FFD5D5"/>
                </a:solidFill>
                <a:latin typeface="Corbel" panose="020B0503020204020204" pitchFamily="34" charset="0"/>
              </a:rPr>
              <a:t>array</a:t>
            </a:r>
            <a:r>
              <a:rPr lang="en-US" sz="2000" noProof="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grpSp>
        <p:nvGrpSpPr>
          <p:cNvPr id="17" name="Group 16">
            <a:extLst>
              <a:ext uri="{FF2B5EF4-FFF2-40B4-BE49-F238E27FC236}">
                <a16:creationId xmlns:a16="http://schemas.microsoft.com/office/drawing/2014/main" id="{9CE5095D-372F-41BD-BB0F-11E9FA2C2AA3}"/>
              </a:ext>
            </a:extLst>
          </p:cNvPr>
          <p:cNvGrpSpPr/>
          <p:nvPr/>
        </p:nvGrpSpPr>
        <p:grpSpPr>
          <a:xfrm>
            <a:off x="7400708" y="1497349"/>
            <a:ext cx="4503038" cy="1683092"/>
            <a:chOff x="519433" y="5284112"/>
            <a:chExt cx="4503038" cy="1683092"/>
          </a:xfrm>
        </p:grpSpPr>
        <p:sp>
          <p:nvSpPr>
            <p:cNvPr id="18" name="TextBox 17">
              <a:extLst>
                <a:ext uri="{FF2B5EF4-FFF2-40B4-BE49-F238E27FC236}">
                  <a16:creationId xmlns:a16="http://schemas.microsoft.com/office/drawing/2014/main" id="{56DB4587-719D-425B-AD86-B301DDF69D73}"/>
                </a:ext>
              </a:extLst>
            </p:cNvPr>
            <p:cNvSpPr txBox="1"/>
            <p:nvPr/>
          </p:nvSpPr>
          <p:spPr>
            <a:xfrm>
              <a:off x="519433" y="5951541"/>
              <a:ext cx="4503038" cy="1015663"/>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If Java only supports arguments of a </a:t>
              </a:r>
              <a:r>
                <a:rPr lang="en-US" sz="2000" dirty="0">
                  <a:solidFill>
                    <a:srgbClr val="C00000"/>
                  </a:solidFill>
                  <a:latin typeface="Corbel" panose="020B0503020204020204" pitchFamily="34" charset="0"/>
                  <a:cs typeface="Cordia New" panose="020B0502040204020203" pitchFamily="34" charset="-34"/>
                </a:rPr>
                <a:t>single type</a:t>
              </a:r>
              <a:r>
                <a:rPr lang="en-US" sz="2000" dirty="0">
                  <a:latin typeface="Corbel" panose="020B0503020204020204" pitchFamily="34" charset="0"/>
                  <a:cs typeface="Cordia New" panose="020B0502040204020203" pitchFamily="34" charset="-34"/>
                </a:rPr>
                <a:t>, how might we accommodate multiple types?</a:t>
              </a:r>
            </a:p>
          </p:txBody>
        </p:sp>
        <p:pic>
          <p:nvPicPr>
            <p:cNvPr id="19" name="Picture 18" descr="Shape&#10;&#10;Description automatically generated with low confidence">
              <a:extLst>
                <a:ext uri="{FF2B5EF4-FFF2-40B4-BE49-F238E27FC236}">
                  <a16:creationId xmlns:a16="http://schemas.microsoft.com/office/drawing/2014/main" id="{0D9FBB12-5B6B-4648-B26E-4ACE9FCD5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77" y="5284112"/>
              <a:ext cx="603149" cy="603149"/>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6134DEB7-D710-438C-AC88-3088813C359E}"/>
              </a:ext>
            </a:extLst>
          </p:cNvPr>
          <p:cNvSpPr txBox="1"/>
          <p:nvPr/>
        </p:nvSpPr>
        <p:spPr>
          <a:xfrm>
            <a:off x="5638105" y="1497349"/>
            <a:ext cx="6287195" cy="3416320"/>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 JavaScript </a:t>
            </a:r>
            <a:r>
              <a:rPr lang="en-US" dirty="0" err="1">
                <a:latin typeface="Consolas" panose="020B0609020204030204" pitchFamily="49" charset="0"/>
              </a:rPr>
              <a:t>variadics</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function f(</a:t>
            </a:r>
            <a:r>
              <a:rPr lang="en-US" dirty="0">
                <a:solidFill>
                  <a:srgbClr val="00B050"/>
                </a:solidFill>
                <a:latin typeface="Consolas" panose="020B0609020204030204" pitchFamily="49" charset="0"/>
              </a:rPr>
              <a:t>fixed1, fixed2</a:t>
            </a:r>
            <a:r>
              <a:rPr lang="en-US" dirty="0">
                <a:latin typeface="Consolas" panose="020B0609020204030204" pitchFamily="49" charset="0"/>
              </a:rPr>
              <a:t>) {</a:t>
            </a:r>
          </a:p>
          <a:p>
            <a:r>
              <a:rPr lang="en-US" dirty="0">
                <a:latin typeface="Consolas" panose="020B0609020204030204" pitchFamily="49" charset="0"/>
              </a:rPr>
              <a:t>  console.log("Fixed: " + </a:t>
            </a:r>
            <a:r>
              <a:rPr lang="en-US" dirty="0">
                <a:solidFill>
                  <a:srgbClr val="00B050"/>
                </a:solidFill>
                <a:latin typeface="Consolas" panose="020B0609020204030204" pitchFamily="49" charset="0"/>
              </a:rPr>
              <a:t>fixed1 </a:t>
            </a:r>
            <a:r>
              <a:rPr lang="en-US" dirty="0">
                <a:latin typeface="Consolas" panose="020B0609020204030204" pitchFamily="49" charset="0"/>
              </a:rPr>
              <a:t>+ " " + </a:t>
            </a:r>
            <a:r>
              <a:rPr lang="en-US" dirty="0">
                <a:solidFill>
                  <a:srgbClr val="00B050"/>
                </a:solidFill>
                <a:latin typeface="Consolas" panose="020B0609020204030204" pitchFamily="49" charset="0"/>
              </a:rPr>
              <a:t>fixed2</a:t>
            </a:r>
            <a:r>
              <a:rPr lang="en-US" dirty="0">
                <a:latin typeface="Consolas" panose="020B0609020204030204" pitchFamily="49" charset="0"/>
              </a:rPr>
              <a:t>)</a:t>
            </a:r>
          </a:p>
          <a:p>
            <a:r>
              <a:rPr lang="en-US" dirty="0">
                <a:latin typeface="Consolas" panose="020B0609020204030204" pitchFamily="49" charset="0"/>
              </a:rPr>
              <a:t>  console.log("</a:t>
            </a:r>
            <a:r>
              <a:rPr lang="en-US" dirty="0" err="1">
                <a:latin typeface="Consolas" panose="020B0609020204030204" pitchFamily="49" charset="0"/>
              </a:rPr>
              <a:t>Varargs</a:t>
            </a:r>
            <a:r>
              <a:rPr lang="en-US" dirty="0">
                <a:latin typeface="Consolas" panose="020B0609020204030204" pitchFamily="49" charset="0"/>
              </a:rPr>
              <a:t>:")</a:t>
            </a:r>
          </a:p>
          <a:p>
            <a:r>
              <a:rPr lang="en-US" dirty="0">
                <a:latin typeface="Consolas" panose="020B0609020204030204" pitchFamily="49" charset="0"/>
              </a:rPr>
              <a:t>  for (var </a:t>
            </a:r>
            <a:r>
              <a:rPr lang="en-US" dirty="0" err="1">
                <a:latin typeface="Consolas" panose="020B0609020204030204" pitchFamily="49" charset="0"/>
              </a:rPr>
              <a:t>i</a:t>
            </a:r>
            <a:r>
              <a:rPr lang="en-US" dirty="0">
                <a:latin typeface="Consolas" panose="020B0609020204030204" pitchFamily="49" charset="0"/>
              </a:rPr>
              <a:t>=</a:t>
            </a:r>
            <a:r>
              <a:rPr lang="en-US" dirty="0">
                <a:solidFill>
                  <a:srgbClr val="00B0F0"/>
                </a:solidFill>
                <a:latin typeface="Consolas" panose="020B0609020204030204" pitchFamily="49" charset="0"/>
              </a:rPr>
              <a:t>2</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&lt;</a:t>
            </a:r>
            <a:r>
              <a:rPr lang="en-US" dirty="0" err="1">
                <a:solidFill>
                  <a:srgbClr val="FF0000"/>
                </a:solidFill>
                <a:latin typeface="Consolas" panose="020B0609020204030204" pitchFamily="49" charset="0"/>
              </a:rPr>
              <a:t>arguments.length</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console.log(</a:t>
            </a:r>
            <a:r>
              <a:rPr lang="en-US" dirty="0">
                <a:solidFill>
                  <a:srgbClr val="FF0000"/>
                </a:solidFill>
                <a:latin typeface="Consolas" panose="020B0609020204030204" pitchFamily="49" charset="0"/>
              </a:rPr>
              <a:t>arguments[</a:t>
            </a:r>
            <a:r>
              <a:rPr lang="en-US" dirty="0" err="1">
                <a:solidFill>
                  <a:srgbClr val="FF0000"/>
                </a:solidFill>
                <a:latin typeface="Consolas" panose="020B0609020204030204" pitchFamily="49" charset="0"/>
              </a:rPr>
              <a:t>i</a:t>
            </a:r>
            <a:r>
              <a:rPr lang="en-US" dirty="0">
                <a:solidFill>
                  <a:srgbClr val="FF000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f(</a:t>
            </a:r>
            <a:r>
              <a:rPr lang="en-US" dirty="0">
                <a:solidFill>
                  <a:srgbClr val="00B050"/>
                </a:solidFill>
                <a:latin typeface="Consolas" panose="020B0609020204030204" pitchFamily="49" charset="0"/>
              </a:rPr>
              <a:t>1</a:t>
            </a:r>
            <a:r>
              <a:rPr lang="en-US" dirty="0">
                <a:latin typeface="Consolas" panose="020B0609020204030204" pitchFamily="49" charset="0"/>
              </a:rPr>
              <a:t>,</a:t>
            </a:r>
            <a:r>
              <a:rPr lang="en-US" dirty="0">
                <a:solidFill>
                  <a:srgbClr val="00B050"/>
                </a:solidFill>
                <a:latin typeface="Consolas" panose="020B0609020204030204" pitchFamily="49" charset="0"/>
              </a:rPr>
              <a:t>"two"</a:t>
            </a:r>
            <a:r>
              <a:rPr lang="en-US" dirty="0">
                <a:latin typeface="Consolas" panose="020B0609020204030204" pitchFamily="49" charset="0"/>
              </a:rPr>
              <a:t>,</a:t>
            </a:r>
            <a:r>
              <a:rPr lang="en-US" dirty="0">
                <a:solidFill>
                  <a:srgbClr val="FF0000"/>
                </a:solidFill>
                <a:latin typeface="Consolas" panose="020B0609020204030204" pitchFamily="49" charset="0"/>
              </a:rPr>
              <a:t>"three"</a:t>
            </a:r>
            <a:r>
              <a:rPr lang="en-US" dirty="0">
                <a:latin typeface="Consolas" panose="020B0609020204030204" pitchFamily="49" charset="0"/>
              </a:rPr>
              <a:t>,</a:t>
            </a:r>
            <a:r>
              <a:rPr lang="en-US" dirty="0">
                <a:solidFill>
                  <a:srgbClr val="FF0000"/>
                </a:solidFill>
                <a:latin typeface="Consolas" panose="020B0609020204030204" pitchFamily="49" charset="0"/>
              </a:rPr>
              <a:t>4.01</a:t>
            </a:r>
            <a:r>
              <a:rPr lang="en-US" dirty="0">
                <a:latin typeface="Consolas" panose="020B0609020204030204" pitchFamily="49" charset="0"/>
              </a:rPr>
              <a:t>);  </a:t>
            </a:r>
          </a:p>
          <a:p>
            <a:r>
              <a:rPr lang="en-US" dirty="0">
                <a:latin typeface="Consolas" panose="020B0609020204030204" pitchFamily="49" charset="0"/>
              </a:rPr>
              <a:t>  // Fixed: 1 two</a:t>
            </a:r>
          </a:p>
          <a:p>
            <a:r>
              <a:rPr lang="en-US" dirty="0">
                <a:latin typeface="Consolas" panose="020B0609020204030204" pitchFamily="49" charset="0"/>
              </a:rPr>
              <a:t>  // </a:t>
            </a:r>
            <a:r>
              <a:rPr lang="en-US" dirty="0" err="1">
                <a:latin typeface="Consolas" panose="020B0609020204030204" pitchFamily="49" charset="0"/>
              </a:rPr>
              <a:t>Varargs</a:t>
            </a:r>
            <a:r>
              <a:rPr lang="en-US" dirty="0">
                <a:latin typeface="Consolas" panose="020B0609020204030204" pitchFamily="49" charset="0"/>
              </a:rPr>
              <a:t>: three 4.01</a:t>
            </a:r>
          </a:p>
        </p:txBody>
      </p:sp>
      <p:sp>
        <p:nvSpPr>
          <p:cNvPr id="14" name="Speech Bubble: Rectangle with Corners Rounded 13">
            <a:extLst>
              <a:ext uri="{FF2B5EF4-FFF2-40B4-BE49-F238E27FC236}">
                <a16:creationId xmlns:a16="http://schemas.microsoft.com/office/drawing/2014/main" id="{1504A4B2-7CC0-419A-96E2-23CA2295CB5F}"/>
              </a:ext>
            </a:extLst>
          </p:cNvPr>
          <p:cNvSpPr/>
          <p:nvPr/>
        </p:nvSpPr>
        <p:spPr>
          <a:xfrm>
            <a:off x="7433388" y="4142660"/>
            <a:ext cx="4590152" cy="1629459"/>
          </a:xfrm>
          <a:prstGeom prst="wedgeRoundRectCallout">
            <a:avLst>
              <a:gd name="adj1" fmla="val -30863"/>
              <a:gd name="adj2" fmla="val -888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Instead, </a:t>
            </a:r>
            <a:r>
              <a:rPr lang="en-US" sz="2000" noProof="0" dirty="0">
                <a:solidFill>
                  <a:prstClr val="white"/>
                </a:solidFill>
                <a:latin typeface="Corbel" panose="020B0503020204020204" pitchFamily="34" charset="0"/>
              </a:rPr>
              <a:t>JavaScript provides a </a:t>
            </a:r>
            <a:r>
              <a:rPr lang="en-US" sz="2000" noProof="0" dirty="0">
                <a:solidFill>
                  <a:schemeClr val="bg1"/>
                </a:solidFill>
                <a:latin typeface="Corbel" panose="020B0503020204020204" pitchFamily="34" charset="0"/>
              </a:rPr>
              <a:t>built-in array called </a:t>
            </a:r>
            <a:r>
              <a:rPr lang="en-US" sz="2000" noProof="0" dirty="0">
                <a:solidFill>
                  <a:srgbClr val="FFD5D5"/>
                </a:solidFill>
                <a:latin typeface="Corbel" panose="020B0503020204020204" pitchFamily="34" charset="0"/>
              </a:rPr>
              <a:t>arguments</a:t>
            </a:r>
            <a:r>
              <a:rPr lang="en-US" sz="2000" noProof="0" dirty="0">
                <a:solidFill>
                  <a:prstClr val="white"/>
                </a:solidFill>
                <a:latin typeface="Corbel" panose="020B0503020204020204" pitchFamily="34" charset="0"/>
              </a:rPr>
              <a:t> which is populated with all arguments (including the </a:t>
            </a:r>
            <a:r>
              <a:rPr lang="en-US" sz="2000" noProof="0" dirty="0">
                <a:solidFill>
                  <a:schemeClr val="accent6">
                    <a:lumMod val="40000"/>
                    <a:lumOff val="60000"/>
                  </a:schemeClr>
                </a:solidFill>
                <a:latin typeface="Corbel" panose="020B0503020204020204" pitchFamily="34" charset="0"/>
              </a:rPr>
              <a:t>fixed</a:t>
            </a:r>
            <a:r>
              <a:rPr lang="en-US" sz="2000" noProof="0" dirty="0">
                <a:solidFill>
                  <a:prstClr val="white"/>
                </a:solidFill>
                <a:latin typeface="Corbel" panose="020B0503020204020204" pitchFamily="34" charset="0"/>
              </a:rPr>
              <a:t> and </a:t>
            </a:r>
            <a:r>
              <a:rPr lang="en-US" sz="2000" noProof="0" dirty="0">
                <a:solidFill>
                  <a:srgbClr val="FFD5D5"/>
                </a:solidFill>
                <a:latin typeface="Corbel" panose="020B0503020204020204" pitchFamily="34" charset="0"/>
              </a:rPr>
              <a:t>variadic</a:t>
            </a:r>
            <a:r>
              <a:rPr lang="en-US" sz="2000" noProof="0" dirty="0">
                <a:solidFill>
                  <a:prstClr val="white"/>
                </a:solidFill>
                <a:latin typeface="Corbel" panose="020B0503020204020204" pitchFamily="34" charset="0"/>
              </a:rPr>
              <a:t> ones)</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16" name="Speech Bubble: Rectangle with Corners Rounded 15">
            <a:extLst>
              <a:ext uri="{FF2B5EF4-FFF2-40B4-BE49-F238E27FC236}">
                <a16:creationId xmlns:a16="http://schemas.microsoft.com/office/drawing/2014/main" id="{C7D27EA0-FC0A-4809-838E-1B5FDC2F34C1}"/>
              </a:ext>
            </a:extLst>
          </p:cNvPr>
          <p:cNvSpPr/>
          <p:nvPr/>
        </p:nvSpPr>
        <p:spPr>
          <a:xfrm>
            <a:off x="2604520" y="3933384"/>
            <a:ext cx="4660755" cy="1142999"/>
          </a:xfrm>
          <a:prstGeom prst="wedgeRoundRectCallout">
            <a:avLst>
              <a:gd name="adj1" fmla="val 53131"/>
              <a:gd name="adj2" fmla="val -1168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If we started this </a:t>
            </a:r>
            <a:r>
              <a:rPr lang="en-US" sz="2000" noProof="0" dirty="0">
                <a:solidFill>
                  <a:srgbClr val="00FFFF"/>
                </a:solidFill>
                <a:latin typeface="Corbel" panose="020B0503020204020204" pitchFamily="34" charset="0"/>
              </a:rPr>
              <a:t>value</a:t>
            </a:r>
            <a:r>
              <a:rPr lang="en-US" sz="2000" noProof="0" dirty="0">
                <a:solidFill>
                  <a:prstClr val="white"/>
                </a:solidFill>
                <a:latin typeface="Corbel" panose="020B0503020204020204" pitchFamily="34" charset="0"/>
              </a:rPr>
              <a:t> at zero, </a:t>
            </a:r>
            <a:r>
              <a:rPr lang="en-US" sz="2000" dirty="0">
                <a:solidFill>
                  <a:prstClr val="white"/>
                </a:solidFill>
                <a:latin typeface="Corbel" panose="020B0503020204020204" pitchFamily="34" charset="0"/>
              </a:rPr>
              <a:t>we'd print the values of all arguments, including </a:t>
            </a:r>
            <a:r>
              <a:rPr lang="en-US" sz="2000" dirty="0">
                <a:solidFill>
                  <a:schemeClr val="accent6">
                    <a:lumMod val="40000"/>
                    <a:lumOff val="60000"/>
                  </a:schemeClr>
                </a:solidFill>
                <a:latin typeface="Corbel" panose="020B0503020204020204" pitchFamily="34" charset="0"/>
              </a:rPr>
              <a:t>fixed1</a:t>
            </a:r>
            <a:r>
              <a:rPr lang="en-US" sz="2000" dirty="0">
                <a:solidFill>
                  <a:prstClr val="white"/>
                </a:solidFill>
                <a:latin typeface="Corbel" panose="020B0503020204020204" pitchFamily="34" charset="0"/>
              </a:rPr>
              <a:t> and </a:t>
            </a:r>
            <a:r>
              <a:rPr lang="en-US" sz="2000" dirty="0">
                <a:solidFill>
                  <a:schemeClr val="accent6">
                    <a:lumMod val="40000"/>
                    <a:lumOff val="60000"/>
                  </a:schemeClr>
                </a:solidFill>
                <a:latin typeface="Corbel" panose="020B0503020204020204" pitchFamily="34" charset="0"/>
              </a:rPr>
              <a:t>fixed2</a:t>
            </a:r>
            <a:r>
              <a:rPr lang="en-US" sz="200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4" name="Speech Bubble: Rectangle with Corners Rounded 23">
            <a:extLst>
              <a:ext uri="{FF2B5EF4-FFF2-40B4-BE49-F238E27FC236}">
                <a16:creationId xmlns:a16="http://schemas.microsoft.com/office/drawing/2014/main" id="{B930DDEA-679E-409F-95B5-8B57866B971C}"/>
              </a:ext>
            </a:extLst>
          </p:cNvPr>
          <p:cNvSpPr/>
          <p:nvPr/>
        </p:nvSpPr>
        <p:spPr>
          <a:xfrm>
            <a:off x="7433388" y="115522"/>
            <a:ext cx="4660755" cy="1142999"/>
          </a:xfrm>
          <a:prstGeom prst="wedgeRoundRectCallout">
            <a:avLst>
              <a:gd name="adj1" fmla="val -19686"/>
              <a:gd name="adj2" fmla="val 125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In JavaScript we </a:t>
            </a:r>
            <a:r>
              <a:rPr lang="en-US" sz="2000" noProof="0" dirty="0">
                <a:solidFill>
                  <a:srgbClr val="FFD5D5"/>
                </a:solidFill>
                <a:latin typeface="Corbel" panose="020B0503020204020204" pitchFamily="34" charset="0"/>
              </a:rPr>
              <a:t>don't specify variadic</a:t>
            </a:r>
            <a:r>
              <a:rPr lang="en-US" sz="2000" noProof="0" dirty="0">
                <a:solidFill>
                  <a:prstClr val="white"/>
                </a:solidFill>
                <a:latin typeface="Corbel" panose="020B0503020204020204" pitchFamily="34" charset="0"/>
              </a:rPr>
              <a:t> </a:t>
            </a:r>
            <a:r>
              <a:rPr lang="en-US" sz="2000" noProof="0" dirty="0">
                <a:solidFill>
                  <a:srgbClr val="FFD5D5"/>
                </a:solidFill>
                <a:latin typeface="Corbel" panose="020B0503020204020204" pitchFamily="34" charset="0"/>
              </a:rPr>
              <a:t>parameters</a:t>
            </a:r>
            <a:r>
              <a:rPr lang="en-US" sz="2000" noProof="0" dirty="0">
                <a:solidFill>
                  <a:prstClr val="white"/>
                </a:solidFill>
                <a:latin typeface="Corbel" panose="020B0503020204020204" pitchFamily="34" charset="0"/>
              </a:rPr>
              <a:t> in the function declaration... you just specify </a:t>
            </a:r>
            <a:r>
              <a:rPr lang="en-US" sz="2000" noProof="0" dirty="0">
                <a:solidFill>
                  <a:schemeClr val="accent6">
                    <a:lumMod val="40000"/>
                    <a:lumOff val="60000"/>
                  </a:schemeClr>
                </a:solidFill>
                <a:latin typeface="Corbel" panose="020B0503020204020204" pitchFamily="34" charset="0"/>
              </a:rPr>
              <a:t>fixed parameters</a:t>
            </a:r>
            <a:r>
              <a:rPr lang="en-US" sz="2000" noProof="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5" name="TextBox 24">
            <a:extLst>
              <a:ext uri="{FF2B5EF4-FFF2-40B4-BE49-F238E27FC236}">
                <a16:creationId xmlns:a16="http://schemas.microsoft.com/office/drawing/2014/main" id="{B4F14971-C704-421D-BF43-9A40296ACEF2}"/>
              </a:ext>
            </a:extLst>
          </p:cNvPr>
          <p:cNvSpPr txBox="1"/>
          <p:nvPr/>
        </p:nvSpPr>
        <p:spPr>
          <a:xfrm>
            <a:off x="3079508" y="3685145"/>
            <a:ext cx="6491752" cy="2308324"/>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t>
            </a:r>
            <a:r>
              <a:rPr lang="en-US" dirty="0" err="1">
                <a:latin typeface="Consolas" panose="020B0609020204030204" pitchFamily="49" charset="0"/>
              </a:rPr>
              <a:t>variadics</a:t>
            </a:r>
            <a:endParaRPr lang="en-US" dirty="0">
              <a:latin typeface="Consolas" panose="020B0609020204030204" pitchFamily="49" charset="0"/>
            </a:endParaRPr>
          </a:p>
          <a:p>
            <a:r>
              <a:rPr lang="en-US" dirty="0">
                <a:latin typeface="Consolas" panose="020B0609020204030204" pitchFamily="49" charset="0"/>
              </a:rPr>
              <a:t>def f(</a:t>
            </a:r>
            <a:r>
              <a:rPr lang="en-US" dirty="0">
                <a:solidFill>
                  <a:srgbClr val="00B050"/>
                </a:solidFill>
                <a:latin typeface="Consolas" panose="020B0609020204030204" pitchFamily="49" charset="0"/>
              </a:rPr>
              <a:t>fixed1</a:t>
            </a:r>
            <a:r>
              <a:rPr lang="en-US" dirty="0">
                <a:latin typeface="Consolas" panose="020B0609020204030204" pitchFamily="49" charset="0"/>
              </a:rPr>
              <a:t>, </a:t>
            </a:r>
            <a:r>
              <a:rPr lang="en-US" dirty="0">
                <a:solidFill>
                  <a:srgbClr val="00B0F0"/>
                </a:solidFill>
                <a:latin typeface="Consolas" panose="020B0609020204030204" pitchFamily="49" charset="0"/>
              </a:rPr>
              <a:t>*</a:t>
            </a:r>
            <a:r>
              <a:rPr lang="en-US" dirty="0" err="1">
                <a:solidFill>
                  <a:srgbClr val="FF0000"/>
                </a:solidFill>
                <a:latin typeface="Consolas" panose="020B0609020204030204" pitchFamily="49" charset="0"/>
              </a:rPr>
              <a:t>args</a:t>
            </a:r>
            <a:r>
              <a:rPr lang="en-US" dirty="0">
                <a:latin typeface="Consolas" panose="020B0609020204030204" pitchFamily="49" charset="0"/>
              </a:rPr>
              <a:t>):</a:t>
            </a:r>
          </a:p>
          <a:p>
            <a:r>
              <a:rPr lang="en-US" dirty="0">
                <a:latin typeface="Consolas" panose="020B0609020204030204" pitchFamily="49" charset="0"/>
              </a:rPr>
              <a:t>  print("First param: ", </a:t>
            </a:r>
            <a:r>
              <a:rPr lang="en-US" dirty="0">
                <a:solidFill>
                  <a:srgbClr val="00B050"/>
                </a:solidFill>
                <a:latin typeface="Consolas" panose="020B0609020204030204" pitchFamily="49" charset="0"/>
              </a:rPr>
              <a:t>fixed1</a:t>
            </a:r>
            <a:r>
              <a:rPr lang="en-US" dirty="0">
                <a:latin typeface="Consolas" panose="020B0609020204030204" pitchFamily="49" charset="0"/>
              </a:rPr>
              <a:t>)</a:t>
            </a:r>
          </a:p>
          <a:p>
            <a:r>
              <a:rPr lang="en-US" dirty="0">
                <a:latin typeface="Consolas" panose="020B0609020204030204" pitchFamily="49" charset="0"/>
              </a:rPr>
              <a:t>  print("Everything after first </a:t>
            </a:r>
            <a:r>
              <a:rPr lang="en-US" dirty="0" err="1">
                <a:latin typeface="Consolas" panose="020B0609020204030204" pitchFamily="49" charset="0"/>
              </a:rPr>
              <a:t>arg</a:t>
            </a:r>
            <a:r>
              <a:rPr lang="en-US" dirty="0">
                <a:latin typeface="Consolas" panose="020B0609020204030204" pitchFamily="49" charset="0"/>
              </a:rPr>
              <a:t>:")</a:t>
            </a:r>
          </a:p>
          <a:p>
            <a:r>
              <a:rPr lang="en-US" dirty="0">
                <a:latin typeface="Consolas" panose="020B0609020204030204" pitchFamily="49" charset="0"/>
              </a:rPr>
              <a:t>  for </a:t>
            </a:r>
            <a:r>
              <a:rPr lang="en-US" dirty="0" err="1">
                <a:solidFill>
                  <a:srgbClr val="FF0000"/>
                </a:solidFill>
                <a:latin typeface="Consolas" panose="020B0609020204030204" pitchFamily="49" charset="0"/>
              </a:rPr>
              <a:t>arg</a:t>
            </a:r>
            <a:r>
              <a:rPr lang="en-US" dirty="0">
                <a:latin typeface="Consolas" panose="020B0609020204030204" pitchFamily="49" charset="0"/>
              </a:rPr>
              <a:t> in </a:t>
            </a:r>
            <a:r>
              <a:rPr lang="en-US" dirty="0" err="1">
                <a:solidFill>
                  <a:srgbClr val="FF0000"/>
                </a:solidFill>
                <a:latin typeface="Consolas" panose="020B0609020204030204" pitchFamily="49" charset="0"/>
              </a:rPr>
              <a:t>args</a:t>
            </a:r>
            <a:r>
              <a:rPr lang="en-US" dirty="0">
                <a:latin typeface="Consolas" panose="020B0609020204030204" pitchFamily="49" charset="0"/>
              </a:rPr>
              <a:t>:</a:t>
            </a:r>
          </a:p>
          <a:p>
            <a:r>
              <a:rPr lang="en-US" dirty="0">
                <a:latin typeface="Consolas" panose="020B0609020204030204" pitchFamily="49" charset="0"/>
              </a:rPr>
              <a:t>    print(</a:t>
            </a:r>
            <a:r>
              <a:rPr lang="en-US" dirty="0" err="1">
                <a:solidFill>
                  <a:srgbClr val="FF0000"/>
                </a:solidFill>
                <a:latin typeface="Consolas" panose="020B0609020204030204" pitchFamily="49" charset="0"/>
              </a:rPr>
              <a:t>arg</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f(1,"two","three",4.0)</a:t>
            </a:r>
          </a:p>
        </p:txBody>
      </p:sp>
      <p:sp>
        <p:nvSpPr>
          <p:cNvPr id="26" name="Speech Bubble: Rectangle with Corners Rounded 25">
            <a:extLst>
              <a:ext uri="{FF2B5EF4-FFF2-40B4-BE49-F238E27FC236}">
                <a16:creationId xmlns:a16="http://schemas.microsoft.com/office/drawing/2014/main" id="{E003A587-14DF-47AA-ABDB-455AB961FE20}"/>
              </a:ext>
            </a:extLst>
          </p:cNvPr>
          <p:cNvSpPr/>
          <p:nvPr/>
        </p:nvSpPr>
        <p:spPr>
          <a:xfrm>
            <a:off x="4620260" y="1467020"/>
            <a:ext cx="3824946" cy="1364582"/>
          </a:xfrm>
          <a:prstGeom prst="wedgeRoundRectCallout">
            <a:avLst>
              <a:gd name="adj1" fmla="val -40171"/>
              <a:gd name="adj2" fmla="val 1384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In </a:t>
            </a:r>
            <a:r>
              <a:rPr lang="en-US" sz="2000" noProof="0" dirty="0">
                <a:solidFill>
                  <a:srgbClr val="FFD5D5"/>
                </a:solidFill>
                <a:latin typeface="Corbel" panose="020B0503020204020204" pitchFamily="34" charset="0"/>
              </a:rPr>
              <a:t>Python</a:t>
            </a:r>
            <a:r>
              <a:rPr lang="en-US" sz="2000" noProof="0" dirty="0">
                <a:solidFill>
                  <a:prstClr val="white"/>
                </a:solidFill>
                <a:latin typeface="Corbel" panose="020B0503020204020204" pitchFamily="34" charset="0"/>
              </a:rPr>
              <a:t>, variadic arguments are identified by a </a:t>
            </a:r>
            <a:r>
              <a:rPr lang="en-US" sz="2000" noProof="0" dirty="0">
                <a:solidFill>
                  <a:srgbClr val="FFD5D5"/>
                </a:solidFill>
                <a:latin typeface="Corbel" panose="020B0503020204020204" pitchFamily="34" charset="0"/>
              </a:rPr>
              <a:t>formal parameter</a:t>
            </a:r>
            <a:r>
              <a:rPr lang="en-US" sz="2000" noProof="0" dirty="0">
                <a:solidFill>
                  <a:prstClr val="white"/>
                </a:solidFill>
                <a:latin typeface="Corbel" panose="020B0503020204020204" pitchFamily="34" charset="0"/>
              </a:rPr>
              <a:t> with a </a:t>
            </a:r>
            <a:r>
              <a:rPr lang="en-US" sz="2000" noProof="0" dirty="0">
                <a:solidFill>
                  <a:srgbClr val="00FFFF"/>
                </a:solidFill>
                <a:latin typeface="Corbel" panose="020B0503020204020204" pitchFamily="34" charset="0"/>
              </a:rPr>
              <a:t>*</a:t>
            </a:r>
            <a:r>
              <a:rPr lang="en-US" sz="2000" noProof="0" dirty="0">
                <a:solidFill>
                  <a:prstClr val="white"/>
                </a:solidFill>
                <a:latin typeface="Corbel" panose="020B0503020204020204" pitchFamily="34" charset="0"/>
              </a:rPr>
              <a:t> in front of it.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8" name="Rectangle 27">
            <a:extLst>
              <a:ext uri="{FF2B5EF4-FFF2-40B4-BE49-F238E27FC236}">
                <a16:creationId xmlns:a16="http://schemas.microsoft.com/office/drawing/2014/main" id="{568D1104-F769-4C6F-AA25-D8246C9B0027}"/>
              </a:ext>
            </a:extLst>
          </p:cNvPr>
          <p:cNvSpPr/>
          <p:nvPr/>
        </p:nvSpPr>
        <p:spPr>
          <a:xfrm>
            <a:off x="3638518" y="5634072"/>
            <a:ext cx="2175141"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id="{1902A4D0-07B5-49B9-8352-DC8590251358}"/>
              </a:ext>
            </a:extLst>
          </p:cNvPr>
          <p:cNvSpPr/>
          <p:nvPr/>
        </p:nvSpPr>
        <p:spPr>
          <a:xfrm>
            <a:off x="6366042" y="4255463"/>
            <a:ext cx="4220996" cy="1364582"/>
          </a:xfrm>
          <a:prstGeom prst="wedgeRoundRectCallout">
            <a:avLst>
              <a:gd name="adj1" fmla="val -89987"/>
              <a:gd name="adj2" fmla="val 527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noProof="0" dirty="0">
                <a:solidFill>
                  <a:prstClr val="white"/>
                </a:solidFill>
                <a:latin typeface="Corbel" panose="020B0503020204020204" pitchFamily="34" charset="0"/>
              </a:rPr>
              <a:t>Python creates a </a:t>
            </a:r>
            <a:r>
              <a:rPr lang="en-US" sz="2000" noProof="0" dirty="0">
                <a:solidFill>
                  <a:srgbClr val="FFD5D5"/>
                </a:solidFill>
                <a:latin typeface="Corbel" panose="020B0503020204020204" pitchFamily="34" charset="0"/>
              </a:rPr>
              <a:t>tuple</a:t>
            </a:r>
            <a:r>
              <a:rPr lang="en-US" sz="2000" noProof="0" dirty="0">
                <a:solidFill>
                  <a:prstClr val="white"/>
                </a:solidFill>
                <a:latin typeface="Corbel" panose="020B0503020204020204" pitchFamily="34" charset="0"/>
              </a:rPr>
              <a:t> containing every variadic argument and passes the tuple to </a:t>
            </a:r>
            <a:r>
              <a:rPr lang="en-US" sz="2000" dirty="0">
                <a:solidFill>
                  <a:prstClr val="white"/>
                </a:solidFill>
                <a:latin typeface="Corbel" panose="020B0503020204020204" pitchFamily="34" charset="0"/>
              </a:rPr>
              <a:t>the </a:t>
            </a:r>
            <a:r>
              <a:rPr lang="en-US" sz="2000" dirty="0">
                <a:solidFill>
                  <a:srgbClr val="FFD5D5"/>
                </a:solidFill>
                <a:latin typeface="Corbel" panose="020B0503020204020204" pitchFamily="34" charset="0"/>
              </a:rPr>
              <a:t>variadic parameter</a:t>
            </a:r>
            <a:r>
              <a:rPr lang="en-US" sz="2000" noProof="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0" name="Rectangle 19">
            <a:extLst>
              <a:ext uri="{FF2B5EF4-FFF2-40B4-BE49-F238E27FC236}">
                <a16:creationId xmlns:a16="http://schemas.microsoft.com/office/drawing/2014/main" id="{96634DEE-B609-4039-9A94-04CB54E4C825}"/>
              </a:ext>
            </a:extLst>
          </p:cNvPr>
          <p:cNvSpPr/>
          <p:nvPr/>
        </p:nvSpPr>
        <p:spPr>
          <a:xfrm>
            <a:off x="2337389" y="3850226"/>
            <a:ext cx="1034461"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peech Bubble: Rectangle with Corners Rounded 20">
            <a:extLst>
              <a:ext uri="{FF2B5EF4-FFF2-40B4-BE49-F238E27FC236}">
                <a16:creationId xmlns:a16="http://schemas.microsoft.com/office/drawing/2014/main" id="{E5E84BDD-BB52-48EA-9AE2-52A2B0F21D5A}"/>
              </a:ext>
            </a:extLst>
          </p:cNvPr>
          <p:cNvSpPr/>
          <p:nvPr/>
        </p:nvSpPr>
        <p:spPr>
          <a:xfrm>
            <a:off x="3703161" y="5172171"/>
            <a:ext cx="4220996" cy="1364582"/>
          </a:xfrm>
          <a:prstGeom prst="wedgeRoundRectCallout">
            <a:avLst>
              <a:gd name="adj1" fmla="val -65165"/>
              <a:gd name="adj2" fmla="val -1245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noProof="0" dirty="0">
                <a:solidFill>
                  <a:prstClr val="white"/>
                </a:solidFill>
                <a:latin typeface="Corbel" panose="020B0503020204020204" pitchFamily="34" charset="0"/>
              </a:rPr>
              <a:t>Java creates an </a:t>
            </a:r>
            <a:r>
              <a:rPr lang="en-US" sz="2000" noProof="0" dirty="0">
                <a:solidFill>
                  <a:srgbClr val="FFD5D5"/>
                </a:solidFill>
                <a:latin typeface="Corbel" panose="020B0503020204020204" pitchFamily="34" charset="0"/>
              </a:rPr>
              <a:t>array </a:t>
            </a:r>
            <a:r>
              <a:rPr lang="en-US" sz="2000" noProof="0" dirty="0">
                <a:solidFill>
                  <a:prstClr val="white"/>
                </a:solidFill>
                <a:latin typeface="Corbel" panose="020B0503020204020204" pitchFamily="34" charset="0"/>
              </a:rPr>
              <a:t>containing every variadic argument and passes it to </a:t>
            </a:r>
            <a:r>
              <a:rPr lang="en-US" sz="2000" dirty="0">
                <a:solidFill>
                  <a:prstClr val="white"/>
                </a:solidFill>
                <a:latin typeface="Corbel" panose="020B0503020204020204" pitchFamily="34" charset="0"/>
              </a:rPr>
              <a:t>the variadic </a:t>
            </a:r>
            <a:r>
              <a:rPr lang="en-US" sz="2000" dirty="0">
                <a:solidFill>
                  <a:srgbClr val="FFD5D5"/>
                </a:solidFill>
                <a:latin typeface="Corbel" panose="020B0503020204020204" pitchFamily="34" charset="0"/>
              </a:rPr>
              <a:t>parameter</a:t>
            </a:r>
            <a:r>
              <a:rPr lang="en-US" sz="2000" noProof="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2" name="Speech Bubble: Rectangle with Corners Rounded 21">
            <a:extLst>
              <a:ext uri="{FF2B5EF4-FFF2-40B4-BE49-F238E27FC236}">
                <a16:creationId xmlns:a16="http://schemas.microsoft.com/office/drawing/2014/main" id="{73396F50-A2D6-4D84-B46A-A0BD02E97003}"/>
              </a:ext>
            </a:extLst>
          </p:cNvPr>
          <p:cNvSpPr/>
          <p:nvPr/>
        </p:nvSpPr>
        <p:spPr>
          <a:xfrm>
            <a:off x="222475" y="5566889"/>
            <a:ext cx="3494392" cy="1142999"/>
          </a:xfrm>
          <a:prstGeom prst="wedgeRoundRectCallout">
            <a:avLst>
              <a:gd name="adj1" fmla="val 55257"/>
              <a:gd name="adj2" fmla="val -993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You can then enumerate the items in the tuple as desired.</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3" name="Rectangle 22">
            <a:extLst>
              <a:ext uri="{FF2B5EF4-FFF2-40B4-BE49-F238E27FC236}">
                <a16:creationId xmlns:a16="http://schemas.microsoft.com/office/drawing/2014/main" id="{D4DD8181-EEBD-405C-A331-36C5DDD23867}"/>
              </a:ext>
            </a:extLst>
          </p:cNvPr>
          <p:cNvSpPr/>
          <p:nvPr/>
        </p:nvSpPr>
        <p:spPr>
          <a:xfrm>
            <a:off x="7672404" y="3374003"/>
            <a:ext cx="393809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9" name="Rectangle 28">
            <a:extLst>
              <a:ext uri="{FF2B5EF4-FFF2-40B4-BE49-F238E27FC236}">
                <a16:creationId xmlns:a16="http://schemas.microsoft.com/office/drawing/2014/main" id="{35C46CBF-FE15-431E-9D92-66121CA14794}"/>
              </a:ext>
            </a:extLst>
          </p:cNvPr>
          <p:cNvSpPr/>
          <p:nvPr/>
        </p:nvSpPr>
        <p:spPr>
          <a:xfrm>
            <a:off x="7675994" y="3380475"/>
            <a:ext cx="393956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83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2.91667E-6 -3.7037E-6 L 0.24831 -0.30879 " pathEditMode="relative" rAng="0" ptsTypes="AA">
                                      <p:cBhvr>
                                        <p:cTn id="54" dur="2000" fill="hold"/>
                                        <p:tgtEl>
                                          <p:spTgt spid="21"/>
                                        </p:tgtEl>
                                        <p:attrNameLst>
                                          <p:attrName>ppt_x</p:attrName>
                                          <p:attrName>ppt_y</p:attrName>
                                        </p:attrNameLst>
                                      </p:cBhvr>
                                      <p:rCtr x="12409" y="-15440"/>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xEl>
                                              <p:pRg st="3" end="3"/>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
                                            <p:txEl>
                                              <p:pRg st="4" end="4"/>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down)">
                                      <p:cBhvr>
                                        <p:cTn id="74" dur="5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30000"/>
                                        <p:tgtEl>
                                          <p:spTgt spid="29"/>
                                        </p:tgtEl>
                                      </p:cBhvr>
                                    </p:animEffect>
                                  </p:childTnLst>
                                </p:cTn>
                              </p:par>
                            </p:childTnLst>
                          </p:cTn>
                        </p:par>
                        <p:par>
                          <p:cTn id="90" fill="hold">
                            <p:stCondLst>
                              <p:cond delay="30000"/>
                            </p:stCondLst>
                            <p:childTnLst>
                              <p:par>
                                <p:cTn id="91" presetID="1" presetClass="exit" presetSubtype="0" fill="hold" grpId="1" nodeType="after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
                                            <p:bg/>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
                                            <p:txEl>
                                              <p:pRg st="2" end="2"/>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
                                            <p:txEl>
                                              <p:pRg st="7" end="7"/>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
                                            <p:txEl>
                                              <p:pRg st="9" end="9"/>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
                                            <p:txEl>
                                              <p:pRg st="10" end="10"/>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wipe(down)">
                                      <p:cBhvr>
                                        <p:cTn id="121" dur="5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24"/>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wipe(down)">
                                      <p:cBhvr>
                                        <p:cTn id="140" dur="500"/>
                                        <p:tgtEl>
                                          <p:spTgt spid="14"/>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14"/>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16"/>
                                        </p:tgtEl>
                                        <p:attrNameLst>
                                          <p:attrName>style.visibility</p:attrName>
                                        </p:attrNameLst>
                                      </p:cBhvr>
                                      <p:to>
                                        <p:strVal val="visible"/>
                                      </p:to>
                                    </p:set>
                                    <p:animEffect transition="in" filter="wipe(down)">
                                      <p:cBhvr>
                                        <p:cTn id="149" dur="500"/>
                                        <p:tgtEl>
                                          <p:spTgt spid="16"/>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16"/>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25">
                                            <p:bg/>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5">
                                            <p:txEl>
                                              <p:pRg st="0" end="0"/>
                                            </p:txEl>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26"/>
                                        </p:tgtEl>
                                        <p:attrNameLst>
                                          <p:attrName>style.visibility</p:attrName>
                                        </p:attrNameLst>
                                      </p:cBhvr>
                                      <p:to>
                                        <p:strVal val="visible"/>
                                      </p:to>
                                    </p:set>
                                    <p:animEffect transition="in" filter="wipe(down)">
                                      <p:cBhvr>
                                        <p:cTn id="168" dur="500"/>
                                        <p:tgtEl>
                                          <p:spTgt spid="26"/>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2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27"/>
                                        </p:tgtEl>
                                        <p:attrNameLst>
                                          <p:attrName>style.visibility</p:attrName>
                                        </p:attrNameLst>
                                      </p:cBhvr>
                                      <p:to>
                                        <p:strVal val="visible"/>
                                      </p:to>
                                    </p:set>
                                    <p:animEffect transition="in" filter="wipe(down)">
                                      <p:cBhvr>
                                        <p:cTn id="181" dur="500"/>
                                        <p:tgtEl>
                                          <p:spTgt spid="27"/>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wipe(left)">
                                      <p:cBhvr>
                                        <p:cTn id="184" dur="500"/>
                                        <p:tgtEl>
                                          <p:spTgt spid="28"/>
                                        </p:tgtEl>
                                      </p:cBhvr>
                                    </p:animEffect>
                                  </p:childTnLst>
                                </p:cTn>
                              </p:par>
                            </p:childTnLst>
                          </p:cTn>
                        </p:par>
                      </p:childTnLst>
                    </p:cTn>
                  </p:par>
                  <p:par>
                    <p:cTn id="185" fill="hold">
                      <p:stCondLst>
                        <p:cond delay="indefinite"/>
                      </p:stCondLst>
                      <p:childTnLst>
                        <p:par>
                          <p:cTn id="186" fill="hold">
                            <p:stCondLst>
                              <p:cond delay="0"/>
                            </p:stCondLst>
                            <p:childTnLst>
                              <p:par>
                                <p:cTn id="187" presetID="42" presetClass="path" presetSubtype="0" accel="50000" decel="50000" fill="hold" grpId="2" nodeType="clickEffect">
                                  <p:stCondLst>
                                    <p:cond delay="0"/>
                                  </p:stCondLst>
                                  <p:childTnLst>
                                    <p:animMotion origin="layout" path="M -2.29167E-6 2.59259E-6 L 0.05834 -0.22824 " pathEditMode="relative" rAng="0" ptsTypes="AA">
                                      <p:cBhvr>
                                        <p:cTn id="188" dur="2000" fill="hold"/>
                                        <p:tgtEl>
                                          <p:spTgt spid="27"/>
                                        </p:tgtEl>
                                        <p:attrNameLst>
                                          <p:attrName>ppt_x</p:attrName>
                                          <p:attrName>ppt_y</p:attrName>
                                        </p:attrNameLst>
                                      </p:cBhvr>
                                      <p:rCtr x="2917" y="-11412"/>
                                    </p:animMotion>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2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28"/>
                                        </p:tgtEl>
                                      </p:cBhvr>
                                    </p:animEffect>
                                    <p:set>
                                      <p:cBhvr>
                                        <p:cTn id="195" dur="1" fill="hold">
                                          <p:stCondLst>
                                            <p:cond delay="499"/>
                                          </p:stCondLst>
                                        </p:cTn>
                                        <p:tgtEl>
                                          <p:spTgt spid="28"/>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25">
                                            <p:txEl>
                                              <p:pRg st="4" end="4"/>
                                            </p:txEl>
                                          </p:spTgt>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22"/>
                                        </p:tgtEl>
                                        <p:attrNameLst>
                                          <p:attrName>style.visibility</p:attrName>
                                        </p:attrNameLst>
                                      </p:cBhvr>
                                      <p:to>
                                        <p:strVal val="visible"/>
                                      </p:to>
                                    </p:set>
                                    <p:animEffect transition="in" filter="wipe(down)">
                                      <p:cBhvr>
                                        <p:cTn id="214" dur="500"/>
                                        <p:tgtEl>
                                          <p:spTgt spid="22"/>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9" grpId="0" animBg="1"/>
      <p:bldP spid="9" grpId="1" animBg="1"/>
      <p:bldP spid="11" grpId="0" animBg="1"/>
      <p:bldP spid="11" grpId="1" animBg="1"/>
      <p:bldP spid="12" grpId="0" animBg="1"/>
      <p:bldP spid="12" grpId="1" animBg="1"/>
      <p:bldP spid="10" grpId="0" uiExpand="1" build="p" animBg="1"/>
      <p:bldP spid="14" grpId="0" animBg="1"/>
      <p:bldP spid="14" grpId="1" animBg="1"/>
      <p:bldP spid="16" grpId="0" animBg="1"/>
      <p:bldP spid="16" grpId="1" animBg="1"/>
      <p:bldP spid="24" grpId="0" animBg="1"/>
      <p:bldP spid="24" grpId="1" animBg="1"/>
      <p:bldP spid="25" grpId="0" uiExpand="1" build="p" animBg="1"/>
      <p:bldP spid="26" grpId="0" animBg="1"/>
      <p:bldP spid="26" grpId="1" animBg="1"/>
      <p:bldP spid="28" grpId="0" animBg="1"/>
      <p:bldP spid="28" grpId="1" animBg="1"/>
      <p:bldP spid="27" grpId="0" animBg="1"/>
      <p:bldP spid="27" grpId="1" animBg="1"/>
      <p:bldP spid="27" grpId="2" animBg="1"/>
      <p:bldP spid="20" grpId="0" animBg="1"/>
      <p:bldP spid="20" grpId="1" animBg="1"/>
      <p:bldP spid="21" grpId="0" animBg="1"/>
      <p:bldP spid="21" grpId="1" animBg="1"/>
      <p:bldP spid="21" grpId="2" animBg="1"/>
      <p:bldP spid="22" grpId="0" animBg="1"/>
      <p:bldP spid="22" grpId="1" animBg="1"/>
      <p:bldP spid="23" grpId="0" animBg="1"/>
      <p:bldP spid="23" grpId="1" animBg="1"/>
      <p:bldP spid="29" grpId="0" animBg="1"/>
      <p:bldP spid="29" grpId="1"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444D-EA7A-420F-8D31-50A23220DB23}"/>
              </a:ext>
            </a:extLst>
          </p:cNvPr>
          <p:cNvSpPr>
            <a:spLocks noGrp="1"/>
          </p:cNvSpPr>
          <p:nvPr>
            <p:ph type="title"/>
          </p:nvPr>
        </p:nvSpPr>
        <p:spPr>
          <a:xfrm>
            <a:off x="752375" y="-244642"/>
            <a:ext cx="10850880" cy="1143000"/>
          </a:xfrm>
        </p:spPr>
        <p:txBody>
          <a:bodyPr/>
          <a:lstStyle/>
          <a:p>
            <a:r>
              <a:rPr lang="en-US" dirty="0"/>
              <a:t>C++ Variadic Example</a:t>
            </a:r>
          </a:p>
        </p:txBody>
      </p:sp>
      <p:sp>
        <p:nvSpPr>
          <p:cNvPr id="7" name="TextBox 6">
            <a:extLst>
              <a:ext uri="{FF2B5EF4-FFF2-40B4-BE49-F238E27FC236}">
                <a16:creationId xmlns:a16="http://schemas.microsoft.com/office/drawing/2014/main" id="{0D632E5A-4B35-485C-A4F3-034F201582D8}"/>
              </a:ext>
            </a:extLst>
          </p:cNvPr>
          <p:cNvSpPr txBox="1"/>
          <p:nvPr/>
        </p:nvSpPr>
        <p:spPr>
          <a:xfrm>
            <a:off x="2107932" y="1234805"/>
            <a:ext cx="7839777" cy="4708981"/>
          </a:xfrm>
          <a:prstGeom prst="rect">
            <a:avLst/>
          </a:prstGeom>
          <a:solidFill>
            <a:schemeClr val="accent4">
              <a:lumMod val="20000"/>
              <a:lumOff val="80000"/>
            </a:schemeClr>
          </a:solidFill>
          <a:ln>
            <a:solidFill>
              <a:schemeClr val="tx1"/>
            </a:solidFill>
          </a:ln>
        </p:spPr>
        <p:txBody>
          <a:bodyPr wrap="square" rtlCol="0">
            <a:spAutoFit/>
          </a:bodyPr>
          <a:lstStyle/>
          <a:p>
            <a:r>
              <a:rPr lang="en-US" sz="2000" dirty="0">
                <a:latin typeface="Consolas" panose="020B0609020204030204" pitchFamily="49" charset="0"/>
              </a:rPr>
              <a:t>// C++ </a:t>
            </a:r>
            <a:r>
              <a:rPr lang="en-US" sz="2000" dirty="0" err="1">
                <a:latin typeface="Consolas" panose="020B0609020204030204" pitchFamily="49" charset="0"/>
              </a:rPr>
              <a:t>variadics</a:t>
            </a:r>
            <a:r>
              <a:rPr lang="en-US" sz="2000" dirty="0">
                <a:latin typeface="Consolas" panose="020B0609020204030204" pitchFamily="49" charset="0"/>
              </a:rPr>
              <a:t> are janky </a:t>
            </a:r>
            <a:r>
              <a:rPr lang="en-US" sz="2000" dirty="0">
                <a:latin typeface="Consolas" panose="020B0609020204030204" pitchFamily="49" charset="0"/>
                <a:sym typeface="Wingdings" panose="05000000000000000000" pitchFamily="2" charset="2"/>
              </a:rPr>
              <a:t></a:t>
            </a:r>
          </a:p>
          <a:p>
            <a:r>
              <a:rPr lang="en-US" sz="2000" dirty="0">
                <a:latin typeface="Consolas" panose="020B0609020204030204" pitchFamily="49" charset="0"/>
              </a:rPr>
              <a:t>#include &lt;</a:t>
            </a:r>
            <a:r>
              <a:rPr lang="en-US" sz="2000" dirty="0" err="1">
                <a:latin typeface="Consolas" panose="020B0609020204030204" pitchFamily="49" charset="0"/>
              </a:rPr>
              <a:t>stdarg.h</a:t>
            </a:r>
            <a:r>
              <a:rPr lang="en-US" sz="2000" dirty="0">
                <a:latin typeface="Consolas" panose="020B0609020204030204" pitchFamily="49" charset="0"/>
              </a:rPr>
              <a:t>&gt;</a:t>
            </a:r>
          </a:p>
          <a:p>
            <a:r>
              <a:rPr lang="en-US" sz="2000" dirty="0">
                <a:latin typeface="Consolas" panose="020B0609020204030204" pitchFamily="49" charset="0"/>
              </a:rPr>
              <a:t> </a:t>
            </a:r>
          </a:p>
          <a:p>
            <a:r>
              <a:rPr lang="en-US" sz="2000" dirty="0">
                <a:latin typeface="Consolas" panose="020B0609020204030204" pitchFamily="49" charset="0"/>
              </a:rPr>
              <a:t>void </a:t>
            </a:r>
            <a:r>
              <a:rPr lang="en-US" sz="2000" dirty="0" err="1">
                <a:latin typeface="Consolas" panose="020B0609020204030204" pitchFamily="49" charset="0"/>
              </a:rPr>
              <a:t>vprint</a:t>
            </a:r>
            <a:r>
              <a:rPr lang="en-US" sz="2000" dirty="0">
                <a:latin typeface="Consolas" panose="020B0609020204030204" pitchFamily="49" charset="0"/>
              </a:rPr>
              <a:t>(int </a:t>
            </a:r>
            <a:r>
              <a:rPr lang="en-US" sz="2000" dirty="0">
                <a:solidFill>
                  <a:srgbClr val="00B050"/>
                </a:solidFill>
                <a:latin typeface="Consolas" panose="020B0609020204030204" pitchFamily="49" charset="0"/>
              </a:rPr>
              <a:t>count</a:t>
            </a:r>
            <a:r>
              <a:rPr lang="en-US" sz="2000" dirty="0">
                <a:latin typeface="Consolas" panose="020B0609020204030204" pitchFamily="49" charset="0"/>
              </a:rPr>
              <a:t>, </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va_list</a:t>
            </a: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err="1">
                <a:solidFill>
                  <a:srgbClr val="7030A0"/>
                </a:solidFill>
                <a:latin typeface="Consolas" panose="020B0609020204030204" pitchFamily="49" charset="0"/>
              </a:rPr>
              <a:t>va_start</a:t>
            </a:r>
            <a:r>
              <a:rPr lang="en-US" sz="2000" dirty="0">
                <a:latin typeface="Consolas" panose="020B0609020204030204" pitchFamily="49" charset="0"/>
              </a:rPr>
              <a:t>(</a:t>
            </a:r>
            <a:r>
              <a:rPr lang="en-US" sz="2000" dirty="0" err="1">
                <a:latin typeface="Consolas" panose="020B0609020204030204" pitchFamily="49" charset="0"/>
              </a:rPr>
              <a:t>args</a:t>
            </a:r>
            <a:r>
              <a:rPr lang="en-US" sz="2000" dirty="0">
                <a:latin typeface="Consolas" panose="020B0609020204030204" pitchFamily="49" charset="0"/>
              </a:rPr>
              <a:t>, </a:t>
            </a:r>
            <a:r>
              <a:rPr lang="en-US" sz="2000" dirty="0">
                <a:solidFill>
                  <a:srgbClr val="00B050"/>
                </a:solidFill>
                <a:latin typeface="Consolas" panose="020B0609020204030204" pitchFamily="49" charset="0"/>
              </a:rPr>
              <a:t>count</a:t>
            </a:r>
            <a:r>
              <a:rPr lang="en-US" sz="2000" dirty="0">
                <a:latin typeface="Consolas" panose="020B0609020204030204" pitchFamily="49" charset="0"/>
              </a:rPr>
              <a:t>);</a:t>
            </a:r>
          </a:p>
          <a:p>
            <a:r>
              <a:rPr lang="en-US" sz="2000" dirty="0">
                <a:latin typeface="Consolas" panose="020B0609020204030204" pitchFamily="49" charset="0"/>
              </a:rPr>
              <a:t>    while (count--)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solidFill>
                  <a:srgbClr val="7030A0"/>
                </a:solidFill>
                <a:latin typeface="Consolas" panose="020B0609020204030204" pitchFamily="49" charset="0"/>
              </a:rPr>
              <a:t>va_arg</a:t>
            </a:r>
            <a:r>
              <a:rPr lang="en-US" sz="2000" dirty="0">
                <a:latin typeface="Consolas" panose="020B0609020204030204" pitchFamily="49" charset="0"/>
              </a:rPr>
              <a:t>(</a:t>
            </a:r>
            <a:r>
              <a:rPr lang="en-US" sz="2000" dirty="0" err="1">
                <a:latin typeface="Consolas" panose="020B0609020204030204" pitchFamily="49" charset="0"/>
              </a:rPr>
              <a:t>args</a:t>
            </a:r>
            <a:r>
              <a:rPr lang="en-US" sz="2000" dirty="0">
                <a:latin typeface="Consolas" panose="020B0609020204030204" pitchFamily="49" charset="0"/>
              </a:rPr>
              <a:t>, </a:t>
            </a:r>
            <a:r>
              <a:rPr lang="en-US" sz="2000" dirty="0">
                <a:solidFill>
                  <a:srgbClr val="C00000"/>
                </a:solidFill>
                <a:latin typeface="Consolas" panose="020B0609020204030204" pitchFamily="49" charset="0"/>
              </a:rPr>
              <a:t>double</a:t>
            </a:r>
            <a:r>
              <a:rPr lang="en-US" sz="2000" dirty="0">
                <a:latin typeface="Consolas" panose="020B0609020204030204" pitchFamily="49" charset="0"/>
              </a:rPr>
              <a:t>) &lt;&lt; " ";</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solidFill>
                  <a:srgbClr val="7030A0"/>
                </a:solidFill>
                <a:latin typeface="Consolas" panose="020B0609020204030204" pitchFamily="49" charset="0"/>
              </a:rPr>
              <a:t>va_end</a:t>
            </a:r>
            <a:r>
              <a:rPr lang="en-US" sz="2000" dirty="0">
                <a:latin typeface="Consolas" panose="020B0609020204030204" pitchFamily="49" charset="0"/>
              </a:rPr>
              <a:t>(</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vprint</a:t>
            </a:r>
            <a:r>
              <a:rPr lang="en-US" sz="2000" dirty="0">
                <a:latin typeface="Consolas" panose="020B0609020204030204" pitchFamily="49" charset="0"/>
              </a:rPr>
              <a:t>(</a:t>
            </a:r>
            <a:r>
              <a:rPr lang="en-US" sz="2000" dirty="0">
                <a:solidFill>
                  <a:srgbClr val="00B050"/>
                </a:solidFill>
                <a:latin typeface="Consolas" panose="020B0609020204030204" pitchFamily="49" charset="0"/>
              </a:rPr>
              <a:t>3</a:t>
            </a:r>
            <a:r>
              <a:rPr lang="en-US" sz="2000" dirty="0">
                <a:latin typeface="Consolas" panose="020B0609020204030204" pitchFamily="49" charset="0"/>
              </a:rPr>
              <a:t>, </a:t>
            </a:r>
            <a:r>
              <a:rPr lang="en-US" sz="2000" dirty="0">
                <a:solidFill>
                  <a:srgbClr val="00B0F0"/>
                </a:solidFill>
                <a:latin typeface="Consolas" panose="020B0609020204030204" pitchFamily="49" charset="0"/>
              </a:rPr>
              <a:t>3.14159</a:t>
            </a:r>
            <a:r>
              <a:rPr lang="en-US" sz="2000" dirty="0">
                <a:latin typeface="Consolas" panose="020B0609020204030204" pitchFamily="49" charset="0"/>
              </a:rPr>
              <a:t>, </a:t>
            </a:r>
            <a:r>
              <a:rPr lang="en-US" sz="2000" dirty="0">
                <a:solidFill>
                  <a:srgbClr val="00B0F0"/>
                </a:solidFill>
                <a:latin typeface="Consolas" panose="020B0609020204030204" pitchFamily="49" charset="0"/>
              </a:rPr>
              <a:t>2.718</a:t>
            </a:r>
            <a:r>
              <a:rPr lang="en-US" sz="2000" dirty="0">
                <a:latin typeface="Consolas" panose="020B0609020204030204" pitchFamily="49" charset="0"/>
              </a:rPr>
              <a:t>, </a:t>
            </a:r>
            <a:r>
              <a:rPr lang="en-US" sz="2000" dirty="0">
                <a:solidFill>
                  <a:srgbClr val="00B0F0"/>
                </a:solidFill>
                <a:latin typeface="Consolas" panose="020B0609020204030204" pitchFamily="49" charset="0"/>
              </a:rPr>
              <a:t>32.0</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a:t>
            </a:r>
          </a:p>
        </p:txBody>
      </p:sp>
      <p:sp>
        <p:nvSpPr>
          <p:cNvPr id="20" name="Speech Bubble: Rectangle with Corners Rounded 19">
            <a:extLst>
              <a:ext uri="{FF2B5EF4-FFF2-40B4-BE49-F238E27FC236}">
                <a16:creationId xmlns:a16="http://schemas.microsoft.com/office/drawing/2014/main" id="{583E3D72-0C4A-4649-96D7-EEDD2AA0F5EF}"/>
              </a:ext>
            </a:extLst>
          </p:cNvPr>
          <p:cNvSpPr/>
          <p:nvPr/>
        </p:nvSpPr>
        <p:spPr>
          <a:xfrm>
            <a:off x="7305993" y="914214"/>
            <a:ext cx="4267708" cy="1013456"/>
          </a:xfrm>
          <a:prstGeom prst="wedgeRoundRectCallout">
            <a:avLst>
              <a:gd name="adj1" fmla="val -87213"/>
              <a:gd name="adj2" fmla="val 83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In </a:t>
            </a:r>
            <a:r>
              <a:rPr lang="en-US" sz="2000" noProof="0" dirty="0">
                <a:solidFill>
                  <a:srgbClr val="FFD5D5"/>
                </a:solidFill>
                <a:latin typeface="Corbel" panose="020B0503020204020204" pitchFamily="34" charset="0"/>
              </a:rPr>
              <a:t>C++</a:t>
            </a:r>
            <a:r>
              <a:rPr lang="en-US" sz="2000" noProof="0" dirty="0">
                <a:solidFill>
                  <a:prstClr val="white"/>
                </a:solidFill>
                <a:latin typeface="Corbel" panose="020B0503020204020204" pitchFamily="34" charset="0"/>
              </a:rPr>
              <a:t>, variadic arguments are identified by a </a:t>
            </a:r>
            <a:r>
              <a:rPr lang="en-US" sz="2000" noProof="0" dirty="0">
                <a:solidFill>
                  <a:srgbClr val="FFD5D5"/>
                </a:solidFill>
                <a:latin typeface="Corbel" panose="020B0503020204020204" pitchFamily="34" charset="0"/>
              </a:rPr>
              <a:t>formal parameter </a:t>
            </a:r>
            <a:r>
              <a:rPr lang="en-US" sz="2000" dirty="0">
                <a:solidFill>
                  <a:schemeClr val="bg1"/>
                </a:solidFill>
                <a:latin typeface="Corbel" panose="020B0503020204020204" pitchFamily="34" charset="0"/>
              </a:rPr>
              <a:t>of </a:t>
            </a:r>
            <a:r>
              <a:rPr lang="en-US" sz="2000" dirty="0">
                <a:solidFill>
                  <a:srgbClr val="00FFFF"/>
                </a:solidFill>
                <a:latin typeface="Corbel" panose="020B0503020204020204" pitchFamily="34" charset="0"/>
              </a:rPr>
              <a:t>...</a:t>
            </a:r>
            <a:endParaRPr kumimoji="0" lang="en-US" sz="2000" b="0" i="0" u="none" strike="noStrike" kern="1200" cap="none" spc="0" normalizeH="0" noProof="0" dirty="0">
              <a:ln>
                <a:noFill/>
              </a:ln>
              <a:solidFill>
                <a:srgbClr val="00FFFF"/>
              </a:solidFill>
              <a:effectLst/>
              <a:uLnTx/>
              <a:uFillTx/>
              <a:latin typeface="Corbel" panose="020B0503020204020204" pitchFamily="34" charset="0"/>
            </a:endParaRPr>
          </a:p>
        </p:txBody>
      </p:sp>
      <p:sp>
        <p:nvSpPr>
          <p:cNvPr id="21" name="Speech Bubble: Rectangle with Corners Rounded 20">
            <a:extLst>
              <a:ext uri="{FF2B5EF4-FFF2-40B4-BE49-F238E27FC236}">
                <a16:creationId xmlns:a16="http://schemas.microsoft.com/office/drawing/2014/main" id="{3FC70448-0090-426F-BF18-01C4A78038B3}"/>
              </a:ext>
            </a:extLst>
          </p:cNvPr>
          <p:cNvSpPr/>
          <p:nvPr/>
        </p:nvSpPr>
        <p:spPr>
          <a:xfrm>
            <a:off x="96253" y="172260"/>
            <a:ext cx="4556632" cy="1452196"/>
          </a:xfrm>
          <a:prstGeom prst="wedgeRoundRectCallout">
            <a:avLst>
              <a:gd name="adj1" fmla="val 51894"/>
              <a:gd name="adj2" fmla="val 905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C++ doesn't have any way to determine the </a:t>
            </a:r>
            <a:r>
              <a:rPr lang="en-US" sz="2000" noProof="0" dirty="0">
                <a:solidFill>
                  <a:schemeClr val="accent6">
                    <a:lumMod val="40000"/>
                    <a:lumOff val="60000"/>
                  </a:schemeClr>
                </a:solidFill>
                <a:latin typeface="Corbel" panose="020B0503020204020204" pitchFamily="34" charset="0"/>
              </a:rPr>
              <a:t>number of variable arguments</a:t>
            </a:r>
            <a:r>
              <a:rPr lang="en-US" sz="2000" noProof="0" dirty="0">
                <a:solidFill>
                  <a:prstClr val="white"/>
                </a:solidFill>
                <a:latin typeface="Corbel" panose="020B0503020204020204" pitchFamily="34" charset="0"/>
              </a:rPr>
              <a:t>, so you have to somehow specify this! </a:t>
            </a:r>
            <a:r>
              <a:rPr lang="en-US" sz="2000" noProof="0" dirty="0">
                <a:solidFill>
                  <a:prstClr val="white"/>
                </a:solidFill>
                <a:latin typeface="Corbel" panose="020B0503020204020204" pitchFamily="34" charset="0"/>
                <a:sym typeface="Wingdings" panose="05000000000000000000" pitchFamily="2" charset="2"/>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22" name="Speech Bubble: Rectangle with Corners Rounded 21">
            <a:extLst>
              <a:ext uri="{FF2B5EF4-FFF2-40B4-BE49-F238E27FC236}">
                <a16:creationId xmlns:a16="http://schemas.microsoft.com/office/drawing/2014/main" id="{91CC19A9-6059-45F8-BC68-E80354472644}"/>
              </a:ext>
            </a:extLst>
          </p:cNvPr>
          <p:cNvSpPr/>
          <p:nvPr/>
        </p:nvSpPr>
        <p:spPr>
          <a:xfrm>
            <a:off x="6920307" y="2286000"/>
            <a:ext cx="5039081" cy="1143000"/>
          </a:xfrm>
          <a:prstGeom prst="wedgeRoundRectCallout">
            <a:avLst>
              <a:gd name="adj1" fmla="val -75749"/>
              <a:gd name="adj2" fmla="val 100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To start processing variadic arguments, you call the </a:t>
            </a:r>
            <a:r>
              <a:rPr lang="en-US" sz="2000" dirty="0" err="1">
                <a:solidFill>
                  <a:srgbClr val="D5B8EA"/>
                </a:solidFill>
                <a:latin typeface="Corbel" panose="020B0503020204020204" pitchFamily="34" charset="0"/>
              </a:rPr>
              <a:t>va_start</a:t>
            </a:r>
            <a:r>
              <a:rPr lang="en-US" sz="2000" dirty="0">
                <a:solidFill>
                  <a:srgbClr val="D5B8EA"/>
                </a:solidFill>
                <a:latin typeface="Corbel" panose="020B0503020204020204" pitchFamily="34" charset="0"/>
              </a:rPr>
              <a:t> function </a:t>
            </a:r>
            <a:r>
              <a:rPr lang="en-US" sz="2000" dirty="0">
                <a:solidFill>
                  <a:prstClr val="white"/>
                </a:solidFill>
                <a:latin typeface="Corbel" panose="020B0503020204020204" pitchFamily="34" charset="0"/>
              </a:rPr>
              <a:t>with the name of the </a:t>
            </a:r>
            <a:r>
              <a:rPr lang="en-US" sz="2000" dirty="0">
                <a:solidFill>
                  <a:schemeClr val="accent6">
                    <a:lumMod val="40000"/>
                    <a:lumOff val="60000"/>
                  </a:schemeClr>
                </a:solidFill>
                <a:latin typeface="Corbel" panose="020B0503020204020204" pitchFamily="34" charset="0"/>
              </a:rPr>
              <a:t>last fixed parameter</a:t>
            </a:r>
            <a:r>
              <a:rPr lang="en-US" sz="2000" dirty="0">
                <a:solidFill>
                  <a:prstClr val="white"/>
                </a:solidFill>
                <a:latin typeface="Corbel" panose="020B0503020204020204" pitchFamily="34" charset="0"/>
              </a:rPr>
              <a:t>.</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0" name="Speech Bubble: Rectangle with Corners Rounded 29">
            <a:extLst>
              <a:ext uri="{FF2B5EF4-FFF2-40B4-BE49-F238E27FC236}">
                <a16:creationId xmlns:a16="http://schemas.microsoft.com/office/drawing/2014/main" id="{69A58B8E-B133-4F52-8122-78E767B00E68}"/>
              </a:ext>
            </a:extLst>
          </p:cNvPr>
          <p:cNvSpPr/>
          <p:nvPr/>
        </p:nvSpPr>
        <p:spPr>
          <a:xfrm>
            <a:off x="1503146" y="4717174"/>
            <a:ext cx="3457748" cy="1031163"/>
          </a:xfrm>
          <a:prstGeom prst="wedgeRoundRectCallout">
            <a:avLst>
              <a:gd name="adj1" fmla="val 35848"/>
              <a:gd name="adj2" fmla="val -1439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You then call </a:t>
            </a:r>
            <a:r>
              <a:rPr lang="en-US" sz="2000" noProof="0" dirty="0" err="1">
                <a:solidFill>
                  <a:srgbClr val="D5B8EA"/>
                </a:solidFill>
                <a:latin typeface="Corbel" panose="020B0503020204020204" pitchFamily="34" charset="0"/>
              </a:rPr>
              <a:t>va_arg</a:t>
            </a:r>
            <a:r>
              <a:rPr lang="en-US" sz="2000" noProof="0" dirty="0">
                <a:solidFill>
                  <a:srgbClr val="D5B8EA"/>
                </a:solidFill>
                <a:latin typeface="Corbel" panose="020B0503020204020204" pitchFamily="34" charset="0"/>
              </a:rPr>
              <a:t> </a:t>
            </a:r>
            <a:r>
              <a:rPr lang="en-US" sz="2000" noProof="0" dirty="0">
                <a:solidFill>
                  <a:prstClr val="white"/>
                </a:solidFill>
                <a:latin typeface="Corbel" panose="020B0503020204020204" pitchFamily="34" charset="0"/>
              </a:rPr>
              <a:t>to get each argument and also advance to the next one.</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1" name="Speech Bubble: Rectangle with Corners Rounded 30">
            <a:extLst>
              <a:ext uri="{FF2B5EF4-FFF2-40B4-BE49-F238E27FC236}">
                <a16:creationId xmlns:a16="http://schemas.microsoft.com/office/drawing/2014/main" id="{66DB03F6-AD2C-47EE-93AD-64E119BC1707}"/>
              </a:ext>
            </a:extLst>
          </p:cNvPr>
          <p:cNvSpPr/>
          <p:nvPr/>
        </p:nvSpPr>
        <p:spPr>
          <a:xfrm>
            <a:off x="7231106" y="4480195"/>
            <a:ext cx="3457748" cy="997023"/>
          </a:xfrm>
          <a:prstGeom prst="wedgeRoundRectCallout">
            <a:avLst>
              <a:gd name="adj1" fmla="val -70738"/>
              <a:gd name="adj2" fmla="val -1258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You must specify the </a:t>
            </a:r>
            <a:r>
              <a:rPr lang="en-US" sz="2000" noProof="0" dirty="0">
                <a:solidFill>
                  <a:srgbClr val="F09C76"/>
                </a:solidFill>
                <a:latin typeface="Corbel" panose="020B0503020204020204" pitchFamily="34" charset="0"/>
              </a:rPr>
              <a:t>type </a:t>
            </a:r>
            <a:r>
              <a:rPr lang="en-US" sz="2000" noProof="0" dirty="0">
                <a:solidFill>
                  <a:prstClr val="white"/>
                </a:solidFill>
                <a:latin typeface="Corbel" panose="020B0503020204020204" pitchFamily="34" charset="0"/>
              </a:rPr>
              <a:t>of each value – C++ doesn't know otherwise. </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
        <p:nvSpPr>
          <p:cNvPr id="32" name="Speech Bubble: Rectangle with Corners Rounded 31">
            <a:extLst>
              <a:ext uri="{FF2B5EF4-FFF2-40B4-BE49-F238E27FC236}">
                <a16:creationId xmlns:a16="http://schemas.microsoft.com/office/drawing/2014/main" id="{41834F0C-3C03-4CCD-8AB2-5EC5AB9285B0}"/>
              </a:ext>
            </a:extLst>
          </p:cNvPr>
          <p:cNvSpPr/>
          <p:nvPr/>
        </p:nvSpPr>
        <p:spPr>
          <a:xfrm>
            <a:off x="379058" y="5403778"/>
            <a:ext cx="3321856" cy="1074024"/>
          </a:xfrm>
          <a:prstGeom prst="wedgeRoundRectCallout">
            <a:avLst>
              <a:gd name="adj1" fmla="val 33093"/>
              <a:gd name="adj2" fmla="val -1536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Finally, you call </a:t>
            </a:r>
            <a:r>
              <a:rPr lang="en-US" sz="2000" noProof="0" dirty="0" err="1">
                <a:solidFill>
                  <a:srgbClr val="D5B8EA"/>
                </a:solidFill>
                <a:latin typeface="Corbel" panose="020B0503020204020204" pitchFamily="34" charset="0"/>
              </a:rPr>
              <a:t>va_end</a:t>
            </a:r>
            <a:r>
              <a:rPr lang="en-US" sz="2000" noProof="0" dirty="0">
                <a:solidFill>
                  <a:srgbClr val="D5B8EA"/>
                </a:solidFill>
                <a:latin typeface="Corbel" panose="020B0503020204020204" pitchFamily="34" charset="0"/>
              </a:rPr>
              <a:t> </a:t>
            </a:r>
            <a:r>
              <a:rPr lang="en-US" sz="2000" noProof="0" dirty="0">
                <a:solidFill>
                  <a:prstClr val="white"/>
                </a:solidFill>
                <a:latin typeface="Corbel" panose="020B0503020204020204" pitchFamily="34" charset="0"/>
              </a:rPr>
              <a:t>to finish processing the variable arguments.</a:t>
            </a:r>
            <a:endPar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62081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1.25E-6 3.33333E-6 L -0.05534 -0.06991 " pathEditMode="relative" rAng="0" ptsTypes="AA">
                                      <p:cBhvr>
                                        <p:cTn id="59" dur="2000" fill="hold"/>
                                        <p:tgtEl>
                                          <p:spTgt spid="22"/>
                                        </p:tgtEl>
                                        <p:attrNameLst>
                                          <p:attrName>ppt_x</p:attrName>
                                          <p:attrName>ppt_y</p:attrName>
                                        </p:attrNameLst>
                                      </p:cBhvr>
                                      <p:rCtr x="-2773" y="-3495"/>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
                                            <p:txEl>
                                              <p:pRg st="6" end="6"/>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31"/>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down)">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0" grpId="0" animBg="1"/>
      <p:bldP spid="20" grpId="1" animBg="1"/>
      <p:bldP spid="21" grpId="0" animBg="1"/>
      <p:bldP spid="21" grpId="1" animBg="1"/>
      <p:bldP spid="22" grpId="0" animBg="1"/>
      <p:bldP spid="22" grpId="1" animBg="1"/>
      <p:bldP spid="22" grpId="2" animBg="1"/>
      <p:bldP spid="30" grpId="0" animBg="1"/>
      <p:bldP spid="30" grpId="1" animBg="1"/>
      <p:bldP spid="31" grpId="0" animBg="1"/>
      <p:bldP spid="31" grpId="1" animBg="1"/>
      <p:bldP spid="32" grpId="0" animBg="1"/>
      <p:bldP spid="3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34178" y="1154016"/>
            <a:ext cx="4249011" cy="830997"/>
          </a:xfrm>
          <a:prstGeom prst="rect">
            <a:avLst/>
          </a:prstGeom>
          <a:noFill/>
        </p:spPr>
        <p:txBody>
          <a:bodyPr wrap="square">
            <a:spAutoFit/>
          </a:bodyPr>
          <a:lstStyle/>
          <a:p>
            <a:pPr algn="ctr"/>
            <a:r>
              <a:rPr lang="en-US" sz="2400" dirty="0"/>
              <a:t>Consider the following program, which compiles just fine...</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Parameter Passing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68501" y="1154016"/>
            <a:ext cx="7185056" cy="244975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def </a:t>
            </a:r>
            <a:r>
              <a:rPr lang="en-US" sz="2000" dirty="0" err="1">
                <a:latin typeface="Consolas" panose="020B0609020204030204" pitchFamily="49" charset="0"/>
              </a:rPr>
              <a:t>some_func</a:t>
            </a:r>
            <a:r>
              <a:rPr lang="en-US" sz="2000" dirty="0">
                <a:latin typeface="Consolas" panose="020B0609020204030204" pitchFamily="49" charset="0"/>
              </a:rPr>
              <a:t>(foo: 0, bar: 1, grill: "lamb chops")</a:t>
            </a:r>
          </a:p>
          <a:p>
            <a:r>
              <a:rPr lang="en-US" sz="2000" dirty="0">
                <a:latin typeface="Consolas" panose="020B0609020204030204" pitchFamily="49" charset="0"/>
              </a:rPr>
              <a:t>  puts "foo is #{foo}"</a:t>
            </a:r>
          </a:p>
          <a:p>
            <a:r>
              <a:rPr lang="en-US" sz="2000" dirty="0">
                <a:latin typeface="Consolas" panose="020B0609020204030204" pitchFamily="49" charset="0"/>
              </a:rPr>
              <a:t>  puts "bar is #{bar}"</a:t>
            </a:r>
          </a:p>
          <a:p>
            <a:r>
              <a:rPr lang="en-US" sz="2000" dirty="0">
                <a:latin typeface="Consolas" panose="020B0609020204030204" pitchFamily="49" charset="0"/>
              </a:rPr>
              <a:t>  puts "grill is #{grill}"</a:t>
            </a:r>
          </a:p>
          <a:p>
            <a:r>
              <a:rPr lang="en-US" sz="2000" dirty="0">
                <a:latin typeface="Consolas" panose="020B0609020204030204" pitchFamily="49" charset="0"/>
              </a:rPr>
              <a:t>end</a:t>
            </a:r>
          </a:p>
          <a:p>
            <a:r>
              <a:rPr lang="en-US" sz="2000" dirty="0">
                <a:latin typeface="Consolas" panose="020B0609020204030204" pitchFamily="49" charset="0"/>
              </a:rPr>
              <a:t> </a:t>
            </a:r>
          </a:p>
          <a:p>
            <a:r>
              <a:rPr lang="en-US" sz="2000" dirty="0" err="1">
                <a:latin typeface="Consolas" panose="020B0609020204030204" pitchFamily="49" charset="0"/>
              </a:rPr>
              <a:t>some_func</a:t>
            </a:r>
            <a:r>
              <a:rPr lang="en-US" sz="2000" dirty="0">
                <a:latin typeface="Consolas" panose="020B0609020204030204" pitchFamily="49" charset="0"/>
              </a:rPr>
              <a:t>(</a:t>
            </a:r>
            <a:r>
              <a:rPr lang="en-US" sz="2000" dirty="0">
                <a:solidFill>
                  <a:srgbClr val="00FFFF"/>
                </a:solidFill>
                <a:latin typeface="Consolas" panose="020B0609020204030204" pitchFamily="49" charset="0"/>
              </a:rPr>
              <a:t>foo:</a:t>
            </a:r>
            <a:r>
              <a:rPr lang="en-US" sz="2000" dirty="0">
                <a:latin typeface="Consolas" panose="020B0609020204030204" pitchFamily="49" charset="0"/>
              </a:rPr>
              <a:t>5,</a:t>
            </a:r>
            <a:r>
              <a:rPr lang="en-US" sz="2000" dirty="0">
                <a:solidFill>
                  <a:srgbClr val="00FFFF"/>
                </a:solidFill>
                <a:latin typeface="Consolas" panose="020B0609020204030204" pitchFamily="49" charset="0"/>
              </a:rPr>
              <a:t>bar:</a:t>
            </a:r>
            <a:r>
              <a:rPr lang="en-US" sz="2000" dirty="0">
                <a:latin typeface="Consolas" panose="020B0609020204030204" pitchFamily="49" charset="0"/>
              </a:rPr>
              <a:t>1,</a:t>
            </a:r>
            <a:r>
              <a:rPr lang="en-US" sz="2000" dirty="0">
                <a:solidFill>
                  <a:srgbClr val="00FFFF"/>
                </a:solidFill>
                <a:latin typeface="Consolas" panose="020B0609020204030204" pitchFamily="49" charset="0"/>
              </a:rPr>
              <a:t>grill:</a:t>
            </a:r>
            <a:r>
              <a:rPr lang="en-US" sz="2000" dirty="0">
                <a:latin typeface="Consolas" panose="020B0609020204030204" pitchFamily="49" charset="0"/>
              </a:rPr>
              <a:t>"zucchini")</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493867" y="3211310"/>
            <a:ext cx="4529632" cy="830997"/>
          </a:xfrm>
          <a:prstGeom prst="rect">
            <a:avLst/>
          </a:prstGeom>
          <a:noFill/>
        </p:spPr>
        <p:txBody>
          <a:bodyPr wrap="square">
            <a:spAutoFit/>
          </a:bodyPr>
          <a:lstStyle/>
          <a:p>
            <a:pPr algn="ctr"/>
            <a:r>
              <a:rPr lang="en-US" sz="2400" dirty="0"/>
              <a:t>The program now results in a </a:t>
            </a:r>
            <a:r>
              <a:rPr lang="en-US" sz="2400"/>
              <a:t>compilation error.</a:t>
            </a:r>
            <a:endParaRPr lang="en-US" sz="2400" dirty="0"/>
          </a:p>
        </p:txBody>
      </p:sp>
      <p:sp>
        <p:nvSpPr>
          <p:cNvPr id="43" name="TextBox 42">
            <a:extLst>
              <a:ext uri="{FF2B5EF4-FFF2-40B4-BE49-F238E27FC236}">
                <a16:creationId xmlns:a16="http://schemas.microsoft.com/office/drawing/2014/main" id="{14C01BF5-7FAE-4BFE-8C14-15DE3372ADE8}"/>
              </a:ext>
            </a:extLst>
          </p:cNvPr>
          <p:cNvSpPr txBox="1"/>
          <p:nvPr/>
        </p:nvSpPr>
        <p:spPr>
          <a:xfrm>
            <a:off x="7908043" y="4239957"/>
            <a:ext cx="3701280" cy="1200329"/>
          </a:xfrm>
          <a:prstGeom prst="rect">
            <a:avLst/>
          </a:prstGeom>
          <a:noFill/>
        </p:spPr>
        <p:txBody>
          <a:bodyPr wrap="square">
            <a:spAutoFit/>
          </a:bodyPr>
          <a:lstStyle/>
          <a:p>
            <a:pPr algn="ctr"/>
            <a:r>
              <a:rPr lang="en-US" sz="2400" dirty="0"/>
              <a:t>Does this language </a:t>
            </a:r>
            <a:r>
              <a:rPr lang="en-US" sz="2400" dirty="0">
                <a:solidFill>
                  <a:srgbClr val="7030A0"/>
                </a:solidFill>
              </a:rPr>
              <a:t>require</a:t>
            </a:r>
            <a:r>
              <a:rPr lang="en-US" sz="2400" dirty="0"/>
              <a:t> </a:t>
            </a:r>
            <a:r>
              <a:rPr lang="en-US" sz="2400" dirty="0">
                <a:solidFill>
                  <a:srgbClr val="00B0F0"/>
                </a:solidFill>
              </a:rPr>
              <a:t>argument labels </a:t>
            </a:r>
            <a:r>
              <a:rPr lang="en-US" sz="2400" dirty="0"/>
              <a:t>or are they optional?</a:t>
            </a:r>
          </a:p>
        </p:txBody>
      </p:sp>
      <p:sp>
        <p:nvSpPr>
          <p:cNvPr id="46" name="TextBox 45">
            <a:extLst>
              <a:ext uri="{FF2B5EF4-FFF2-40B4-BE49-F238E27FC236}">
                <a16:creationId xmlns:a16="http://schemas.microsoft.com/office/drawing/2014/main" id="{235CEAF1-AC33-4405-87DD-DB9D61B70BE5}"/>
              </a:ext>
            </a:extLst>
          </p:cNvPr>
          <p:cNvSpPr txBox="1"/>
          <p:nvPr/>
        </p:nvSpPr>
        <p:spPr>
          <a:xfrm>
            <a:off x="7998758" y="5868515"/>
            <a:ext cx="3532677" cy="769441"/>
          </a:xfrm>
          <a:prstGeom prst="rect">
            <a:avLst/>
          </a:prstGeom>
          <a:noFill/>
        </p:spPr>
        <p:txBody>
          <a:bodyPr wrap="square">
            <a:spAutoFit/>
          </a:bodyPr>
          <a:lstStyle/>
          <a:p>
            <a:pPr algn="ctr"/>
            <a:r>
              <a:rPr lang="en-US" sz="4400" dirty="0">
                <a:latin typeface="Corbel" panose="020B0503020204020204" pitchFamily="34" charset="0"/>
              </a:rPr>
              <a:t>This is Ruby!</a:t>
            </a:r>
            <a:endParaRPr lang="en-US" sz="4400" dirty="0"/>
          </a:p>
        </p:txBody>
      </p:sp>
      <p:sp>
        <p:nvSpPr>
          <p:cNvPr id="19" name="TextBox 18">
            <a:extLst>
              <a:ext uri="{FF2B5EF4-FFF2-40B4-BE49-F238E27FC236}">
                <a16:creationId xmlns:a16="http://schemas.microsoft.com/office/drawing/2014/main" id="{EB984BB9-8F0C-42AD-B12C-5789CB5CD70C}"/>
              </a:ext>
            </a:extLst>
          </p:cNvPr>
          <p:cNvSpPr txBox="1"/>
          <p:nvPr/>
        </p:nvSpPr>
        <p:spPr>
          <a:xfrm>
            <a:off x="7634178" y="2182663"/>
            <a:ext cx="4249011" cy="830997"/>
          </a:xfrm>
          <a:prstGeom prst="rect">
            <a:avLst/>
          </a:prstGeom>
          <a:noFill/>
        </p:spPr>
        <p:txBody>
          <a:bodyPr wrap="square">
            <a:spAutoFit/>
          </a:bodyPr>
          <a:lstStyle/>
          <a:p>
            <a:pPr algn="ctr"/>
            <a:r>
              <a:rPr lang="en-US" sz="2400" dirty="0"/>
              <a:t>We find when we remove the </a:t>
            </a:r>
            <a:r>
              <a:rPr lang="en-US" sz="2400" dirty="0">
                <a:solidFill>
                  <a:srgbClr val="FF0000"/>
                </a:solidFill>
              </a:rPr>
              <a:t>default value </a:t>
            </a:r>
            <a:r>
              <a:rPr lang="en-US" sz="2400" dirty="0"/>
              <a:t>from </a:t>
            </a:r>
            <a:r>
              <a:rPr lang="en-US" sz="2400" dirty="0">
                <a:solidFill>
                  <a:srgbClr val="FF0000"/>
                </a:solidFill>
              </a:rPr>
              <a:t>bar</a:t>
            </a:r>
            <a:r>
              <a:rPr lang="en-US" sz="2400" dirty="0"/>
              <a:t>...</a:t>
            </a:r>
          </a:p>
        </p:txBody>
      </p:sp>
      <p:cxnSp>
        <p:nvCxnSpPr>
          <p:cNvPr id="3" name="Straight Connector 2">
            <a:extLst>
              <a:ext uri="{FF2B5EF4-FFF2-40B4-BE49-F238E27FC236}">
                <a16:creationId xmlns:a16="http://schemas.microsoft.com/office/drawing/2014/main" id="{0112E7F3-4EA8-4A04-93E9-29942299514E}"/>
              </a:ext>
            </a:extLst>
          </p:cNvPr>
          <p:cNvCxnSpPr>
            <a:cxnSpLocks/>
          </p:cNvCxnSpPr>
          <p:nvPr/>
        </p:nvCxnSpPr>
        <p:spPr>
          <a:xfrm>
            <a:off x="3761029" y="1382804"/>
            <a:ext cx="421294" cy="1867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F021D34-C86F-40AA-81A5-AE10A70541F6}"/>
              </a:ext>
            </a:extLst>
          </p:cNvPr>
          <p:cNvSpPr/>
          <p:nvPr/>
        </p:nvSpPr>
        <p:spPr>
          <a:xfrm>
            <a:off x="3758135" y="1235158"/>
            <a:ext cx="445519" cy="38778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8130194-7081-4A4C-8314-54D0ECBD0F5A}"/>
              </a:ext>
            </a:extLst>
          </p:cNvPr>
          <p:cNvSpPr txBox="1"/>
          <p:nvPr/>
        </p:nvSpPr>
        <p:spPr>
          <a:xfrm>
            <a:off x="168501" y="3932385"/>
            <a:ext cx="7185056" cy="400110"/>
          </a:xfrm>
          <a:prstGeom prst="rect">
            <a:avLst/>
          </a:prstGeom>
          <a:noFill/>
        </p:spPr>
        <p:txBody>
          <a:bodyPr wrap="square">
            <a:spAutoFit/>
          </a:bodyPr>
          <a:lstStyle/>
          <a:p>
            <a:pPr algn="ctr"/>
            <a:r>
              <a:rPr lang="en-US" sz="2000" dirty="0"/>
              <a:t>Answer: It does NOT require argument labels! Here's why:</a:t>
            </a:r>
          </a:p>
        </p:txBody>
      </p:sp>
      <p:sp>
        <p:nvSpPr>
          <p:cNvPr id="26" name="Rectangle 25">
            <a:extLst>
              <a:ext uri="{FF2B5EF4-FFF2-40B4-BE49-F238E27FC236}">
                <a16:creationId xmlns:a16="http://schemas.microsoft.com/office/drawing/2014/main" id="{8190E1F3-69B8-454B-A90B-A94D090FF1F8}"/>
              </a:ext>
            </a:extLst>
          </p:cNvPr>
          <p:cNvSpPr/>
          <p:nvPr/>
        </p:nvSpPr>
        <p:spPr>
          <a:xfrm>
            <a:off x="119830" y="4626739"/>
            <a:ext cx="7185056" cy="10772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 Is this passing 5 to foo, or 5 to bar?</a:t>
            </a:r>
          </a:p>
          <a:p>
            <a:r>
              <a:rPr lang="en-US" sz="2000" dirty="0">
                <a:latin typeface="Consolas" panose="020B0609020204030204" pitchFamily="49" charset="0"/>
              </a:rPr>
              <a:t># The compiler has no way of knowing.</a:t>
            </a:r>
          </a:p>
          <a:p>
            <a:r>
              <a:rPr lang="en-US" sz="2000" dirty="0" err="1">
                <a:latin typeface="Consolas" panose="020B0609020204030204" pitchFamily="49" charset="0"/>
              </a:rPr>
              <a:t>some_func</a:t>
            </a:r>
            <a:r>
              <a:rPr lang="en-US" sz="2000" dirty="0">
                <a:latin typeface="Consolas" panose="020B0609020204030204" pitchFamily="49" charset="0"/>
              </a:rPr>
              <a:t>(5,</a:t>
            </a:r>
            <a:r>
              <a:rPr lang="en-US" sz="2000" dirty="0">
                <a:solidFill>
                  <a:srgbClr val="00FFFF"/>
                </a:solidFill>
                <a:latin typeface="Consolas" panose="020B0609020204030204" pitchFamily="49" charset="0"/>
              </a:rPr>
              <a:t> </a:t>
            </a:r>
            <a:r>
              <a:rPr lang="en-US" sz="2000" dirty="0" err="1">
                <a:solidFill>
                  <a:srgbClr val="00FFFF"/>
                </a:solidFill>
                <a:latin typeface="Consolas" panose="020B0609020204030204" pitchFamily="49" charset="0"/>
              </a:rPr>
              <a:t>grill:</a:t>
            </a:r>
            <a:r>
              <a:rPr lang="en-US" sz="2000" dirty="0" err="1">
                <a:latin typeface="Consolas" panose="020B0609020204030204" pitchFamily="49" charset="0"/>
              </a:rPr>
              <a:t>"zucchini</a:t>
            </a:r>
            <a:r>
              <a:rPr lang="en-US" sz="2000" dirty="0">
                <a:latin typeface="Consolas" panose="020B0609020204030204" pitchFamily="49" charset="0"/>
              </a:rPr>
              <a:t>")</a:t>
            </a:r>
          </a:p>
        </p:txBody>
      </p:sp>
      <p:sp>
        <p:nvSpPr>
          <p:cNvPr id="17" name="Rectangle 16">
            <a:extLst>
              <a:ext uri="{FF2B5EF4-FFF2-40B4-BE49-F238E27FC236}">
                <a16:creationId xmlns:a16="http://schemas.microsoft.com/office/drawing/2014/main" id="{34EBD95C-46E2-4BA3-AE24-D794FC5CF0F7}"/>
              </a:ext>
            </a:extLst>
          </p:cNvPr>
          <p:cNvSpPr/>
          <p:nvPr/>
        </p:nvSpPr>
        <p:spPr>
          <a:xfrm>
            <a:off x="7494693" y="5780490"/>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493867" y="5786962"/>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68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9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animBg="1"/>
      <p:bldP spid="27" grpId="0"/>
      <p:bldP spid="43" grpId="0"/>
      <p:bldP spid="46" grpId="0"/>
      <p:bldP spid="19" grpId="0"/>
      <p:bldP spid="5" grpId="0" animBg="1"/>
      <p:bldP spid="24" grpId="0"/>
      <p:bldP spid="26" grpId="0" uiExpand="1" animBg="1"/>
      <p:bldP spid="17" grpId="0" animBg="1"/>
      <p:bldP spid="17" grpId="1" animBg="1"/>
      <p:bldP spid="18" grpId="0" animBg="1"/>
      <p:bldP spid="1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Returning Results and Handling Errors</a:t>
            </a:r>
            <a:endParaRPr lang="en-US" sz="4400" dirty="0">
              <a:latin typeface="Corbel" panose="020B0503020204020204" pitchFamily="34" charset="0"/>
            </a:endParaRP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9115C-5503-4448-AEB5-312D349D736B}"/>
              </a:ext>
            </a:extLst>
          </p:cNvPr>
          <p:cNvSpPr txBox="1"/>
          <p:nvPr/>
        </p:nvSpPr>
        <p:spPr>
          <a:xfrm>
            <a:off x="1771293" y="4576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6" name="TextBox 5">
            <a:extLst>
              <a:ext uri="{FF2B5EF4-FFF2-40B4-BE49-F238E27FC236}">
                <a16:creationId xmlns:a16="http://schemas.microsoft.com/office/drawing/2014/main" id="{2079F3E0-0C5C-482D-8672-F7F4683574D7}"/>
              </a:ext>
            </a:extLst>
          </p:cNvPr>
          <p:cNvSpPr txBox="1"/>
          <p:nvPr/>
        </p:nvSpPr>
        <p:spPr>
          <a:xfrm>
            <a:off x="1481824" y="5247283"/>
            <a:ext cx="9390964" cy="830997"/>
          </a:xfrm>
          <a:prstGeom prst="rect">
            <a:avLst/>
          </a:prstGeom>
          <a:noFill/>
        </p:spPr>
        <p:txBody>
          <a:bodyPr wrap="square" rtlCol="0">
            <a:spAutoFit/>
          </a:bodyPr>
          <a:lstStyle/>
          <a:p>
            <a:pPr algn="ctr"/>
            <a:r>
              <a:rPr lang="en-US" sz="2400" dirty="0"/>
              <a:t>Take a new language and figure out its approach to returning </a:t>
            </a:r>
            <a:r>
              <a:rPr lang="en-US" sz="2400" dirty="0">
                <a:solidFill>
                  <a:srgbClr val="FF0000"/>
                </a:solidFill>
              </a:rPr>
              <a:t>results</a:t>
            </a:r>
            <a:r>
              <a:rPr lang="en-US" sz="2400" dirty="0"/>
              <a:t> and handling </a:t>
            </a:r>
            <a:r>
              <a:rPr lang="en-US" sz="2400" dirty="0">
                <a:solidFill>
                  <a:srgbClr val="FF0000"/>
                </a:solidFill>
              </a:rPr>
              <a:t>errors</a:t>
            </a:r>
            <a:r>
              <a:rPr lang="en-US" sz="2400" dirty="0"/>
              <a:t> in functions.</a:t>
            </a:r>
          </a:p>
        </p:txBody>
      </p:sp>
    </p:spTree>
    <p:extLst>
      <p:ext uri="{BB962C8B-B14F-4D97-AF65-F5344CB8AC3E}">
        <p14:creationId xmlns:p14="http://schemas.microsoft.com/office/powerpoint/2010/main" val="21063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Returning Values and Error Handling</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346185" cy="526001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11723" y="1327486"/>
            <a:ext cx="7020432" cy="707886"/>
          </a:xfrm>
          <a:prstGeom prst="rect">
            <a:avLst/>
          </a:prstGeom>
          <a:noFill/>
        </p:spPr>
        <p:txBody>
          <a:bodyPr wrap="square">
            <a:spAutoFit/>
          </a:bodyPr>
          <a:lstStyle/>
          <a:p>
            <a:pPr algn="ctr"/>
            <a:r>
              <a:rPr lang="en-US" sz="2000" dirty="0">
                <a:latin typeface="Corbel" panose="020B0503020204020204" pitchFamily="34" charset="0"/>
              </a:rPr>
              <a:t>In addition to returning values (e.g., the square root of a number) functions often need to communicate error conditions.</a:t>
            </a:r>
          </a:p>
        </p:txBody>
      </p:sp>
      <p:sp>
        <p:nvSpPr>
          <p:cNvPr id="10" name="TextBox 9">
            <a:extLst>
              <a:ext uri="{FF2B5EF4-FFF2-40B4-BE49-F238E27FC236}">
                <a16:creationId xmlns:a16="http://schemas.microsoft.com/office/drawing/2014/main" id="{BD2C389E-E3FC-46A0-AEBD-EE8CCEB03442}"/>
              </a:ext>
            </a:extLst>
          </p:cNvPr>
          <p:cNvSpPr txBox="1"/>
          <p:nvPr/>
        </p:nvSpPr>
        <p:spPr>
          <a:xfrm>
            <a:off x="3014582" y="3435346"/>
            <a:ext cx="6614714" cy="707886"/>
          </a:xfrm>
          <a:prstGeom prst="rect">
            <a:avLst/>
          </a:prstGeom>
          <a:noFill/>
        </p:spPr>
        <p:txBody>
          <a:bodyPr wrap="square">
            <a:spAutoFit/>
          </a:bodyPr>
          <a:lstStyle/>
          <a:p>
            <a:pPr algn="ctr"/>
            <a:r>
              <a:rPr lang="en-US" sz="2000" dirty="0"/>
              <a:t>For instance, functions used </a:t>
            </a:r>
            <a:r>
              <a:rPr lang="en-US" sz="2000" dirty="0" err="1"/>
              <a:t>enums</a:t>
            </a:r>
            <a:r>
              <a:rPr lang="en-US" sz="2000" dirty="0"/>
              <a:t> (</a:t>
            </a:r>
            <a:r>
              <a:rPr lang="en-US" sz="2000" dirty="0">
                <a:solidFill>
                  <a:srgbClr val="00B050"/>
                </a:solidFill>
              </a:rPr>
              <a:t>success</a:t>
            </a:r>
            <a:r>
              <a:rPr lang="en-US" sz="2000" dirty="0"/>
              <a:t>, </a:t>
            </a:r>
            <a:r>
              <a:rPr lang="en-US" sz="2000" dirty="0">
                <a:solidFill>
                  <a:srgbClr val="FF0000"/>
                </a:solidFill>
              </a:rPr>
              <a:t>failure</a:t>
            </a:r>
            <a:r>
              <a:rPr lang="en-US" sz="2000" dirty="0"/>
              <a:t>) or</a:t>
            </a:r>
            <a:r>
              <a:rPr lang="en-US" sz="2000" dirty="0">
                <a:solidFill>
                  <a:srgbClr val="00B0F0"/>
                </a:solidFill>
              </a:rPr>
              <a:t> sentinel values</a:t>
            </a:r>
            <a:r>
              <a:rPr lang="en-US" sz="2000" dirty="0"/>
              <a:t> (</a:t>
            </a:r>
            <a:r>
              <a:rPr lang="en-US" sz="2000" dirty="0">
                <a:solidFill>
                  <a:srgbClr val="0070C0"/>
                </a:solidFill>
              </a:rPr>
              <a:t>-1</a:t>
            </a:r>
            <a:r>
              <a:rPr lang="en-US" sz="2000" dirty="0"/>
              <a:t>, </a:t>
            </a:r>
            <a:r>
              <a:rPr lang="en-US" sz="2000" dirty="0">
                <a:solidFill>
                  <a:srgbClr val="0070C0"/>
                </a:solidFill>
              </a:rPr>
              <a:t>null</a:t>
            </a:r>
            <a:r>
              <a:rPr lang="en-US" sz="2000" dirty="0"/>
              <a:t>, or </a:t>
            </a:r>
            <a:r>
              <a:rPr lang="en-US" sz="2000" dirty="0">
                <a:solidFill>
                  <a:srgbClr val="0070C0"/>
                </a:solidFill>
              </a:rPr>
              <a:t>false</a:t>
            </a:r>
            <a:r>
              <a:rPr lang="en-US" sz="2000" dirty="0"/>
              <a:t>) to report results/errors.</a:t>
            </a:r>
          </a:p>
        </p:txBody>
      </p:sp>
      <p:sp>
        <p:nvSpPr>
          <p:cNvPr id="12" name="TextBox 11">
            <a:extLst>
              <a:ext uri="{FF2B5EF4-FFF2-40B4-BE49-F238E27FC236}">
                <a16:creationId xmlns:a16="http://schemas.microsoft.com/office/drawing/2014/main" id="{F505BDBB-316C-4B5C-A4A4-856C3058DC06}"/>
              </a:ext>
            </a:extLst>
          </p:cNvPr>
          <p:cNvSpPr txBox="1"/>
          <p:nvPr/>
        </p:nvSpPr>
        <p:spPr>
          <a:xfrm>
            <a:off x="3060567" y="4489276"/>
            <a:ext cx="6522744" cy="707886"/>
          </a:xfrm>
          <a:prstGeom prst="rect">
            <a:avLst/>
          </a:prstGeom>
          <a:noFill/>
        </p:spPr>
        <p:txBody>
          <a:bodyPr wrap="square">
            <a:spAutoFit/>
          </a:bodyPr>
          <a:lstStyle/>
          <a:p>
            <a:pPr algn="ctr"/>
            <a:r>
              <a:rPr lang="en-US" sz="2000" dirty="0"/>
              <a:t>This created a hodge-podge of different error-handling approaches, and introduced its own set of bugs and issues.</a:t>
            </a:r>
          </a:p>
        </p:txBody>
      </p:sp>
      <p:sp>
        <p:nvSpPr>
          <p:cNvPr id="14" name="TextBox 13">
            <a:extLst>
              <a:ext uri="{FF2B5EF4-FFF2-40B4-BE49-F238E27FC236}">
                <a16:creationId xmlns:a16="http://schemas.microsoft.com/office/drawing/2014/main" id="{8723ADB5-E793-498C-BF41-AB280A300B1E}"/>
              </a:ext>
            </a:extLst>
          </p:cNvPr>
          <p:cNvSpPr txBox="1"/>
          <p:nvPr/>
        </p:nvSpPr>
        <p:spPr>
          <a:xfrm>
            <a:off x="2854120" y="5543204"/>
            <a:ext cx="6935638" cy="707886"/>
          </a:xfrm>
          <a:prstGeom prst="rect">
            <a:avLst/>
          </a:prstGeom>
          <a:noFill/>
        </p:spPr>
        <p:txBody>
          <a:bodyPr wrap="square">
            <a:spAutoFit/>
          </a:bodyPr>
          <a:lstStyle/>
          <a:p>
            <a:pPr algn="ctr"/>
            <a:r>
              <a:rPr lang="en-US" sz="2000" dirty="0"/>
              <a:t>So as languages have evolved, they've started providing explicit mechanisms for dealing with results and errors.</a:t>
            </a:r>
          </a:p>
        </p:txBody>
      </p:sp>
      <p:sp>
        <p:nvSpPr>
          <p:cNvPr id="11" name="TextBox 10">
            <a:extLst>
              <a:ext uri="{FF2B5EF4-FFF2-40B4-BE49-F238E27FC236}">
                <a16:creationId xmlns:a16="http://schemas.microsoft.com/office/drawing/2014/main" id="{65B94836-1177-4D78-AB45-20832D4AEE8E}"/>
              </a:ext>
            </a:extLst>
          </p:cNvPr>
          <p:cNvSpPr txBox="1"/>
          <p:nvPr/>
        </p:nvSpPr>
        <p:spPr>
          <a:xfrm>
            <a:off x="2974833" y="2381416"/>
            <a:ext cx="6694212" cy="707886"/>
          </a:xfrm>
          <a:prstGeom prst="rect">
            <a:avLst/>
          </a:prstGeom>
          <a:noFill/>
        </p:spPr>
        <p:txBody>
          <a:bodyPr wrap="square">
            <a:spAutoFit/>
          </a:bodyPr>
          <a:lstStyle/>
          <a:p>
            <a:pPr algn="ctr"/>
            <a:r>
              <a:rPr lang="en-US" sz="2000" dirty="0"/>
              <a:t>Early on, languages had no real support for this, so folks would just roll their own solutions.</a:t>
            </a:r>
          </a:p>
        </p:txBody>
      </p:sp>
    </p:spTree>
    <p:extLst>
      <p:ext uri="{BB962C8B-B14F-4D97-AF65-F5344CB8AC3E}">
        <p14:creationId xmlns:p14="http://schemas.microsoft.com/office/powerpoint/2010/main" val="57505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2" grpId="0"/>
      <p:bldP spid="1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How Functions Pass Parameters</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346185" cy="470903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31158" y="1289385"/>
            <a:ext cx="7020432" cy="830997"/>
          </a:xfrm>
          <a:prstGeom prst="rect">
            <a:avLst/>
          </a:prstGeom>
          <a:noFill/>
        </p:spPr>
        <p:txBody>
          <a:bodyPr wrap="square">
            <a:spAutoFit/>
          </a:bodyPr>
          <a:lstStyle/>
          <a:p>
            <a:pPr algn="ctr"/>
            <a:r>
              <a:rPr lang="en-US" sz="2400" dirty="0">
                <a:latin typeface="Corbel" panose="020B0503020204020204" pitchFamily="34" charset="0"/>
              </a:rPr>
              <a:t>Languages vary in both the syntax and semantics of how they pass parameters to functions. </a:t>
            </a:r>
          </a:p>
        </p:txBody>
      </p:sp>
      <p:sp>
        <p:nvSpPr>
          <p:cNvPr id="12" name="TextBox 11">
            <a:extLst>
              <a:ext uri="{FF2B5EF4-FFF2-40B4-BE49-F238E27FC236}">
                <a16:creationId xmlns:a16="http://schemas.microsoft.com/office/drawing/2014/main" id="{F505BDBB-316C-4B5C-A4A4-856C3058DC06}"/>
              </a:ext>
            </a:extLst>
          </p:cNvPr>
          <p:cNvSpPr txBox="1"/>
          <p:nvPr/>
        </p:nvSpPr>
        <p:spPr>
          <a:xfrm>
            <a:off x="3127627" y="2249912"/>
            <a:ext cx="6522744" cy="1200329"/>
          </a:xfrm>
          <a:prstGeom prst="rect">
            <a:avLst/>
          </a:prstGeom>
          <a:noFill/>
        </p:spPr>
        <p:txBody>
          <a:bodyPr wrap="square">
            <a:spAutoFit/>
          </a:bodyPr>
          <a:lstStyle/>
          <a:p>
            <a:pPr algn="ctr"/>
            <a:r>
              <a:rPr lang="en-US" sz="2400" dirty="0">
                <a:solidFill>
                  <a:srgbClr val="00B0F0"/>
                </a:solidFill>
              </a:rPr>
              <a:t>Syntax: </a:t>
            </a:r>
          </a:p>
          <a:p>
            <a:pPr algn="ctr"/>
            <a:r>
              <a:rPr lang="en-US" sz="2400" dirty="0"/>
              <a:t>f(</a:t>
            </a:r>
            <a:r>
              <a:rPr lang="en-US" sz="2400" dirty="0">
                <a:solidFill>
                  <a:srgbClr val="0070C0"/>
                </a:solidFill>
              </a:rPr>
              <a:t>"Carey"</a:t>
            </a:r>
            <a:r>
              <a:rPr lang="en-US" sz="2400" dirty="0"/>
              <a:t>, </a:t>
            </a:r>
            <a:r>
              <a:rPr lang="en-US" sz="2400" dirty="0">
                <a:solidFill>
                  <a:srgbClr val="0070C0"/>
                </a:solidFill>
              </a:rPr>
              <a:t>"climberkip@gmail.com"</a:t>
            </a:r>
            <a:r>
              <a:rPr lang="en-US" sz="2400" dirty="0"/>
              <a:t>) vs.</a:t>
            </a:r>
          </a:p>
          <a:p>
            <a:pPr algn="ctr"/>
            <a:r>
              <a:rPr lang="en-US" sz="2400" dirty="0"/>
              <a:t>f(</a:t>
            </a:r>
            <a:r>
              <a:rPr lang="en-US" sz="2400" dirty="0">
                <a:solidFill>
                  <a:srgbClr val="FF0000"/>
                </a:solidFill>
              </a:rPr>
              <a:t>name: </a:t>
            </a:r>
            <a:r>
              <a:rPr lang="en-US" sz="2400" dirty="0">
                <a:solidFill>
                  <a:srgbClr val="0070C0"/>
                </a:solidFill>
              </a:rPr>
              <a:t>"Carey"</a:t>
            </a:r>
            <a:r>
              <a:rPr lang="en-US" sz="2400" dirty="0"/>
              <a:t>, </a:t>
            </a:r>
            <a:r>
              <a:rPr lang="en-US" sz="2400" dirty="0">
                <a:solidFill>
                  <a:srgbClr val="FF0000"/>
                </a:solidFill>
              </a:rPr>
              <a:t>email:</a:t>
            </a:r>
            <a:r>
              <a:rPr lang="en-US" sz="2400" dirty="0"/>
              <a:t> </a:t>
            </a:r>
            <a:r>
              <a:rPr lang="en-US" sz="2400" dirty="0">
                <a:solidFill>
                  <a:srgbClr val="0070C0"/>
                </a:solidFill>
              </a:rPr>
              <a:t>"climberkip@gmail.com"</a:t>
            </a:r>
            <a:r>
              <a:rPr lang="en-US" sz="2400" dirty="0"/>
              <a:t>)</a:t>
            </a:r>
          </a:p>
        </p:txBody>
      </p:sp>
      <p:sp>
        <p:nvSpPr>
          <p:cNvPr id="11" name="TextBox 10">
            <a:extLst>
              <a:ext uri="{FF2B5EF4-FFF2-40B4-BE49-F238E27FC236}">
                <a16:creationId xmlns:a16="http://schemas.microsoft.com/office/drawing/2014/main" id="{8A526A08-1687-4AAF-A3AA-674B490FC13C}"/>
              </a:ext>
            </a:extLst>
          </p:cNvPr>
          <p:cNvSpPr txBox="1"/>
          <p:nvPr/>
        </p:nvSpPr>
        <p:spPr>
          <a:xfrm>
            <a:off x="3260891" y="3579771"/>
            <a:ext cx="6256216" cy="1200329"/>
          </a:xfrm>
          <a:prstGeom prst="rect">
            <a:avLst/>
          </a:prstGeom>
          <a:noFill/>
        </p:spPr>
        <p:txBody>
          <a:bodyPr wrap="square">
            <a:spAutoFit/>
          </a:bodyPr>
          <a:lstStyle/>
          <a:p>
            <a:pPr algn="ctr"/>
            <a:r>
              <a:rPr lang="en-US" sz="2400" dirty="0">
                <a:solidFill>
                  <a:srgbClr val="00B050"/>
                </a:solidFill>
              </a:rPr>
              <a:t>Semantics:</a:t>
            </a:r>
          </a:p>
          <a:p>
            <a:pPr algn="ctr"/>
            <a:r>
              <a:rPr lang="en-US" sz="2400" dirty="0"/>
              <a:t>Are arguments </a:t>
            </a:r>
            <a:r>
              <a:rPr lang="en-US" sz="2400" dirty="0">
                <a:solidFill>
                  <a:srgbClr val="7030A0"/>
                </a:solidFill>
              </a:rPr>
              <a:t>passed by value</a:t>
            </a:r>
            <a:r>
              <a:rPr lang="en-US" sz="2400" dirty="0"/>
              <a:t>, </a:t>
            </a:r>
            <a:r>
              <a:rPr lang="en-US" sz="2400" dirty="0">
                <a:solidFill>
                  <a:srgbClr val="7030A0"/>
                </a:solidFill>
              </a:rPr>
              <a:t>by reference</a:t>
            </a:r>
            <a:r>
              <a:rPr lang="en-US" sz="2400" dirty="0"/>
              <a:t>, </a:t>
            </a:r>
            <a:r>
              <a:rPr lang="en-US" sz="2400" dirty="0">
                <a:solidFill>
                  <a:srgbClr val="7030A0"/>
                </a:solidFill>
              </a:rPr>
              <a:t>by object reference</a:t>
            </a:r>
            <a:r>
              <a:rPr lang="en-US" sz="2400" dirty="0"/>
              <a:t>, </a:t>
            </a:r>
            <a:r>
              <a:rPr lang="en-US" sz="2400" dirty="0" err="1"/>
              <a:t>etc</a:t>
            </a:r>
            <a:r>
              <a:rPr lang="en-US" sz="2400" dirty="0"/>
              <a:t>?</a:t>
            </a:r>
          </a:p>
        </p:txBody>
      </p:sp>
      <p:sp>
        <p:nvSpPr>
          <p:cNvPr id="13" name="TextBox 12">
            <a:extLst>
              <a:ext uri="{FF2B5EF4-FFF2-40B4-BE49-F238E27FC236}">
                <a16:creationId xmlns:a16="http://schemas.microsoft.com/office/drawing/2014/main" id="{22029EE2-9F0B-487E-A938-1378544B9CF4}"/>
              </a:ext>
            </a:extLst>
          </p:cNvPr>
          <p:cNvSpPr txBox="1"/>
          <p:nvPr/>
        </p:nvSpPr>
        <p:spPr>
          <a:xfrm>
            <a:off x="2881523" y="4963020"/>
            <a:ext cx="7014952" cy="830997"/>
          </a:xfrm>
          <a:prstGeom prst="rect">
            <a:avLst/>
          </a:prstGeom>
          <a:noFill/>
        </p:spPr>
        <p:txBody>
          <a:bodyPr wrap="square">
            <a:spAutoFit/>
          </a:bodyPr>
          <a:lstStyle/>
          <a:p>
            <a:pPr algn="ctr"/>
            <a:r>
              <a:rPr lang="en-US" sz="2400" dirty="0"/>
              <a:t>Understanding a language's parameter passing approach is critical to writing correct, efficient code.</a:t>
            </a:r>
          </a:p>
        </p:txBody>
      </p:sp>
    </p:spTree>
    <p:extLst>
      <p:ext uri="{BB962C8B-B14F-4D97-AF65-F5344CB8AC3E}">
        <p14:creationId xmlns:p14="http://schemas.microsoft.com/office/powerpoint/2010/main" val="38619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1"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800058" y="-4627"/>
            <a:ext cx="8754496"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How Functions Return Values (Non-Error Results)</a:t>
            </a:r>
          </a:p>
        </p:txBody>
      </p:sp>
      <p:sp>
        <p:nvSpPr>
          <p:cNvPr id="23" name="TextBox 22">
            <a:extLst>
              <a:ext uri="{FF2B5EF4-FFF2-40B4-BE49-F238E27FC236}">
                <a16:creationId xmlns:a16="http://schemas.microsoft.com/office/drawing/2014/main" id="{F50DB0F5-F663-472A-A84F-E084186D7072}"/>
              </a:ext>
            </a:extLst>
          </p:cNvPr>
          <p:cNvSpPr txBox="1"/>
          <p:nvPr/>
        </p:nvSpPr>
        <p:spPr>
          <a:xfrm>
            <a:off x="2397540" y="1061304"/>
            <a:ext cx="7020432" cy="461665"/>
          </a:xfrm>
          <a:prstGeom prst="rect">
            <a:avLst/>
          </a:prstGeom>
          <a:noFill/>
        </p:spPr>
        <p:txBody>
          <a:bodyPr wrap="square">
            <a:spAutoFit/>
          </a:bodyPr>
          <a:lstStyle/>
          <a:p>
            <a:pPr algn="ctr"/>
            <a:r>
              <a:rPr lang="en-US" sz="2400" dirty="0">
                <a:latin typeface="Corbel" panose="020B0503020204020204" pitchFamily="34" charset="0"/>
              </a:rPr>
              <a:t>Many functions need to return a value to be useful.</a:t>
            </a:r>
          </a:p>
        </p:txBody>
      </p:sp>
      <p:sp>
        <p:nvSpPr>
          <p:cNvPr id="12" name="TextBox 11">
            <a:extLst>
              <a:ext uri="{FF2B5EF4-FFF2-40B4-BE49-F238E27FC236}">
                <a16:creationId xmlns:a16="http://schemas.microsoft.com/office/drawing/2014/main" id="{F505BDBB-316C-4B5C-A4A4-856C3058DC06}"/>
              </a:ext>
            </a:extLst>
          </p:cNvPr>
          <p:cNvSpPr txBox="1"/>
          <p:nvPr/>
        </p:nvSpPr>
        <p:spPr>
          <a:xfrm>
            <a:off x="1219180" y="3133731"/>
            <a:ext cx="9377152" cy="830997"/>
          </a:xfrm>
          <a:prstGeom prst="rect">
            <a:avLst/>
          </a:prstGeom>
          <a:noFill/>
        </p:spPr>
        <p:txBody>
          <a:bodyPr wrap="square">
            <a:spAutoFit/>
          </a:bodyPr>
          <a:lstStyle/>
          <a:p>
            <a:pPr algn="ctr"/>
            <a:r>
              <a:rPr lang="en-US" sz="2400" dirty="0"/>
              <a:t>If a function needs to return a </a:t>
            </a:r>
            <a:r>
              <a:rPr lang="en-US" sz="2400" dirty="0">
                <a:solidFill>
                  <a:srgbClr val="7030A0"/>
                </a:solidFill>
              </a:rPr>
              <a:t>single value</a:t>
            </a:r>
            <a:r>
              <a:rPr lang="en-US" sz="2400" dirty="0"/>
              <a:t>, ALWAYS use the language's </a:t>
            </a:r>
            <a:r>
              <a:rPr lang="en-US" sz="2400" dirty="0">
                <a:solidFill>
                  <a:srgbClr val="FF0000"/>
                </a:solidFill>
              </a:rPr>
              <a:t>return mechanism</a:t>
            </a:r>
            <a:r>
              <a:rPr lang="en-US" sz="2400" dirty="0"/>
              <a:t>.</a:t>
            </a:r>
          </a:p>
        </p:txBody>
      </p:sp>
      <p:sp>
        <p:nvSpPr>
          <p:cNvPr id="11" name="TextBox 10">
            <a:extLst>
              <a:ext uri="{FF2B5EF4-FFF2-40B4-BE49-F238E27FC236}">
                <a16:creationId xmlns:a16="http://schemas.microsoft.com/office/drawing/2014/main" id="{8A526A08-1687-4AAF-A3AA-674B490FC13C}"/>
              </a:ext>
            </a:extLst>
          </p:cNvPr>
          <p:cNvSpPr txBox="1"/>
          <p:nvPr/>
        </p:nvSpPr>
        <p:spPr>
          <a:xfrm>
            <a:off x="1249891" y="5003642"/>
            <a:ext cx="9315730" cy="830997"/>
          </a:xfrm>
          <a:prstGeom prst="rect">
            <a:avLst/>
          </a:prstGeom>
          <a:noFill/>
        </p:spPr>
        <p:txBody>
          <a:bodyPr wrap="square">
            <a:spAutoFit/>
          </a:bodyPr>
          <a:lstStyle/>
          <a:p>
            <a:pPr algn="ctr"/>
            <a:r>
              <a:rPr lang="en-US" sz="2400" dirty="0"/>
              <a:t>If a function needs to return </a:t>
            </a:r>
            <a:r>
              <a:rPr lang="en-US" sz="2400" dirty="0">
                <a:solidFill>
                  <a:srgbClr val="7030A0"/>
                </a:solidFill>
              </a:rPr>
              <a:t>multiple values</a:t>
            </a:r>
            <a:r>
              <a:rPr lang="en-US" sz="2400" dirty="0"/>
              <a:t>, either use </a:t>
            </a:r>
            <a:r>
              <a:rPr lang="en-US" sz="2400" dirty="0">
                <a:solidFill>
                  <a:srgbClr val="FF0000"/>
                </a:solidFill>
              </a:rPr>
              <a:t>return</a:t>
            </a:r>
            <a:r>
              <a:rPr lang="en-US" sz="2400" dirty="0"/>
              <a:t> or </a:t>
            </a:r>
            <a:r>
              <a:rPr lang="en-US" sz="2400" dirty="0">
                <a:solidFill>
                  <a:srgbClr val="00B0F0"/>
                </a:solidFill>
              </a:rPr>
              <a:t>parameter mutation</a:t>
            </a:r>
            <a:r>
              <a:rPr lang="en-US" sz="2400" dirty="0"/>
              <a:t>, depending on the best practices for your language.</a:t>
            </a:r>
          </a:p>
        </p:txBody>
      </p:sp>
      <p:sp>
        <p:nvSpPr>
          <p:cNvPr id="16" name="TextBox 15">
            <a:extLst>
              <a:ext uri="{FF2B5EF4-FFF2-40B4-BE49-F238E27FC236}">
                <a16:creationId xmlns:a16="http://schemas.microsoft.com/office/drawing/2014/main" id="{92998323-ED54-4FB8-B513-B6F91AA0BE32}"/>
              </a:ext>
            </a:extLst>
          </p:cNvPr>
          <p:cNvSpPr txBox="1"/>
          <p:nvPr/>
        </p:nvSpPr>
        <p:spPr>
          <a:xfrm>
            <a:off x="850331" y="6019885"/>
            <a:ext cx="10114850" cy="461665"/>
          </a:xfrm>
          <a:prstGeom prst="rect">
            <a:avLst/>
          </a:prstGeom>
          <a:noFill/>
        </p:spPr>
        <p:txBody>
          <a:bodyPr wrap="square">
            <a:spAutoFit/>
          </a:bodyPr>
          <a:lstStyle/>
          <a:p>
            <a:pPr algn="ctr"/>
            <a:r>
              <a:rPr lang="en-US" sz="2400" dirty="0"/>
              <a:t>Let's learn more about each of these options.</a:t>
            </a:r>
          </a:p>
        </p:txBody>
      </p:sp>
      <p:sp>
        <p:nvSpPr>
          <p:cNvPr id="17" name="Rectangle 16">
            <a:extLst>
              <a:ext uri="{FF2B5EF4-FFF2-40B4-BE49-F238E27FC236}">
                <a16:creationId xmlns:a16="http://schemas.microsoft.com/office/drawing/2014/main" id="{C6814C34-5972-47E9-ACAB-C3B257470F75}"/>
              </a:ext>
            </a:extLst>
          </p:cNvPr>
          <p:cNvSpPr/>
          <p:nvPr/>
        </p:nvSpPr>
        <p:spPr>
          <a:xfrm>
            <a:off x="3724714" y="4149975"/>
            <a:ext cx="4366085" cy="66842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Times New Roman" pitchFamily="18" charset="0"/>
              </a:rPr>
              <a:t>int square(int a) { </a:t>
            </a:r>
            <a:r>
              <a:rPr lang="en-US" dirty="0">
                <a:solidFill>
                  <a:srgbClr val="FF0000"/>
                </a:solidFill>
                <a:latin typeface="Consolas" panose="020B0609020204030204" pitchFamily="49" charset="0"/>
                <a:cs typeface="Times New Roman" pitchFamily="18" charset="0"/>
              </a:rPr>
              <a:t>return</a:t>
            </a:r>
            <a:r>
              <a:rPr lang="en-US" dirty="0">
                <a:solidFill>
                  <a:schemeClr val="tx1"/>
                </a:solidFill>
                <a:latin typeface="Consolas" panose="020B0609020204030204" pitchFamily="49" charset="0"/>
                <a:cs typeface="Times New Roman" pitchFamily="18" charset="0"/>
              </a:rPr>
              <a:t> a*a; }</a:t>
            </a:r>
          </a:p>
        </p:txBody>
      </p:sp>
      <p:grpSp>
        <p:nvGrpSpPr>
          <p:cNvPr id="6" name="Group 5">
            <a:extLst>
              <a:ext uri="{FF2B5EF4-FFF2-40B4-BE49-F238E27FC236}">
                <a16:creationId xmlns:a16="http://schemas.microsoft.com/office/drawing/2014/main" id="{AC9D7144-AD97-4C79-9617-9B44141E3A8F}"/>
              </a:ext>
            </a:extLst>
          </p:cNvPr>
          <p:cNvGrpSpPr/>
          <p:nvPr/>
        </p:nvGrpSpPr>
        <p:grpSpPr>
          <a:xfrm>
            <a:off x="387246" y="1708216"/>
            <a:ext cx="11041021" cy="1240268"/>
            <a:chOff x="387246" y="1407801"/>
            <a:chExt cx="11041021" cy="1240268"/>
          </a:xfrm>
        </p:grpSpPr>
        <p:sp>
          <p:nvSpPr>
            <p:cNvPr id="10" name="TextBox 9">
              <a:extLst>
                <a:ext uri="{FF2B5EF4-FFF2-40B4-BE49-F238E27FC236}">
                  <a16:creationId xmlns:a16="http://schemas.microsoft.com/office/drawing/2014/main" id="{BD2C389E-E3FC-46A0-AEBD-EE8CCEB03442}"/>
                </a:ext>
              </a:extLst>
            </p:cNvPr>
            <p:cNvSpPr txBox="1"/>
            <p:nvPr/>
          </p:nvSpPr>
          <p:spPr>
            <a:xfrm>
              <a:off x="1576208" y="1718092"/>
              <a:ext cx="8806422" cy="830997"/>
            </a:xfrm>
            <a:prstGeom prst="rect">
              <a:avLst/>
            </a:prstGeom>
            <a:noFill/>
          </p:spPr>
          <p:txBody>
            <a:bodyPr wrap="square">
              <a:spAutoFit/>
            </a:bodyPr>
            <a:lstStyle/>
            <a:p>
              <a:pPr algn="ctr"/>
              <a:r>
                <a:rPr lang="en-US" sz="2400" dirty="0"/>
                <a:t>There are two primary mechanisms for this – by </a:t>
              </a:r>
              <a:r>
                <a:rPr lang="en-US" sz="2400" dirty="0">
                  <a:solidFill>
                    <a:srgbClr val="FF0000"/>
                  </a:solidFill>
                </a:rPr>
                <a:t>"returning"</a:t>
              </a:r>
              <a:r>
                <a:rPr lang="en-US" sz="2400" dirty="0"/>
                <a:t> a value explicitly or by </a:t>
              </a:r>
              <a:r>
                <a:rPr lang="en-US" sz="2400" dirty="0">
                  <a:solidFill>
                    <a:srgbClr val="00B0F0"/>
                  </a:solidFill>
                </a:rPr>
                <a:t>mutating parameters</a:t>
              </a:r>
              <a:r>
                <a:rPr lang="en-US" sz="2400" dirty="0"/>
                <a:t>.</a:t>
              </a:r>
            </a:p>
          </p:txBody>
        </p:sp>
        <p:pic>
          <p:nvPicPr>
            <p:cNvPr id="3" name="Picture 2">
              <a:extLst>
                <a:ext uri="{FF2B5EF4-FFF2-40B4-BE49-F238E27FC236}">
                  <a16:creationId xmlns:a16="http://schemas.microsoft.com/office/drawing/2014/main" id="{3C72CA17-8281-4355-B300-512616E6BAF8}"/>
                </a:ext>
              </a:extLst>
            </p:cNvPr>
            <p:cNvPicPr>
              <a:picLocks noChangeAspect="1"/>
            </p:cNvPicPr>
            <p:nvPr/>
          </p:nvPicPr>
          <p:blipFill>
            <a:blip r:embed="rId3"/>
            <a:stretch>
              <a:fillRect/>
            </a:stretch>
          </p:blipFill>
          <p:spPr>
            <a:xfrm>
              <a:off x="387246" y="1463064"/>
              <a:ext cx="1203640" cy="981282"/>
            </a:xfrm>
            <a:prstGeom prst="rect">
              <a:avLst/>
            </a:prstGeom>
          </p:spPr>
        </p:pic>
        <p:pic>
          <p:nvPicPr>
            <p:cNvPr id="5" name="Picture 4">
              <a:extLst>
                <a:ext uri="{FF2B5EF4-FFF2-40B4-BE49-F238E27FC236}">
                  <a16:creationId xmlns:a16="http://schemas.microsoft.com/office/drawing/2014/main" id="{44B2BC8E-8740-4818-A683-028BE0C6CDA8}"/>
                </a:ext>
              </a:extLst>
            </p:cNvPr>
            <p:cNvPicPr>
              <a:picLocks noChangeAspect="1"/>
            </p:cNvPicPr>
            <p:nvPr/>
          </p:nvPicPr>
          <p:blipFill>
            <a:blip r:embed="rId4"/>
            <a:stretch>
              <a:fillRect/>
            </a:stretch>
          </p:blipFill>
          <p:spPr>
            <a:xfrm>
              <a:off x="10268189" y="1407801"/>
              <a:ext cx="1160078" cy="1240268"/>
            </a:xfrm>
            <a:prstGeom prst="rect">
              <a:avLst/>
            </a:prstGeom>
          </p:spPr>
        </p:pic>
      </p:grpSp>
    </p:spTree>
    <p:extLst>
      <p:ext uri="{BB962C8B-B14F-4D97-AF65-F5344CB8AC3E}">
        <p14:creationId xmlns:p14="http://schemas.microsoft.com/office/powerpoint/2010/main" val="313428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1" grpId="0"/>
      <p:bldP spid="16" grpId="0"/>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436474" y="46892"/>
            <a:ext cx="11114824" cy="646331"/>
          </a:xfrm>
          <a:prstGeom prst="rect">
            <a:avLst/>
          </a:prstGeom>
          <a:noFill/>
        </p:spPr>
        <p:txBody>
          <a:bodyPr wrap="square">
            <a:spAutoFit/>
          </a:bodyPr>
          <a:lstStyle/>
          <a:p>
            <a:pPr algn="ctr"/>
            <a:r>
              <a:rPr lang="en-US" sz="3600" dirty="0"/>
              <a:t>Returning More than One Result</a:t>
            </a:r>
          </a:p>
        </p:txBody>
      </p:sp>
      <p:sp>
        <p:nvSpPr>
          <p:cNvPr id="22" name="TextBox 21">
            <a:extLst>
              <a:ext uri="{FF2B5EF4-FFF2-40B4-BE49-F238E27FC236}">
                <a16:creationId xmlns:a16="http://schemas.microsoft.com/office/drawing/2014/main" id="{FAB84ACE-A6CB-434F-BB28-5D12812A540F}"/>
              </a:ext>
            </a:extLst>
          </p:cNvPr>
          <p:cNvSpPr txBox="1"/>
          <p:nvPr/>
        </p:nvSpPr>
        <p:spPr>
          <a:xfrm>
            <a:off x="759160" y="759284"/>
            <a:ext cx="10716714" cy="461665"/>
          </a:xfrm>
          <a:prstGeom prst="rect">
            <a:avLst/>
          </a:prstGeom>
          <a:noFill/>
        </p:spPr>
        <p:txBody>
          <a:bodyPr wrap="square">
            <a:spAutoFit/>
          </a:bodyPr>
          <a:lstStyle/>
          <a:p>
            <a:pPr algn="ctr"/>
            <a:r>
              <a:rPr lang="en-US" sz="2400" dirty="0"/>
              <a:t>To </a:t>
            </a:r>
            <a:r>
              <a:rPr lang="en-US" sz="2400" dirty="0">
                <a:solidFill>
                  <a:srgbClr val="FF0000"/>
                </a:solidFill>
              </a:rPr>
              <a:t>return multiple values </a:t>
            </a:r>
            <a:r>
              <a:rPr lang="en-US" sz="2400" dirty="0"/>
              <a:t>from a function, languages support </a:t>
            </a:r>
            <a:r>
              <a:rPr lang="en-US" sz="2400" dirty="0">
                <a:solidFill>
                  <a:srgbClr val="00B0F0"/>
                </a:solidFill>
              </a:rPr>
              <a:t>two mechanisms</a:t>
            </a:r>
            <a:r>
              <a:rPr lang="en-US" sz="2400" dirty="0"/>
              <a:t>:</a:t>
            </a:r>
          </a:p>
        </p:txBody>
      </p:sp>
      <p:sp>
        <p:nvSpPr>
          <p:cNvPr id="13" name="Rectangle 12">
            <a:extLst>
              <a:ext uri="{FF2B5EF4-FFF2-40B4-BE49-F238E27FC236}">
                <a16:creationId xmlns:a16="http://schemas.microsoft.com/office/drawing/2014/main" id="{7341D744-A89D-42BA-8674-3195B6E9904F}"/>
              </a:ext>
            </a:extLst>
          </p:cNvPr>
          <p:cNvSpPr/>
          <p:nvPr/>
        </p:nvSpPr>
        <p:spPr>
          <a:xfrm>
            <a:off x="181265" y="1369358"/>
            <a:ext cx="584806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Return A Composite Value</a:t>
            </a:r>
            <a:endParaRPr lang="en-US" sz="1400" dirty="0">
              <a:solidFill>
                <a:srgbClr val="00FFFF"/>
              </a:solidFill>
            </a:endParaRPr>
          </a:p>
          <a:p>
            <a:pPr algn="ctr"/>
            <a:endParaRPr lang="en-US" sz="800" dirty="0">
              <a:solidFill>
                <a:srgbClr val="00FFFF"/>
              </a:solidFill>
            </a:endParaRPr>
          </a:p>
          <a:p>
            <a:pPr algn="ctr"/>
            <a:r>
              <a:rPr lang="en-US" sz="2000" dirty="0"/>
              <a:t>You </a:t>
            </a:r>
            <a:r>
              <a:rPr lang="en-US" sz="2000" dirty="0">
                <a:solidFill>
                  <a:srgbClr val="FFC9C9"/>
                </a:solidFill>
              </a:rPr>
              <a:t>return</a:t>
            </a:r>
            <a:r>
              <a:rPr lang="en-US" sz="2000" dirty="0"/>
              <a:t> a </a:t>
            </a:r>
            <a:r>
              <a:rPr lang="en-US" sz="2000" dirty="0">
                <a:solidFill>
                  <a:schemeClr val="accent6">
                    <a:lumMod val="40000"/>
                    <a:lumOff val="60000"/>
                  </a:schemeClr>
                </a:solidFill>
              </a:rPr>
              <a:t>composite value </a:t>
            </a:r>
            <a:r>
              <a:rPr lang="en-US" sz="2000" dirty="0"/>
              <a:t>(e.g., tuple, array, object) that contains the individual values.</a:t>
            </a:r>
          </a:p>
        </p:txBody>
      </p:sp>
      <p:sp>
        <p:nvSpPr>
          <p:cNvPr id="17" name="Rectangle 16">
            <a:extLst>
              <a:ext uri="{FF2B5EF4-FFF2-40B4-BE49-F238E27FC236}">
                <a16:creationId xmlns:a16="http://schemas.microsoft.com/office/drawing/2014/main" id="{DBA0B2E7-18AE-4ACE-896F-C8237E2064A9}"/>
              </a:ext>
            </a:extLst>
          </p:cNvPr>
          <p:cNvSpPr/>
          <p:nvPr/>
        </p:nvSpPr>
        <p:spPr>
          <a:xfrm>
            <a:off x="6198479" y="1369358"/>
            <a:ext cx="584806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Use Parameter Mutation</a:t>
            </a:r>
            <a:endParaRPr lang="en-US" sz="1600" dirty="0">
              <a:solidFill>
                <a:srgbClr val="00FFFF"/>
              </a:solidFill>
            </a:endParaRPr>
          </a:p>
          <a:p>
            <a:pPr algn="ctr"/>
            <a:endParaRPr lang="en-US" sz="900" dirty="0">
              <a:solidFill>
                <a:srgbClr val="00FFFF"/>
              </a:solidFill>
            </a:endParaRPr>
          </a:p>
          <a:p>
            <a:pPr algn="ctr"/>
            <a:r>
              <a:rPr lang="en-US" sz="2000" dirty="0"/>
              <a:t>You use a </a:t>
            </a:r>
            <a:r>
              <a:rPr lang="en-US" sz="2000" dirty="0">
                <a:solidFill>
                  <a:srgbClr val="D5B8EA"/>
                </a:solidFill>
              </a:rPr>
              <a:t>reference</a:t>
            </a:r>
            <a:r>
              <a:rPr lang="en-US" sz="2000" dirty="0">
                <a:solidFill>
                  <a:schemeClr val="bg1"/>
                </a:solidFill>
              </a:rPr>
              <a:t>,</a:t>
            </a:r>
            <a:r>
              <a:rPr lang="en-US" sz="2000" dirty="0">
                <a:solidFill>
                  <a:srgbClr val="FFC9C9"/>
                </a:solidFill>
              </a:rPr>
              <a:t> </a:t>
            </a:r>
            <a:r>
              <a:rPr lang="en-US" sz="2000" dirty="0">
                <a:solidFill>
                  <a:schemeClr val="accent6">
                    <a:lumMod val="40000"/>
                    <a:lumOff val="60000"/>
                  </a:schemeClr>
                </a:solidFill>
              </a:rPr>
              <a:t>object reference/pointer </a:t>
            </a:r>
            <a:r>
              <a:rPr lang="en-US" sz="2000" dirty="0"/>
              <a:t>or </a:t>
            </a:r>
            <a:r>
              <a:rPr lang="en-US" sz="2000" dirty="0">
                <a:solidFill>
                  <a:srgbClr val="FFC000"/>
                </a:solidFill>
              </a:rPr>
              <a:t>"out" </a:t>
            </a:r>
            <a:r>
              <a:rPr lang="en-US" sz="2000" dirty="0"/>
              <a:t>parameter to </a:t>
            </a:r>
            <a:r>
              <a:rPr lang="en-US" sz="2000" dirty="0">
                <a:solidFill>
                  <a:srgbClr val="FFC9C9"/>
                </a:solidFill>
              </a:rPr>
              <a:t>mutate</a:t>
            </a:r>
            <a:r>
              <a:rPr lang="en-US" sz="2000" dirty="0">
                <a:solidFill>
                  <a:schemeClr val="bg1"/>
                </a:solidFill>
              </a:rPr>
              <a:t> passed in arguments</a:t>
            </a:r>
            <a:r>
              <a:rPr lang="en-US" sz="2000" dirty="0"/>
              <a:t>.</a:t>
            </a:r>
            <a:endParaRPr lang="en-US" dirty="0"/>
          </a:p>
        </p:txBody>
      </p:sp>
      <p:sp>
        <p:nvSpPr>
          <p:cNvPr id="28" name="TextBox 27">
            <a:extLst>
              <a:ext uri="{FF2B5EF4-FFF2-40B4-BE49-F238E27FC236}">
                <a16:creationId xmlns:a16="http://schemas.microsoft.com/office/drawing/2014/main" id="{368F5C67-1E8D-41DF-975C-FE465CCE7545}"/>
              </a:ext>
            </a:extLst>
          </p:cNvPr>
          <p:cNvSpPr txBox="1"/>
          <p:nvPr/>
        </p:nvSpPr>
        <p:spPr>
          <a:xfrm>
            <a:off x="181265" y="3272093"/>
            <a:ext cx="5848060" cy="1754326"/>
          </a:xfrm>
          <a:prstGeom prst="rect">
            <a:avLst/>
          </a:prstGeom>
          <a:solidFill>
            <a:srgbClr val="DEECF7"/>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a:t>
            </a:r>
            <a:r>
              <a:rPr lang="en-US" sz="1800" dirty="0">
                <a:solidFill>
                  <a:schemeClr val="tx1"/>
                </a:solidFill>
                <a:latin typeface="Consolas" panose="020B0609020204030204" pitchFamily="49" charset="0"/>
                <a:cs typeface="Times New Roman" pitchFamily="18" charset="0"/>
              </a:rPr>
              <a:t> Python returning multiple values via tuple</a:t>
            </a:r>
          </a:p>
          <a:p>
            <a:r>
              <a:rPr lang="en-US" sz="1800" dirty="0">
                <a:solidFill>
                  <a:schemeClr val="tx1"/>
                </a:solidFill>
                <a:latin typeface="Consolas" panose="020B0609020204030204" pitchFamily="49" charset="0"/>
                <a:cs typeface="Times New Roman" pitchFamily="18" charset="0"/>
              </a:rPr>
              <a:t>def </a:t>
            </a:r>
            <a:r>
              <a:rPr lang="en-US" sz="1800" dirty="0" err="1">
                <a:solidFill>
                  <a:schemeClr val="tx1"/>
                </a:solidFill>
                <a:latin typeface="Consolas" panose="020B0609020204030204" pitchFamily="49" charset="0"/>
                <a:cs typeface="Times New Roman" pitchFamily="18" charset="0"/>
              </a:rPr>
              <a:t>number_and_street</a:t>
            </a:r>
            <a:r>
              <a:rPr lang="en-US" sz="1800" dirty="0">
                <a:solidFill>
                  <a:schemeClr val="tx1"/>
                </a:solidFill>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return</a:t>
            </a:r>
            <a:r>
              <a:rPr lang="en-US" dirty="0">
                <a:latin typeface="Consolas" panose="020B0609020204030204" pitchFamily="49" charset="0"/>
                <a:cs typeface="Times New Roman" pitchFamily="18" charset="0"/>
              </a:rPr>
              <a:t>  </a:t>
            </a:r>
            <a:r>
              <a:rPr lang="en-US" dirty="0">
                <a:solidFill>
                  <a:srgbClr val="00B050"/>
                </a:solidFill>
                <a:latin typeface="Consolas" panose="020B0609020204030204" pitchFamily="49" charset="0"/>
                <a:cs typeface="Times New Roman" pitchFamily="18" charset="0"/>
              </a:rPr>
              <a:t>100, "Westwood Blvd."</a:t>
            </a:r>
          </a:p>
          <a:p>
            <a:endParaRPr lang="en-US" sz="1800" dirty="0">
              <a:solidFill>
                <a:schemeClr val="tx1"/>
              </a:solidFill>
              <a:latin typeface="Consolas" panose="020B0609020204030204" pitchFamily="49" charset="0"/>
              <a:cs typeface="Times New Roman" pitchFamily="18" charset="0"/>
            </a:endParaRPr>
          </a:p>
          <a:p>
            <a:r>
              <a:rPr lang="en-US" dirty="0">
                <a:solidFill>
                  <a:srgbClr val="7030A0"/>
                </a:solidFill>
                <a:latin typeface="Consolas" panose="020B0609020204030204" pitchFamily="49" charset="0"/>
                <a:cs typeface="Times New Roman" pitchFamily="18" charset="0"/>
              </a:rPr>
              <a:t>num, street </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number_and_street</a:t>
            </a:r>
            <a:r>
              <a:rPr lang="en-US" dirty="0">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print ("You live at:", num, street)</a:t>
            </a:r>
            <a:endParaRPr lang="en-US" sz="1800" dirty="0">
              <a:solidFill>
                <a:schemeClr val="tx1"/>
              </a:solidFill>
              <a:latin typeface="Consolas" panose="020B0609020204030204" pitchFamily="49" charset="0"/>
              <a:cs typeface="Times New Roman" pitchFamily="18" charset="0"/>
            </a:endParaRPr>
          </a:p>
        </p:txBody>
      </p:sp>
      <p:sp>
        <p:nvSpPr>
          <p:cNvPr id="11" name="Speech Bubble: Rectangle with Corners Rounded 10">
            <a:extLst>
              <a:ext uri="{FF2B5EF4-FFF2-40B4-BE49-F238E27FC236}">
                <a16:creationId xmlns:a16="http://schemas.microsoft.com/office/drawing/2014/main" id="{0B3C19C6-B786-4A68-B9DD-16CEFA3B7D9E}"/>
              </a:ext>
            </a:extLst>
          </p:cNvPr>
          <p:cNvSpPr/>
          <p:nvPr/>
        </p:nvSpPr>
        <p:spPr>
          <a:xfrm>
            <a:off x="4349727" y="4940288"/>
            <a:ext cx="4270397" cy="1158428"/>
          </a:xfrm>
          <a:prstGeom prst="wedgeRoundRectCallout">
            <a:avLst>
              <a:gd name="adj1" fmla="val -79747"/>
              <a:gd name="adj2" fmla="val -121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looks like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the function is returning two values... But it's really returning a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tuple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of two values.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 name="TextBox 1">
            <a:extLst>
              <a:ext uri="{FF2B5EF4-FFF2-40B4-BE49-F238E27FC236}">
                <a16:creationId xmlns:a16="http://schemas.microsoft.com/office/drawing/2014/main" id="{782F288E-7E7F-4DB8-9C32-F2C5DF2A2E02}"/>
              </a:ext>
            </a:extLst>
          </p:cNvPr>
          <p:cNvSpPr txBox="1"/>
          <p:nvPr/>
        </p:nvSpPr>
        <p:spPr>
          <a:xfrm>
            <a:off x="1436732" y="3795713"/>
            <a:ext cx="3147015" cy="400110"/>
          </a:xfrm>
          <a:prstGeom prst="rect">
            <a:avLst/>
          </a:prstGeom>
          <a:noFill/>
        </p:spPr>
        <p:txBody>
          <a:bodyPr wrap="none" rtlCol="0">
            <a:spAutoFit/>
          </a:bodyPr>
          <a:lstStyle/>
          <a:p>
            <a:r>
              <a:rPr lang="en-US" sz="2000" dirty="0">
                <a:solidFill>
                  <a:srgbClr val="00B050"/>
                </a:solidFill>
                <a:latin typeface="Consolas" panose="020B0609020204030204" pitchFamily="49" charset="0"/>
                <a:cs typeface="Times New Roman" pitchFamily="18" charset="0"/>
              </a:rPr>
              <a:t>(                  </a:t>
            </a:r>
            <a:r>
              <a:rPr lang="en-US" sz="1100" dirty="0">
                <a:solidFill>
                  <a:srgbClr val="00B050"/>
                </a:solidFill>
                <a:latin typeface="Consolas" panose="020B0609020204030204" pitchFamily="49" charset="0"/>
                <a:cs typeface="Times New Roman" pitchFamily="18" charset="0"/>
              </a:rPr>
              <a:t> </a:t>
            </a:r>
            <a:r>
              <a:rPr lang="en-US" sz="2000" dirty="0">
                <a:solidFill>
                  <a:srgbClr val="00B050"/>
                </a:solidFill>
                <a:latin typeface="Consolas" panose="020B0609020204030204" pitchFamily="49" charset="0"/>
                <a:cs typeface="Times New Roman" pitchFamily="18" charset="0"/>
              </a:rPr>
              <a:t>)</a:t>
            </a:r>
          </a:p>
        </p:txBody>
      </p:sp>
      <p:sp>
        <p:nvSpPr>
          <p:cNvPr id="27" name="Rectangle 26">
            <a:extLst>
              <a:ext uri="{FF2B5EF4-FFF2-40B4-BE49-F238E27FC236}">
                <a16:creationId xmlns:a16="http://schemas.microsoft.com/office/drawing/2014/main" id="{54332A2E-172C-4472-AE16-50DBF5B0A928}"/>
              </a:ext>
            </a:extLst>
          </p:cNvPr>
          <p:cNvSpPr/>
          <p:nvPr/>
        </p:nvSpPr>
        <p:spPr>
          <a:xfrm>
            <a:off x="314617" y="3501426"/>
            <a:ext cx="5781383" cy="3270849"/>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Times New Roman" pitchFamily="18" charset="0"/>
              </a:rPr>
              <a:t>// JavaScript returning an object</a:t>
            </a:r>
          </a:p>
          <a:p>
            <a:r>
              <a:rPr lang="en-US" dirty="0">
                <a:solidFill>
                  <a:schemeClr val="tx1"/>
                </a:solidFill>
                <a:latin typeface="Consolas" panose="020B0609020204030204" pitchFamily="49" charset="0"/>
                <a:cs typeface="Times New Roman" pitchFamily="18" charset="0"/>
              </a:rPr>
              <a:t>function </a:t>
            </a:r>
            <a:r>
              <a:rPr lang="en-US" dirty="0" err="1">
                <a:solidFill>
                  <a:schemeClr val="tx1"/>
                </a:solidFill>
                <a:latin typeface="Consolas" panose="020B0609020204030204" pitchFamily="49" charset="0"/>
                <a:cs typeface="Times New Roman" pitchFamily="18" charset="0"/>
              </a:rPr>
              <a:t>get_street_address</a:t>
            </a:r>
            <a:r>
              <a:rPr lang="en-US" dirty="0">
                <a:solidFill>
                  <a:schemeClr val="tx1"/>
                </a:solidFill>
                <a:latin typeface="Consolas" panose="020B0609020204030204" pitchFamily="49" charset="0"/>
                <a:cs typeface="Times New Roman" pitchFamily="18" charset="0"/>
              </a:rPr>
              <a:t>() {</a:t>
            </a:r>
          </a:p>
          <a:p>
            <a:r>
              <a:rPr lang="en-US" dirty="0">
                <a:solidFill>
                  <a:srgbClr val="7030A0"/>
                </a:solidFill>
                <a:latin typeface="Consolas" panose="020B0609020204030204" pitchFamily="49" charset="0"/>
                <a:cs typeface="Times New Roman" pitchFamily="18" charset="0"/>
              </a:rPr>
              <a:t>  </a:t>
            </a:r>
            <a:r>
              <a:rPr lang="en-US" dirty="0">
                <a:solidFill>
                  <a:srgbClr val="00B050"/>
                </a:solidFill>
                <a:latin typeface="Consolas" panose="020B0609020204030204" pitchFamily="49" charset="0"/>
                <a:cs typeface="Times New Roman" pitchFamily="18" charset="0"/>
              </a:rPr>
              <a:t>const </a:t>
            </a:r>
            <a:r>
              <a:rPr lang="en-US" dirty="0" err="1">
                <a:solidFill>
                  <a:srgbClr val="00B050"/>
                </a:solidFill>
                <a:latin typeface="Consolas" panose="020B0609020204030204" pitchFamily="49" charset="0"/>
                <a:cs typeface="Times New Roman" pitchFamily="18" charset="0"/>
              </a:rPr>
              <a:t>addr</a:t>
            </a:r>
            <a:r>
              <a:rPr lang="en-US" dirty="0">
                <a:solidFill>
                  <a:srgbClr val="00B050"/>
                </a:solidFill>
                <a:latin typeface="Consolas" panose="020B0609020204030204" pitchFamily="49" charset="0"/>
                <a:cs typeface="Times New Roman" pitchFamily="18" charset="0"/>
              </a:rPr>
              <a:t> = {</a:t>
            </a:r>
          </a:p>
          <a:p>
            <a:r>
              <a:rPr lang="en-US" dirty="0">
                <a:solidFill>
                  <a:srgbClr val="7030A0"/>
                </a:solidFill>
                <a:latin typeface="Consolas" panose="020B0609020204030204" pitchFamily="49" charset="0"/>
                <a:cs typeface="Times New Roman" pitchFamily="18" charset="0"/>
              </a:rPr>
              <a:t>    </a:t>
            </a:r>
            <a:r>
              <a:rPr lang="en-US" dirty="0">
                <a:solidFill>
                  <a:schemeClr val="accent4">
                    <a:lumMod val="75000"/>
                  </a:schemeClr>
                </a:solidFill>
                <a:latin typeface="Consolas" panose="020B0609020204030204" pitchFamily="49" charset="0"/>
                <a:cs typeface="Times New Roman" pitchFamily="18" charset="0"/>
              </a:rPr>
              <a:t>num</a:t>
            </a:r>
            <a:r>
              <a:rPr lang="en-US" dirty="0">
                <a:solidFill>
                  <a:srgbClr val="00B050"/>
                </a:solidFill>
                <a:latin typeface="Consolas" panose="020B0609020204030204" pitchFamily="49" charset="0"/>
                <a:cs typeface="Times New Roman" pitchFamily="18" charset="0"/>
              </a:rPr>
              <a:t>: 100,</a:t>
            </a:r>
          </a:p>
          <a:p>
            <a:r>
              <a:rPr lang="en-US" dirty="0">
                <a:solidFill>
                  <a:srgbClr val="7030A0"/>
                </a:solidFill>
                <a:latin typeface="Consolas" panose="020B0609020204030204" pitchFamily="49" charset="0"/>
                <a:cs typeface="Times New Roman" pitchFamily="18" charset="0"/>
              </a:rPr>
              <a:t>    </a:t>
            </a:r>
            <a:r>
              <a:rPr lang="en-US" dirty="0">
                <a:solidFill>
                  <a:schemeClr val="accent4">
                    <a:lumMod val="75000"/>
                  </a:schemeClr>
                </a:solidFill>
                <a:latin typeface="Consolas" panose="020B0609020204030204" pitchFamily="49" charset="0"/>
                <a:cs typeface="Times New Roman" pitchFamily="18" charset="0"/>
              </a:rPr>
              <a:t>street</a:t>
            </a:r>
            <a:r>
              <a:rPr lang="en-US" dirty="0">
                <a:solidFill>
                  <a:srgbClr val="00B050"/>
                </a:solidFill>
                <a:latin typeface="Consolas" panose="020B0609020204030204" pitchFamily="49" charset="0"/>
                <a:cs typeface="Times New Roman" pitchFamily="18" charset="0"/>
              </a:rPr>
              <a:t>: 'Westwood Blvd.'</a:t>
            </a:r>
          </a:p>
          <a:p>
            <a:r>
              <a:rPr lang="en-US" dirty="0">
                <a:solidFill>
                  <a:srgbClr val="00B050"/>
                </a:solidFill>
                <a:latin typeface="Consolas" panose="020B0609020204030204" pitchFamily="49" charset="0"/>
                <a:cs typeface="Times New Roman" pitchFamily="18" charset="0"/>
              </a:rPr>
              <a:t>    </a:t>
            </a:r>
            <a:r>
              <a:rPr lang="en-US" dirty="0">
                <a:solidFill>
                  <a:schemeClr val="accent4">
                    <a:lumMod val="75000"/>
                  </a:schemeClr>
                </a:solidFill>
                <a:latin typeface="Consolas" panose="020B0609020204030204" pitchFamily="49" charset="0"/>
                <a:cs typeface="Times New Roman" pitchFamily="18" charset="0"/>
              </a:rPr>
              <a:t>zip</a:t>
            </a:r>
            <a:r>
              <a:rPr lang="en-US" dirty="0">
                <a:solidFill>
                  <a:srgbClr val="00B050"/>
                </a:solidFill>
                <a:latin typeface="Consolas" panose="020B0609020204030204" pitchFamily="49" charset="0"/>
                <a:cs typeface="Times New Roman" pitchFamily="18" charset="0"/>
              </a:rPr>
              <a:t>: 90024,</a:t>
            </a:r>
          </a:p>
          <a:p>
            <a:r>
              <a:rPr lang="en-US" dirty="0">
                <a:solidFill>
                  <a:srgbClr val="00B050"/>
                </a:solidFill>
                <a:latin typeface="Consolas" panose="020B0609020204030204" pitchFamily="49" charset="0"/>
                <a:cs typeface="Times New Roman" pitchFamily="18" charset="0"/>
              </a:rPr>
              <a:t>  };</a:t>
            </a:r>
          </a:p>
          <a:p>
            <a:r>
              <a:rPr lang="en-US" dirty="0">
                <a:solidFill>
                  <a:schemeClr val="tx1"/>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return</a:t>
            </a:r>
            <a:r>
              <a:rPr lang="en-US" dirty="0">
                <a:solidFill>
                  <a:schemeClr val="tx1"/>
                </a:solidFill>
                <a:latin typeface="Consolas" panose="020B0609020204030204" pitchFamily="49" charset="0"/>
                <a:cs typeface="Times New Roman" pitchFamily="18" charset="0"/>
              </a:rPr>
              <a:t> </a:t>
            </a:r>
            <a:r>
              <a:rPr lang="en-US" dirty="0" err="1">
                <a:solidFill>
                  <a:srgbClr val="00B050"/>
                </a:solidFill>
                <a:latin typeface="Consolas" panose="020B0609020204030204" pitchFamily="49" charset="0"/>
                <a:cs typeface="Times New Roman" pitchFamily="18" charset="0"/>
              </a:rPr>
              <a:t>addr</a:t>
            </a:r>
            <a:r>
              <a:rPr lang="en-US" dirty="0">
                <a:solidFill>
                  <a:schemeClr val="tx1"/>
                </a:solidFill>
                <a:latin typeface="Consolas" panose="020B0609020204030204" pitchFamily="49" charset="0"/>
                <a:cs typeface="Times New Roman" pitchFamily="18" charset="0"/>
              </a:rPr>
              <a:t>;</a:t>
            </a:r>
          </a:p>
          <a:p>
            <a:r>
              <a:rPr lang="en-US" dirty="0">
                <a:solidFill>
                  <a:schemeClr val="tx1"/>
                </a:solidFill>
                <a:latin typeface="Consolas" panose="020B0609020204030204" pitchFamily="49" charset="0"/>
                <a:cs typeface="Times New Roman" pitchFamily="18" charset="0"/>
              </a:rPr>
              <a:t>}</a:t>
            </a:r>
          </a:p>
          <a:p>
            <a:endParaRPr lang="en-US" sz="1100" dirty="0">
              <a:solidFill>
                <a:schemeClr val="tx1"/>
              </a:solidFill>
              <a:latin typeface="Consolas" panose="020B0609020204030204" pitchFamily="49" charset="0"/>
              <a:cs typeface="Times New Roman" pitchFamily="18" charset="0"/>
            </a:endParaRPr>
          </a:p>
          <a:p>
            <a:r>
              <a:rPr lang="en-US" dirty="0">
                <a:solidFill>
                  <a:schemeClr val="tx1"/>
                </a:solidFill>
                <a:latin typeface="Consolas" panose="020B0609020204030204" pitchFamily="49" charset="0"/>
                <a:cs typeface="Times New Roman" pitchFamily="18" charset="0"/>
              </a:rPr>
              <a:t>a = </a:t>
            </a:r>
            <a:r>
              <a:rPr lang="en-US" dirty="0" err="1">
                <a:solidFill>
                  <a:schemeClr val="tx1"/>
                </a:solidFill>
                <a:latin typeface="Consolas" panose="020B0609020204030204" pitchFamily="49" charset="0"/>
                <a:cs typeface="Times New Roman" pitchFamily="18" charset="0"/>
              </a:rPr>
              <a:t>get_street_address</a:t>
            </a:r>
            <a:r>
              <a:rPr lang="en-US" dirty="0">
                <a:solidFill>
                  <a:schemeClr val="tx1"/>
                </a:solidFill>
                <a:latin typeface="Consolas" panose="020B0609020204030204" pitchFamily="49" charset="0"/>
                <a:cs typeface="Times New Roman" pitchFamily="18" charset="0"/>
              </a:rPr>
              <a:t>()</a:t>
            </a:r>
          </a:p>
          <a:p>
            <a:r>
              <a:rPr lang="en-US" dirty="0">
                <a:solidFill>
                  <a:schemeClr val="tx1"/>
                </a:solidFill>
                <a:latin typeface="Consolas" panose="020B0609020204030204" pitchFamily="49" charset="0"/>
                <a:cs typeface="Times New Roman" pitchFamily="18" charset="0"/>
              </a:rPr>
              <a:t>console.log("Addy:", </a:t>
            </a:r>
            <a:r>
              <a:rPr lang="en-US" dirty="0" err="1">
                <a:solidFill>
                  <a:schemeClr val="tx1"/>
                </a:solidFill>
                <a:latin typeface="Consolas" panose="020B0609020204030204" pitchFamily="49" charset="0"/>
                <a:cs typeface="Times New Roman" pitchFamily="18" charset="0"/>
              </a:rPr>
              <a:t>a.</a:t>
            </a:r>
            <a:r>
              <a:rPr lang="en-US" dirty="0" err="1">
                <a:solidFill>
                  <a:schemeClr val="accent4">
                    <a:lumMod val="75000"/>
                  </a:schemeClr>
                </a:solidFill>
                <a:latin typeface="Consolas" panose="020B0609020204030204" pitchFamily="49" charset="0"/>
                <a:cs typeface="Times New Roman" pitchFamily="18" charset="0"/>
              </a:rPr>
              <a:t>num</a:t>
            </a:r>
            <a:r>
              <a:rPr lang="en-US" dirty="0">
                <a:solidFill>
                  <a:schemeClr val="tx1"/>
                </a:solidFill>
                <a:latin typeface="Consolas" panose="020B0609020204030204" pitchFamily="49" charset="0"/>
                <a:cs typeface="Times New Roman" pitchFamily="18" charset="0"/>
              </a:rPr>
              <a:t>, </a:t>
            </a:r>
            <a:r>
              <a:rPr lang="en-US" dirty="0" err="1">
                <a:solidFill>
                  <a:schemeClr val="tx1"/>
                </a:solidFill>
                <a:latin typeface="Consolas" panose="020B0609020204030204" pitchFamily="49" charset="0"/>
                <a:cs typeface="Times New Roman" pitchFamily="18" charset="0"/>
              </a:rPr>
              <a:t>a.</a:t>
            </a:r>
            <a:r>
              <a:rPr lang="en-US" dirty="0" err="1">
                <a:solidFill>
                  <a:schemeClr val="accent4">
                    <a:lumMod val="75000"/>
                  </a:schemeClr>
                </a:solidFill>
                <a:latin typeface="Consolas" panose="020B0609020204030204" pitchFamily="49" charset="0"/>
                <a:cs typeface="Times New Roman" pitchFamily="18" charset="0"/>
              </a:rPr>
              <a:t>street</a:t>
            </a:r>
            <a:r>
              <a:rPr lang="en-US" dirty="0">
                <a:solidFill>
                  <a:schemeClr val="tx1"/>
                </a:solidFill>
                <a:latin typeface="Consolas" panose="020B0609020204030204" pitchFamily="49" charset="0"/>
                <a:cs typeface="Times New Roman" pitchFamily="18" charset="0"/>
              </a:rPr>
              <a:t>, a.</a:t>
            </a:r>
            <a:r>
              <a:rPr lang="en-US" dirty="0">
                <a:solidFill>
                  <a:schemeClr val="accent4">
                    <a:lumMod val="75000"/>
                  </a:schemeClr>
                </a:solidFill>
                <a:latin typeface="Consolas" panose="020B0609020204030204" pitchFamily="49" charset="0"/>
                <a:cs typeface="Times New Roman" pitchFamily="18" charset="0"/>
              </a:rPr>
              <a:t>zip</a:t>
            </a:r>
            <a:r>
              <a:rPr lang="en-US" dirty="0">
                <a:solidFill>
                  <a:schemeClr val="tx1"/>
                </a:solidFill>
                <a:latin typeface="Consolas" panose="020B0609020204030204" pitchFamily="49" charset="0"/>
                <a:cs typeface="Times New Roman" pitchFamily="18" charset="0"/>
              </a:rPr>
              <a:t>)</a:t>
            </a:r>
          </a:p>
        </p:txBody>
      </p:sp>
      <p:sp>
        <p:nvSpPr>
          <p:cNvPr id="18" name="Speech Bubble: Rectangle with Corners Rounded 17">
            <a:extLst>
              <a:ext uri="{FF2B5EF4-FFF2-40B4-BE49-F238E27FC236}">
                <a16:creationId xmlns:a16="http://schemas.microsoft.com/office/drawing/2014/main" id="{0E12DC97-4F20-4E27-AB6A-A901CE24CB4E}"/>
              </a:ext>
            </a:extLst>
          </p:cNvPr>
          <p:cNvSpPr/>
          <p:nvPr/>
        </p:nvSpPr>
        <p:spPr>
          <a:xfrm>
            <a:off x="2063935" y="5361210"/>
            <a:ext cx="4571583" cy="945779"/>
          </a:xfrm>
          <a:prstGeom prst="wedgeRoundRectCallout">
            <a:avLst>
              <a:gd name="adj1" fmla="val -79747"/>
              <a:gd name="adj2" fmla="val -1216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Here's how</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extract values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from the returned tuple into distinct variables.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6" name="Rectangle 25">
            <a:extLst>
              <a:ext uri="{FF2B5EF4-FFF2-40B4-BE49-F238E27FC236}">
                <a16:creationId xmlns:a16="http://schemas.microsoft.com/office/drawing/2014/main" id="{E4C141F2-2595-46FB-BB3D-A4A3154A344B}"/>
              </a:ext>
            </a:extLst>
          </p:cNvPr>
          <p:cNvSpPr/>
          <p:nvPr/>
        </p:nvSpPr>
        <p:spPr>
          <a:xfrm>
            <a:off x="6198479" y="3272093"/>
            <a:ext cx="5848060" cy="353901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Times New Roman" pitchFamily="18" charset="0"/>
              </a:rPr>
              <a:t>// C++ mutating parameters</a:t>
            </a:r>
          </a:p>
          <a:p>
            <a:r>
              <a:rPr lang="en-US" dirty="0">
                <a:solidFill>
                  <a:schemeClr val="tx1"/>
                </a:solidFill>
                <a:latin typeface="Consolas" panose="020B0609020204030204" pitchFamily="49" charset="0"/>
                <a:cs typeface="Times New Roman" pitchFamily="18" charset="0"/>
              </a:rPr>
              <a:t>bool addy(</a:t>
            </a:r>
            <a:r>
              <a:rPr lang="en-US" dirty="0">
                <a:solidFill>
                  <a:srgbClr val="FF0000"/>
                </a:solidFill>
                <a:latin typeface="Consolas" panose="020B0609020204030204" pitchFamily="49" charset="0"/>
                <a:cs typeface="Times New Roman" pitchFamily="18" charset="0"/>
              </a:rPr>
              <a:t>int&amp; num</a:t>
            </a:r>
            <a:r>
              <a:rPr lang="en-US" dirty="0">
                <a:solidFill>
                  <a:schemeClr val="tx1"/>
                </a:solidFill>
                <a:latin typeface="Consolas" panose="020B0609020204030204" pitchFamily="49" charset="0"/>
                <a:cs typeface="Times New Roman" pitchFamily="18" charset="0"/>
              </a:rPr>
              <a:t>, </a:t>
            </a:r>
            <a:r>
              <a:rPr lang="en-US" dirty="0">
                <a:solidFill>
                  <a:srgbClr val="7030A0"/>
                </a:solidFill>
                <a:latin typeface="Consolas" panose="020B0609020204030204" pitchFamily="49" charset="0"/>
                <a:cs typeface="Times New Roman" pitchFamily="18" charset="0"/>
              </a:rPr>
              <a:t>string&amp; </a:t>
            </a:r>
            <a:r>
              <a:rPr lang="en-US" dirty="0" err="1">
                <a:solidFill>
                  <a:srgbClr val="7030A0"/>
                </a:solidFill>
                <a:latin typeface="Consolas" panose="020B0609020204030204" pitchFamily="49" charset="0"/>
                <a:cs typeface="Times New Roman" pitchFamily="18" charset="0"/>
              </a:rPr>
              <a:t>st</a:t>
            </a:r>
            <a:r>
              <a:rPr lang="en-US" dirty="0">
                <a:solidFill>
                  <a:schemeClr val="tx1"/>
                </a:solidFill>
                <a:latin typeface="Consolas" panose="020B0609020204030204" pitchFamily="49" charset="0"/>
                <a:cs typeface="Times New Roman" pitchFamily="18" charset="0"/>
              </a:rPr>
              <a:t>, </a:t>
            </a:r>
            <a:r>
              <a:rPr lang="en-US" dirty="0">
                <a:solidFill>
                  <a:srgbClr val="00B050"/>
                </a:solidFill>
                <a:latin typeface="Consolas" panose="020B0609020204030204" pitchFamily="49" charset="0"/>
                <a:cs typeface="Times New Roman" pitchFamily="18" charset="0"/>
              </a:rPr>
              <a:t>int *zip</a:t>
            </a:r>
            <a:r>
              <a:rPr lang="en-US" dirty="0">
                <a:solidFill>
                  <a:schemeClr val="tx1"/>
                </a:solidFill>
                <a:latin typeface="Consolas" panose="020B0609020204030204" pitchFamily="49" charset="0"/>
                <a:cs typeface="Times New Roman" pitchFamily="18" charset="0"/>
              </a:rPr>
              <a:t>) {</a:t>
            </a:r>
          </a:p>
          <a:p>
            <a:r>
              <a:rPr lang="en-US" dirty="0">
                <a:solidFill>
                  <a:schemeClr val="tx1"/>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num</a:t>
            </a:r>
            <a:r>
              <a:rPr lang="en-US" dirty="0">
                <a:solidFill>
                  <a:schemeClr val="tx1"/>
                </a:solidFill>
                <a:latin typeface="Consolas" panose="020B0609020204030204" pitchFamily="49" charset="0"/>
                <a:cs typeface="Times New Roman" pitchFamily="18" charset="0"/>
              </a:rPr>
              <a:t> = 100;</a:t>
            </a:r>
          </a:p>
          <a:p>
            <a:r>
              <a:rPr lang="en-US" dirty="0">
                <a:solidFill>
                  <a:schemeClr val="accent4">
                    <a:lumMod val="75000"/>
                  </a:schemeClr>
                </a:solidFill>
                <a:latin typeface="Consolas" panose="020B0609020204030204" pitchFamily="49" charset="0"/>
                <a:cs typeface="Times New Roman" pitchFamily="18" charset="0"/>
              </a:rPr>
              <a:t>  </a:t>
            </a:r>
            <a:r>
              <a:rPr lang="en-US" dirty="0" err="1">
                <a:solidFill>
                  <a:srgbClr val="7030A0"/>
                </a:solidFill>
                <a:latin typeface="Consolas" panose="020B0609020204030204" pitchFamily="49" charset="0"/>
                <a:cs typeface="Times New Roman" pitchFamily="18" charset="0"/>
              </a:rPr>
              <a:t>st</a:t>
            </a:r>
            <a:r>
              <a:rPr lang="en-US" dirty="0">
                <a:solidFill>
                  <a:schemeClr val="tx1"/>
                </a:solidFill>
                <a:latin typeface="Consolas" panose="020B0609020204030204" pitchFamily="49" charset="0"/>
                <a:cs typeface="Times New Roman" pitchFamily="18" charset="0"/>
              </a:rPr>
              <a:t> = "Westwood Blvd.";</a:t>
            </a:r>
          </a:p>
          <a:p>
            <a:r>
              <a:rPr lang="en-US" dirty="0">
                <a:solidFill>
                  <a:schemeClr val="tx1"/>
                </a:solidFill>
                <a:latin typeface="Consolas" panose="020B0609020204030204" pitchFamily="49" charset="0"/>
                <a:cs typeface="Times New Roman" pitchFamily="18" charset="0"/>
              </a:rPr>
              <a:t>  </a:t>
            </a:r>
            <a:r>
              <a:rPr lang="en-US" dirty="0">
                <a:solidFill>
                  <a:srgbClr val="00B050"/>
                </a:solidFill>
                <a:latin typeface="Consolas" panose="020B0609020204030204" pitchFamily="49" charset="0"/>
                <a:cs typeface="Times New Roman" pitchFamily="18" charset="0"/>
              </a:rPr>
              <a:t>*zip </a:t>
            </a:r>
            <a:r>
              <a:rPr lang="en-US" dirty="0">
                <a:solidFill>
                  <a:schemeClr val="tx1"/>
                </a:solidFill>
                <a:latin typeface="Consolas" panose="020B0609020204030204" pitchFamily="49" charset="0"/>
                <a:cs typeface="Times New Roman" pitchFamily="18" charset="0"/>
              </a:rPr>
              <a:t>= 90024;</a:t>
            </a:r>
          </a:p>
          <a:p>
            <a:r>
              <a:rPr lang="en-US" dirty="0">
                <a:solidFill>
                  <a:schemeClr val="tx1"/>
                </a:solidFill>
                <a:latin typeface="Consolas" panose="020B0609020204030204" pitchFamily="49" charset="0"/>
                <a:cs typeface="Times New Roman" pitchFamily="18" charset="0"/>
              </a:rPr>
              <a:t>  return num &gt;= 1; // No neg/0 street </a:t>
            </a:r>
            <a:r>
              <a:rPr lang="en-US" dirty="0" err="1">
                <a:solidFill>
                  <a:schemeClr val="tx1"/>
                </a:solidFill>
                <a:latin typeface="Consolas" panose="020B0609020204030204" pitchFamily="49" charset="0"/>
                <a:cs typeface="Times New Roman" pitchFamily="18" charset="0"/>
              </a:rPr>
              <a:t>nums</a:t>
            </a:r>
            <a:r>
              <a:rPr lang="en-US" dirty="0">
                <a:solidFill>
                  <a:schemeClr val="tx1"/>
                </a:solidFill>
                <a:latin typeface="Consolas" panose="020B0609020204030204" pitchFamily="49" charset="0"/>
                <a:cs typeface="Times New Roman" pitchFamily="18" charset="0"/>
              </a:rPr>
              <a:t>!</a:t>
            </a:r>
          </a:p>
          <a:p>
            <a:r>
              <a:rPr lang="en-US" dirty="0">
                <a:solidFill>
                  <a:schemeClr val="tx1"/>
                </a:solidFill>
                <a:latin typeface="Consolas" panose="020B0609020204030204" pitchFamily="49" charset="0"/>
                <a:cs typeface="Times New Roman" pitchFamily="18" charset="0"/>
              </a:rPr>
              <a:t>}</a:t>
            </a:r>
          </a:p>
          <a:p>
            <a:endParaRPr lang="en-US" sz="1100" dirty="0">
              <a:solidFill>
                <a:schemeClr val="tx1"/>
              </a:solidFill>
              <a:latin typeface="Consolas" panose="020B0609020204030204" pitchFamily="49" charset="0"/>
              <a:cs typeface="Times New Roman" pitchFamily="18" charset="0"/>
            </a:endParaRPr>
          </a:p>
          <a:p>
            <a:r>
              <a:rPr lang="en-US" dirty="0">
                <a:solidFill>
                  <a:schemeClr val="tx1"/>
                </a:solidFill>
                <a:latin typeface="Consolas" panose="020B0609020204030204" pitchFamily="49" charset="0"/>
                <a:cs typeface="Times New Roman" pitchFamily="18" charset="0"/>
              </a:rPr>
              <a:t>int main() {</a:t>
            </a:r>
          </a:p>
          <a:p>
            <a:r>
              <a:rPr lang="en-US" dirty="0">
                <a:solidFill>
                  <a:schemeClr val="tx1"/>
                </a:solidFill>
                <a:latin typeface="Consolas" panose="020B0609020204030204" pitchFamily="49" charset="0"/>
                <a:cs typeface="Times New Roman" pitchFamily="18" charset="0"/>
              </a:rPr>
              <a:t>  int num, zip;</a:t>
            </a:r>
          </a:p>
          <a:p>
            <a:r>
              <a:rPr lang="en-US" dirty="0">
                <a:solidFill>
                  <a:schemeClr val="tx1"/>
                </a:solidFill>
                <a:latin typeface="Consolas" panose="020B0609020204030204" pitchFamily="49" charset="0"/>
                <a:cs typeface="Times New Roman" pitchFamily="18" charset="0"/>
              </a:rPr>
              <a:t>  string street;</a:t>
            </a:r>
          </a:p>
          <a:p>
            <a:r>
              <a:rPr lang="en-US" dirty="0">
                <a:solidFill>
                  <a:schemeClr val="tx1"/>
                </a:solidFill>
                <a:latin typeface="Consolas" panose="020B0609020204030204" pitchFamily="49" charset="0"/>
                <a:cs typeface="Times New Roman" pitchFamily="18" charset="0"/>
              </a:rPr>
              <a:t>  bool valid = addy(num, street, &amp;zip);</a:t>
            </a:r>
          </a:p>
          <a:p>
            <a:r>
              <a:rPr lang="en-US" dirty="0">
                <a:solidFill>
                  <a:schemeClr val="tx1"/>
                </a:solidFill>
                <a:latin typeface="Consolas" panose="020B0609020204030204" pitchFamily="49" charset="0"/>
                <a:cs typeface="Times New Roman" pitchFamily="18" charset="0"/>
              </a:rPr>
              <a:t>  ...</a:t>
            </a:r>
          </a:p>
        </p:txBody>
      </p:sp>
      <p:sp>
        <p:nvSpPr>
          <p:cNvPr id="19" name="Speech Bubble: Rectangle with Corners Rounded 18">
            <a:extLst>
              <a:ext uri="{FF2B5EF4-FFF2-40B4-BE49-F238E27FC236}">
                <a16:creationId xmlns:a16="http://schemas.microsoft.com/office/drawing/2014/main" id="{D0EAFD89-F687-4EF7-887C-45B4B0F0FCF7}"/>
              </a:ext>
            </a:extLst>
          </p:cNvPr>
          <p:cNvSpPr/>
          <p:nvPr/>
        </p:nvSpPr>
        <p:spPr>
          <a:xfrm>
            <a:off x="4130567" y="4037044"/>
            <a:ext cx="4571583" cy="1092674"/>
          </a:xfrm>
          <a:prstGeom prst="wedgeRoundRectCallout">
            <a:avLst>
              <a:gd name="adj1" fmla="val -88186"/>
              <a:gd name="adj2" fmla="val -322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JavaScript (and MOST languages), if we want to return more than 2 values we create an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object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set its </a:t>
            </a:r>
            <a:r>
              <a:rPr kumimoji="0" lang="en-US" sz="2000" b="0" i="0" u="none" strike="noStrike" kern="1200" cap="none" spc="0" normalizeH="0" noProof="0" dirty="0">
                <a:ln>
                  <a:noFill/>
                </a:ln>
                <a:solidFill>
                  <a:schemeClr val="accent4">
                    <a:lumMod val="20000"/>
                    <a:lumOff val="80000"/>
                  </a:schemeClr>
                </a:solidFill>
                <a:effectLst/>
                <a:uLnTx/>
                <a:uFillTx/>
                <a:latin typeface="Corbel" panose="020B0503020204020204" pitchFamily="34" charset="0"/>
                <a:ea typeface="+mn-ea"/>
                <a:cs typeface="+mn-cs"/>
              </a:rPr>
              <a:t>attributes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0" name="Speech Bubble: Rectangle with Corners Rounded 29">
            <a:extLst>
              <a:ext uri="{FF2B5EF4-FFF2-40B4-BE49-F238E27FC236}">
                <a16:creationId xmlns:a16="http://schemas.microsoft.com/office/drawing/2014/main" id="{71D50684-3C00-4FA1-9577-BC9EBA6CE55C}"/>
              </a:ext>
            </a:extLst>
          </p:cNvPr>
          <p:cNvSpPr/>
          <p:nvPr/>
        </p:nvSpPr>
        <p:spPr>
          <a:xfrm>
            <a:off x="3712671" y="5639439"/>
            <a:ext cx="2888227" cy="787045"/>
          </a:xfrm>
          <a:prstGeom prst="wedgeRoundRectCallout">
            <a:avLst>
              <a:gd name="adj1" fmla="val -105383"/>
              <a:gd name="adj2" fmla="val -502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You then return the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object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to the caller.</a:t>
            </a:r>
          </a:p>
        </p:txBody>
      </p:sp>
      <p:sp>
        <p:nvSpPr>
          <p:cNvPr id="31" name="Speech Bubble: Rectangle with Corners Rounded 30">
            <a:extLst>
              <a:ext uri="{FF2B5EF4-FFF2-40B4-BE49-F238E27FC236}">
                <a16:creationId xmlns:a16="http://schemas.microsoft.com/office/drawing/2014/main" id="{D42ACE96-0A70-4F0E-B803-C17C3DD70E24}"/>
              </a:ext>
            </a:extLst>
          </p:cNvPr>
          <p:cNvSpPr/>
          <p:nvPr/>
        </p:nvSpPr>
        <p:spPr>
          <a:xfrm>
            <a:off x="5839214" y="3456173"/>
            <a:ext cx="3447661" cy="1215840"/>
          </a:xfrm>
          <a:prstGeom prst="wedgeRoundRectCallout">
            <a:avLst>
              <a:gd name="adj1" fmla="val -91424"/>
              <a:gd name="adj2" fmla="val -99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you're returning just two values, MOST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languages encourage use of a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tuple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9" name="Speech Bubble: Rectangle with Corners Rounded 28">
            <a:extLst>
              <a:ext uri="{FF2B5EF4-FFF2-40B4-BE49-F238E27FC236}">
                <a16:creationId xmlns:a16="http://schemas.microsoft.com/office/drawing/2014/main" id="{CF29750B-AD9F-40AD-8A07-543A4DF08CE0}"/>
              </a:ext>
            </a:extLst>
          </p:cNvPr>
          <p:cNvSpPr/>
          <p:nvPr/>
        </p:nvSpPr>
        <p:spPr>
          <a:xfrm>
            <a:off x="1961293" y="4181328"/>
            <a:ext cx="3809710" cy="1092674"/>
          </a:xfrm>
          <a:prstGeom prst="wedgeRoundRectCallout">
            <a:avLst>
              <a:gd name="adj1" fmla="val 68974"/>
              <a:gd name="adj2" fmla="val -592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C++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C#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are just about the only languages to encourage the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parameter mutation approach</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2" name="Rectangle 31">
            <a:extLst>
              <a:ext uri="{FF2B5EF4-FFF2-40B4-BE49-F238E27FC236}">
                <a16:creationId xmlns:a16="http://schemas.microsoft.com/office/drawing/2014/main" id="{6C685952-CC34-4651-B382-9D5B37400AF7}"/>
              </a:ext>
            </a:extLst>
          </p:cNvPr>
          <p:cNvSpPr/>
          <p:nvPr/>
        </p:nvSpPr>
        <p:spPr>
          <a:xfrm>
            <a:off x="6300958" y="3333751"/>
            <a:ext cx="5848060" cy="347735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Times New Roman" pitchFamily="18" charset="0"/>
              </a:rPr>
              <a:t>// C# using out (or ref) parameters</a:t>
            </a:r>
          </a:p>
          <a:p>
            <a:r>
              <a:rPr lang="en-US" dirty="0">
                <a:solidFill>
                  <a:schemeClr val="tx1"/>
                </a:solidFill>
                <a:latin typeface="Consolas" panose="020B0609020204030204" pitchFamily="49" charset="0"/>
                <a:cs typeface="Times New Roman" pitchFamily="18" charset="0"/>
              </a:rPr>
              <a:t>bool addy(</a:t>
            </a:r>
            <a:r>
              <a:rPr lang="en-US" dirty="0">
                <a:solidFill>
                  <a:schemeClr val="accent4">
                    <a:lumMod val="75000"/>
                  </a:schemeClr>
                </a:solidFill>
                <a:latin typeface="Consolas" panose="020B0609020204030204" pitchFamily="49" charset="0"/>
                <a:cs typeface="Times New Roman" pitchFamily="18" charset="0"/>
              </a:rPr>
              <a:t>out int num</a:t>
            </a:r>
            <a:r>
              <a:rPr lang="en-US" dirty="0">
                <a:solidFill>
                  <a:schemeClr val="tx1"/>
                </a:solidFill>
                <a:latin typeface="Consolas" panose="020B0609020204030204" pitchFamily="49" charset="0"/>
                <a:cs typeface="Times New Roman" pitchFamily="18" charset="0"/>
              </a:rPr>
              <a:t>, </a:t>
            </a:r>
            <a:r>
              <a:rPr lang="en-US" dirty="0">
                <a:solidFill>
                  <a:schemeClr val="accent4">
                    <a:lumMod val="75000"/>
                  </a:schemeClr>
                </a:solidFill>
                <a:latin typeface="Consolas" panose="020B0609020204030204" pitchFamily="49" charset="0"/>
                <a:cs typeface="Times New Roman" pitchFamily="18" charset="0"/>
              </a:rPr>
              <a:t>out string </a:t>
            </a:r>
            <a:r>
              <a:rPr lang="en-US" dirty="0" err="1">
                <a:solidFill>
                  <a:schemeClr val="accent4">
                    <a:lumMod val="75000"/>
                  </a:schemeClr>
                </a:solidFill>
                <a:latin typeface="Consolas" panose="020B0609020204030204" pitchFamily="49" charset="0"/>
                <a:cs typeface="Times New Roman" pitchFamily="18" charset="0"/>
              </a:rPr>
              <a:t>st</a:t>
            </a:r>
            <a:r>
              <a:rPr lang="en-US" dirty="0">
                <a:solidFill>
                  <a:schemeClr val="tx1"/>
                </a:solidFill>
                <a:latin typeface="Consolas" panose="020B0609020204030204" pitchFamily="49" charset="0"/>
                <a:cs typeface="Times New Roman" pitchFamily="18" charset="0"/>
              </a:rPr>
              <a:t>,</a:t>
            </a:r>
            <a:r>
              <a:rPr lang="en-US" dirty="0">
                <a:solidFill>
                  <a:schemeClr val="accent4">
                    <a:lumMod val="75000"/>
                  </a:schemeClr>
                </a:solidFill>
                <a:latin typeface="Consolas" panose="020B0609020204030204" pitchFamily="49" charset="0"/>
                <a:cs typeface="Times New Roman" pitchFamily="18" charset="0"/>
              </a:rPr>
              <a:t> </a:t>
            </a:r>
            <a:br>
              <a:rPr lang="en-US" dirty="0">
                <a:solidFill>
                  <a:schemeClr val="accent4">
                    <a:lumMod val="75000"/>
                  </a:schemeClr>
                </a:solidFill>
                <a:latin typeface="Consolas" panose="020B0609020204030204" pitchFamily="49" charset="0"/>
                <a:cs typeface="Times New Roman" pitchFamily="18" charset="0"/>
              </a:rPr>
            </a:br>
            <a:r>
              <a:rPr lang="en-US" dirty="0">
                <a:solidFill>
                  <a:schemeClr val="accent4">
                    <a:lumMod val="75000"/>
                  </a:schemeClr>
                </a:solidFill>
                <a:latin typeface="Consolas" panose="020B0609020204030204" pitchFamily="49" charset="0"/>
                <a:cs typeface="Times New Roman" pitchFamily="18" charset="0"/>
              </a:rPr>
              <a:t>          out int zip</a:t>
            </a:r>
            <a:r>
              <a:rPr lang="en-US" dirty="0">
                <a:solidFill>
                  <a:schemeClr val="tx1"/>
                </a:solidFill>
                <a:latin typeface="Consolas" panose="020B0609020204030204" pitchFamily="49" charset="0"/>
                <a:cs typeface="Times New Roman" pitchFamily="18" charset="0"/>
              </a:rPr>
              <a:t>) {</a:t>
            </a:r>
          </a:p>
          <a:p>
            <a:r>
              <a:rPr lang="en-US" dirty="0">
                <a:solidFill>
                  <a:schemeClr val="tx1"/>
                </a:solidFill>
                <a:latin typeface="Consolas" panose="020B0609020204030204" pitchFamily="49" charset="0"/>
                <a:cs typeface="Times New Roman" pitchFamily="18" charset="0"/>
              </a:rPr>
              <a:t>  </a:t>
            </a:r>
            <a:r>
              <a:rPr lang="en-US" dirty="0">
                <a:solidFill>
                  <a:schemeClr val="accent4">
                    <a:lumMod val="75000"/>
                  </a:schemeClr>
                </a:solidFill>
                <a:latin typeface="Consolas" panose="020B0609020204030204" pitchFamily="49" charset="0"/>
                <a:cs typeface="Times New Roman" pitchFamily="18" charset="0"/>
              </a:rPr>
              <a:t>num</a:t>
            </a:r>
            <a:r>
              <a:rPr lang="en-US" dirty="0">
                <a:solidFill>
                  <a:schemeClr val="tx1"/>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a:t>
            </a:r>
            <a:r>
              <a:rPr lang="en-US" dirty="0">
                <a:solidFill>
                  <a:schemeClr val="tx1"/>
                </a:solidFill>
                <a:latin typeface="Consolas" panose="020B0609020204030204" pitchFamily="49" charset="0"/>
                <a:cs typeface="Times New Roman" pitchFamily="18" charset="0"/>
              </a:rPr>
              <a:t> 100;</a:t>
            </a:r>
          </a:p>
          <a:p>
            <a:r>
              <a:rPr lang="en-US" dirty="0">
                <a:solidFill>
                  <a:schemeClr val="tx1"/>
                </a:solidFill>
                <a:latin typeface="Consolas" panose="020B0609020204030204" pitchFamily="49" charset="0"/>
                <a:cs typeface="Times New Roman" pitchFamily="18" charset="0"/>
              </a:rPr>
              <a:t>  </a:t>
            </a:r>
            <a:r>
              <a:rPr lang="en-US" dirty="0" err="1">
                <a:solidFill>
                  <a:schemeClr val="accent4">
                    <a:lumMod val="75000"/>
                  </a:schemeClr>
                </a:solidFill>
                <a:latin typeface="Consolas" panose="020B0609020204030204" pitchFamily="49" charset="0"/>
                <a:cs typeface="Times New Roman" pitchFamily="18" charset="0"/>
              </a:rPr>
              <a:t>st</a:t>
            </a:r>
            <a:r>
              <a:rPr lang="en-US" dirty="0">
                <a:solidFill>
                  <a:schemeClr val="tx1"/>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a:t>
            </a:r>
            <a:r>
              <a:rPr lang="en-US" dirty="0">
                <a:solidFill>
                  <a:schemeClr val="tx1"/>
                </a:solidFill>
                <a:latin typeface="Consolas" panose="020B0609020204030204" pitchFamily="49" charset="0"/>
                <a:cs typeface="Times New Roman" pitchFamily="18" charset="0"/>
              </a:rPr>
              <a:t> "Westwood Blvd.";</a:t>
            </a:r>
          </a:p>
          <a:p>
            <a:r>
              <a:rPr lang="en-US" dirty="0">
                <a:solidFill>
                  <a:schemeClr val="accent4">
                    <a:lumMod val="75000"/>
                  </a:schemeClr>
                </a:solidFill>
                <a:latin typeface="Consolas" panose="020B0609020204030204" pitchFamily="49" charset="0"/>
                <a:cs typeface="Times New Roman" pitchFamily="18" charset="0"/>
              </a:rPr>
              <a:t>  zip</a:t>
            </a:r>
            <a:r>
              <a:rPr lang="en-US" dirty="0">
                <a:solidFill>
                  <a:srgbClr val="00B050"/>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a:t>
            </a:r>
            <a:r>
              <a:rPr lang="en-US" dirty="0">
                <a:solidFill>
                  <a:schemeClr val="tx1"/>
                </a:solidFill>
                <a:latin typeface="Consolas" panose="020B0609020204030204" pitchFamily="49" charset="0"/>
                <a:cs typeface="Times New Roman" pitchFamily="18" charset="0"/>
              </a:rPr>
              <a:t> 90024;</a:t>
            </a:r>
          </a:p>
          <a:p>
            <a:r>
              <a:rPr lang="en-US" dirty="0">
                <a:solidFill>
                  <a:schemeClr val="tx1"/>
                </a:solidFill>
                <a:latin typeface="Consolas" panose="020B0609020204030204" pitchFamily="49" charset="0"/>
                <a:cs typeface="Times New Roman" pitchFamily="18" charset="0"/>
              </a:rPr>
              <a:t>  return num &gt; 0; // No neg/0 street </a:t>
            </a:r>
            <a:r>
              <a:rPr lang="en-US" dirty="0" err="1">
                <a:solidFill>
                  <a:schemeClr val="tx1"/>
                </a:solidFill>
                <a:latin typeface="Consolas" panose="020B0609020204030204" pitchFamily="49" charset="0"/>
                <a:cs typeface="Times New Roman" pitchFamily="18" charset="0"/>
              </a:rPr>
              <a:t>nums</a:t>
            </a:r>
            <a:endParaRPr lang="en-US" dirty="0">
              <a:solidFill>
                <a:schemeClr val="tx1"/>
              </a:solidFill>
              <a:latin typeface="Consolas" panose="020B0609020204030204" pitchFamily="49" charset="0"/>
              <a:cs typeface="Times New Roman" pitchFamily="18" charset="0"/>
            </a:endParaRPr>
          </a:p>
          <a:p>
            <a:r>
              <a:rPr lang="en-US" dirty="0">
                <a:solidFill>
                  <a:schemeClr val="tx1"/>
                </a:solidFill>
                <a:latin typeface="Consolas" panose="020B0609020204030204" pitchFamily="49" charset="0"/>
                <a:cs typeface="Times New Roman" pitchFamily="18" charset="0"/>
              </a:rPr>
              <a:t>}</a:t>
            </a:r>
          </a:p>
          <a:p>
            <a:endParaRPr lang="en-US" sz="1100" dirty="0">
              <a:solidFill>
                <a:schemeClr val="tx1"/>
              </a:solidFill>
              <a:latin typeface="Consolas" panose="020B0609020204030204" pitchFamily="49" charset="0"/>
              <a:cs typeface="Times New Roman" pitchFamily="18" charset="0"/>
            </a:endParaRPr>
          </a:p>
          <a:p>
            <a:r>
              <a:rPr lang="en-US" dirty="0">
                <a:solidFill>
                  <a:schemeClr val="tx1"/>
                </a:solidFill>
                <a:latin typeface="Consolas" panose="020B0609020204030204" pitchFamily="49" charset="0"/>
                <a:cs typeface="Times New Roman" pitchFamily="18" charset="0"/>
              </a:rPr>
              <a:t>public void </a:t>
            </a:r>
            <a:r>
              <a:rPr lang="en-US" dirty="0" err="1">
                <a:solidFill>
                  <a:schemeClr val="tx1"/>
                </a:solidFill>
                <a:latin typeface="Consolas" panose="020B0609020204030204" pitchFamily="49" charset="0"/>
                <a:cs typeface="Times New Roman" pitchFamily="18" charset="0"/>
              </a:rPr>
              <a:t>someFunc</a:t>
            </a:r>
            <a:r>
              <a:rPr lang="en-US" dirty="0">
                <a:solidFill>
                  <a:schemeClr val="tx1"/>
                </a:solidFill>
                <a:latin typeface="Consolas" panose="020B0609020204030204" pitchFamily="49" charset="0"/>
                <a:cs typeface="Times New Roman" pitchFamily="18" charset="0"/>
              </a:rPr>
              <a:t>() {</a:t>
            </a:r>
          </a:p>
          <a:p>
            <a:r>
              <a:rPr lang="en-US" dirty="0">
                <a:solidFill>
                  <a:schemeClr val="tx1"/>
                </a:solidFill>
                <a:latin typeface="Consolas" panose="020B0609020204030204" pitchFamily="49" charset="0"/>
                <a:cs typeface="Times New Roman" pitchFamily="18" charset="0"/>
              </a:rPr>
              <a:t>  string str;</a:t>
            </a:r>
          </a:p>
          <a:p>
            <a:r>
              <a:rPr lang="en-US" dirty="0">
                <a:solidFill>
                  <a:schemeClr val="tx1"/>
                </a:solidFill>
                <a:latin typeface="Consolas" panose="020B0609020204030204" pitchFamily="49" charset="0"/>
                <a:cs typeface="Times New Roman" pitchFamily="18" charset="0"/>
              </a:rPr>
              <a:t>  int num, zip;</a:t>
            </a:r>
          </a:p>
          <a:p>
            <a:r>
              <a:rPr lang="en-US" dirty="0">
                <a:solidFill>
                  <a:schemeClr val="tx1"/>
                </a:solidFill>
                <a:latin typeface="Consolas" panose="020B0609020204030204" pitchFamily="49" charset="0"/>
                <a:cs typeface="Times New Roman" pitchFamily="18" charset="0"/>
              </a:rPr>
              <a:t>  bool ok = addy(</a:t>
            </a:r>
            <a:r>
              <a:rPr lang="en-US" dirty="0">
                <a:solidFill>
                  <a:schemeClr val="accent4">
                    <a:lumMod val="75000"/>
                  </a:schemeClr>
                </a:solidFill>
                <a:latin typeface="Consolas" panose="020B0609020204030204" pitchFamily="49" charset="0"/>
                <a:cs typeface="Times New Roman" pitchFamily="18" charset="0"/>
              </a:rPr>
              <a:t>out</a:t>
            </a:r>
            <a:r>
              <a:rPr lang="en-US" dirty="0">
                <a:solidFill>
                  <a:schemeClr val="tx1"/>
                </a:solidFill>
                <a:latin typeface="Consolas" panose="020B0609020204030204" pitchFamily="49" charset="0"/>
                <a:cs typeface="Times New Roman" pitchFamily="18" charset="0"/>
              </a:rPr>
              <a:t> num, </a:t>
            </a:r>
            <a:r>
              <a:rPr lang="en-US" dirty="0">
                <a:solidFill>
                  <a:schemeClr val="accent4">
                    <a:lumMod val="75000"/>
                  </a:schemeClr>
                </a:solidFill>
                <a:latin typeface="Consolas" panose="020B0609020204030204" pitchFamily="49" charset="0"/>
                <a:cs typeface="Times New Roman" pitchFamily="18" charset="0"/>
              </a:rPr>
              <a:t>out</a:t>
            </a:r>
            <a:r>
              <a:rPr lang="en-US" dirty="0">
                <a:solidFill>
                  <a:schemeClr val="tx1"/>
                </a:solidFill>
                <a:latin typeface="Consolas" panose="020B0609020204030204" pitchFamily="49" charset="0"/>
                <a:cs typeface="Times New Roman" pitchFamily="18" charset="0"/>
              </a:rPr>
              <a:t> str, </a:t>
            </a:r>
            <a:r>
              <a:rPr lang="en-US" dirty="0">
                <a:solidFill>
                  <a:schemeClr val="accent4">
                    <a:lumMod val="75000"/>
                  </a:schemeClr>
                </a:solidFill>
                <a:latin typeface="Consolas" panose="020B0609020204030204" pitchFamily="49" charset="0"/>
                <a:cs typeface="Times New Roman" pitchFamily="18" charset="0"/>
              </a:rPr>
              <a:t>out</a:t>
            </a:r>
            <a:r>
              <a:rPr lang="en-US" dirty="0">
                <a:solidFill>
                  <a:schemeClr val="tx1"/>
                </a:solidFill>
                <a:latin typeface="Consolas" panose="020B0609020204030204" pitchFamily="49" charset="0"/>
                <a:cs typeface="Times New Roman" pitchFamily="18" charset="0"/>
              </a:rPr>
              <a:t> zip);  </a:t>
            </a:r>
          </a:p>
        </p:txBody>
      </p:sp>
      <p:sp>
        <p:nvSpPr>
          <p:cNvPr id="33" name="Speech Bubble: Rectangle with Corners Rounded 32">
            <a:extLst>
              <a:ext uri="{FF2B5EF4-FFF2-40B4-BE49-F238E27FC236}">
                <a16:creationId xmlns:a16="http://schemas.microsoft.com/office/drawing/2014/main" id="{5689B656-B2FF-4187-BA55-84CE7C7AA5C4}"/>
              </a:ext>
            </a:extLst>
          </p:cNvPr>
          <p:cNvSpPr/>
          <p:nvPr/>
        </p:nvSpPr>
        <p:spPr>
          <a:xfrm>
            <a:off x="7217653" y="4645039"/>
            <a:ext cx="4793081" cy="1092674"/>
          </a:xfrm>
          <a:prstGeom prst="wedgeRoundRectCallout">
            <a:avLst>
              <a:gd name="adj1" fmla="val -61237"/>
              <a:gd name="adj2" fmla="val -1197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If you do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return</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 a value, make it a status result - then use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references</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pointers</a:t>
            </a:r>
            <a:r>
              <a:rPr kumimoji="0" lang="en-US" sz="2000" b="0" i="0" u="none" strike="noStrike" kern="1200" cap="none" spc="0" normalizeH="0" noProof="0" dirty="0">
                <a:ln>
                  <a:noFill/>
                </a:ln>
                <a:solidFill>
                  <a:schemeClr val="bg1"/>
                </a:solidFill>
                <a:effectLst/>
                <a:uLnTx/>
                <a:uFillTx/>
                <a:latin typeface="Corbel" panose="020B0503020204020204" pitchFamily="34" charset="0"/>
                <a:ea typeface="+mn-ea"/>
                <a:cs typeface="+mn-cs"/>
              </a:rPr>
              <a:t> to return the actual values.</a:t>
            </a:r>
            <a:endPar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endParaRPr>
          </a:p>
        </p:txBody>
      </p:sp>
      <p:sp>
        <p:nvSpPr>
          <p:cNvPr id="34" name="Speech Bubble: Rectangle with Corners Rounded 33">
            <a:extLst>
              <a:ext uri="{FF2B5EF4-FFF2-40B4-BE49-F238E27FC236}">
                <a16:creationId xmlns:a16="http://schemas.microsoft.com/office/drawing/2014/main" id="{9CDD6A6F-EAF3-4F35-A078-4442EFD22BCE}"/>
              </a:ext>
            </a:extLst>
          </p:cNvPr>
          <p:cNvSpPr/>
          <p:nvPr/>
        </p:nvSpPr>
        <p:spPr>
          <a:xfrm>
            <a:off x="9896944" y="4238690"/>
            <a:ext cx="2181995" cy="1701053"/>
          </a:xfrm>
          <a:prstGeom prst="wedgeRoundRectCallout">
            <a:avLst>
              <a:gd name="adj1" fmla="val -107837"/>
              <a:gd name="adj2" fmla="val -719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And here we see the same thing in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C# </a:t>
            </a: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with </a:t>
            </a:r>
            <a:r>
              <a:rPr kumimoji="0" lang="en-US" sz="20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out parameters</a:t>
            </a:r>
            <a:r>
              <a:rPr kumimoji="0" lang="en-US" sz="2000" b="0" i="0" u="none" strike="noStrike" kern="1200" cap="none" spc="0" normalizeH="0" baseline="0" noProof="0" dirty="0">
                <a:ln>
                  <a:noFill/>
                </a:ln>
                <a:solidFill>
                  <a:schemeClr val="bg1"/>
                </a:solidFill>
                <a:effectLst/>
                <a:uLnTx/>
                <a:uFillTx/>
                <a:latin typeface="Corbel" panose="020B0503020204020204" pitchFamily="34" charset="0"/>
                <a:ea typeface="+mn-ea"/>
                <a:cs typeface="+mn-cs"/>
              </a:rPr>
              <a:t>!</a:t>
            </a:r>
          </a:p>
        </p:txBody>
      </p:sp>
    </p:spTree>
    <p:extLst>
      <p:ext uri="{BB962C8B-B14F-4D97-AF65-F5344CB8AC3E}">
        <p14:creationId xmlns:p14="http://schemas.microsoft.com/office/powerpoint/2010/main" val="29867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down)">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down)">
                                      <p:cBhvr>
                                        <p:cTn id="101" dur="500"/>
                                        <p:tgtEl>
                                          <p:spTgt spid="3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animBg="1"/>
      <p:bldP spid="17" grpId="0" animBg="1"/>
      <p:bldP spid="28" grpId="0" animBg="1"/>
      <p:bldP spid="11" grpId="0" animBg="1"/>
      <p:bldP spid="11" grpId="1" animBg="1"/>
      <p:bldP spid="2" grpId="0"/>
      <p:bldP spid="27" grpId="0" animBg="1"/>
      <p:bldP spid="18" grpId="0" animBg="1"/>
      <p:bldP spid="18" grpId="1" animBg="1"/>
      <p:bldP spid="26" grpId="0" animBg="1"/>
      <p:bldP spid="19" grpId="0" animBg="1"/>
      <p:bldP spid="19" grpId="1" animBg="1"/>
      <p:bldP spid="30" grpId="0" animBg="1"/>
      <p:bldP spid="30" grpId="1" animBg="1"/>
      <p:bldP spid="31" grpId="0" animBg="1"/>
      <p:bldP spid="31" grpId="1" animBg="1"/>
      <p:bldP spid="29" grpId="0" animBg="1"/>
      <p:bldP spid="29" grpId="1" animBg="1"/>
      <p:bldP spid="32" grpId="0" animBg="1"/>
      <p:bldP spid="33" grpId="0" animBg="1"/>
      <p:bldP spid="33" grpId="1" animBg="1"/>
      <p:bldP spid="34" grpId="0" animBg="1"/>
      <p:bldP spid="34" grpId="1"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6603E5-789D-418A-B5B6-0DB27EA2D6B0}"/>
              </a:ext>
            </a:extLst>
          </p:cNvPr>
          <p:cNvSpPr txBox="1"/>
          <p:nvPr/>
        </p:nvSpPr>
        <p:spPr>
          <a:xfrm>
            <a:off x="1878578" y="914933"/>
            <a:ext cx="8207004" cy="954107"/>
          </a:xfrm>
          <a:prstGeom prst="rect">
            <a:avLst/>
          </a:prstGeom>
          <a:noFill/>
        </p:spPr>
        <p:txBody>
          <a:bodyPr wrap="square" rtlCol="0">
            <a:spAutoFit/>
          </a:bodyPr>
          <a:lstStyle/>
          <a:p>
            <a:pPr algn="ctr"/>
            <a:r>
              <a:rPr lang="en-US" sz="2800" dirty="0">
                <a:latin typeface="+mj-lt"/>
                <a:cs typeface="Times New Roman" pitchFamily="18" charset="0"/>
              </a:rPr>
              <a:t>Ok, now let's learn how different languages deal with </a:t>
            </a:r>
            <a:r>
              <a:rPr lang="en-US" sz="2800" dirty="0">
                <a:solidFill>
                  <a:srgbClr val="FF0000"/>
                </a:solidFill>
                <a:latin typeface="+mj-lt"/>
                <a:cs typeface="Times New Roman" pitchFamily="18" charset="0"/>
              </a:rPr>
              <a:t>errors</a:t>
            </a:r>
            <a:r>
              <a:rPr lang="en-US" sz="2800" dirty="0">
                <a:latin typeface="+mj-lt"/>
                <a:cs typeface="Times New Roman" pitchFamily="18" charset="0"/>
              </a:rPr>
              <a:t> and return </a:t>
            </a:r>
            <a:r>
              <a:rPr lang="en-US" sz="2800" dirty="0">
                <a:solidFill>
                  <a:srgbClr val="FF0000"/>
                </a:solidFill>
                <a:latin typeface="+mj-lt"/>
                <a:cs typeface="Times New Roman" pitchFamily="18" charset="0"/>
              </a:rPr>
              <a:t>non-value results</a:t>
            </a:r>
            <a:r>
              <a:rPr lang="en-US" sz="2800" dirty="0">
                <a:latin typeface="+mj-lt"/>
                <a:cs typeface="Times New Roman" pitchFamily="18" charset="0"/>
              </a:rPr>
              <a:t>.</a:t>
            </a:r>
          </a:p>
        </p:txBody>
      </p:sp>
      <p:pic>
        <p:nvPicPr>
          <p:cNvPr id="3" name="Picture 2">
            <a:extLst>
              <a:ext uri="{FF2B5EF4-FFF2-40B4-BE49-F238E27FC236}">
                <a16:creationId xmlns:a16="http://schemas.microsoft.com/office/drawing/2014/main" id="{99F50505-2F8B-45F2-91C9-ABFD322269F8}"/>
              </a:ext>
            </a:extLst>
          </p:cNvPr>
          <p:cNvPicPr>
            <a:picLocks noChangeAspect="1"/>
          </p:cNvPicPr>
          <p:nvPr/>
        </p:nvPicPr>
        <p:blipFill>
          <a:blip r:embed="rId2"/>
          <a:stretch>
            <a:fillRect/>
          </a:stretch>
        </p:blipFill>
        <p:spPr>
          <a:xfrm>
            <a:off x="3689132" y="2254580"/>
            <a:ext cx="4572000" cy="3429000"/>
          </a:xfrm>
          <a:prstGeom prst="rect">
            <a:avLst/>
          </a:prstGeom>
        </p:spPr>
      </p:pic>
    </p:spTree>
    <p:extLst>
      <p:ext uri="{BB962C8B-B14F-4D97-AF65-F5344CB8AC3E}">
        <p14:creationId xmlns:p14="http://schemas.microsoft.com/office/powerpoint/2010/main" val="682948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67693" y="-37727"/>
            <a:ext cx="7889708" cy="646331"/>
          </a:xfrm>
          <a:prstGeom prst="rect">
            <a:avLst/>
          </a:prstGeom>
          <a:noFill/>
        </p:spPr>
        <p:txBody>
          <a:bodyPr wrap="square">
            <a:spAutoFit/>
          </a:bodyPr>
          <a:lstStyle/>
          <a:p>
            <a:pPr algn="ctr"/>
            <a:r>
              <a:rPr lang="en-US" sz="3600" dirty="0"/>
              <a:t>Bugs vs. Errors vs. Results</a:t>
            </a:r>
          </a:p>
        </p:txBody>
      </p:sp>
      <p:sp>
        <p:nvSpPr>
          <p:cNvPr id="28" name="Rectangle 27">
            <a:extLst>
              <a:ext uri="{FF2B5EF4-FFF2-40B4-BE49-F238E27FC236}">
                <a16:creationId xmlns:a16="http://schemas.microsoft.com/office/drawing/2014/main" id="{453073E8-9F24-4F07-9307-BEC6CB40EE50}"/>
              </a:ext>
            </a:extLst>
          </p:cNvPr>
          <p:cNvSpPr/>
          <p:nvPr/>
        </p:nvSpPr>
        <p:spPr>
          <a:xfrm>
            <a:off x="9079602" y="1361270"/>
            <a:ext cx="2783793" cy="245961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chemeClr val="tx1"/>
                </a:solidFill>
              </a:rPr>
              <a:t>A Result</a:t>
            </a:r>
          </a:p>
          <a:p>
            <a:pPr algn="ctr"/>
            <a:endParaRPr lang="en-US" sz="800" dirty="0">
              <a:solidFill>
                <a:schemeClr val="tx1"/>
              </a:solidFill>
            </a:endParaRPr>
          </a:p>
          <a:p>
            <a:pPr algn="ctr"/>
            <a:r>
              <a:rPr lang="en-US" sz="2000" dirty="0">
                <a:solidFill>
                  <a:schemeClr val="tx1"/>
                </a:solidFill>
              </a:rPr>
              <a:t>An indication of the outcome/status of an operation.</a:t>
            </a:r>
          </a:p>
          <a:p>
            <a:pPr algn="ctr"/>
            <a:endParaRPr lang="en-US" sz="2000" dirty="0"/>
          </a:p>
          <a:p>
            <a:pPr algn="ctr"/>
            <a:endParaRPr lang="en-US" sz="2000" dirty="0"/>
          </a:p>
        </p:txBody>
      </p:sp>
      <p:sp>
        <p:nvSpPr>
          <p:cNvPr id="29" name="Rectangle 28">
            <a:extLst>
              <a:ext uri="{FF2B5EF4-FFF2-40B4-BE49-F238E27FC236}">
                <a16:creationId xmlns:a16="http://schemas.microsoft.com/office/drawing/2014/main" id="{62812E64-7F44-4FC9-BDF7-A6DBD7DF6CE3}"/>
              </a:ext>
            </a:extLst>
          </p:cNvPr>
          <p:cNvSpPr/>
          <p:nvPr/>
        </p:nvSpPr>
        <p:spPr>
          <a:xfrm>
            <a:off x="275253" y="1361270"/>
            <a:ext cx="2783793" cy="24596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chemeClr val="tx1"/>
                </a:solidFill>
              </a:rPr>
              <a:t>A Bug</a:t>
            </a:r>
            <a:endParaRPr lang="en-US" sz="1400" dirty="0">
              <a:solidFill>
                <a:schemeClr val="tx1"/>
              </a:solidFill>
            </a:endParaRPr>
          </a:p>
          <a:p>
            <a:pPr algn="ctr"/>
            <a:endParaRPr lang="en-US" sz="800" dirty="0">
              <a:solidFill>
                <a:srgbClr val="00FFFF"/>
              </a:solidFill>
            </a:endParaRPr>
          </a:p>
          <a:p>
            <a:pPr algn="ctr"/>
            <a:r>
              <a:rPr lang="en-US" sz="2000" dirty="0">
                <a:solidFill>
                  <a:schemeClr val="tx1"/>
                </a:solidFill>
              </a:rPr>
              <a:t>A flaw in a program's logic – the only solution is aborting execution and fixing the bug.</a:t>
            </a:r>
          </a:p>
          <a:p>
            <a:pPr algn="ctr"/>
            <a:endParaRPr lang="en-US" dirty="0"/>
          </a:p>
        </p:txBody>
      </p:sp>
      <p:sp>
        <p:nvSpPr>
          <p:cNvPr id="30" name="Rectangle 29">
            <a:extLst>
              <a:ext uri="{FF2B5EF4-FFF2-40B4-BE49-F238E27FC236}">
                <a16:creationId xmlns:a16="http://schemas.microsoft.com/office/drawing/2014/main" id="{8A2CDE28-888F-4C3E-9246-2B9E2F8474AB}"/>
              </a:ext>
            </a:extLst>
          </p:cNvPr>
          <p:cNvSpPr/>
          <p:nvPr/>
        </p:nvSpPr>
        <p:spPr>
          <a:xfrm>
            <a:off x="3210036" y="1361270"/>
            <a:ext cx="2783793" cy="2459613"/>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r>
              <a:rPr lang="en-US" sz="2200" dirty="0">
                <a:solidFill>
                  <a:schemeClr val="tx1"/>
                </a:solidFill>
              </a:rPr>
              <a:t>Unrecoverable Errors</a:t>
            </a:r>
          </a:p>
          <a:p>
            <a:pPr algn="ctr"/>
            <a:endParaRPr lang="en-US" sz="800" dirty="0">
              <a:solidFill>
                <a:schemeClr val="tx1"/>
              </a:solidFill>
            </a:endParaRPr>
          </a:p>
          <a:p>
            <a:pPr algn="ctr"/>
            <a:r>
              <a:rPr lang="en-US" sz="2000" dirty="0">
                <a:solidFill>
                  <a:schemeClr val="tx1"/>
                </a:solidFill>
              </a:rPr>
              <a:t>Non-bug errors where recovery is impossible, and the program must shut down</a:t>
            </a:r>
          </a:p>
          <a:p>
            <a:pPr algn="ctr"/>
            <a:endParaRPr lang="en-US" sz="2000" dirty="0">
              <a:solidFill>
                <a:schemeClr val="tx1"/>
              </a:solidFill>
            </a:endParaRPr>
          </a:p>
        </p:txBody>
      </p:sp>
      <p:sp>
        <p:nvSpPr>
          <p:cNvPr id="33" name="Rectangle 32">
            <a:extLst>
              <a:ext uri="{FF2B5EF4-FFF2-40B4-BE49-F238E27FC236}">
                <a16:creationId xmlns:a16="http://schemas.microsoft.com/office/drawing/2014/main" id="{44AFEE34-ABE5-463D-A1E7-2E6C5A3B915A}"/>
              </a:ext>
            </a:extLst>
          </p:cNvPr>
          <p:cNvSpPr/>
          <p:nvPr/>
        </p:nvSpPr>
        <p:spPr>
          <a:xfrm>
            <a:off x="275253" y="4028951"/>
            <a:ext cx="2783793"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rgbClr val="00B050"/>
                </a:solidFill>
              </a:rPr>
              <a:t>Out of bounds array access</a:t>
            </a:r>
          </a:p>
          <a:p>
            <a:pPr algn="ctr"/>
            <a:r>
              <a:rPr lang="en-US" dirty="0">
                <a:solidFill>
                  <a:srgbClr val="00B0F0"/>
                </a:solidFill>
              </a:rPr>
              <a:t>Dereference of a </a:t>
            </a:r>
            <a:r>
              <a:rPr lang="en-US" dirty="0" err="1">
                <a:solidFill>
                  <a:srgbClr val="00B0F0"/>
                </a:solidFill>
              </a:rPr>
              <a:t>nullptr</a:t>
            </a:r>
            <a:endParaRPr lang="en-US" dirty="0">
              <a:solidFill>
                <a:srgbClr val="00B0F0"/>
              </a:solidFill>
            </a:endParaRPr>
          </a:p>
          <a:p>
            <a:pPr algn="ctr"/>
            <a:r>
              <a:rPr lang="en-US" dirty="0">
                <a:solidFill>
                  <a:srgbClr val="00B050"/>
                </a:solidFill>
              </a:rPr>
              <a:t>Divide by zero</a:t>
            </a:r>
          </a:p>
          <a:p>
            <a:pPr algn="ctr"/>
            <a:r>
              <a:rPr lang="en-US" dirty="0">
                <a:solidFill>
                  <a:srgbClr val="00B0F0"/>
                </a:solidFill>
              </a:rPr>
              <a:t>Illegal cast between types</a:t>
            </a:r>
          </a:p>
          <a:p>
            <a:pPr algn="ctr"/>
            <a:r>
              <a:rPr lang="en-US" dirty="0">
                <a:solidFill>
                  <a:srgbClr val="00B050"/>
                </a:solidFill>
              </a:rPr>
              <a:t>Unmet pre/post-conditions</a:t>
            </a:r>
          </a:p>
          <a:p>
            <a:pPr algn="ctr"/>
            <a:r>
              <a:rPr lang="en-US" dirty="0">
                <a:solidFill>
                  <a:srgbClr val="00B0F0"/>
                </a:solidFill>
              </a:rPr>
              <a:t>Object is in an invalid state</a:t>
            </a:r>
          </a:p>
          <a:p>
            <a:pPr algn="ctr"/>
            <a:endParaRPr lang="en-US" dirty="0"/>
          </a:p>
        </p:txBody>
      </p:sp>
      <p:sp>
        <p:nvSpPr>
          <p:cNvPr id="34" name="Rectangle 33">
            <a:extLst>
              <a:ext uri="{FF2B5EF4-FFF2-40B4-BE49-F238E27FC236}">
                <a16:creationId xmlns:a16="http://schemas.microsoft.com/office/drawing/2014/main" id="{EBC28396-0D90-45C0-91A2-045FF5C60492}"/>
              </a:ext>
            </a:extLst>
          </p:cNvPr>
          <p:cNvSpPr/>
          <p:nvPr/>
        </p:nvSpPr>
        <p:spPr>
          <a:xfrm>
            <a:off x="3210036" y="4022453"/>
            <a:ext cx="2783793"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rgbClr val="00B050"/>
                </a:solidFill>
              </a:rPr>
              <a:t>Out of memory error</a:t>
            </a:r>
          </a:p>
          <a:p>
            <a:pPr algn="ctr"/>
            <a:r>
              <a:rPr lang="en-US" dirty="0">
                <a:solidFill>
                  <a:srgbClr val="00B0F0"/>
                </a:solidFill>
              </a:rPr>
              <a:t>Network host not found</a:t>
            </a:r>
          </a:p>
          <a:p>
            <a:pPr algn="ctr"/>
            <a:r>
              <a:rPr lang="en-US" dirty="0">
                <a:solidFill>
                  <a:srgbClr val="00B050"/>
                </a:solidFill>
              </a:rPr>
              <a:t>Disk is full </a:t>
            </a:r>
          </a:p>
          <a:p>
            <a:pPr algn="ctr"/>
            <a:r>
              <a:rPr lang="en-US" dirty="0">
                <a:solidFill>
                  <a:srgbClr val="00B0F0"/>
                </a:solidFill>
              </a:rPr>
              <a:t>Invalid app configuration</a:t>
            </a:r>
          </a:p>
          <a:p>
            <a:pPr algn="ctr"/>
            <a:endParaRPr lang="en-US" dirty="0">
              <a:solidFill>
                <a:srgbClr val="00B0F0"/>
              </a:solidFill>
            </a:endParaRPr>
          </a:p>
          <a:p>
            <a:pPr algn="ctr"/>
            <a:endParaRPr lang="en-US" dirty="0">
              <a:solidFill>
                <a:srgbClr val="00B0F0"/>
              </a:solidFill>
            </a:endParaRPr>
          </a:p>
          <a:p>
            <a:pPr algn="ctr"/>
            <a:endParaRPr lang="en-US" dirty="0">
              <a:solidFill>
                <a:srgbClr val="00B0F0"/>
              </a:solidFill>
            </a:endParaRPr>
          </a:p>
        </p:txBody>
      </p:sp>
      <p:sp>
        <p:nvSpPr>
          <p:cNvPr id="35" name="Rectangle 34">
            <a:extLst>
              <a:ext uri="{FF2B5EF4-FFF2-40B4-BE49-F238E27FC236}">
                <a16:creationId xmlns:a16="http://schemas.microsoft.com/office/drawing/2014/main" id="{B2C7F45E-CE67-4142-9A68-9EE101FAB4CF}"/>
              </a:ext>
            </a:extLst>
          </p:cNvPr>
          <p:cNvSpPr/>
          <p:nvPr/>
        </p:nvSpPr>
        <p:spPr>
          <a:xfrm>
            <a:off x="9079602" y="4022453"/>
            <a:ext cx="2783793"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endParaRPr lang="en-US" dirty="0">
              <a:solidFill>
                <a:schemeClr val="tx1"/>
              </a:solidFill>
            </a:endParaRPr>
          </a:p>
          <a:p>
            <a:pPr algn="ctr"/>
            <a:r>
              <a:rPr lang="en-US" dirty="0">
                <a:solidFill>
                  <a:srgbClr val="00B0F0"/>
                </a:solidFill>
              </a:rPr>
              <a:t>Result of </a:t>
            </a:r>
            <a:r>
              <a:rPr lang="en-US" dirty="0" err="1">
                <a:solidFill>
                  <a:srgbClr val="00B0F0"/>
                </a:solidFill>
              </a:rPr>
              <a:t>container.find</a:t>
            </a:r>
            <a:r>
              <a:rPr lang="en-US" dirty="0">
                <a:solidFill>
                  <a:srgbClr val="00B0F0"/>
                </a:solidFill>
              </a:rPr>
              <a:t>(value)</a:t>
            </a:r>
            <a:endParaRPr lang="en-US" dirty="0">
              <a:solidFill>
                <a:srgbClr val="00B050"/>
              </a:solidFill>
            </a:endParaRPr>
          </a:p>
          <a:p>
            <a:pPr algn="ctr"/>
            <a:r>
              <a:rPr lang="en-US" dirty="0">
                <a:solidFill>
                  <a:srgbClr val="00B050"/>
                </a:solidFill>
              </a:rPr>
              <a:t>Is the password correct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39" name="TextBox 38">
            <a:extLst>
              <a:ext uri="{FF2B5EF4-FFF2-40B4-BE49-F238E27FC236}">
                <a16:creationId xmlns:a16="http://schemas.microsoft.com/office/drawing/2014/main" id="{5C415A45-9F20-4C4A-A81B-4ED4577B4503}"/>
              </a:ext>
            </a:extLst>
          </p:cNvPr>
          <p:cNvSpPr txBox="1"/>
          <p:nvPr/>
        </p:nvSpPr>
        <p:spPr>
          <a:xfrm>
            <a:off x="405882" y="782495"/>
            <a:ext cx="11276045" cy="461665"/>
          </a:xfrm>
          <a:prstGeom prst="rect">
            <a:avLst/>
          </a:prstGeom>
          <a:noFill/>
        </p:spPr>
        <p:txBody>
          <a:bodyPr wrap="square">
            <a:spAutoFit/>
          </a:bodyPr>
          <a:lstStyle/>
          <a:p>
            <a:pPr algn="ctr"/>
            <a:r>
              <a:rPr lang="en-US" sz="2400" dirty="0">
                <a:latin typeface="Corbel" panose="020B0503020204020204" pitchFamily="34" charset="0"/>
              </a:rPr>
              <a:t>Before we discuss how languages handle bugs/errors/results, let's define these terms! </a:t>
            </a:r>
          </a:p>
        </p:txBody>
      </p:sp>
      <p:sp>
        <p:nvSpPr>
          <p:cNvPr id="13" name="Rectangle 12">
            <a:extLst>
              <a:ext uri="{FF2B5EF4-FFF2-40B4-BE49-F238E27FC236}">
                <a16:creationId xmlns:a16="http://schemas.microsoft.com/office/drawing/2014/main" id="{63664AB6-4A11-40D2-B144-FE34835BE7EE}"/>
              </a:ext>
            </a:extLst>
          </p:cNvPr>
          <p:cNvSpPr/>
          <p:nvPr/>
        </p:nvSpPr>
        <p:spPr>
          <a:xfrm>
            <a:off x="6144819" y="1361270"/>
            <a:ext cx="2783793" cy="24596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r>
              <a:rPr lang="en-US" sz="2200" dirty="0">
                <a:solidFill>
                  <a:schemeClr val="tx1"/>
                </a:solidFill>
              </a:rPr>
              <a:t>Recoverable Errors</a:t>
            </a:r>
          </a:p>
          <a:p>
            <a:pPr algn="ctr"/>
            <a:endParaRPr lang="en-US" sz="800" dirty="0">
              <a:solidFill>
                <a:schemeClr val="tx1"/>
              </a:solidFill>
            </a:endParaRPr>
          </a:p>
          <a:p>
            <a:pPr algn="ctr"/>
            <a:r>
              <a:rPr lang="en-US" sz="2000" dirty="0">
                <a:solidFill>
                  <a:schemeClr val="tx1"/>
                </a:solidFill>
              </a:rPr>
              <a:t>Non-bug errors where recovery is possible, and the program may continue executing</a:t>
            </a:r>
          </a:p>
          <a:p>
            <a:pPr algn="ctr"/>
            <a:endParaRPr lang="en-US" sz="2000" dirty="0">
              <a:solidFill>
                <a:schemeClr val="tx1"/>
              </a:solidFill>
            </a:endParaRPr>
          </a:p>
        </p:txBody>
      </p:sp>
      <p:sp>
        <p:nvSpPr>
          <p:cNvPr id="14" name="Rectangle 13">
            <a:extLst>
              <a:ext uri="{FF2B5EF4-FFF2-40B4-BE49-F238E27FC236}">
                <a16:creationId xmlns:a16="http://schemas.microsoft.com/office/drawing/2014/main" id="{1D3F583D-14C4-45C4-9DE1-6B68A41CAD72}"/>
              </a:ext>
            </a:extLst>
          </p:cNvPr>
          <p:cNvSpPr/>
          <p:nvPr/>
        </p:nvSpPr>
        <p:spPr>
          <a:xfrm>
            <a:off x="6144819" y="4022453"/>
            <a:ext cx="2783793" cy="24596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70C0"/>
                </a:solidFill>
              </a:rPr>
              <a:t>Examples</a:t>
            </a:r>
            <a:endParaRPr lang="en-US" sz="1400" dirty="0">
              <a:solidFill>
                <a:srgbClr val="0070C0"/>
              </a:solidFill>
            </a:endParaRPr>
          </a:p>
          <a:p>
            <a:pPr algn="ctr"/>
            <a:endParaRPr lang="en-US" sz="800" dirty="0">
              <a:solidFill>
                <a:schemeClr val="tx1"/>
              </a:solidFill>
            </a:endParaRPr>
          </a:p>
          <a:p>
            <a:pPr algn="ctr"/>
            <a:r>
              <a:rPr lang="en-US" dirty="0">
                <a:solidFill>
                  <a:srgbClr val="00B050"/>
                </a:solidFill>
              </a:rPr>
              <a:t>File not found</a:t>
            </a:r>
          </a:p>
          <a:p>
            <a:pPr algn="ctr"/>
            <a:r>
              <a:rPr lang="en-US" dirty="0">
                <a:solidFill>
                  <a:srgbClr val="00B0F0"/>
                </a:solidFill>
              </a:rPr>
              <a:t>Network service temporarily overloaded</a:t>
            </a:r>
          </a:p>
          <a:p>
            <a:pPr algn="ctr"/>
            <a:r>
              <a:rPr lang="en-US" dirty="0">
                <a:solidFill>
                  <a:srgbClr val="00B050"/>
                </a:solidFill>
              </a:rPr>
              <a:t>An email address was malformed</a:t>
            </a:r>
          </a:p>
          <a:p>
            <a:pPr algn="ctr"/>
            <a:endParaRPr lang="en-US" dirty="0">
              <a:solidFill>
                <a:srgbClr val="00B050"/>
              </a:solidFill>
            </a:endParaRPr>
          </a:p>
          <a:p>
            <a:pPr algn="ctr"/>
            <a:endParaRPr lang="en-US" dirty="0">
              <a:solidFill>
                <a:schemeClr val="tx1"/>
              </a:solidFill>
            </a:endParaRPr>
          </a:p>
        </p:txBody>
      </p:sp>
      <p:sp>
        <p:nvSpPr>
          <p:cNvPr id="36" name="Speech Bubble: Rectangle with Corners Rounded 35">
            <a:extLst>
              <a:ext uri="{FF2B5EF4-FFF2-40B4-BE49-F238E27FC236}">
                <a16:creationId xmlns:a16="http://schemas.microsoft.com/office/drawing/2014/main" id="{189978E1-4FDC-42A1-88F3-491FC8D8F486}"/>
              </a:ext>
            </a:extLst>
          </p:cNvPr>
          <p:cNvSpPr/>
          <p:nvPr/>
        </p:nvSpPr>
        <p:spPr>
          <a:xfrm>
            <a:off x="4052248" y="3820883"/>
            <a:ext cx="4431588" cy="1635659"/>
          </a:xfrm>
          <a:prstGeom prst="wedgeRoundRectCallout">
            <a:avLst>
              <a:gd name="adj1" fmla="val -114092"/>
              <a:gd name="adj2" fmla="val 723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A </a:t>
            </a:r>
            <a:r>
              <a:rPr lang="en-US" sz="2000" dirty="0">
                <a:solidFill>
                  <a:srgbClr val="FFCDCD"/>
                </a:solidFill>
                <a:latin typeface="Corbel" panose="020B0503020204020204" pitchFamily="34" charset="0"/>
              </a:rPr>
              <a:t>precondition</a:t>
            </a:r>
            <a:r>
              <a:rPr lang="en-US" sz="2000" dirty="0">
                <a:solidFill>
                  <a:prstClr val="white"/>
                </a:solidFill>
                <a:latin typeface="Corbel" panose="020B0503020204020204" pitchFamily="34" charset="0"/>
              </a:rPr>
              <a:t> is a </a:t>
            </a:r>
            <a:r>
              <a:rPr lang="en-US" sz="2000" dirty="0">
                <a:solidFill>
                  <a:srgbClr val="FFCDCD"/>
                </a:solidFill>
                <a:latin typeface="Corbel" panose="020B0503020204020204" pitchFamily="34" charset="0"/>
              </a:rPr>
              <a:t>requirement</a:t>
            </a:r>
            <a:r>
              <a:rPr lang="en-US" sz="2000" dirty="0">
                <a:solidFill>
                  <a:prstClr val="white"/>
                </a:solidFill>
                <a:latin typeface="Corbel" panose="020B0503020204020204" pitchFamily="34" charset="0"/>
              </a:rPr>
              <a:t> that must be met for a function to successfully operate, e.g.,</a:t>
            </a:r>
          </a:p>
          <a:p>
            <a:pPr lvl="0" algn="ctr">
              <a:defRPr/>
            </a:pPr>
            <a:r>
              <a:rPr lang="en-US" sz="2000" dirty="0">
                <a:solidFill>
                  <a:prstClr val="white"/>
                </a:solidFill>
                <a:latin typeface="Corbel" panose="020B0503020204020204" pitchFamily="34" charset="0"/>
              </a:rPr>
              <a:t>for factorial(n), </a:t>
            </a:r>
            <a:r>
              <a:rPr lang="en-US" sz="2000" dirty="0">
                <a:solidFill>
                  <a:srgbClr val="FFCDCD"/>
                </a:solidFill>
                <a:latin typeface="Corbel" panose="020B0503020204020204" pitchFamily="34" charset="0"/>
              </a:rPr>
              <a:t>n must be &gt;= 0</a:t>
            </a:r>
          </a:p>
        </p:txBody>
      </p:sp>
      <p:sp>
        <p:nvSpPr>
          <p:cNvPr id="15" name="Speech Bubble: Rectangle with Corners Rounded 14">
            <a:extLst>
              <a:ext uri="{FF2B5EF4-FFF2-40B4-BE49-F238E27FC236}">
                <a16:creationId xmlns:a16="http://schemas.microsoft.com/office/drawing/2014/main" id="{080D7DB1-B123-4A8D-AB04-B13FFB46B524}"/>
              </a:ext>
            </a:extLst>
          </p:cNvPr>
          <p:cNvSpPr/>
          <p:nvPr/>
        </p:nvSpPr>
        <p:spPr>
          <a:xfrm>
            <a:off x="3929025" y="4986878"/>
            <a:ext cx="4431588" cy="1635659"/>
          </a:xfrm>
          <a:prstGeom prst="wedgeRoundRectCallout">
            <a:avLst>
              <a:gd name="adj1" fmla="val -97761"/>
              <a:gd name="adj2" fmla="val -6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dirty="0">
                <a:solidFill>
                  <a:prstClr val="white"/>
                </a:solidFill>
                <a:latin typeface="Corbel" panose="020B0503020204020204" pitchFamily="34" charset="0"/>
              </a:rPr>
              <a:t>A </a:t>
            </a:r>
            <a:r>
              <a:rPr lang="en-US" sz="2000" dirty="0">
                <a:solidFill>
                  <a:srgbClr val="FFCDCD"/>
                </a:solidFill>
                <a:latin typeface="Corbel" panose="020B0503020204020204" pitchFamily="34" charset="0"/>
              </a:rPr>
              <a:t>postcondition</a:t>
            </a:r>
            <a:r>
              <a:rPr lang="en-US" sz="2000" dirty="0">
                <a:solidFill>
                  <a:prstClr val="white"/>
                </a:solidFill>
                <a:latin typeface="Corbel" panose="020B0503020204020204" pitchFamily="34" charset="0"/>
              </a:rPr>
              <a:t> is a </a:t>
            </a:r>
            <a:r>
              <a:rPr lang="en-US" sz="2000" dirty="0">
                <a:solidFill>
                  <a:srgbClr val="FFCDCD"/>
                </a:solidFill>
                <a:latin typeface="Corbel" panose="020B0503020204020204" pitchFamily="34" charset="0"/>
              </a:rPr>
              <a:t>requirement</a:t>
            </a:r>
            <a:r>
              <a:rPr lang="en-US" sz="2000" dirty="0">
                <a:solidFill>
                  <a:prstClr val="white"/>
                </a:solidFill>
                <a:latin typeface="Corbel" panose="020B0503020204020204" pitchFamily="34" charset="0"/>
              </a:rPr>
              <a:t> that a function promises to achieve upon completion, e.g., for factorial(n), </a:t>
            </a:r>
            <a:r>
              <a:rPr lang="en-US" sz="2000" dirty="0">
                <a:solidFill>
                  <a:srgbClr val="FFCDCD"/>
                </a:solidFill>
                <a:latin typeface="Corbel" panose="020B0503020204020204" pitchFamily="34" charset="0"/>
              </a:rPr>
              <a:t>its result will be &gt;= 1</a:t>
            </a:r>
          </a:p>
        </p:txBody>
      </p:sp>
    </p:spTree>
    <p:extLst>
      <p:ext uri="{BB962C8B-B14F-4D97-AF65-F5344CB8AC3E}">
        <p14:creationId xmlns:p14="http://schemas.microsoft.com/office/powerpoint/2010/main" val="12465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down)">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5">
                                            <p:bg/>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3" grpId="0" uiExpand="1" build="p" animBg="1"/>
      <p:bldP spid="34" grpId="0" uiExpand="1" build="p" animBg="1"/>
      <p:bldP spid="35" grpId="0" uiExpand="1" build="p" animBg="1"/>
      <p:bldP spid="39" grpId="0"/>
      <p:bldP spid="13" grpId="0" animBg="1"/>
      <p:bldP spid="14" grpId="0" uiExpand="1" build="p" animBg="1"/>
      <p:bldP spid="36" grpId="0" animBg="1"/>
      <p:bldP spid="36" grpId="1" animBg="1"/>
      <p:bldP spid="15" grpId="0" animBg="1"/>
      <p:bldP spid="1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1103612" y="-37727"/>
            <a:ext cx="9817870" cy="646331"/>
          </a:xfrm>
          <a:prstGeom prst="rect">
            <a:avLst/>
          </a:prstGeom>
          <a:noFill/>
        </p:spPr>
        <p:txBody>
          <a:bodyPr wrap="square">
            <a:spAutoFit/>
          </a:bodyPr>
          <a:lstStyle/>
          <a:p>
            <a:pPr algn="ctr"/>
            <a:r>
              <a:rPr lang="en-US" sz="3600" dirty="0"/>
              <a:t>Bug, Error and Result Handling Techniques</a:t>
            </a:r>
          </a:p>
        </p:txBody>
      </p:sp>
      <p:sp>
        <p:nvSpPr>
          <p:cNvPr id="29" name="Rectangle 28">
            <a:extLst>
              <a:ext uri="{FF2B5EF4-FFF2-40B4-BE49-F238E27FC236}">
                <a16:creationId xmlns:a16="http://schemas.microsoft.com/office/drawing/2014/main" id="{62812E64-7F44-4FC9-BDF7-A6DBD7DF6CE3}"/>
              </a:ext>
            </a:extLst>
          </p:cNvPr>
          <p:cNvSpPr/>
          <p:nvPr/>
        </p:nvSpPr>
        <p:spPr>
          <a:xfrm>
            <a:off x="90973" y="1301221"/>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Roll Your Own</a:t>
            </a:r>
            <a:endParaRPr lang="en-US" sz="1400" dirty="0">
              <a:solidFill>
                <a:srgbClr val="00FFFF"/>
              </a:solidFill>
            </a:endParaRPr>
          </a:p>
          <a:p>
            <a:pPr algn="ctr"/>
            <a:endParaRPr lang="en-US" sz="800" dirty="0">
              <a:solidFill>
                <a:srgbClr val="00FFFF"/>
              </a:solidFill>
            </a:endParaRPr>
          </a:p>
          <a:p>
            <a:pPr algn="ctr"/>
            <a:r>
              <a:rPr lang="en-US" sz="2000" dirty="0"/>
              <a:t>The programmer must "roll their own" handling, like defining enumerated types (</a:t>
            </a:r>
            <a:r>
              <a:rPr lang="en-US" sz="2000" dirty="0" err="1"/>
              <a:t>success,error</a:t>
            </a:r>
            <a:r>
              <a:rPr lang="en-US" sz="2000" dirty="0"/>
              <a:t>) to communicate results.</a:t>
            </a:r>
          </a:p>
          <a:p>
            <a:pPr algn="ctr"/>
            <a:endParaRPr lang="en-US" dirty="0"/>
          </a:p>
        </p:txBody>
      </p:sp>
      <p:sp>
        <p:nvSpPr>
          <p:cNvPr id="39" name="TextBox 38">
            <a:extLst>
              <a:ext uri="{FF2B5EF4-FFF2-40B4-BE49-F238E27FC236}">
                <a16:creationId xmlns:a16="http://schemas.microsoft.com/office/drawing/2014/main" id="{5C415A45-9F20-4C4A-A81B-4ED4577B4503}"/>
              </a:ext>
            </a:extLst>
          </p:cNvPr>
          <p:cNvSpPr txBox="1"/>
          <p:nvPr/>
        </p:nvSpPr>
        <p:spPr>
          <a:xfrm>
            <a:off x="405882" y="782495"/>
            <a:ext cx="11276045" cy="461665"/>
          </a:xfrm>
          <a:prstGeom prst="rect">
            <a:avLst/>
          </a:prstGeom>
          <a:noFill/>
        </p:spPr>
        <p:txBody>
          <a:bodyPr wrap="square">
            <a:spAutoFit/>
          </a:bodyPr>
          <a:lstStyle/>
          <a:p>
            <a:pPr algn="ctr"/>
            <a:r>
              <a:rPr lang="en-US" sz="2400" dirty="0">
                <a:latin typeface="Corbel" panose="020B0503020204020204" pitchFamily="34" charset="0"/>
              </a:rPr>
              <a:t>Here are the major "handling" paradigms provided by languages.</a:t>
            </a:r>
          </a:p>
        </p:txBody>
      </p:sp>
      <p:sp>
        <p:nvSpPr>
          <p:cNvPr id="13" name="Rectangle 12">
            <a:extLst>
              <a:ext uri="{FF2B5EF4-FFF2-40B4-BE49-F238E27FC236}">
                <a16:creationId xmlns:a16="http://schemas.microsoft.com/office/drawing/2014/main" id="{DDD1F502-7C45-4BF0-953C-A1C74D647AC0}"/>
              </a:ext>
            </a:extLst>
          </p:cNvPr>
          <p:cNvSpPr/>
          <p:nvPr/>
        </p:nvSpPr>
        <p:spPr>
          <a:xfrm>
            <a:off x="4114412" y="1301221"/>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Error Objects</a:t>
            </a:r>
          </a:p>
          <a:p>
            <a:pPr algn="ctr"/>
            <a:endParaRPr lang="en-US" sz="1400" dirty="0">
              <a:solidFill>
                <a:srgbClr val="00FFFF"/>
              </a:solidFill>
            </a:endParaRPr>
          </a:p>
          <a:p>
            <a:pPr algn="ctr"/>
            <a:endParaRPr lang="en-US" sz="800" dirty="0">
              <a:solidFill>
                <a:srgbClr val="00FFFF"/>
              </a:solidFill>
            </a:endParaRPr>
          </a:p>
          <a:p>
            <a:pPr algn="ctr"/>
            <a:r>
              <a:rPr lang="en-US" sz="2000" dirty="0"/>
              <a:t>An "Error" object contains details about an error and nothing else.</a:t>
            </a:r>
          </a:p>
          <a:p>
            <a:pPr algn="ctr"/>
            <a:endParaRPr lang="en-US" sz="2000" dirty="0"/>
          </a:p>
          <a:p>
            <a:pPr algn="ctr"/>
            <a:endParaRPr lang="en-US" sz="2000" dirty="0"/>
          </a:p>
        </p:txBody>
      </p:sp>
      <p:sp>
        <p:nvSpPr>
          <p:cNvPr id="15" name="Rectangle 14">
            <a:extLst>
              <a:ext uri="{FF2B5EF4-FFF2-40B4-BE49-F238E27FC236}">
                <a16:creationId xmlns:a16="http://schemas.microsoft.com/office/drawing/2014/main" id="{60E0DE29-EC50-4231-B8B8-458EA488B1DA}"/>
              </a:ext>
            </a:extLst>
          </p:cNvPr>
          <p:cNvSpPr/>
          <p:nvPr/>
        </p:nvSpPr>
        <p:spPr>
          <a:xfrm>
            <a:off x="8138166" y="4021762"/>
            <a:ext cx="396551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Exceptions and Panics</a:t>
            </a:r>
            <a:endParaRPr lang="en-US" sz="1400" dirty="0">
              <a:solidFill>
                <a:srgbClr val="00FFFF"/>
              </a:solidFill>
            </a:endParaRPr>
          </a:p>
          <a:p>
            <a:pPr algn="ctr"/>
            <a:endParaRPr lang="en-US" sz="800" dirty="0">
              <a:solidFill>
                <a:srgbClr val="00FFFF"/>
              </a:solidFill>
            </a:endParaRPr>
          </a:p>
          <a:p>
            <a:pPr algn="ctr"/>
            <a:r>
              <a:rPr lang="en-US" sz="2000" dirty="0"/>
              <a:t>f() may "throw an exception" which exits f() and all calling functions until the exception is explicitly "caught" and handled by a calling function or the program terminates.</a:t>
            </a:r>
          </a:p>
          <a:p>
            <a:pPr algn="ctr"/>
            <a:endParaRPr lang="en-US" dirty="0"/>
          </a:p>
        </p:txBody>
      </p:sp>
      <p:sp>
        <p:nvSpPr>
          <p:cNvPr id="17" name="Rectangle 16">
            <a:extLst>
              <a:ext uri="{FF2B5EF4-FFF2-40B4-BE49-F238E27FC236}">
                <a16:creationId xmlns:a16="http://schemas.microsoft.com/office/drawing/2014/main" id="{522129DA-C7FA-4DD6-8D60-D0C70444F36C}"/>
              </a:ext>
            </a:extLst>
          </p:cNvPr>
          <p:cNvSpPr/>
          <p:nvPr/>
        </p:nvSpPr>
        <p:spPr>
          <a:xfrm>
            <a:off x="93694" y="3404342"/>
            <a:ext cx="3966289"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Older languages: C, Fortran</a:t>
            </a:r>
          </a:p>
        </p:txBody>
      </p:sp>
      <p:sp>
        <p:nvSpPr>
          <p:cNvPr id="18" name="Rectangle 17">
            <a:extLst>
              <a:ext uri="{FF2B5EF4-FFF2-40B4-BE49-F238E27FC236}">
                <a16:creationId xmlns:a16="http://schemas.microsoft.com/office/drawing/2014/main" id="{160E63FB-88CD-4366-9893-CAFE02A00526}"/>
              </a:ext>
            </a:extLst>
          </p:cNvPr>
          <p:cNvSpPr/>
          <p:nvPr/>
        </p:nvSpPr>
        <p:spPr>
          <a:xfrm>
            <a:off x="4117133" y="3404342"/>
            <a:ext cx="3966289"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GoLang</a:t>
            </a:r>
            <a:endParaRPr lang="en-US" sz="2400" dirty="0">
              <a:solidFill>
                <a:schemeClr val="tx1"/>
              </a:solidFill>
            </a:endParaRPr>
          </a:p>
        </p:txBody>
      </p:sp>
      <p:sp>
        <p:nvSpPr>
          <p:cNvPr id="20" name="Rectangle 19">
            <a:extLst>
              <a:ext uri="{FF2B5EF4-FFF2-40B4-BE49-F238E27FC236}">
                <a16:creationId xmlns:a16="http://schemas.microsoft.com/office/drawing/2014/main" id="{693767F7-8271-462B-B2D1-282A7DBDB178}"/>
              </a:ext>
            </a:extLst>
          </p:cNvPr>
          <p:cNvSpPr/>
          <p:nvPr/>
        </p:nvSpPr>
        <p:spPr>
          <a:xfrm>
            <a:off x="8138166" y="6124225"/>
            <a:ext cx="3965510"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 C#, Java, Python, Swift, ...</a:t>
            </a:r>
          </a:p>
        </p:txBody>
      </p:sp>
      <p:sp>
        <p:nvSpPr>
          <p:cNvPr id="21" name="Rectangle 20">
            <a:extLst>
              <a:ext uri="{FF2B5EF4-FFF2-40B4-BE49-F238E27FC236}">
                <a16:creationId xmlns:a16="http://schemas.microsoft.com/office/drawing/2014/main" id="{39C397EB-CF44-4018-9EB8-9C5C53DB0E97}"/>
              </a:ext>
            </a:extLst>
          </p:cNvPr>
          <p:cNvSpPr/>
          <p:nvPr/>
        </p:nvSpPr>
        <p:spPr>
          <a:xfrm>
            <a:off x="8137851" y="1301221"/>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2800" dirty="0">
              <a:solidFill>
                <a:srgbClr val="00FFFF"/>
              </a:solidFill>
            </a:endParaRPr>
          </a:p>
          <a:p>
            <a:pPr algn="ctr"/>
            <a:r>
              <a:rPr lang="en-US" sz="2400" dirty="0">
                <a:solidFill>
                  <a:srgbClr val="00FFFF"/>
                </a:solidFill>
              </a:rPr>
              <a:t>Result Objects</a:t>
            </a:r>
            <a:endParaRPr lang="en-US" sz="1600" dirty="0">
              <a:solidFill>
                <a:srgbClr val="00FFFF"/>
              </a:solidFill>
            </a:endParaRPr>
          </a:p>
          <a:p>
            <a:pPr algn="ctr"/>
            <a:endParaRPr lang="en-US" sz="900" dirty="0">
              <a:solidFill>
                <a:srgbClr val="00FFFF"/>
              </a:solidFill>
            </a:endParaRPr>
          </a:p>
          <a:p>
            <a:pPr algn="ctr"/>
            <a:r>
              <a:rPr lang="en-US" sz="2000" dirty="0">
                <a:solidFill>
                  <a:schemeClr val="bg1"/>
                </a:solidFill>
              </a:rPr>
              <a:t>A "Result" object contains </a:t>
            </a:r>
            <a:r>
              <a:rPr lang="en-US" sz="2000" i="1" dirty="0">
                <a:solidFill>
                  <a:schemeClr val="bg1"/>
                </a:solidFill>
              </a:rPr>
              <a:t>either</a:t>
            </a:r>
            <a:r>
              <a:rPr lang="en-US" sz="2000" dirty="0">
                <a:solidFill>
                  <a:schemeClr val="bg1"/>
                </a:solidFill>
              </a:rPr>
              <a:t> a valid result (e.g., 5) or the details of an error (e.g., divide by zero). </a:t>
            </a:r>
          </a:p>
          <a:p>
            <a:pPr algn="ctr"/>
            <a:endParaRPr lang="en-US" sz="2000" dirty="0">
              <a:solidFill>
                <a:schemeClr val="bg1"/>
              </a:solidFill>
            </a:endParaRPr>
          </a:p>
          <a:p>
            <a:pPr algn="ctr"/>
            <a:r>
              <a:rPr lang="en-US" sz="2000" dirty="0">
                <a:solidFill>
                  <a:schemeClr val="bg1"/>
                </a:solidFill>
              </a:rPr>
              <a:t> </a:t>
            </a:r>
            <a:endParaRPr lang="en-US" sz="2000" dirty="0"/>
          </a:p>
          <a:p>
            <a:pPr algn="ctr"/>
            <a:endParaRPr lang="en-US" sz="2400" dirty="0"/>
          </a:p>
        </p:txBody>
      </p:sp>
      <p:sp>
        <p:nvSpPr>
          <p:cNvPr id="22" name="Rectangle 21">
            <a:extLst>
              <a:ext uri="{FF2B5EF4-FFF2-40B4-BE49-F238E27FC236}">
                <a16:creationId xmlns:a16="http://schemas.microsoft.com/office/drawing/2014/main" id="{005E3133-06BD-4998-BDB0-68FE0CED05A2}"/>
              </a:ext>
            </a:extLst>
          </p:cNvPr>
          <p:cNvSpPr/>
          <p:nvPr/>
        </p:nvSpPr>
        <p:spPr>
          <a:xfrm>
            <a:off x="8140572" y="3404342"/>
            <a:ext cx="3966289"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Haskell, Rust, Swift</a:t>
            </a:r>
          </a:p>
        </p:txBody>
      </p:sp>
      <p:sp>
        <p:nvSpPr>
          <p:cNvPr id="23" name="Rectangle 22">
            <a:extLst>
              <a:ext uri="{FF2B5EF4-FFF2-40B4-BE49-F238E27FC236}">
                <a16:creationId xmlns:a16="http://schemas.microsoft.com/office/drawing/2014/main" id="{BDA9C570-A841-4E89-A206-E46F8C724505}"/>
              </a:ext>
            </a:extLst>
          </p:cNvPr>
          <p:cNvSpPr/>
          <p:nvPr/>
        </p:nvSpPr>
        <p:spPr>
          <a:xfrm>
            <a:off x="4102679" y="4021762"/>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Assertions/Conditions</a:t>
            </a:r>
          </a:p>
          <a:p>
            <a:pPr algn="ctr"/>
            <a:endParaRPr lang="en-US" sz="800" dirty="0">
              <a:solidFill>
                <a:srgbClr val="00FFFF"/>
              </a:solidFill>
            </a:endParaRPr>
          </a:p>
          <a:p>
            <a:pPr algn="ctr"/>
            <a:r>
              <a:rPr lang="en-US" sz="2000" dirty="0"/>
              <a:t>An assertion clause checks whether a required condition is true, and immediately exits the program if it is not.</a:t>
            </a:r>
          </a:p>
          <a:p>
            <a:pPr algn="ctr"/>
            <a:endParaRPr lang="en-US" dirty="0"/>
          </a:p>
        </p:txBody>
      </p:sp>
      <p:sp>
        <p:nvSpPr>
          <p:cNvPr id="24" name="Rectangle 23">
            <a:extLst>
              <a:ext uri="{FF2B5EF4-FFF2-40B4-BE49-F238E27FC236}">
                <a16:creationId xmlns:a16="http://schemas.microsoft.com/office/drawing/2014/main" id="{A9FA84D8-E0D4-41C5-BC09-3ED4E5AF3A3D}"/>
              </a:ext>
            </a:extLst>
          </p:cNvPr>
          <p:cNvSpPr/>
          <p:nvPr/>
        </p:nvSpPr>
        <p:spPr>
          <a:xfrm>
            <a:off x="4105400" y="6124225"/>
            <a:ext cx="3966289"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Most Languages</a:t>
            </a:r>
          </a:p>
        </p:txBody>
      </p:sp>
      <p:sp>
        <p:nvSpPr>
          <p:cNvPr id="19" name="Rectangle 18">
            <a:extLst>
              <a:ext uri="{FF2B5EF4-FFF2-40B4-BE49-F238E27FC236}">
                <a16:creationId xmlns:a16="http://schemas.microsoft.com/office/drawing/2014/main" id="{36195A7A-B755-4C93-93FA-17AE1F25CDD0}"/>
              </a:ext>
            </a:extLst>
          </p:cNvPr>
          <p:cNvSpPr/>
          <p:nvPr/>
        </p:nvSpPr>
        <p:spPr>
          <a:xfrm>
            <a:off x="79701" y="4020609"/>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Optional Objects</a:t>
            </a:r>
            <a:endParaRPr lang="en-US" sz="1600" dirty="0">
              <a:solidFill>
                <a:srgbClr val="00FFFF"/>
              </a:solidFill>
            </a:endParaRPr>
          </a:p>
          <a:p>
            <a:pPr algn="ctr"/>
            <a:endParaRPr lang="en-US" sz="1000" dirty="0">
              <a:solidFill>
                <a:srgbClr val="00FFFF"/>
              </a:solidFill>
            </a:endParaRPr>
          </a:p>
          <a:p>
            <a:pPr algn="ctr"/>
            <a:r>
              <a:rPr lang="en-US" sz="2000" dirty="0"/>
              <a:t>An "Optional" object can be used by a function to return a single result that can represent either a valid value or a generic failure condition.   </a:t>
            </a:r>
          </a:p>
        </p:txBody>
      </p:sp>
      <p:sp>
        <p:nvSpPr>
          <p:cNvPr id="25" name="Rectangle 24">
            <a:extLst>
              <a:ext uri="{FF2B5EF4-FFF2-40B4-BE49-F238E27FC236}">
                <a16:creationId xmlns:a16="http://schemas.microsoft.com/office/drawing/2014/main" id="{5DCA7764-85B9-47B9-BF8F-BB61FE6BACAD}"/>
              </a:ext>
            </a:extLst>
          </p:cNvPr>
          <p:cNvSpPr/>
          <p:nvPr/>
        </p:nvSpPr>
        <p:spPr>
          <a:xfrm>
            <a:off x="82422" y="6123730"/>
            <a:ext cx="3966289" cy="500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Haskell, Rust, Swift</a:t>
            </a:r>
          </a:p>
        </p:txBody>
      </p:sp>
    </p:spTree>
    <p:extLst>
      <p:ext uri="{BB962C8B-B14F-4D97-AF65-F5344CB8AC3E}">
        <p14:creationId xmlns:p14="http://schemas.microsoft.com/office/powerpoint/2010/main" val="42432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3" grpId="0" animBg="1"/>
      <p:bldP spid="15" grpId="0" animBg="1"/>
      <p:bldP spid="17" grpId="0" animBg="1"/>
      <p:bldP spid="18" grpId="0" animBg="1"/>
      <p:bldP spid="20" grpId="0" animBg="1"/>
      <p:bldP spid="21" grpId="0" animBg="1"/>
      <p:bldP spid="22" grpId="0" animBg="1"/>
      <p:bldP spid="23" grpId="0" animBg="1"/>
      <p:bldP spid="24" grpId="0" animBg="1"/>
      <p:bldP spid="19"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Rolling Your Own</a:t>
            </a:r>
          </a:p>
        </p:txBody>
      </p:sp>
      <p:sp>
        <p:nvSpPr>
          <p:cNvPr id="15" name="TextBox 14">
            <a:extLst>
              <a:ext uri="{FF2B5EF4-FFF2-40B4-BE49-F238E27FC236}">
                <a16:creationId xmlns:a16="http://schemas.microsoft.com/office/drawing/2014/main" id="{0D299157-F1A6-46A9-8186-2CA81475FFFA}"/>
              </a:ext>
            </a:extLst>
          </p:cNvPr>
          <p:cNvSpPr txBox="1"/>
          <p:nvPr/>
        </p:nvSpPr>
        <p:spPr>
          <a:xfrm>
            <a:off x="721059" y="812166"/>
            <a:ext cx="11170808" cy="830997"/>
          </a:xfrm>
          <a:prstGeom prst="rect">
            <a:avLst/>
          </a:prstGeom>
          <a:noFill/>
        </p:spPr>
        <p:txBody>
          <a:bodyPr wrap="square">
            <a:spAutoFit/>
          </a:bodyPr>
          <a:lstStyle/>
          <a:p>
            <a:pPr algn="ctr"/>
            <a:r>
              <a:rPr lang="en-US" sz="2400" dirty="0"/>
              <a:t>In the "roll your own" paradigm, the programmer must </a:t>
            </a:r>
            <a:r>
              <a:rPr lang="en-US" sz="2400" dirty="0">
                <a:solidFill>
                  <a:srgbClr val="FF0000"/>
                </a:solidFill>
              </a:rPr>
              <a:t>define their own methods </a:t>
            </a:r>
            <a:r>
              <a:rPr lang="en-US" sz="2400" dirty="0"/>
              <a:t>of communicating and </a:t>
            </a:r>
            <a:r>
              <a:rPr lang="en-US" sz="2400" dirty="0">
                <a:solidFill>
                  <a:srgbClr val="FF0000"/>
                </a:solidFill>
              </a:rPr>
              <a:t>handling bugs, errors and results</a:t>
            </a:r>
            <a:r>
              <a:rPr lang="en-US" sz="2400" dirty="0"/>
              <a:t>. </a:t>
            </a:r>
          </a:p>
        </p:txBody>
      </p:sp>
      <p:sp>
        <p:nvSpPr>
          <p:cNvPr id="22" name="Rectangle 21">
            <a:extLst>
              <a:ext uri="{FF2B5EF4-FFF2-40B4-BE49-F238E27FC236}">
                <a16:creationId xmlns:a16="http://schemas.microsoft.com/office/drawing/2014/main" id="{2DA01701-E990-47BF-9E6D-FBEFEAE7A022}"/>
              </a:ext>
            </a:extLst>
          </p:cNvPr>
          <p:cNvSpPr/>
          <p:nvPr/>
        </p:nvSpPr>
        <p:spPr>
          <a:xfrm>
            <a:off x="408190" y="2786703"/>
            <a:ext cx="5380838" cy="1651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FFFF"/>
                </a:solidFill>
              </a:rPr>
              <a:t>Cause a Termination</a:t>
            </a:r>
          </a:p>
          <a:p>
            <a:pPr algn="ctr"/>
            <a:endParaRPr lang="en-US" sz="1100" dirty="0"/>
          </a:p>
          <a:p>
            <a:pPr algn="ctr"/>
            <a:r>
              <a:rPr lang="en-US" sz="2000" dirty="0"/>
              <a:t>Most languages provide a command or function to immediately terminate the program</a:t>
            </a:r>
          </a:p>
        </p:txBody>
      </p:sp>
      <p:sp>
        <p:nvSpPr>
          <p:cNvPr id="30" name="TextBox 29">
            <a:extLst>
              <a:ext uri="{FF2B5EF4-FFF2-40B4-BE49-F238E27FC236}">
                <a16:creationId xmlns:a16="http://schemas.microsoft.com/office/drawing/2014/main" id="{04EDDC20-EDC5-4C15-B253-7CFA19949A73}"/>
              </a:ext>
            </a:extLst>
          </p:cNvPr>
          <p:cNvSpPr txBox="1"/>
          <p:nvPr/>
        </p:nvSpPr>
        <p:spPr>
          <a:xfrm>
            <a:off x="609193" y="2233085"/>
            <a:ext cx="4932180" cy="461665"/>
          </a:xfrm>
          <a:prstGeom prst="rect">
            <a:avLst/>
          </a:prstGeom>
          <a:noFill/>
        </p:spPr>
        <p:txBody>
          <a:bodyPr wrap="square">
            <a:spAutoFit/>
          </a:bodyPr>
          <a:lstStyle/>
          <a:p>
            <a:pPr algn="ctr"/>
            <a:r>
              <a:rPr lang="en-US" sz="2400" dirty="0"/>
              <a:t>For </a:t>
            </a:r>
            <a:r>
              <a:rPr lang="en-US" sz="2400" dirty="0">
                <a:solidFill>
                  <a:srgbClr val="FF0000"/>
                </a:solidFill>
              </a:rPr>
              <a:t>Bugs</a:t>
            </a:r>
            <a:r>
              <a:rPr lang="en-US" sz="2400" dirty="0"/>
              <a:t> and </a:t>
            </a:r>
            <a:r>
              <a:rPr lang="en-US" sz="2400" dirty="0">
                <a:solidFill>
                  <a:srgbClr val="FF0000"/>
                </a:solidFill>
              </a:rPr>
              <a:t>Unrecoverable Errors</a:t>
            </a:r>
          </a:p>
        </p:txBody>
      </p:sp>
      <p:grpSp>
        <p:nvGrpSpPr>
          <p:cNvPr id="3" name="Group 2">
            <a:extLst>
              <a:ext uri="{FF2B5EF4-FFF2-40B4-BE49-F238E27FC236}">
                <a16:creationId xmlns:a16="http://schemas.microsoft.com/office/drawing/2014/main" id="{CC1D3016-E7DD-4910-A91A-69B40CD9F4D6}"/>
              </a:ext>
            </a:extLst>
          </p:cNvPr>
          <p:cNvGrpSpPr/>
          <p:nvPr/>
        </p:nvGrpSpPr>
        <p:grpSpPr>
          <a:xfrm>
            <a:off x="408190" y="4520583"/>
            <a:ext cx="5458227" cy="2297343"/>
            <a:chOff x="716392" y="5215713"/>
            <a:chExt cx="3565119" cy="2297343"/>
          </a:xfrm>
        </p:grpSpPr>
        <p:sp>
          <p:nvSpPr>
            <p:cNvPr id="33" name="Rectangle 32">
              <a:extLst>
                <a:ext uri="{FF2B5EF4-FFF2-40B4-BE49-F238E27FC236}">
                  <a16:creationId xmlns:a16="http://schemas.microsoft.com/office/drawing/2014/main" id="{5CC7CBB6-59E2-4B08-996B-8CE0FB66863C}"/>
                </a:ext>
              </a:extLst>
            </p:cNvPr>
            <p:cNvSpPr/>
            <p:nvPr/>
          </p:nvSpPr>
          <p:spPr>
            <a:xfrm>
              <a:off x="716392" y="5215713"/>
              <a:ext cx="3514571" cy="22973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a:t>
              </a:r>
            </a:p>
            <a:p>
              <a:pPr algn="ctr"/>
              <a:endParaRPr lang="en-US" sz="2800" dirty="0">
                <a:solidFill>
                  <a:schemeClr val="tx1"/>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000" dirty="0"/>
            </a:p>
          </p:txBody>
        </p:sp>
        <p:sp>
          <p:nvSpPr>
            <p:cNvPr id="2" name="TextBox 1">
              <a:extLst>
                <a:ext uri="{FF2B5EF4-FFF2-40B4-BE49-F238E27FC236}">
                  <a16:creationId xmlns:a16="http://schemas.microsoft.com/office/drawing/2014/main" id="{1112AB6A-7B25-4EB7-B21F-958A7A1F8AEE}"/>
                </a:ext>
              </a:extLst>
            </p:cNvPr>
            <p:cNvSpPr txBox="1"/>
            <p:nvPr/>
          </p:nvSpPr>
          <p:spPr>
            <a:xfrm>
              <a:off x="766941" y="5574064"/>
              <a:ext cx="3514570" cy="1938992"/>
            </a:xfrm>
            <a:prstGeom prst="rect">
              <a:avLst/>
            </a:prstGeom>
            <a:noFill/>
          </p:spPr>
          <p:txBody>
            <a:bodyPr wrap="square" rtlCol="0">
              <a:spAutoFit/>
            </a:bodyPr>
            <a:lstStyle/>
            <a:p>
              <a:r>
                <a:rPr lang="en-US" sz="2000" dirty="0">
                  <a:latin typeface="Consolas" panose="020B0609020204030204" pitchFamily="49" charset="0"/>
                  <a:cs typeface="Times New Roman" pitchFamily="18" charset="0"/>
                </a:rPr>
                <a:t>void push(int </a:t>
              </a:r>
              <a:r>
                <a:rPr lang="en-US" sz="2000" dirty="0" err="1">
                  <a:latin typeface="Consolas" panose="020B0609020204030204" pitchFamily="49" charset="0"/>
                  <a:cs typeface="Times New Roman" pitchFamily="18" charset="0"/>
                </a:rPr>
                <a:t>val</a:t>
              </a:r>
              <a:r>
                <a:rPr lang="en-US" sz="2000" dirty="0">
                  <a:latin typeface="Consolas" panose="020B0609020204030204" pitchFamily="49" charset="0"/>
                  <a:cs typeface="Times New Roman" pitchFamily="18" charset="0"/>
                </a:rPr>
                <a:t>) {</a:t>
              </a:r>
            </a:p>
            <a:p>
              <a:r>
                <a:rPr lang="en-US" sz="2000" dirty="0">
                  <a:latin typeface="Consolas" panose="020B0609020204030204" pitchFamily="49" charset="0"/>
                  <a:cs typeface="Times New Roman" pitchFamily="18" charset="0"/>
                </a:rPr>
                <a:t>  if (</a:t>
              </a:r>
              <a:r>
                <a:rPr lang="en-US" sz="2000" dirty="0" err="1">
                  <a:latin typeface="Consolas" panose="020B0609020204030204" pitchFamily="49" charset="0"/>
                  <a:cs typeface="Times New Roman" pitchFamily="18" charset="0"/>
                </a:rPr>
                <a:t>stack_top</a:t>
              </a:r>
              <a:r>
                <a:rPr lang="en-US" sz="2000" dirty="0">
                  <a:latin typeface="Consolas" panose="020B0609020204030204" pitchFamily="49" charset="0"/>
                  <a:cs typeface="Times New Roman" pitchFamily="18" charset="0"/>
                </a:rPr>
                <a:t>_ &gt;= </a:t>
              </a:r>
              <a:r>
                <a:rPr lang="en-US" sz="2000" dirty="0" err="1">
                  <a:latin typeface="Consolas" panose="020B0609020204030204" pitchFamily="49" charset="0"/>
                  <a:cs typeface="Times New Roman" pitchFamily="18" charset="0"/>
                </a:rPr>
                <a:t>stack_size</a:t>
              </a:r>
              <a:r>
                <a:rPr lang="en-US" sz="2000" dirty="0">
                  <a:latin typeface="Consolas" panose="020B0609020204030204" pitchFamily="49" charset="0"/>
                  <a:cs typeface="Times New Roman" pitchFamily="18" charset="0"/>
                </a:rPr>
                <a:t>_) {</a:t>
              </a:r>
            </a:p>
            <a:p>
              <a:r>
                <a:rPr lang="en-US" sz="2000" dirty="0">
                  <a:latin typeface="Consolas" panose="020B0609020204030204" pitchFamily="49" charset="0"/>
                  <a:cs typeface="Times New Roman" pitchFamily="18" charset="0"/>
                </a:rPr>
                <a:t>   </a:t>
              </a:r>
              <a:r>
                <a:rPr lang="en-US" sz="2000" dirty="0" err="1">
                  <a:latin typeface="Consolas" panose="020B0609020204030204" pitchFamily="49" charset="0"/>
                  <a:cs typeface="Times New Roman" pitchFamily="18" charset="0"/>
                </a:rPr>
                <a:t>cerr</a:t>
              </a:r>
              <a:r>
                <a:rPr lang="en-US" sz="2000" dirty="0">
                  <a:latin typeface="Consolas" panose="020B0609020204030204" pitchFamily="49" charset="0"/>
                  <a:cs typeface="Times New Roman" pitchFamily="18" charset="0"/>
                </a:rPr>
                <a:t> &lt;&lt; "STACK OVERFLOW!!\n";</a:t>
              </a:r>
            </a:p>
            <a:p>
              <a:r>
                <a:rPr lang="en-US" sz="2000" dirty="0">
                  <a:latin typeface="Consolas" panose="020B0609020204030204" pitchFamily="49" charset="0"/>
                  <a:cs typeface="Times New Roman" pitchFamily="18" charset="0"/>
                </a:rPr>
                <a:t>   </a:t>
              </a:r>
              <a:r>
                <a:rPr lang="en-US" sz="2000" dirty="0">
                  <a:solidFill>
                    <a:srgbClr val="FF0000"/>
                  </a:solidFill>
                  <a:latin typeface="Consolas" panose="020B0609020204030204" pitchFamily="49" charset="0"/>
                  <a:cs typeface="Times New Roman" pitchFamily="18" charset="0"/>
                </a:rPr>
                <a:t>exit();</a:t>
              </a:r>
              <a:r>
                <a:rPr lang="en-US" sz="2000" dirty="0">
                  <a:latin typeface="Consolas" panose="020B0609020204030204" pitchFamily="49" charset="0"/>
                  <a:cs typeface="Times New Roman" pitchFamily="18" charset="0"/>
                </a:rPr>
                <a:t> // </a:t>
              </a:r>
              <a:r>
                <a:rPr lang="en-US" sz="2000" dirty="0" err="1">
                  <a:latin typeface="Consolas" panose="020B0609020204030204" pitchFamily="49" charset="0"/>
                  <a:cs typeface="Times New Roman" pitchFamily="18" charset="0"/>
                </a:rPr>
                <a:t>immed</a:t>
              </a:r>
              <a:r>
                <a:rPr lang="en-US" sz="2000" dirty="0">
                  <a:latin typeface="Consolas" panose="020B0609020204030204" pitchFamily="49" charset="0"/>
                  <a:cs typeface="Times New Roman" pitchFamily="18" charset="0"/>
                </a:rPr>
                <a:t>. exit!</a:t>
              </a:r>
            </a:p>
            <a:p>
              <a:r>
                <a:rPr lang="en-US" sz="2000" dirty="0">
                  <a:latin typeface="Consolas" panose="020B0609020204030204" pitchFamily="49" charset="0"/>
                  <a:cs typeface="Times New Roman" pitchFamily="18" charset="0"/>
                </a:rPr>
                <a:t>  }</a:t>
              </a:r>
            </a:p>
            <a:p>
              <a:r>
                <a:rPr lang="en-US" sz="2000" dirty="0">
                  <a:latin typeface="Consolas" panose="020B0609020204030204" pitchFamily="49" charset="0"/>
                  <a:cs typeface="Times New Roman" pitchFamily="18" charset="0"/>
                </a:rPr>
                <a:t>  ...</a:t>
              </a:r>
            </a:p>
          </p:txBody>
        </p:sp>
      </p:grpSp>
      <p:sp>
        <p:nvSpPr>
          <p:cNvPr id="34" name="Rectangle 33">
            <a:extLst>
              <a:ext uri="{FF2B5EF4-FFF2-40B4-BE49-F238E27FC236}">
                <a16:creationId xmlns:a16="http://schemas.microsoft.com/office/drawing/2014/main" id="{EDBA36E5-665C-408D-A457-A3E74DB8C927}"/>
              </a:ext>
            </a:extLst>
          </p:cNvPr>
          <p:cNvSpPr/>
          <p:nvPr/>
        </p:nvSpPr>
        <p:spPr>
          <a:xfrm>
            <a:off x="6552691" y="2786703"/>
            <a:ext cx="5380838" cy="1651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FFFF"/>
                </a:solidFill>
              </a:rPr>
              <a:t>Define Custom Result/Error Types</a:t>
            </a:r>
          </a:p>
          <a:p>
            <a:pPr algn="ctr"/>
            <a:endParaRPr lang="en-US" sz="1100" dirty="0"/>
          </a:p>
          <a:p>
            <a:pPr algn="ctr"/>
            <a:r>
              <a:rPr lang="en-US" sz="2000" dirty="0"/>
              <a:t>The programmer defines an </a:t>
            </a:r>
            <a:r>
              <a:rPr lang="en-US" sz="2000" dirty="0">
                <a:solidFill>
                  <a:srgbClr val="D5B8EA"/>
                </a:solidFill>
              </a:rPr>
              <a:t>enumerated type </a:t>
            </a:r>
            <a:r>
              <a:rPr lang="en-US" sz="2000" dirty="0"/>
              <a:t>or </a:t>
            </a:r>
            <a:r>
              <a:rPr lang="en-US" sz="2000" dirty="0">
                <a:solidFill>
                  <a:srgbClr val="00B0F0"/>
                </a:solidFill>
              </a:rPr>
              <a:t>class</a:t>
            </a:r>
            <a:r>
              <a:rPr lang="en-US" sz="2000" dirty="0"/>
              <a:t> to communicate results</a:t>
            </a:r>
          </a:p>
        </p:txBody>
      </p:sp>
      <p:sp>
        <p:nvSpPr>
          <p:cNvPr id="35" name="TextBox 34">
            <a:extLst>
              <a:ext uri="{FF2B5EF4-FFF2-40B4-BE49-F238E27FC236}">
                <a16:creationId xmlns:a16="http://schemas.microsoft.com/office/drawing/2014/main" id="{0925F640-8703-4D19-B72C-6843F15C949E}"/>
              </a:ext>
            </a:extLst>
          </p:cNvPr>
          <p:cNvSpPr txBox="1"/>
          <p:nvPr/>
        </p:nvSpPr>
        <p:spPr>
          <a:xfrm>
            <a:off x="6692327" y="2233085"/>
            <a:ext cx="5054914" cy="461665"/>
          </a:xfrm>
          <a:prstGeom prst="rect">
            <a:avLst/>
          </a:prstGeom>
          <a:noFill/>
        </p:spPr>
        <p:txBody>
          <a:bodyPr wrap="square">
            <a:spAutoFit/>
          </a:bodyPr>
          <a:lstStyle/>
          <a:p>
            <a:pPr algn="ctr"/>
            <a:r>
              <a:rPr lang="en-US" sz="2400" dirty="0"/>
              <a:t>For </a:t>
            </a:r>
            <a:r>
              <a:rPr lang="en-US" sz="2400" dirty="0">
                <a:solidFill>
                  <a:srgbClr val="FF0000"/>
                </a:solidFill>
              </a:rPr>
              <a:t>Results</a:t>
            </a:r>
            <a:r>
              <a:rPr lang="en-US" sz="2400" dirty="0"/>
              <a:t> and </a:t>
            </a:r>
            <a:r>
              <a:rPr lang="en-US" sz="2400" dirty="0">
                <a:solidFill>
                  <a:srgbClr val="FF0000"/>
                </a:solidFill>
              </a:rPr>
              <a:t>Recoverable Errors</a:t>
            </a:r>
          </a:p>
        </p:txBody>
      </p:sp>
      <p:grpSp>
        <p:nvGrpSpPr>
          <p:cNvPr id="36" name="Group 35">
            <a:extLst>
              <a:ext uri="{FF2B5EF4-FFF2-40B4-BE49-F238E27FC236}">
                <a16:creationId xmlns:a16="http://schemas.microsoft.com/office/drawing/2014/main" id="{5BF13EFF-A013-490B-9B8A-1FDED86655B6}"/>
              </a:ext>
            </a:extLst>
          </p:cNvPr>
          <p:cNvGrpSpPr/>
          <p:nvPr/>
        </p:nvGrpSpPr>
        <p:grpSpPr>
          <a:xfrm>
            <a:off x="6552691" y="4520583"/>
            <a:ext cx="5380838" cy="2297343"/>
            <a:chOff x="716392" y="5215713"/>
            <a:chExt cx="3514571" cy="2297343"/>
          </a:xfrm>
        </p:grpSpPr>
        <p:sp>
          <p:nvSpPr>
            <p:cNvPr id="37" name="Rectangle 36">
              <a:extLst>
                <a:ext uri="{FF2B5EF4-FFF2-40B4-BE49-F238E27FC236}">
                  <a16:creationId xmlns:a16="http://schemas.microsoft.com/office/drawing/2014/main" id="{5377C1B4-69C1-454E-81D3-67FE161EC45E}"/>
                </a:ext>
              </a:extLst>
            </p:cNvPr>
            <p:cNvSpPr/>
            <p:nvPr/>
          </p:nvSpPr>
          <p:spPr>
            <a:xfrm>
              <a:off x="716392" y="5215713"/>
              <a:ext cx="3514571" cy="22973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a:t>
              </a:r>
            </a:p>
            <a:p>
              <a:pPr algn="ctr"/>
              <a:endParaRPr lang="en-US" sz="2800" dirty="0">
                <a:solidFill>
                  <a:schemeClr val="tx1"/>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000" dirty="0"/>
            </a:p>
          </p:txBody>
        </p:sp>
        <p:sp>
          <p:nvSpPr>
            <p:cNvPr id="38" name="TextBox 37">
              <a:extLst>
                <a:ext uri="{FF2B5EF4-FFF2-40B4-BE49-F238E27FC236}">
                  <a16:creationId xmlns:a16="http://schemas.microsoft.com/office/drawing/2014/main" id="{2192FC22-6239-428C-8AF2-EAA49425CB1D}"/>
                </a:ext>
              </a:extLst>
            </p:cNvPr>
            <p:cNvSpPr txBox="1"/>
            <p:nvPr/>
          </p:nvSpPr>
          <p:spPr>
            <a:xfrm>
              <a:off x="766942" y="5695360"/>
              <a:ext cx="3413470" cy="1631216"/>
            </a:xfrm>
            <a:prstGeom prst="rect">
              <a:avLst/>
            </a:prstGeom>
            <a:noFill/>
          </p:spPr>
          <p:txBody>
            <a:bodyPr wrap="square" rtlCol="0">
              <a:spAutoFit/>
            </a:bodyPr>
            <a:lstStyle/>
            <a:p>
              <a:r>
                <a:rPr lang="en-US" sz="2000" dirty="0" err="1">
                  <a:solidFill>
                    <a:srgbClr val="7030A0"/>
                  </a:solidFill>
                  <a:latin typeface="Consolas" panose="020B0609020204030204" pitchFamily="49" charset="0"/>
                  <a:cs typeface="Times New Roman" pitchFamily="18" charset="0"/>
                </a:rPr>
                <a:t>enum</a:t>
              </a:r>
              <a:r>
                <a:rPr lang="en-US" sz="2000" dirty="0">
                  <a:solidFill>
                    <a:srgbClr val="FF0000"/>
                  </a:solidFill>
                  <a:latin typeface="Consolas" panose="020B0609020204030204" pitchFamily="49" charset="0"/>
                  <a:cs typeface="Times New Roman" pitchFamily="18" charset="0"/>
                </a:rPr>
                <a:t> </a:t>
              </a:r>
              <a:r>
                <a:rPr lang="en-US" sz="2000" dirty="0">
                  <a:solidFill>
                    <a:srgbClr val="00B0F0"/>
                  </a:solidFill>
                  <a:latin typeface="Consolas" panose="020B0609020204030204" pitchFamily="49" charset="0"/>
                  <a:cs typeface="Times New Roman" pitchFamily="18" charset="0"/>
                </a:rPr>
                <a:t>Status</a:t>
              </a:r>
              <a:r>
                <a:rPr lang="en-US" sz="2000" dirty="0">
                  <a:solidFill>
                    <a:srgbClr val="FF0000"/>
                  </a:solidFill>
                  <a:latin typeface="Consolas" panose="020B0609020204030204" pitchFamily="49" charset="0"/>
                  <a:cs typeface="Times New Roman" pitchFamily="18" charset="0"/>
                </a:rPr>
                <a:t> </a:t>
              </a:r>
              <a:r>
                <a:rPr lang="en-US" sz="2000" dirty="0">
                  <a:latin typeface="Consolas" panose="020B0609020204030204" pitchFamily="49" charset="0"/>
                  <a:cs typeface="Times New Roman" pitchFamily="18" charset="0"/>
                </a:rPr>
                <a:t>{</a:t>
              </a:r>
              <a:r>
                <a:rPr lang="en-US" sz="2000" dirty="0">
                  <a:solidFill>
                    <a:srgbClr val="FF0000"/>
                  </a:solidFill>
                  <a:latin typeface="Consolas" panose="020B0609020204030204" pitchFamily="49" charset="0"/>
                  <a:cs typeface="Times New Roman" pitchFamily="18" charset="0"/>
                </a:rPr>
                <a:t> </a:t>
              </a:r>
              <a:r>
                <a:rPr lang="en-US" sz="2000" dirty="0">
                  <a:solidFill>
                    <a:srgbClr val="C00000"/>
                  </a:solidFill>
                  <a:latin typeface="Consolas" panose="020B0609020204030204" pitchFamily="49" charset="0"/>
                  <a:cs typeface="Times New Roman" pitchFamily="18" charset="0"/>
                </a:rPr>
                <a:t>success</a:t>
              </a:r>
              <a:r>
                <a:rPr lang="en-US" sz="2000" dirty="0">
                  <a:latin typeface="Consolas" panose="020B0609020204030204" pitchFamily="49" charset="0"/>
                  <a:cs typeface="Times New Roman" pitchFamily="18" charset="0"/>
                </a:rPr>
                <a:t>,</a:t>
              </a:r>
              <a:r>
                <a:rPr lang="en-US" sz="2000" dirty="0">
                  <a:solidFill>
                    <a:srgbClr val="FF0000"/>
                  </a:solidFill>
                  <a:latin typeface="Consolas" panose="020B0609020204030204" pitchFamily="49" charset="0"/>
                  <a:cs typeface="Times New Roman" pitchFamily="18" charset="0"/>
                </a:rPr>
                <a:t> </a:t>
              </a:r>
              <a:r>
                <a:rPr lang="en-US" sz="2000" dirty="0" err="1">
                  <a:solidFill>
                    <a:srgbClr val="C00000"/>
                  </a:solidFill>
                  <a:latin typeface="Consolas" panose="020B0609020204030204" pitchFamily="49" charset="0"/>
                  <a:cs typeface="Times New Roman" pitchFamily="18" charset="0"/>
                </a:rPr>
                <a:t>invalid_user</a:t>
              </a:r>
              <a:r>
                <a:rPr lang="en-US" sz="2000" dirty="0">
                  <a:latin typeface="Consolas" panose="020B0609020204030204" pitchFamily="49" charset="0"/>
                  <a:cs typeface="Times New Roman" pitchFamily="18" charset="0"/>
                </a:rPr>
                <a:t>,</a:t>
              </a:r>
              <a:r>
                <a:rPr lang="en-US" sz="2000" dirty="0">
                  <a:solidFill>
                    <a:srgbClr val="FF0000"/>
                  </a:solidFill>
                  <a:latin typeface="Consolas" panose="020B0609020204030204" pitchFamily="49" charset="0"/>
                  <a:cs typeface="Times New Roman" pitchFamily="18" charset="0"/>
                </a:rPr>
                <a:t> </a:t>
              </a:r>
              <a:br>
                <a:rPr lang="en-US" sz="2000" dirty="0">
                  <a:solidFill>
                    <a:srgbClr val="FF0000"/>
                  </a:solidFill>
                  <a:latin typeface="Consolas" panose="020B0609020204030204" pitchFamily="49" charset="0"/>
                  <a:cs typeface="Times New Roman" pitchFamily="18" charset="0"/>
                </a:rPr>
              </a:br>
              <a:r>
                <a:rPr lang="en-US" sz="2000" dirty="0">
                  <a:solidFill>
                    <a:srgbClr val="FF0000"/>
                  </a:solidFill>
                  <a:latin typeface="Consolas" panose="020B0609020204030204" pitchFamily="49" charset="0"/>
                  <a:cs typeface="Times New Roman" pitchFamily="18" charset="0"/>
                </a:rPr>
                <a:t>  </a:t>
              </a:r>
              <a:r>
                <a:rPr lang="en-US" sz="2000" dirty="0" err="1">
                  <a:solidFill>
                    <a:srgbClr val="C00000"/>
                  </a:solidFill>
                  <a:latin typeface="Consolas" panose="020B0609020204030204" pitchFamily="49" charset="0"/>
                  <a:cs typeface="Times New Roman" pitchFamily="18" charset="0"/>
                </a:rPr>
                <a:t>invalid_password</a:t>
              </a:r>
              <a:r>
                <a:rPr lang="en-US" sz="2000" dirty="0">
                  <a:latin typeface="Consolas" panose="020B0609020204030204" pitchFamily="49" charset="0"/>
                  <a:cs typeface="Times New Roman" pitchFamily="18" charset="0"/>
                </a:rPr>
                <a:t>,</a:t>
              </a:r>
              <a:r>
                <a:rPr lang="en-US" sz="2000" dirty="0">
                  <a:solidFill>
                    <a:srgbClr val="FF0000"/>
                  </a:solidFill>
                  <a:latin typeface="Consolas" panose="020B0609020204030204" pitchFamily="49" charset="0"/>
                  <a:cs typeface="Times New Roman" pitchFamily="18" charset="0"/>
                </a:rPr>
                <a:t> </a:t>
              </a:r>
              <a:r>
                <a:rPr lang="en-US" sz="2000" dirty="0" err="1">
                  <a:solidFill>
                    <a:srgbClr val="C00000"/>
                  </a:solidFill>
                  <a:latin typeface="Consolas" panose="020B0609020204030204" pitchFamily="49" charset="0"/>
                  <a:cs typeface="Times New Roman" pitchFamily="18" charset="0"/>
                </a:rPr>
                <a:t>insuff_funds</a:t>
              </a:r>
              <a:r>
                <a:rPr lang="en-US" sz="2000" dirty="0">
                  <a:solidFill>
                    <a:srgbClr val="C00000"/>
                  </a:solidFill>
                  <a:latin typeface="Consolas" panose="020B0609020204030204" pitchFamily="49" charset="0"/>
                  <a:cs typeface="Times New Roman" pitchFamily="18" charset="0"/>
                </a:rPr>
                <a:t> </a:t>
              </a:r>
              <a:r>
                <a:rPr lang="en-US" sz="2000" dirty="0">
                  <a:latin typeface="Consolas" panose="020B0609020204030204" pitchFamily="49" charset="0"/>
                  <a:cs typeface="Times New Roman" pitchFamily="18" charset="0"/>
                </a:rPr>
                <a:t>};</a:t>
              </a:r>
            </a:p>
            <a:p>
              <a:endParaRPr lang="en-US" sz="2000" dirty="0">
                <a:latin typeface="Consolas" panose="020B0609020204030204" pitchFamily="49" charset="0"/>
                <a:cs typeface="Times New Roman" pitchFamily="18" charset="0"/>
              </a:endParaRPr>
            </a:p>
            <a:p>
              <a:r>
                <a:rPr lang="en-US" sz="2000" dirty="0">
                  <a:solidFill>
                    <a:srgbClr val="00B0F0"/>
                  </a:solidFill>
                  <a:latin typeface="Consolas" panose="020B0609020204030204" pitchFamily="49" charset="0"/>
                  <a:cs typeface="Times New Roman" pitchFamily="18" charset="0"/>
                </a:rPr>
                <a:t>Status</a:t>
              </a:r>
              <a:r>
                <a:rPr lang="en-US" sz="2000" dirty="0">
                  <a:latin typeface="Consolas" panose="020B0609020204030204" pitchFamily="49" charset="0"/>
                  <a:cs typeface="Times New Roman" pitchFamily="18" charset="0"/>
                </a:rPr>
                <a:t> </a:t>
              </a:r>
              <a:r>
                <a:rPr lang="en-US" sz="2000" dirty="0" err="1">
                  <a:latin typeface="Consolas" panose="020B0609020204030204" pitchFamily="49" charset="0"/>
                  <a:cs typeface="Times New Roman" pitchFamily="18" charset="0"/>
                </a:rPr>
                <a:t>withdraw_money</a:t>
              </a:r>
              <a:r>
                <a:rPr lang="en-US" sz="2000" dirty="0">
                  <a:latin typeface="Consolas" panose="020B0609020204030204" pitchFamily="49" charset="0"/>
                  <a:cs typeface="Times New Roman" pitchFamily="18" charset="0"/>
                </a:rPr>
                <a:t>(string user,</a:t>
              </a:r>
              <a:br>
                <a:rPr lang="en-US" sz="2000" dirty="0">
                  <a:latin typeface="Consolas" panose="020B0609020204030204" pitchFamily="49" charset="0"/>
                  <a:cs typeface="Times New Roman" pitchFamily="18" charset="0"/>
                </a:rPr>
              </a:br>
              <a:r>
                <a:rPr lang="en-US" sz="2000" dirty="0">
                  <a:latin typeface="Consolas" panose="020B0609020204030204" pitchFamily="49" charset="0"/>
                  <a:cs typeface="Times New Roman" pitchFamily="18" charset="0"/>
                </a:rPr>
                <a:t>                      double amt);</a:t>
              </a:r>
            </a:p>
          </p:txBody>
        </p:sp>
      </p:grpSp>
      <p:sp>
        <p:nvSpPr>
          <p:cNvPr id="39" name="TextBox 38">
            <a:extLst>
              <a:ext uri="{FF2B5EF4-FFF2-40B4-BE49-F238E27FC236}">
                <a16:creationId xmlns:a16="http://schemas.microsoft.com/office/drawing/2014/main" id="{2B588859-88D9-4879-9E2C-E09BCAB73B02}"/>
              </a:ext>
            </a:extLst>
          </p:cNvPr>
          <p:cNvSpPr txBox="1"/>
          <p:nvPr/>
        </p:nvSpPr>
        <p:spPr>
          <a:xfrm>
            <a:off x="3202241" y="1722700"/>
            <a:ext cx="6134876" cy="461665"/>
          </a:xfrm>
          <a:prstGeom prst="rect">
            <a:avLst/>
          </a:prstGeom>
          <a:noFill/>
        </p:spPr>
        <p:txBody>
          <a:bodyPr wrap="square">
            <a:spAutoFit/>
          </a:bodyPr>
          <a:lstStyle/>
          <a:p>
            <a:pPr algn="ctr"/>
            <a:r>
              <a:rPr lang="en-US" sz="2400" dirty="0"/>
              <a:t>How might we do this?</a:t>
            </a:r>
          </a:p>
        </p:txBody>
      </p:sp>
      <p:grpSp>
        <p:nvGrpSpPr>
          <p:cNvPr id="40" name="Group 39">
            <a:extLst>
              <a:ext uri="{FF2B5EF4-FFF2-40B4-BE49-F238E27FC236}">
                <a16:creationId xmlns:a16="http://schemas.microsoft.com/office/drawing/2014/main" id="{0039364C-11EE-4833-93E5-422424CA4630}"/>
              </a:ext>
            </a:extLst>
          </p:cNvPr>
          <p:cNvGrpSpPr/>
          <p:nvPr/>
        </p:nvGrpSpPr>
        <p:grpSpPr>
          <a:xfrm>
            <a:off x="32083" y="35730"/>
            <a:ext cx="4648281" cy="2056414"/>
            <a:chOff x="7023227" y="1855960"/>
            <a:chExt cx="4648281" cy="2056414"/>
          </a:xfrm>
        </p:grpSpPr>
        <p:grpSp>
          <p:nvGrpSpPr>
            <p:cNvPr id="41" name="Group 40">
              <a:extLst>
                <a:ext uri="{FF2B5EF4-FFF2-40B4-BE49-F238E27FC236}">
                  <a16:creationId xmlns:a16="http://schemas.microsoft.com/office/drawing/2014/main" id="{4BFBBDFB-3F39-4E44-AAAA-56A5E4F34380}"/>
                </a:ext>
              </a:extLst>
            </p:cNvPr>
            <p:cNvGrpSpPr/>
            <p:nvPr/>
          </p:nvGrpSpPr>
          <p:grpSpPr>
            <a:xfrm>
              <a:off x="7023227" y="1855960"/>
              <a:ext cx="4648281" cy="2056414"/>
              <a:chOff x="8093636" y="4792602"/>
              <a:chExt cx="4648281" cy="2056414"/>
            </a:xfrm>
          </p:grpSpPr>
          <p:grpSp>
            <p:nvGrpSpPr>
              <p:cNvPr id="43" name="Group 42">
                <a:extLst>
                  <a:ext uri="{FF2B5EF4-FFF2-40B4-BE49-F238E27FC236}">
                    <a16:creationId xmlns:a16="http://schemas.microsoft.com/office/drawing/2014/main" id="{CB46D21E-A081-473F-9B14-F73AB3C85136}"/>
                  </a:ext>
                </a:extLst>
              </p:cNvPr>
              <p:cNvGrpSpPr/>
              <p:nvPr/>
            </p:nvGrpSpPr>
            <p:grpSpPr>
              <a:xfrm>
                <a:off x="8093636" y="4792602"/>
                <a:ext cx="4648281" cy="2056414"/>
                <a:chOff x="8332177" y="4415064"/>
                <a:chExt cx="4648281" cy="2056414"/>
              </a:xfrm>
            </p:grpSpPr>
            <p:sp>
              <p:nvSpPr>
                <p:cNvPr id="45" name="Rectangle: Rounded Corners 44">
                  <a:extLst>
                    <a:ext uri="{FF2B5EF4-FFF2-40B4-BE49-F238E27FC236}">
                      <a16:creationId xmlns:a16="http://schemas.microsoft.com/office/drawing/2014/main" id="{F0BC4685-968B-4B35-996B-D3BB52C93EA8}"/>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68BFAD9-962C-445A-AF55-7E4154BD9392}"/>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4" name="TextBox 43">
                <a:extLst>
                  <a:ext uri="{FF2B5EF4-FFF2-40B4-BE49-F238E27FC236}">
                    <a16:creationId xmlns:a16="http://schemas.microsoft.com/office/drawing/2014/main" id="{3F54C502-F114-4FD0-BAE9-E737D479F778}"/>
                  </a:ext>
                </a:extLst>
              </p:cNvPr>
              <p:cNvSpPr txBox="1"/>
              <p:nvPr/>
            </p:nvSpPr>
            <p:spPr>
              <a:xfrm>
                <a:off x="8852840" y="5243519"/>
                <a:ext cx="3889077" cy="1200329"/>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“And don't go returning </a:t>
                </a:r>
                <a:r>
                  <a:rPr lang="en-US" dirty="0">
                    <a:solidFill>
                      <a:srgbClr val="FF0000"/>
                    </a:solidFill>
                    <a:latin typeface="Comic Sans MS" panose="030F0702030302020204" pitchFamily="66" charset="0"/>
                  </a:rPr>
                  <a:t>true/false </a:t>
                </a:r>
                <a:r>
                  <a:rPr lang="en-US" dirty="0">
                    <a:solidFill>
                      <a:schemeClr val="accent1">
                        <a:lumMod val="75000"/>
                      </a:schemeClr>
                    </a:solidFill>
                    <a:latin typeface="Comic Sans MS" panose="030F0702030302020204" pitchFamily="66" charset="0"/>
                  </a:rPr>
                  <a:t>or </a:t>
                </a:r>
                <a:r>
                  <a:rPr lang="en-US" dirty="0">
                    <a:solidFill>
                      <a:srgbClr val="FF0000"/>
                    </a:solidFill>
                    <a:latin typeface="Comic Sans MS" panose="030F0702030302020204" pitchFamily="66" charset="0"/>
                  </a:rPr>
                  <a:t>null</a:t>
                </a:r>
                <a:r>
                  <a:rPr lang="en-US" dirty="0">
                    <a:solidFill>
                      <a:schemeClr val="accent1">
                        <a:lumMod val="75000"/>
                      </a:schemeClr>
                    </a:solidFill>
                    <a:latin typeface="Comic Sans MS" panose="030F0702030302020204" pitchFamily="66" charset="0"/>
                  </a:rPr>
                  <a:t> to indicate an error!</a:t>
                </a:r>
              </a:p>
              <a:p>
                <a:pPr algn="ctr"/>
                <a:endParaRPr lang="en-US"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That's considered a </a:t>
                </a:r>
                <a:r>
                  <a:rPr lang="en-US" dirty="0">
                    <a:solidFill>
                      <a:srgbClr val="FF0000"/>
                    </a:solidFill>
                    <a:latin typeface="Comic Sans MS" panose="030F0702030302020204" pitchFamily="66" charset="0"/>
                  </a:rPr>
                  <a:t>bad practice</a:t>
                </a:r>
                <a:r>
                  <a:rPr lang="en-US" dirty="0">
                    <a:solidFill>
                      <a:schemeClr val="accent1">
                        <a:lumMod val="75000"/>
                      </a:schemeClr>
                    </a:solidFill>
                    <a:latin typeface="Comic Sans MS" panose="030F0702030302020204" pitchFamily="66" charset="0"/>
                  </a:rPr>
                  <a:t>!"</a:t>
                </a:r>
              </a:p>
            </p:txBody>
          </p:sp>
        </p:grpSp>
        <p:pic>
          <p:nvPicPr>
            <p:cNvPr id="42" name="Picture 41">
              <a:extLst>
                <a:ext uri="{FF2B5EF4-FFF2-40B4-BE49-F238E27FC236}">
                  <a16:creationId xmlns:a16="http://schemas.microsoft.com/office/drawing/2014/main" id="{3B412259-4DEE-4B84-8345-919BC22DF3C5}"/>
                </a:ext>
              </a:extLst>
            </p:cNvPr>
            <p:cNvPicPr>
              <a:picLocks noChangeAspect="1"/>
            </p:cNvPicPr>
            <p:nvPr/>
          </p:nvPicPr>
          <p:blipFill rotWithShape="1">
            <a:blip r:embed="rId3"/>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 22">
            <a:extLst>
              <a:ext uri="{FF2B5EF4-FFF2-40B4-BE49-F238E27FC236}">
                <a16:creationId xmlns:a16="http://schemas.microsoft.com/office/drawing/2014/main" id="{9FAF8555-7BB1-46E3-978F-C394CB4A88E5}"/>
              </a:ext>
            </a:extLst>
          </p:cNvPr>
          <p:cNvGrpSpPr/>
          <p:nvPr/>
        </p:nvGrpSpPr>
        <p:grpSpPr>
          <a:xfrm>
            <a:off x="7490443" y="169637"/>
            <a:ext cx="4525346" cy="461665"/>
            <a:chOff x="275253" y="1361270"/>
            <a:chExt cx="9960347" cy="904009"/>
          </a:xfrm>
        </p:grpSpPr>
        <p:sp>
          <p:nvSpPr>
            <p:cNvPr id="24" name="Rectangle 23">
              <a:extLst>
                <a:ext uri="{FF2B5EF4-FFF2-40B4-BE49-F238E27FC236}">
                  <a16:creationId xmlns:a16="http://schemas.microsoft.com/office/drawing/2014/main" id="{117FA607-F24A-4E58-81D8-6286441A41E8}"/>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25" name="Rectangle 24">
              <a:extLst>
                <a:ext uri="{FF2B5EF4-FFF2-40B4-BE49-F238E27FC236}">
                  <a16:creationId xmlns:a16="http://schemas.microsoft.com/office/drawing/2014/main" id="{C1DC70E1-CC34-4D07-AF80-8E212915DFC7}"/>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26" name="Rectangle 25">
              <a:extLst>
                <a:ext uri="{FF2B5EF4-FFF2-40B4-BE49-F238E27FC236}">
                  <a16:creationId xmlns:a16="http://schemas.microsoft.com/office/drawing/2014/main" id="{98A6134F-5CE6-4C58-AC79-E77A0BD9491C}"/>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27" name="Rectangle 26">
              <a:extLst>
                <a:ext uri="{FF2B5EF4-FFF2-40B4-BE49-F238E27FC236}">
                  <a16:creationId xmlns:a16="http://schemas.microsoft.com/office/drawing/2014/main" id="{F6C77E87-9C07-4382-8AB6-D21CFE103978}"/>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4" name="Rectangle 3">
            <a:extLst>
              <a:ext uri="{FF2B5EF4-FFF2-40B4-BE49-F238E27FC236}">
                <a16:creationId xmlns:a16="http://schemas.microsoft.com/office/drawing/2014/main" id="{0A26D975-F544-4F55-BAEE-FD67D4E0A124}"/>
              </a:ext>
            </a:extLst>
          </p:cNvPr>
          <p:cNvSpPr/>
          <p:nvPr/>
        </p:nvSpPr>
        <p:spPr>
          <a:xfrm>
            <a:off x="7400927" y="74308"/>
            <a:ext cx="4700587" cy="646331"/>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CCE945D-FB98-49C3-ACE7-9CAA61B883AE}"/>
              </a:ext>
            </a:extLst>
          </p:cNvPr>
          <p:cNvGrpSpPr/>
          <p:nvPr/>
        </p:nvGrpSpPr>
        <p:grpSpPr>
          <a:xfrm>
            <a:off x="6630080" y="4568459"/>
            <a:ext cx="5380838" cy="2331802"/>
            <a:chOff x="716392" y="5215713"/>
            <a:chExt cx="3514571" cy="2331802"/>
          </a:xfrm>
        </p:grpSpPr>
        <p:sp>
          <p:nvSpPr>
            <p:cNvPr id="31" name="Rectangle 30">
              <a:extLst>
                <a:ext uri="{FF2B5EF4-FFF2-40B4-BE49-F238E27FC236}">
                  <a16:creationId xmlns:a16="http://schemas.microsoft.com/office/drawing/2014/main" id="{C6F79B03-F6C4-467D-9371-A41B0D957F80}"/>
                </a:ext>
              </a:extLst>
            </p:cNvPr>
            <p:cNvSpPr/>
            <p:nvPr/>
          </p:nvSpPr>
          <p:spPr>
            <a:xfrm>
              <a:off x="716392" y="5215713"/>
              <a:ext cx="3514571" cy="22973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a:t>
              </a:r>
            </a:p>
            <a:p>
              <a:pPr algn="ctr"/>
              <a:endParaRPr lang="en-US" sz="2800" dirty="0">
                <a:solidFill>
                  <a:schemeClr val="tx1"/>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800" dirty="0">
                <a:solidFill>
                  <a:srgbClr val="00FFFF"/>
                </a:solidFill>
              </a:endParaRPr>
            </a:p>
            <a:p>
              <a:pPr algn="ctr"/>
              <a:endParaRPr lang="en-US" sz="2000" dirty="0"/>
            </a:p>
          </p:txBody>
        </p:sp>
        <p:sp>
          <p:nvSpPr>
            <p:cNvPr id="47" name="TextBox 46">
              <a:extLst>
                <a:ext uri="{FF2B5EF4-FFF2-40B4-BE49-F238E27FC236}">
                  <a16:creationId xmlns:a16="http://schemas.microsoft.com/office/drawing/2014/main" id="{9A851924-E280-400C-AB86-D19450C324FE}"/>
                </a:ext>
              </a:extLst>
            </p:cNvPr>
            <p:cNvSpPr txBox="1"/>
            <p:nvPr/>
          </p:nvSpPr>
          <p:spPr>
            <a:xfrm>
              <a:off x="766942" y="5608523"/>
              <a:ext cx="3413470" cy="1938992"/>
            </a:xfrm>
            <a:prstGeom prst="rect">
              <a:avLst/>
            </a:prstGeom>
            <a:noFill/>
          </p:spPr>
          <p:txBody>
            <a:bodyPr wrap="square" rtlCol="0">
              <a:spAutoFit/>
            </a:bodyPr>
            <a:lstStyle/>
            <a:p>
              <a:r>
                <a:rPr lang="en-US" sz="2000" dirty="0">
                  <a:solidFill>
                    <a:srgbClr val="0070C0"/>
                  </a:solidFill>
                  <a:latin typeface="Consolas" panose="020B0609020204030204" pitchFamily="49" charset="0"/>
                  <a:cs typeface="Times New Roman" pitchFamily="18" charset="0"/>
                </a:rPr>
                <a:t>class</a:t>
              </a:r>
              <a:r>
                <a:rPr lang="en-US" sz="2000" dirty="0">
                  <a:solidFill>
                    <a:srgbClr val="7030A0"/>
                  </a:solidFill>
                  <a:latin typeface="Consolas" panose="020B0609020204030204" pitchFamily="49" charset="0"/>
                  <a:cs typeface="Times New Roman" pitchFamily="18" charset="0"/>
                </a:rPr>
                <a:t> </a:t>
              </a:r>
              <a:r>
                <a:rPr lang="en-US" sz="2000" dirty="0" err="1">
                  <a:solidFill>
                    <a:srgbClr val="00B0F0"/>
                  </a:solidFill>
                  <a:latin typeface="Consolas" panose="020B0609020204030204" pitchFamily="49" charset="0"/>
                  <a:cs typeface="Times New Roman" pitchFamily="18" charset="0"/>
                </a:rPr>
                <a:t>OurError</a:t>
              </a:r>
              <a:r>
                <a:rPr lang="en-US" sz="2000" dirty="0">
                  <a:solidFill>
                    <a:srgbClr val="7030A0"/>
                  </a:solidFill>
                  <a:latin typeface="Consolas" panose="020B0609020204030204" pitchFamily="49" charset="0"/>
                  <a:cs typeface="Times New Roman" pitchFamily="18" charset="0"/>
                </a:rPr>
                <a:t> </a:t>
              </a:r>
              <a:r>
                <a:rPr lang="en-US" sz="2000" dirty="0">
                  <a:latin typeface="Consolas" panose="020B0609020204030204" pitchFamily="49" charset="0"/>
                  <a:cs typeface="Times New Roman" pitchFamily="18" charset="0"/>
                </a:rPr>
                <a:t>{</a:t>
              </a:r>
            </a:p>
            <a:p>
              <a:r>
                <a:rPr lang="en-US" sz="2000" dirty="0">
                  <a:latin typeface="Consolas" panose="020B0609020204030204" pitchFamily="49" charset="0"/>
                  <a:cs typeface="Times New Roman" pitchFamily="18" charset="0"/>
                </a:rPr>
                <a:t>public:</a:t>
              </a:r>
            </a:p>
            <a:p>
              <a:r>
                <a:rPr lang="en-US" sz="2000" dirty="0">
                  <a:solidFill>
                    <a:srgbClr val="7030A0"/>
                  </a:solidFill>
                  <a:latin typeface="Consolas" panose="020B0609020204030204" pitchFamily="49" charset="0"/>
                  <a:cs typeface="Times New Roman" pitchFamily="18" charset="0"/>
                </a:rPr>
                <a:t> </a:t>
              </a:r>
              <a:r>
                <a:rPr lang="en-US" sz="2000" dirty="0">
                  <a:solidFill>
                    <a:srgbClr val="C00000"/>
                  </a:solidFill>
                  <a:latin typeface="Consolas" panose="020B0609020204030204" pitchFamily="49" charset="0"/>
                  <a:cs typeface="Times New Roman" pitchFamily="18" charset="0"/>
                </a:rPr>
                <a:t>string </a:t>
              </a:r>
              <a:r>
                <a:rPr lang="en-US" sz="2000" dirty="0" err="1">
                  <a:solidFill>
                    <a:srgbClr val="C00000"/>
                  </a:solidFill>
                  <a:latin typeface="Consolas" panose="020B0609020204030204" pitchFamily="49" charset="0"/>
                  <a:cs typeface="Times New Roman" pitchFamily="18" charset="0"/>
                </a:rPr>
                <a:t>getDescription</a:t>
              </a:r>
              <a:r>
                <a:rPr lang="en-US" sz="2000" dirty="0">
                  <a:solidFill>
                    <a:srgbClr val="C00000"/>
                  </a:solidFill>
                  <a:latin typeface="Consolas" panose="020B0609020204030204" pitchFamily="49" charset="0"/>
                  <a:cs typeface="Times New Roman" pitchFamily="18" charset="0"/>
                </a:rPr>
                <a:t>();</a:t>
              </a:r>
            </a:p>
            <a:p>
              <a:r>
                <a:rPr lang="en-US" sz="2000" dirty="0">
                  <a:solidFill>
                    <a:srgbClr val="C00000"/>
                  </a:solidFill>
                  <a:latin typeface="Consolas" panose="020B0609020204030204" pitchFamily="49" charset="0"/>
                  <a:cs typeface="Times New Roman" pitchFamily="18" charset="0"/>
                </a:rPr>
                <a:t> int </a:t>
              </a:r>
              <a:r>
                <a:rPr lang="en-US" sz="2000" dirty="0" err="1">
                  <a:solidFill>
                    <a:srgbClr val="C00000"/>
                  </a:solidFill>
                  <a:latin typeface="Consolas" panose="020B0609020204030204" pitchFamily="49" charset="0"/>
                  <a:cs typeface="Times New Roman" pitchFamily="18" charset="0"/>
                </a:rPr>
                <a:t>getLineNumber</a:t>
              </a:r>
              <a:r>
                <a:rPr lang="en-US" sz="2000" dirty="0">
                  <a:solidFill>
                    <a:srgbClr val="C00000"/>
                  </a:solidFill>
                  <a:latin typeface="Consolas" panose="020B0609020204030204" pitchFamily="49" charset="0"/>
                  <a:cs typeface="Times New Roman" pitchFamily="18" charset="0"/>
                </a:rPr>
                <a:t>(string &amp;</a:t>
              </a:r>
              <a:r>
                <a:rPr lang="en-US" sz="2000" dirty="0" err="1">
                  <a:solidFill>
                    <a:srgbClr val="C00000"/>
                  </a:solidFill>
                  <a:latin typeface="Consolas" panose="020B0609020204030204" pitchFamily="49" charset="0"/>
                  <a:cs typeface="Times New Roman" pitchFamily="18" charset="0"/>
                </a:rPr>
                <a:t>cppfile</a:t>
              </a:r>
              <a:r>
                <a:rPr lang="en-US" sz="2000" dirty="0">
                  <a:solidFill>
                    <a:srgbClr val="C00000"/>
                  </a:solidFill>
                  <a:latin typeface="Consolas" panose="020B0609020204030204" pitchFamily="49" charset="0"/>
                  <a:cs typeface="Times New Roman" pitchFamily="18" charset="0"/>
                </a:rPr>
                <a:t>);</a:t>
              </a:r>
            </a:p>
            <a:p>
              <a:r>
                <a:rPr lang="en-US" sz="2000" dirty="0">
                  <a:solidFill>
                    <a:srgbClr val="7030A0"/>
                  </a:solidFill>
                  <a:latin typeface="Consolas" panose="020B0609020204030204" pitchFamily="49" charset="0"/>
                  <a:cs typeface="Times New Roman" pitchFamily="18" charset="0"/>
                </a:rPr>
                <a:t> ...</a:t>
              </a:r>
            </a:p>
            <a:p>
              <a:r>
                <a:rPr lang="en-US" sz="2000" dirty="0">
                  <a:latin typeface="Consolas" panose="020B0609020204030204" pitchFamily="49" charset="0"/>
                  <a:cs typeface="Times New Roman" pitchFamily="18" charset="0"/>
                </a:rPr>
                <a:t>};</a:t>
              </a:r>
            </a:p>
          </p:txBody>
        </p:sp>
      </p:grpSp>
    </p:spTree>
    <p:extLst>
      <p:ext uri="{BB962C8B-B14F-4D97-AF65-F5344CB8AC3E}">
        <p14:creationId xmlns:p14="http://schemas.microsoft.com/office/powerpoint/2010/main" val="266366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6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23"/>
                                        </p:tgtEl>
                                        <p:attrNameLst>
                                          <p:attrName>ppt_x</p:attrName>
                                        </p:attrNameLst>
                                      </p:cBhvr>
                                      <p:tavLst>
                                        <p:tav tm="0">
                                          <p:val>
                                            <p:strVal val="ppt_x"/>
                                          </p:val>
                                        </p:tav>
                                        <p:tav tm="100000">
                                          <p:val>
                                            <p:strVal val="ppt_x"/>
                                          </p:val>
                                        </p:tav>
                                      </p:tavLst>
                                    </p:anim>
                                    <p:anim calcmode="lin" valueType="num">
                                      <p:cBhvr additive="base">
                                        <p:cTn id="18" dur="500"/>
                                        <p:tgtEl>
                                          <p:spTgt spid="23"/>
                                        </p:tgtEl>
                                        <p:attrNameLst>
                                          <p:attrName>ppt_y</p:attrName>
                                        </p:attrNameLst>
                                      </p:cBhvr>
                                      <p:tavLst>
                                        <p:tav tm="0">
                                          <p:val>
                                            <p:strVal val="ppt_y"/>
                                          </p:val>
                                        </p:tav>
                                        <p:tav tm="100000">
                                          <p:val>
                                            <p:strVal val="0-ppt_h/2"/>
                                          </p:val>
                                        </p:tav>
                                      </p:tavLst>
                                    </p:anim>
                                    <p:set>
                                      <p:cBhvr>
                                        <p:cTn id="19" dur="1" fill="hold">
                                          <p:stCondLst>
                                            <p:cond delay="499"/>
                                          </p:stCondLst>
                                        </p:cTn>
                                        <p:tgtEl>
                                          <p:spTgt spid="2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0-#ppt_w/2"/>
                                          </p:val>
                                        </p:tav>
                                        <p:tav tm="100000">
                                          <p:val>
                                            <p:strVal val="#ppt_x"/>
                                          </p:val>
                                        </p:tav>
                                      </p:tavLst>
                                    </p:anim>
                                    <p:anim calcmode="lin" valueType="num">
                                      <p:cBhvr additive="base">
                                        <p:cTn id="65"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8" fill="hold" nodeType="clickEffect">
                                  <p:stCondLst>
                                    <p:cond delay="0"/>
                                  </p:stCondLst>
                                  <p:childTnLst>
                                    <p:anim calcmode="lin" valueType="num">
                                      <p:cBhvr additive="base">
                                        <p:cTn id="69" dur="500"/>
                                        <p:tgtEl>
                                          <p:spTgt spid="40"/>
                                        </p:tgtEl>
                                        <p:attrNameLst>
                                          <p:attrName>ppt_x</p:attrName>
                                        </p:attrNameLst>
                                      </p:cBhvr>
                                      <p:tavLst>
                                        <p:tav tm="0">
                                          <p:val>
                                            <p:strVal val="ppt_x"/>
                                          </p:val>
                                        </p:tav>
                                        <p:tav tm="100000">
                                          <p:val>
                                            <p:strVal val="0-ppt_w/2"/>
                                          </p:val>
                                        </p:tav>
                                      </p:tavLst>
                                    </p:anim>
                                    <p:anim calcmode="lin" valueType="num">
                                      <p:cBhvr additive="base">
                                        <p:cTn id="70" dur="500"/>
                                        <p:tgtEl>
                                          <p:spTgt spid="40"/>
                                        </p:tgtEl>
                                        <p:attrNameLst>
                                          <p:attrName>ppt_y</p:attrName>
                                        </p:attrNameLst>
                                      </p:cBhvr>
                                      <p:tavLst>
                                        <p:tav tm="0">
                                          <p:val>
                                            <p:strVal val="ppt_y"/>
                                          </p:val>
                                        </p:tav>
                                        <p:tav tm="100000">
                                          <p:val>
                                            <p:strVal val="ppt_y"/>
                                          </p:val>
                                        </p:tav>
                                      </p:tavLst>
                                    </p:anim>
                                    <p:set>
                                      <p:cBhvr>
                                        <p:cTn id="7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30" grpId="0"/>
      <p:bldP spid="34" grpId="0" animBg="1"/>
      <p:bldP spid="35" grpId="0"/>
      <p:bldP spid="39" grpId="0"/>
      <p:bldP spid="4" grpId="0" animBg="1"/>
      <p:bldP spid="4"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Roll Your Own: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506354" y="5154192"/>
            <a:ext cx="8930066"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400" dirty="0">
                <a:solidFill>
                  <a:prstClr val="black"/>
                </a:solidFill>
              </a:rPr>
              <a:t>Assuming you use custom error </a:t>
            </a:r>
            <a:r>
              <a:rPr lang="en-US" sz="2400" dirty="0" err="1">
                <a:solidFill>
                  <a:prstClr val="black"/>
                </a:solidFill>
              </a:rPr>
              <a:t>enums</a:t>
            </a:r>
            <a:r>
              <a:rPr lang="en-US" sz="2400" dirty="0">
                <a:solidFill>
                  <a:prstClr val="black"/>
                </a:solidFill>
              </a:rPr>
              <a:t> or objects, how difficult/easy is it to understand the flow of program execution?</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4026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883153"/>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3714187" y="2438541"/>
            <a:ext cx="4514400"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What big drawbacks does a roll-your-own approach</a:t>
            </a:r>
            <a:r>
              <a:rPr kumimoji="0" lang="en-US" sz="2400" b="0" i="0" u="none" strike="noStrike" kern="1200" cap="none" spc="0" normalizeH="0" noProof="0" dirty="0">
                <a:ln>
                  <a:noFill/>
                </a:ln>
                <a:solidFill>
                  <a:prstClr val="black"/>
                </a:solidFill>
                <a:effectLst/>
                <a:uLnTx/>
                <a:uFillTx/>
                <a:latin typeface="Corbel" panose="020B0503020204020204"/>
                <a:ea typeface="+mn-ea"/>
                <a:cs typeface="+mn-cs"/>
              </a:rPr>
              <a:t> have?</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58" name="Group 57">
            <a:extLst>
              <a:ext uri="{FF2B5EF4-FFF2-40B4-BE49-F238E27FC236}">
                <a16:creationId xmlns:a16="http://schemas.microsoft.com/office/drawing/2014/main" id="{1D39008A-37E9-4524-8980-02FDD4969E67}"/>
              </a:ext>
            </a:extLst>
          </p:cNvPr>
          <p:cNvGrpSpPr/>
          <p:nvPr/>
        </p:nvGrpSpPr>
        <p:grpSpPr>
          <a:xfrm>
            <a:off x="8360106" y="122794"/>
            <a:ext cx="3715424" cy="5128122"/>
            <a:chOff x="5788941" y="2129928"/>
            <a:chExt cx="3715424" cy="5128122"/>
          </a:xfrm>
        </p:grpSpPr>
        <p:sp>
          <p:nvSpPr>
            <p:cNvPr id="59" name="Rectangle 58">
              <a:extLst>
                <a:ext uri="{FF2B5EF4-FFF2-40B4-BE49-F238E27FC236}">
                  <a16:creationId xmlns:a16="http://schemas.microsoft.com/office/drawing/2014/main" id="{6236DFCD-4421-4055-B1F1-93B5CF940107}"/>
                </a:ext>
              </a:extLst>
            </p:cNvPr>
            <p:cNvSpPr/>
            <p:nvPr/>
          </p:nvSpPr>
          <p:spPr>
            <a:xfrm>
              <a:off x="5788941" y="2129928"/>
              <a:ext cx="3715424" cy="512812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schemeClr val="tx1"/>
                  </a:solidFill>
                  <a:latin typeface="Corbel" panose="020B0503020204020204" pitchFamily="34" charset="0"/>
                </a:rPr>
                <a:t>Status h() {</a:t>
              </a:r>
            </a:p>
            <a:p>
              <a:pPr lvl="0">
                <a:defRPr/>
              </a:pPr>
              <a:r>
                <a:rPr lang="en-US" dirty="0">
                  <a:solidFill>
                    <a:schemeClr val="tx1"/>
                  </a:solidFill>
                  <a:latin typeface="Corbel" panose="020B0503020204020204" pitchFamily="34" charset="0"/>
                </a:rPr>
                <a:t>  Status  s = </a:t>
              </a:r>
              <a:r>
                <a:rPr lang="en-US" dirty="0" err="1">
                  <a:solidFill>
                    <a:schemeClr val="tx1"/>
                  </a:solidFill>
                  <a:latin typeface="Corbel" panose="020B0503020204020204" pitchFamily="34" charset="0"/>
                </a:rPr>
                <a:t>i</a:t>
              </a:r>
              <a:r>
                <a:rPr lang="en-US" dirty="0">
                  <a:solidFill>
                    <a:schemeClr val="tx1"/>
                  </a:solidFill>
                  <a:latin typeface="Corbel" panose="020B0503020204020204" pitchFamily="34" charset="0"/>
                </a:rPr>
                <a:t>();</a:t>
              </a:r>
            </a:p>
            <a:p>
              <a:pPr lvl="0">
                <a:defRPr/>
              </a:pPr>
              <a:r>
                <a:rPr lang="en-US" dirty="0">
                  <a:solidFill>
                    <a:schemeClr val="tx1"/>
                  </a:solidFill>
                  <a:latin typeface="Corbel" panose="020B0503020204020204" pitchFamily="34" charset="0"/>
                </a:rPr>
                <a:t>  if (s != success)         return failure;</a:t>
              </a:r>
            </a:p>
            <a:p>
              <a:pPr lvl="0">
                <a:defRPr/>
              </a:pP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"h-yay!\n";</a:t>
              </a:r>
            </a:p>
            <a:p>
              <a:pPr lvl="0">
                <a:defRPr/>
              </a:pPr>
              <a:r>
                <a:rPr lang="en-US" dirty="0">
                  <a:solidFill>
                    <a:schemeClr val="tx1"/>
                  </a:solidFill>
                  <a:latin typeface="Corbel" panose="020B0503020204020204" pitchFamily="34" charset="0"/>
                </a:rPr>
                <a:t>  return success;</a:t>
              </a:r>
            </a:p>
            <a:p>
              <a:pPr lvl="0">
                <a:defRPr/>
              </a:pPr>
              <a:r>
                <a:rPr lang="en-US" dirty="0">
                  <a:solidFill>
                    <a:schemeClr val="tx1"/>
                  </a:solidFill>
                  <a:latin typeface="Corbel" panose="020B0503020204020204" pitchFamily="34" charset="0"/>
                </a:rPr>
                <a:t>}</a:t>
              </a:r>
            </a:p>
            <a:p>
              <a:pPr lvl="0">
                <a:defRPr/>
              </a:pPr>
              <a:endParaRPr lang="en-US" sz="1100" dirty="0">
                <a:solidFill>
                  <a:schemeClr val="tx1"/>
                </a:solidFill>
                <a:latin typeface="Corbel" panose="020B0503020204020204" pitchFamily="34" charset="0"/>
              </a:endParaRPr>
            </a:p>
            <a:p>
              <a:pPr lvl="0">
                <a:defRPr/>
              </a:pPr>
              <a:r>
                <a:rPr lang="en-US" dirty="0">
                  <a:solidFill>
                    <a:schemeClr val="tx1"/>
                  </a:solidFill>
                  <a:latin typeface="Corbel" panose="020B0503020204020204" pitchFamily="34" charset="0"/>
                </a:rPr>
                <a:t>Status g() {</a:t>
              </a:r>
            </a:p>
            <a:p>
              <a:pPr lvl="0">
                <a:defRPr/>
              </a:pPr>
              <a:r>
                <a:rPr lang="en-US" dirty="0">
                  <a:solidFill>
                    <a:schemeClr val="tx1"/>
                  </a:solidFill>
                  <a:latin typeface="Corbel" panose="020B0503020204020204" pitchFamily="34" charset="0"/>
                </a:rPr>
                <a:t>  Status  s = h();</a:t>
              </a:r>
            </a:p>
            <a:p>
              <a:pPr lvl="0">
                <a:defRPr/>
              </a:pPr>
              <a:r>
                <a:rPr lang="en-US" dirty="0">
                  <a:solidFill>
                    <a:schemeClr val="tx1"/>
                  </a:solidFill>
                  <a:latin typeface="Corbel" panose="020B0503020204020204" pitchFamily="34" charset="0"/>
                </a:rPr>
                <a:t>  if (s != success)        return failure;</a:t>
              </a:r>
            </a:p>
            <a:p>
              <a:pPr lvl="0">
                <a:defRPr/>
              </a:pP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"g-yay!\n";</a:t>
              </a:r>
            </a:p>
            <a:p>
              <a:pPr lvl="0">
                <a:defRPr/>
              </a:pPr>
              <a:r>
                <a:rPr lang="en-US" dirty="0">
                  <a:solidFill>
                    <a:schemeClr val="tx1"/>
                  </a:solidFill>
                  <a:latin typeface="Corbel" panose="020B0503020204020204" pitchFamily="34" charset="0"/>
                </a:rPr>
                <a:t>  return success;</a:t>
              </a:r>
            </a:p>
            <a:p>
              <a:pPr lvl="0">
                <a:defRPr/>
              </a:pPr>
              <a:r>
                <a:rPr lang="en-US" dirty="0">
                  <a:solidFill>
                    <a:schemeClr val="tx1"/>
                  </a:solidFill>
                  <a:latin typeface="Corbel" panose="020B0503020204020204" pitchFamily="34" charset="0"/>
                </a:rPr>
                <a:t>}</a:t>
              </a:r>
            </a:p>
            <a:p>
              <a:pPr lvl="0">
                <a:defRPr/>
              </a:pPr>
              <a:endParaRPr lang="en-US" sz="1050" dirty="0">
                <a:solidFill>
                  <a:schemeClr val="tx1"/>
                </a:solidFill>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rbel" panose="020B0503020204020204" pitchFamily="34" charset="0"/>
                </a:rPr>
                <a:t>void f() {</a:t>
              </a: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pitchFamily="34" charset="0"/>
                </a:rPr>
                <a:t>  Status  s = g();</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rbel" panose="020B0503020204020204" pitchFamily="34" charset="0"/>
                </a:rPr>
                <a:t>  if (s != success)      </a:t>
              </a:r>
              <a:r>
                <a:rPr kumimoji="0" lang="en-US" b="0" i="0" u="none" strike="noStrike" kern="1200" cap="none" spc="0" normalizeH="0" noProof="0" dirty="0" err="1">
                  <a:ln>
                    <a:noFill/>
                  </a:ln>
                  <a:solidFill>
                    <a:schemeClr val="tx1"/>
                  </a:solidFill>
                  <a:effectLst/>
                  <a:uLnTx/>
                  <a:uFillTx/>
                  <a:latin typeface="Corbel" panose="020B0503020204020204" pitchFamily="34" charset="0"/>
                </a:rPr>
                <a:t>cout</a:t>
              </a:r>
              <a:r>
                <a:rPr kumimoji="0" lang="en-US" b="0" i="0" u="none" strike="noStrike" kern="1200" cap="none" spc="0" normalizeH="0" noProof="0" dirty="0">
                  <a:ln>
                    <a:noFill/>
                  </a:ln>
                  <a:solidFill>
                    <a:schemeClr val="tx1"/>
                  </a:solidFill>
                  <a:effectLst/>
                  <a:uLnTx/>
                  <a:uFillTx/>
                  <a:latin typeface="Corbel" panose="020B0503020204020204" pitchFamily="34" charset="0"/>
                </a:rPr>
                <a:t> &lt;&lt; "f-</a:t>
              </a:r>
              <a:r>
                <a:rPr kumimoji="0" lang="en-US" b="0" i="0" u="none" strike="noStrike" kern="1200" cap="none" spc="0" normalizeH="0" noProof="0" dirty="0" err="1">
                  <a:ln>
                    <a:noFill/>
                  </a:ln>
                  <a:solidFill>
                    <a:schemeClr val="tx1"/>
                  </a:solidFill>
                  <a:effectLst/>
                  <a:uLnTx/>
                  <a:uFillTx/>
                  <a:latin typeface="Corbel" panose="020B0503020204020204" pitchFamily="34" charset="0"/>
                </a:rPr>
                <a:t>noooo</a:t>
              </a:r>
              <a:r>
                <a:rPr kumimoji="0" lang="en-US" b="0" i="0" u="none" strike="noStrike" kern="1200" cap="none" spc="0" normalizeH="0" noProof="0" dirty="0">
                  <a:ln>
                    <a:noFill/>
                  </a:ln>
                  <a:solidFill>
                    <a:schemeClr val="tx1"/>
                  </a:solidFill>
                  <a:effectLst/>
                  <a:uLnTx/>
                  <a:uFillTx/>
                  <a:latin typeface="Corbel" panose="020B0503020204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pitchFamily="34" charset="0"/>
                </a:rPr>
                <a:t>              else </a:t>
              </a:r>
              <a:r>
                <a:rPr lang="en-US" dirty="0" err="1">
                  <a:solidFill>
                    <a:schemeClr val="tx1"/>
                  </a:solidFill>
                  <a:latin typeface="Corbel" panose="020B0503020204020204" pitchFamily="34" charset="0"/>
                </a:rPr>
                <a:t>cout</a:t>
              </a:r>
              <a:r>
                <a:rPr lang="en-US" dirty="0">
                  <a:solidFill>
                    <a:schemeClr val="tx1"/>
                  </a:solidFill>
                  <a:latin typeface="Corbel" panose="020B0503020204020204" pitchFamily="34" charset="0"/>
                </a:rPr>
                <a:t> &lt;&lt; "f-yay!\n";</a:t>
              </a:r>
              <a:endParaRPr kumimoji="0" lang="en-US" b="0" i="0" u="none" strike="noStrike" kern="1200" cap="none" spc="0" normalizeH="0" noProof="0" dirty="0">
                <a:ln>
                  <a:noFill/>
                </a:ln>
                <a:solidFill>
                  <a:schemeClr val="tx1"/>
                </a:solidFill>
                <a:effectLst/>
                <a:uLnTx/>
                <a:uFillTx/>
                <a:latin typeface="Corbel" panose="020B05030202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latin typeface="Corbel" panose="020B0503020204020204" pitchFamily="34" charset="0"/>
                </a:rPr>
                <a:t>}</a:t>
              </a:r>
              <a:endParaRPr kumimoji="0" lang="en-US" b="0" i="0" u="none" strike="noStrike" kern="1200" cap="none" spc="0" normalizeH="0" baseline="0" noProof="0" dirty="0">
                <a:ln>
                  <a:noFill/>
                </a:ln>
                <a:solidFill>
                  <a:schemeClr val="tx1"/>
                </a:solidFill>
                <a:effectLst/>
                <a:uLnTx/>
                <a:uFillTx/>
                <a:latin typeface="Corbel" panose="020B0503020204020204" pitchFamily="34" charset="0"/>
              </a:endParaRPr>
            </a:p>
          </p:txBody>
        </p:sp>
        <p:cxnSp>
          <p:nvCxnSpPr>
            <p:cNvPr id="60" name="Straight Arrow Connector 59">
              <a:extLst>
                <a:ext uri="{FF2B5EF4-FFF2-40B4-BE49-F238E27FC236}">
                  <a16:creationId xmlns:a16="http://schemas.microsoft.com/office/drawing/2014/main" id="{5480A5A5-962D-4612-9577-9AEB40819124}"/>
                </a:ext>
              </a:extLst>
            </p:cNvPr>
            <p:cNvCxnSpPr>
              <a:cxnSpLocks/>
            </p:cNvCxnSpPr>
            <p:nvPr/>
          </p:nvCxnSpPr>
          <p:spPr>
            <a:xfrm flipH="1">
              <a:off x="6634218" y="3551280"/>
              <a:ext cx="167620" cy="87232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F0FB3E0-FCCC-4D98-A3EC-B16D6A7B515E}"/>
                </a:ext>
              </a:extLst>
            </p:cNvPr>
            <p:cNvCxnSpPr>
              <a:cxnSpLocks/>
            </p:cNvCxnSpPr>
            <p:nvPr/>
          </p:nvCxnSpPr>
          <p:spPr>
            <a:xfrm flipH="1">
              <a:off x="6016295" y="4439191"/>
              <a:ext cx="613253" cy="18596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E6DF4C-4395-433B-B09D-543C79CD448E}"/>
                </a:ext>
              </a:extLst>
            </p:cNvPr>
            <p:cNvCxnSpPr>
              <a:cxnSpLocks/>
            </p:cNvCxnSpPr>
            <p:nvPr/>
          </p:nvCxnSpPr>
          <p:spPr>
            <a:xfrm flipH="1">
              <a:off x="6254783" y="4485482"/>
              <a:ext cx="537679" cy="185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1ABC3F-15C8-4F29-AB7A-55F51811D5F6}"/>
                </a:ext>
              </a:extLst>
            </p:cNvPr>
            <p:cNvCxnSpPr>
              <a:cxnSpLocks/>
            </p:cNvCxnSpPr>
            <p:nvPr/>
          </p:nvCxnSpPr>
          <p:spPr>
            <a:xfrm flipH="1">
              <a:off x="6634218" y="5348293"/>
              <a:ext cx="365040" cy="83589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986A0A-25AD-40C2-88AF-BB777052A557}"/>
                </a:ext>
              </a:extLst>
            </p:cNvPr>
            <p:cNvCxnSpPr>
              <a:cxnSpLocks/>
            </p:cNvCxnSpPr>
            <p:nvPr/>
          </p:nvCxnSpPr>
          <p:spPr>
            <a:xfrm flipH="1">
              <a:off x="6013174" y="6235179"/>
              <a:ext cx="616372" cy="1784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32E87AB-F08F-4E18-A73B-2E2FB18EB989}"/>
                </a:ext>
              </a:extLst>
            </p:cNvPr>
            <p:cNvCxnSpPr>
              <a:cxnSpLocks/>
            </p:cNvCxnSpPr>
            <p:nvPr/>
          </p:nvCxnSpPr>
          <p:spPr>
            <a:xfrm flipV="1">
              <a:off x="7348456" y="6504764"/>
              <a:ext cx="282816" cy="121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54B8338-95B5-490E-8682-6AB9CE5CF8A5}"/>
                </a:ext>
              </a:extLst>
            </p:cNvPr>
            <p:cNvCxnSpPr>
              <a:cxnSpLocks/>
            </p:cNvCxnSpPr>
            <p:nvPr/>
          </p:nvCxnSpPr>
          <p:spPr>
            <a:xfrm>
              <a:off x="7350349" y="4704622"/>
              <a:ext cx="375123" cy="76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504EFD-1A30-4AB5-98D2-9B29010DD88F}"/>
                </a:ext>
              </a:extLst>
            </p:cNvPr>
            <p:cNvCxnSpPr>
              <a:cxnSpLocks/>
            </p:cNvCxnSpPr>
            <p:nvPr/>
          </p:nvCxnSpPr>
          <p:spPr>
            <a:xfrm flipH="1">
              <a:off x="6254783" y="6314844"/>
              <a:ext cx="482770" cy="1504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DDC95C-2D90-47EF-9759-50B760D3A760}"/>
                </a:ext>
              </a:extLst>
            </p:cNvPr>
            <p:cNvCxnSpPr>
              <a:cxnSpLocks/>
            </p:cNvCxnSpPr>
            <p:nvPr/>
          </p:nvCxnSpPr>
          <p:spPr>
            <a:xfrm>
              <a:off x="5993886" y="5058591"/>
              <a:ext cx="0" cy="17008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3D97DF7-4EFE-496A-9400-D2C1544ADCD6}"/>
                </a:ext>
              </a:extLst>
            </p:cNvPr>
            <p:cNvCxnSpPr>
              <a:cxnSpLocks/>
            </p:cNvCxnSpPr>
            <p:nvPr/>
          </p:nvCxnSpPr>
          <p:spPr>
            <a:xfrm flipH="1">
              <a:off x="5974252" y="4775935"/>
              <a:ext cx="561062" cy="15264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FD90585-1E9E-4F5E-988F-F3978408F6CA}"/>
                </a:ext>
              </a:extLst>
            </p:cNvPr>
            <p:cNvCxnSpPr>
              <a:cxnSpLocks/>
            </p:cNvCxnSpPr>
            <p:nvPr/>
          </p:nvCxnSpPr>
          <p:spPr>
            <a:xfrm>
              <a:off x="6549176" y="6577699"/>
              <a:ext cx="416504" cy="1597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31FD9C-3B29-47AB-AC13-9A51F3F07EA7}"/>
                </a:ext>
              </a:extLst>
            </p:cNvPr>
            <p:cNvCxnSpPr>
              <a:cxnSpLocks/>
            </p:cNvCxnSpPr>
            <p:nvPr/>
          </p:nvCxnSpPr>
          <p:spPr>
            <a:xfrm flipH="1">
              <a:off x="6749667" y="2978669"/>
              <a:ext cx="1576489" cy="14075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8463990-1B73-4B2D-BD91-87EF5BE8A639}"/>
                </a:ext>
              </a:extLst>
            </p:cNvPr>
            <p:cNvCxnSpPr>
              <a:cxnSpLocks/>
            </p:cNvCxnSpPr>
            <p:nvPr/>
          </p:nvCxnSpPr>
          <p:spPr>
            <a:xfrm flipH="1">
              <a:off x="6723962" y="4820567"/>
              <a:ext cx="1575501" cy="13451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BED6F49-615F-4C7E-AB48-624A805FC5EC}"/>
                </a:ext>
              </a:extLst>
            </p:cNvPr>
            <p:cNvCxnSpPr>
              <a:cxnSpLocks/>
            </p:cNvCxnSpPr>
            <p:nvPr/>
          </p:nvCxnSpPr>
          <p:spPr>
            <a:xfrm>
              <a:off x="7365588" y="2887387"/>
              <a:ext cx="375123" cy="76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15A7D6-5AC4-420C-A364-E70C6D550E36}"/>
                </a:ext>
              </a:extLst>
            </p:cNvPr>
            <p:cNvCxnSpPr>
              <a:cxnSpLocks/>
            </p:cNvCxnSpPr>
            <p:nvPr/>
          </p:nvCxnSpPr>
          <p:spPr>
            <a:xfrm flipH="1">
              <a:off x="6040181" y="2999210"/>
              <a:ext cx="144531" cy="12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0F208F6-A5B8-471B-9DF6-C8839E320330}"/>
                </a:ext>
              </a:extLst>
            </p:cNvPr>
            <p:cNvCxnSpPr>
              <a:cxnSpLocks/>
            </p:cNvCxnSpPr>
            <p:nvPr/>
          </p:nvCxnSpPr>
          <p:spPr>
            <a:xfrm flipH="1">
              <a:off x="6022677" y="3258577"/>
              <a:ext cx="144531" cy="12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50140AAB-29FA-40D5-A7F2-40962BE7CBD5}"/>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80" name="Rectangle 79">
            <a:extLst>
              <a:ext uri="{FF2B5EF4-FFF2-40B4-BE49-F238E27FC236}">
                <a16:creationId xmlns:a16="http://schemas.microsoft.com/office/drawing/2014/main" id="{953C412D-1A62-4575-A509-A3869D8ABF89}"/>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9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90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79" grpId="0" animBg="1"/>
      <p:bldP spid="79" grpId="1" animBg="1"/>
      <p:bldP spid="80" grpId="0" animBg="1"/>
      <p:bldP spid="80" grpId="1"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Roll Your Own: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06734" y="5154192"/>
            <a:ext cx="1072930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In roll-your-own,  how can you ensure that errors returned by a function will be properly checked and handled by the caller?</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4026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883153"/>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276477" y="2438541"/>
            <a:ext cx="938982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In roll-your-own, how would you handle error propagation and pass errors up the function call stack?</a:t>
            </a:r>
          </a:p>
        </p:txBody>
      </p:sp>
      <p:sp>
        <p:nvSpPr>
          <p:cNvPr id="29" name="Rectangle 28">
            <a:extLst>
              <a:ext uri="{FF2B5EF4-FFF2-40B4-BE49-F238E27FC236}">
                <a16:creationId xmlns:a16="http://schemas.microsoft.com/office/drawing/2014/main" id="{22DC5A90-C373-4B6E-A20E-5624460CFA85}"/>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0" name="Rectangle 29">
            <a:extLst>
              <a:ext uri="{FF2B5EF4-FFF2-40B4-BE49-F238E27FC236}">
                <a16:creationId xmlns:a16="http://schemas.microsoft.com/office/drawing/2014/main" id="{9808AEFB-94C5-4617-9DB0-1DDFED15048A}"/>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932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9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animBg="1"/>
      <p:bldP spid="29" grpId="1" animBg="1"/>
      <p:bldP spid="30" grpId="0" animBg="1"/>
      <p:bldP spid="3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Error Objects</a:t>
            </a:r>
          </a:p>
        </p:txBody>
      </p:sp>
      <p:sp>
        <p:nvSpPr>
          <p:cNvPr id="15" name="TextBox 14">
            <a:extLst>
              <a:ext uri="{FF2B5EF4-FFF2-40B4-BE49-F238E27FC236}">
                <a16:creationId xmlns:a16="http://schemas.microsoft.com/office/drawing/2014/main" id="{0D299157-F1A6-46A9-8186-2CA81475FFFA}"/>
              </a:ext>
            </a:extLst>
          </p:cNvPr>
          <p:cNvSpPr txBox="1"/>
          <p:nvPr/>
        </p:nvSpPr>
        <p:spPr>
          <a:xfrm>
            <a:off x="828365" y="746968"/>
            <a:ext cx="10704272" cy="830997"/>
          </a:xfrm>
          <a:prstGeom prst="rect">
            <a:avLst/>
          </a:prstGeom>
          <a:noFill/>
        </p:spPr>
        <p:txBody>
          <a:bodyPr wrap="square">
            <a:spAutoFit/>
          </a:bodyPr>
          <a:lstStyle/>
          <a:p>
            <a:pPr algn="ctr"/>
            <a:r>
              <a:rPr lang="en-US" sz="2400" dirty="0"/>
              <a:t>Error objects are language-specific objects used to return an explicit error result from a function to its caller, independent of any valid return value.</a:t>
            </a:r>
          </a:p>
        </p:txBody>
      </p:sp>
      <p:sp>
        <p:nvSpPr>
          <p:cNvPr id="24" name="TextBox 23">
            <a:extLst>
              <a:ext uri="{FF2B5EF4-FFF2-40B4-BE49-F238E27FC236}">
                <a16:creationId xmlns:a16="http://schemas.microsoft.com/office/drawing/2014/main" id="{D3F55EED-41F7-4E9B-BC83-068F058383E6}"/>
              </a:ext>
            </a:extLst>
          </p:cNvPr>
          <p:cNvSpPr txBox="1"/>
          <p:nvPr/>
        </p:nvSpPr>
        <p:spPr>
          <a:xfrm>
            <a:off x="6463007" y="2041388"/>
            <a:ext cx="5130281" cy="707886"/>
          </a:xfrm>
          <a:prstGeom prst="rect">
            <a:avLst/>
          </a:prstGeom>
          <a:noFill/>
        </p:spPr>
        <p:txBody>
          <a:bodyPr wrap="square">
            <a:spAutoFit/>
          </a:bodyPr>
          <a:lstStyle/>
          <a:p>
            <a:pPr algn="ctr"/>
            <a:r>
              <a:rPr lang="en-US" sz="2000" dirty="0"/>
              <a:t>Languages typically provide a </a:t>
            </a:r>
            <a:r>
              <a:rPr lang="en-US" sz="2000" dirty="0">
                <a:solidFill>
                  <a:srgbClr val="FF0000"/>
                </a:solidFill>
              </a:rPr>
              <a:t>built-in error class </a:t>
            </a:r>
            <a:r>
              <a:rPr lang="en-US" sz="2000" dirty="0"/>
              <a:t>to handle common errors.</a:t>
            </a:r>
          </a:p>
        </p:txBody>
      </p:sp>
      <p:sp>
        <p:nvSpPr>
          <p:cNvPr id="52" name="TextBox 51">
            <a:extLst>
              <a:ext uri="{FF2B5EF4-FFF2-40B4-BE49-F238E27FC236}">
                <a16:creationId xmlns:a16="http://schemas.microsoft.com/office/drawing/2014/main" id="{4DF2181E-47C3-47E9-821C-B0E0ED8B458A}"/>
              </a:ext>
            </a:extLst>
          </p:cNvPr>
          <p:cNvSpPr txBox="1"/>
          <p:nvPr/>
        </p:nvSpPr>
        <p:spPr>
          <a:xfrm>
            <a:off x="6463007" y="3055184"/>
            <a:ext cx="5130281" cy="707886"/>
          </a:xfrm>
          <a:prstGeom prst="rect">
            <a:avLst/>
          </a:prstGeom>
          <a:noFill/>
        </p:spPr>
        <p:txBody>
          <a:bodyPr wrap="square">
            <a:spAutoFit/>
          </a:bodyPr>
          <a:lstStyle/>
          <a:p>
            <a:pPr algn="ctr"/>
            <a:r>
              <a:rPr lang="en-US" sz="2000" dirty="0"/>
              <a:t>You can derive </a:t>
            </a:r>
            <a:r>
              <a:rPr lang="en-US" sz="2000" dirty="0">
                <a:solidFill>
                  <a:srgbClr val="FF0000"/>
                </a:solidFill>
              </a:rPr>
              <a:t>custom error classes </a:t>
            </a:r>
            <a:r>
              <a:rPr lang="en-US" sz="2000" dirty="0"/>
              <a:t>and add fields that are specific to your error condition.</a:t>
            </a:r>
          </a:p>
        </p:txBody>
      </p:sp>
      <p:sp>
        <p:nvSpPr>
          <p:cNvPr id="54" name="TextBox 53">
            <a:extLst>
              <a:ext uri="{FF2B5EF4-FFF2-40B4-BE49-F238E27FC236}">
                <a16:creationId xmlns:a16="http://schemas.microsoft.com/office/drawing/2014/main" id="{A50E9E25-5C81-4B87-AA2D-0D703F19A995}"/>
              </a:ext>
            </a:extLst>
          </p:cNvPr>
          <p:cNvSpPr txBox="1"/>
          <p:nvPr/>
        </p:nvSpPr>
        <p:spPr>
          <a:xfrm>
            <a:off x="6839937" y="3949966"/>
            <a:ext cx="4451838" cy="707886"/>
          </a:xfrm>
          <a:prstGeom prst="rect">
            <a:avLst/>
          </a:prstGeom>
          <a:noFill/>
        </p:spPr>
        <p:txBody>
          <a:bodyPr wrap="square">
            <a:spAutoFit/>
          </a:bodyPr>
          <a:lstStyle/>
          <a:p>
            <a:pPr algn="ctr"/>
            <a:r>
              <a:rPr lang="en-US" sz="2000" dirty="0"/>
              <a:t>And you can even </a:t>
            </a:r>
            <a:r>
              <a:rPr lang="en-US" sz="2000" dirty="0">
                <a:solidFill>
                  <a:srgbClr val="FF0000"/>
                </a:solidFill>
              </a:rPr>
              <a:t>wrap (nest) errors</a:t>
            </a:r>
            <a:r>
              <a:rPr lang="en-US" sz="2000" dirty="0"/>
              <a:t> to provide more context.</a:t>
            </a:r>
          </a:p>
        </p:txBody>
      </p:sp>
      <p:sp>
        <p:nvSpPr>
          <p:cNvPr id="56" name="TextBox 55">
            <a:extLst>
              <a:ext uri="{FF2B5EF4-FFF2-40B4-BE49-F238E27FC236}">
                <a16:creationId xmlns:a16="http://schemas.microsoft.com/office/drawing/2014/main" id="{E286A130-B46C-4647-9A38-C97877663461}"/>
              </a:ext>
            </a:extLst>
          </p:cNvPr>
          <p:cNvSpPr txBox="1"/>
          <p:nvPr/>
        </p:nvSpPr>
        <p:spPr>
          <a:xfrm>
            <a:off x="7202935" y="4844748"/>
            <a:ext cx="3754044" cy="193899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2000" dirty="0">
                <a:latin typeface="+mj-lt"/>
                <a:cs typeface="Times New Roman" pitchFamily="18" charset="0"/>
              </a:rPr>
              <a:t>Unable to display ads in page</a:t>
            </a:r>
          </a:p>
          <a:p>
            <a:pPr algn="ctr"/>
            <a:endParaRPr lang="en-US" sz="2000" dirty="0">
              <a:latin typeface="+mj-lt"/>
              <a:cs typeface="Times New Roman" pitchFamily="18" charset="0"/>
            </a:endParaRPr>
          </a:p>
          <a:p>
            <a:pPr algn="ctr"/>
            <a:endParaRPr lang="en-US" sz="2000" dirty="0">
              <a:latin typeface="+mj-lt"/>
              <a:cs typeface="Times New Roman" pitchFamily="18" charset="0"/>
            </a:endParaRPr>
          </a:p>
          <a:p>
            <a:pPr algn="ctr"/>
            <a:endParaRPr lang="en-US" sz="2000" dirty="0">
              <a:latin typeface="+mj-lt"/>
              <a:cs typeface="Times New Roman" pitchFamily="18" charset="0"/>
            </a:endParaRPr>
          </a:p>
          <a:p>
            <a:pPr algn="ctr"/>
            <a:endParaRPr lang="en-US" sz="2000" dirty="0">
              <a:latin typeface="+mj-lt"/>
              <a:cs typeface="Times New Roman" pitchFamily="18" charset="0"/>
            </a:endParaRPr>
          </a:p>
          <a:p>
            <a:pPr algn="ctr"/>
            <a:endParaRPr lang="en-US" sz="2000" dirty="0">
              <a:latin typeface="+mj-lt"/>
              <a:cs typeface="Times New Roman" pitchFamily="18" charset="0"/>
            </a:endParaRPr>
          </a:p>
        </p:txBody>
      </p:sp>
      <p:sp>
        <p:nvSpPr>
          <p:cNvPr id="55" name="TextBox 54">
            <a:extLst>
              <a:ext uri="{FF2B5EF4-FFF2-40B4-BE49-F238E27FC236}">
                <a16:creationId xmlns:a16="http://schemas.microsoft.com/office/drawing/2014/main" id="{1FE37FB5-D662-4C48-B8C1-857E87D41099}"/>
              </a:ext>
            </a:extLst>
          </p:cNvPr>
          <p:cNvSpPr txBox="1"/>
          <p:nvPr/>
        </p:nvSpPr>
        <p:spPr>
          <a:xfrm>
            <a:off x="7755232" y="5305696"/>
            <a:ext cx="2705794" cy="132343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2000" dirty="0">
                <a:latin typeface="+mj-lt"/>
                <a:cs typeface="Times New Roman" pitchFamily="18" charset="0"/>
              </a:rPr>
              <a:t>Unable to connect to advertiser.com</a:t>
            </a:r>
          </a:p>
          <a:p>
            <a:pPr algn="ctr"/>
            <a:endParaRPr lang="en-US" sz="2000" dirty="0">
              <a:latin typeface="+mj-lt"/>
              <a:cs typeface="Times New Roman" pitchFamily="18" charset="0"/>
            </a:endParaRPr>
          </a:p>
          <a:p>
            <a:pPr algn="ctr"/>
            <a:endParaRPr lang="en-US" sz="2000" dirty="0">
              <a:latin typeface="+mj-lt"/>
              <a:cs typeface="Times New Roman" pitchFamily="18" charset="0"/>
            </a:endParaRPr>
          </a:p>
        </p:txBody>
      </p:sp>
      <p:sp>
        <p:nvSpPr>
          <p:cNvPr id="4" name="TextBox 3">
            <a:extLst>
              <a:ext uri="{FF2B5EF4-FFF2-40B4-BE49-F238E27FC236}">
                <a16:creationId xmlns:a16="http://schemas.microsoft.com/office/drawing/2014/main" id="{40BCBC81-6B69-4EBE-A6FD-775DBF817422}"/>
              </a:ext>
            </a:extLst>
          </p:cNvPr>
          <p:cNvSpPr txBox="1"/>
          <p:nvPr/>
        </p:nvSpPr>
        <p:spPr>
          <a:xfrm>
            <a:off x="8109952" y="6045389"/>
            <a:ext cx="2009108" cy="400110"/>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000" dirty="0">
                <a:latin typeface="+mj-lt"/>
                <a:cs typeface="Times New Roman" pitchFamily="18" charset="0"/>
              </a:rPr>
              <a:t>404 error</a:t>
            </a:r>
          </a:p>
        </p:txBody>
      </p:sp>
      <p:grpSp>
        <p:nvGrpSpPr>
          <p:cNvPr id="22" name="Group 21">
            <a:extLst>
              <a:ext uri="{FF2B5EF4-FFF2-40B4-BE49-F238E27FC236}">
                <a16:creationId xmlns:a16="http://schemas.microsoft.com/office/drawing/2014/main" id="{EFB0C634-C836-452F-8026-A24FC7AA7DC8}"/>
              </a:ext>
            </a:extLst>
          </p:cNvPr>
          <p:cNvGrpSpPr/>
          <p:nvPr/>
        </p:nvGrpSpPr>
        <p:grpSpPr>
          <a:xfrm>
            <a:off x="7490443" y="169637"/>
            <a:ext cx="4525346" cy="461665"/>
            <a:chOff x="275253" y="1361270"/>
            <a:chExt cx="9960347" cy="904009"/>
          </a:xfrm>
        </p:grpSpPr>
        <p:sp>
          <p:nvSpPr>
            <p:cNvPr id="23" name="Rectangle 22">
              <a:extLst>
                <a:ext uri="{FF2B5EF4-FFF2-40B4-BE49-F238E27FC236}">
                  <a16:creationId xmlns:a16="http://schemas.microsoft.com/office/drawing/2014/main" id="{E1B15D0D-915A-4225-8465-85748E017750}"/>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25" name="Rectangle 24">
              <a:extLst>
                <a:ext uri="{FF2B5EF4-FFF2-40B4-BE49-F238E27FC236}">
                  <a16:creationId xmlns:a16="http://schemas.microsoft.com/office/drawing/2014/main" id="{D2EC77EC-1624-4623-A263-D8335FC7ABE2}"/>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27" name="Rectangle 26">
              <a:extLst>
                <a:ext uri="{FF2B5EF4-FFF2-40B4-BE49-F238E27FC236}">
                  <a16:creationId xmlns:a16="http://schemas.microsoft.com/office/drawing/2014/main" id="{EC579DAE-59DB-494E-9E6E-445BE20EE307}"/>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30" name="Rectangle 29">
              <a:extLst>
                <a:ext uri="{FF2B5EF4-FFF2-40B4-BE49-F238E27FC236}">
                  <a16:creationId xmlns:a16="http://schemas.microsoft.com/office/drawing/2014/main" id="{904E78CB-8AD9-4C9E-ACA5-6866BDAA85B7}"/>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32" name="Rectangle 31">
            <a:extLst>
              <a:ext uri="{FF2B5EF4-FFF2-40B4-BE49-F238E27FC236}">
                <a16:creationId xmlns:a16="http://schemas.microsoft.com/office/drawing/2014/main" id="{0A64906A-1C11-4225-AF0C-F81B97585237}"/>
              </a:ext>
            </a:extLst>
          </p:cNvPr>
          <p:cNvSpPr/>
          <p:nvPr/>
        </p:nvSpPr>
        <p:spPr>
          <a:xfrm>
            <a:off x="9691688" y="74308"/>
            <a:ext cx="2409826" cy="672660"/>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3F8EED9-B301-4EF9-AA85-EDBE4377C99A}"/>
              </a:ext>
            </a:extLst>
          </p:cNvPr>
          <p:cNvSpPr txBox="1"/>
          <p:nvPr/>
        </p:nvSpPr>
        <p:spPr>
          <a:xfrm>
            <a:off x="340116" y="2527870"/>
            <a:ext cx="5814016" cy="1938992"/>
          </a:xfrm>
          <a:prstGeom prst="rect">
            <a:avLst/>
          </a:prstGeom>
          <a:solidFill>
            <a:schemeClr val="accent5">
              <a:lumMod val="20000"/>
              <a:lumOff val="80000"/>
            </a:schemeClr>
          </a:solidFill>
          <a:ln>
            <a:solidFill>
              <a:schemeClr val="tx1"/>
            </a:solidFill>
          </a:ln>
        </p:spPr>
        <p:txBody>
          <a:bodyPr wrap="square">
            <a:spAutoFit/>
          </a:bodyPr>
          <a:lstStyle/>
          <a:p>
            <a:r>
              <a:rPr lang="en-US" sz="2000" dirty="0">
                <a:solidFill>
                  <a:srgbClr val="0000FF"/>
                </a:solidFill>
                <a:latin typeface="Consolas" panose="020B0609020204030204" pitchFamily="49" charset="0"/>
              </a:rPr>
              <a:t># Our own Error obj in Python</a:t>
            </a:r>
            <a:endParaRPr lang="en-US" sz="2000" b="1" dirty="0">
              <a:solidFill>
                <a:srgbClr val="9D0003"/>
              </a:solidFill>
              <a:latin typeface="Consolas-Bold"/>
            </a:endParaRPr>
          </a:p>
          <a:p>
            <a:r>
              <a:rPr lang="en-US" sz="2000" b="1" dirty="0">
                <a:solidFill>
                  <a:srgbClr val="9D0003"/>
                </a:solidFill>
                <a:latin typeface="Consolas-Bold"/>
              </a:rPr>
              <a:t>class</a:t>
            </a:r>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Error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a:solidFill>
                  <a:srgbClr val="9D0003"/>
                </a:solidFill>
                <a:latin typeface="Consolas-Bold"/>
              </a:rPr>
              <a:t>def</a:t>
            </a:r>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__</a:t>
            </a:r>
            <a:r>
              <a:rPr lang="en-US" sz="2000" dirty="0" err="1">
                <a:solidFill>
                  <a:srgbClr val="0F7574"/>
                </a:solidFill>
                <a:latin typeface="Consolas" panose="020B0609020204030204" pitchFamily="49" charset="0"/>
              </a:rPr>
              <a:t>init</a:t>
            </a:r>
            <a:r>
              <a:rPr lang="en-US" sz="2000" dirty="0">
                <a:solidFill>
                  <a:srgbClr val="0F7574"/>
                </a:solidFill>
                <a:latin typeface="Consolas" panose="020B0609020204030204" pitchFamily="49" charset="0"/>
              </a:rPr>
              <a:t>__</a:t>
            </a:r>
            <a:r>
              <a:rPr lang="en-US" sz="2000" dirty="0">
                <a:solidFill>
                  <a:srgbClr val="000000"/>
                </a:solidFill>
                <a:latin typeface="Consolas" panose="020B0609020204030204" pitchFamily="49" charset="0"/>
              </a:rPr>
              <a:t>(self, msg):</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self.error_msg</a:t>
            </a:r>
            <a:r>
              <a:rPr lang="en-US" sz="2000" dirty="0">
                <a:solidFill>
                  <a:srgbClr val="000000"/>
                </a:solidFill>
                <a:latin typeface="Consolas" panose="020B0609020204030204" pitchFamily="49" charset="0"/>
              </a:rPr>
              <a:t> = </a:t>
            </a:r>
            <a:r>
              <a:rPr lang="en-US" sz="2000" dirty="0">
                <a:solidFill>
                  <a:srgbClr val="0F7574"/>
                </a:solidFill>
                <a:latin typeface="Consolas" panose="020B0609020204030204" pitchFamily="49" charset="0"/>
              </a:rPr>
              <a:t>msg</a:t>
            </a:r>
          </a:p>
          <a:p>
            <a:r>
              <a:rPr lang="en-US" sz="2000" b="1" dirty="0">
                <a:solidFill>
                  <a:srgbClr val="9D0003"/>
                </a:solidFill>
                <a:latin typeface="Consolas-Bold"/>
              </a:rPr>
              <a:t> def</a:t>
            </a:r>
            <a:r>
              <a:rPr lang="en-US" sz="2000" dirty="0">
                <a:solidFill>
                  <a:srgbClr val="000000"/>
                </a:solidFill>
                <a:latin typeface="Consolas" panose="020B0609020204030204" pitchFamily="49" charset="0"/>
              </a:rPr>
              <a:t> </a:t>
            </a:r>
            <a:r>
              <a:rPr lang="en-US" sz="2000" dirty="0" err="1">
                <a:solidFill>
                  <a:srgbClr val="0F7574"/>
                </a:solidFill>
                <a:latin typeface="Consolas" panose="020B0609020204030204" pitchFamily="49" charset="0"/>
              </a:rPr>
              <a:t>get_details</a:t>
            </a:r>
            <a:r>
              <a:rPr lang="en-US" sz="2000" dirty="0">
                <a:solidFill>
                  <a:srgbClr val="000000"/>
                </a:solidFill>
                <a:latin typeface="Consolas" panose="020B0609020204030204" pitchFamily="49" charset="0"/>
              </a:rPr>
              <a:t>(self):</a:t>
            </a:r>
          </a:p>
          <a:p>
            <a:r>
              <a:rPr lang="en-US" sz="2000" b="1" dirty="0">
                <a:solidFill>
                  <a:srgbClr val="9D0003"/>
                </a:solidFill>
                <a:latin typeface="Consolas-Bold"/>
              </a:rPr>
              <a:t>   return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self.error_msg</a:t>
            </a:r>
            <a:endParaRPr lang="en-US" sz="2000" dirty="0">
              <a:solidFill>
                <a:srgbClr val="000000"/>
              </a:solidFill>
              <a:latin typeface="Consolas" panose="020B0609020204030204" pitchFamily="49" charset="0"/>
            </a:endParaRPr>
          </a:p>
        </p:txBody>
      </p:sp>
      <p:sp>
        <p:nvSpPr>
          <p:cNvPr id="35" name="TextBox 34">
            <a:extLst>
              <a:ext uri="{FF2B5EF4-FFF2-40B4-BE49-F238E27FC236}">
                <a16:creationId xmlns:a16="http://schemas.microsoft.com/office/drawing/2014/main" id="{F6998001-1878-4AFE-8C10-CFBB7EE56824}"/>
              </a:ext>
            </a:extLst>
          </p:cNvPr>
          <p:cNvSpPr txBox="1"/>
          <p:nvPr/>
        </p:nvSpPr>
        <p:spPr>
          <a:xfrm>
            <a:off x="681983" y="1960727"/>
            <a:ext cx="5130281" cy="400110"/>
          </a:xfrm>
          <a:prstGeom prst="rect">
            <a:avLst/>
          </a:prstGeom>
          <a:noFill/>
        </p:spPr>
        <p:txBody>
          <a:bodyPr wrap="square">
            <a:spAutoFit/>
          </a:bodyPr>
          <a:lstStyle/>
          <a:p>
            <a:pPr algn="ctr"/>
            <a:r>
              <a:rPr lang="en-US" sz="2000" dirty="0"/>
              <a:t>Here's how a simple Error class might work:</a:t>
            </a:r>
          </a:p>
        </p:txBody>
      </p:sp>
      <p:sp>
        <p:nvSpPr>
          <p:cNvPr id="36" name="TextBox 35">
            <a:extLst>
              <a:ext uri="{FF2B5EF4-FFF2-40B4-BE49-F238E27FC236}">
                <a16:creationId xmlns:a16="http://schemas.microsoft.com/office/drawing/2014/main" id="{AF251F40-862C-4CC4-8470-0AE2AA2916F4}"/>
              </a:ext>
            </a:extLst>
          </p:cNvPr>
          <p:cNvSpPr txBox="1"/>
          <p:nvPr/>
        </p:nvSpPr>
        <p:spPr>
          <a:xfrm>
            <a:off x="340115" y="4564339"/>
            <a:ext cx="5814016" cy="2246769"/>
          </a:xfrm>
          <a:prstGeom prst="rect">
            <a:avLst/>
          </a:prstGeom>
          <a:solidFill>
            <a:schemeClr val="accent5">
              <a:lumMod val="20000"/>
              <a:lumOff val="80000"/>
            </a:schemeClr>
          </a:solidFill>
          <a:ln>
            <a:solidFill>
              <a:schemeClr val="tx1"/>
            </a:solidFill>
          </a:ln>
        </p:spPr>
        <p:txBody>
          <a:bodyPr wrap="square">
            <a:spAutoFit/>
          </a:bodyPr>
          <a:lstStyle/>
          <a:p>
            <a:r>
              <a:rPr lang="en-US" sz="2000" dirty="0">
                <a:solidFill>
                  <a:srgbClr val="0000FF"/>
                </a:solidFill>
                <a:latin typeface="Consolas" panose="020B0609020204030204" pitchFamily="49" charset="0"/>
              </a:rPr>
              <a:t># Derived class for HTTP errors</a:t>
            </a:r>
            <a:endParaRPr lang="en-US" sz="2000" b="1" dirty="0">
              <a:solidFill>
                <a:srgbClr val="9D0003"/>
              </a:solidFill>
              <a:latin typeface="Consolas-Bold"/>
            </a:endParaRPr>
          </a:p>
          <a:p>
            <a:r>
              <a:rPr lang="en-US" sz="2000" b="1" dirty="0">
                <a:solidFill>
                  <a:srgbClr val="9D0003"/>
                </a:solidFill>
                <a:latin typeface="Consolas-Bold"/>
              </a:rPr>
              <a:t>class</a:t>
            </a:r>
            <a:r>
              <a:rPr lang="en-US" sz="2000" dirty="0">
                <a:solidFill>
                  <a:srgbClr val="000000"/>
                </a:solidFill>
                <a:latin typeface="Consolas" panose="020B0609020204030204" pitchFamily="49" charset="0"/>
              </a:rPr>
              <a:t> </a:t>
            </a:r>
            <a:r>
              <a:rPr lang="en-US" sz="2000" dirty="0" err="1">
                <a:solidFill>
                  <a:srgbClr val="0F7574"/>
                </a:solidFill>
                <a:latin typeface="Consolas" panose="020B0609020204030204" pitchFamily="49" charset="0"/>
              </a:rPr>
              <a:t>HTTPError</a:t>
            </a:r>
            <a:r>
              <a:rPr lang="en-US" sz="2000" dirty="0">
                <a:solidFill>
                  <a:srgbClr val="000000"/>
                </a:solidFill>
                <a:latin typeface="Consolas" panose="020B0609020204030204" pitchFamily="49" charset="0"/>
              </a:rPr>
              <a:t>(</a:t>
            </a:r>
            <a:r>
              <a:rPr lang="en-US" sz="2000" dirty="0">
                <a:solidFill>
                  <a:srgbClr val="0F7574"/>
                </a:solidFill>
                <a:latin typeface="Consolas" panose="020B0609020204030204" pitchFamily="49" charset="0"/>
              </a:rPr>
              <a:t>Error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a:solidFill>
                  <a:srgbClr val="9D0003"/>
                </a:solidFill>
                <a:latin typeface="Consolas-Bold"/>
              </a:rPr>
              <a:t>def</a:t>
            </a:r>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__</a:t>
            </a:r>
            <a:r>
              <a:rPr lang="en-US" sz="2000" dirty="0" err="1">
                <a:solidFill>
                  <a:srgbClr val="0F7574"/>
                </a:solidFill>
                <a:latin typeface="Consolas" panose="020B0609020204030204" pitchFamily="49" charset="0"/>
              </a:rPr>
              <a:t>init</a:t>
            </a:r>
            <a:r>
              <a:rPr lang="en-US" sz="2000" dirty="0">
                <a:solidFill>
                  <a:srgbClr val="0F7574"/>
                </a:solidFill>
                <a:latin typeface="Consolas" panose="020B0609020204030204" pitchFamily="49" charset="0"/>
              </a:rPr>
              <a:t>__</a:t>
            </a:r>
            <a:r>
              <a:rPr lang="en-US" sz="2000" dirty="0">
                <a:solidFill>
                  <a:srgbClr val="000000"/>
                </a:solidFill>
                <a:latin typeface="Consolas" panose="020B0609020204030204" pitchFamily="49" charset="0"/>
              </a:rPr>
              <a:t>(self, msg, </a:t>
            </a:r>
            <a:r>
              <a:rPr lang="en-US" sz="2000" dirty="0" err="1">
                <a:solidFill>
                  <a:srgbClr val="000000"/>
                </a:solidFill>
                <a:latin typeface="Consolas" panose="020B0609020204030204" pitchFamily="49" charset="0"/>
              </a:rPr>
              <a:t>url</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super</a:t>
            </a:r>
            <a:r>
              <a:rPr lang="en-US" sz="2000" dirty="0">
                <a:solidFill>
                  <a:srgbClr val="000000"/>
                </a:solidFill>
                <a:latin typeface="Consolas" panose="020B0609020204030204" pitchFamily="49" charset="0"/>
              </a:rPr>
              <a:t>().__</a:t>
            </a:r>
            <a:r>
              <a:rPr lang="en-US" sz="2000" dirty="0" err="1">
                <a:solidFill>
                  <a:srgbClr val="000000"/>
                </a:solidFill>
                <a:latin typeface="Consolas" panose="020B0609020204030204" pitchFamily="49" charset="0"/>
              </a:rPr>
              <a:t>init</a:t>
            </a:r>
            <a:r>
              <a:rPr lang="en-US" sz="2000" dirty="0">
                <a:solidFill>
                  <a:srgbClr val="000000"/>
                </a:solidFill>
                <a:latin typeface="Consolas" panose="020B0609020204030204" pitchFamily="49" charset="0"/>
              </a:rPr>
              <a:t>__(msg)</a:t>
            </a:r>
          </a:p>
          <a:p>
            <a:r>
              <a:rPr lang="en-US" sz="2000" dirty="0">
                <a:solidFill>
                  <a:srgbClr val="000000"/>
                </a:solidFill>
                <a:latin typeface="Consolas" panose="020B0609020204030204" pitchFamily="49" charset="0"/>
              </a:rPr>
              <a:t>   self.url = </a:t>
            </a:r>
            <a:r>
              <a:rPr lang="en-US" sz="2000" dirty="0" err="1">
                <a:solidFill>
                  <a:srgbClr val="0F7574"/>
                </a:solidFill>
                <a:latin typeface="Consolas" panose="020B0609020204030204" pitchFamily="49" charset="0"/>
              </a:rPr>
              <a:t>url</a:t>
            </a:r>
            <a:endParaRPr lang="en-US" sz="2000" dirty="0">
              <a:solidFill>
                <a:srgbClr val="0F7574"/>
              </a:solidFill>
              <a:latin typeface="Consolas" panose="020B0609020204030204" pitchFamily="49" charset="0"/>
            </a:endParaRPr>
          </a:p>
          <a:p>
            <a:r>
              <a:rPr lang="en-US" sz="2000" b="1" dirty="0">
                <a:solidFill>
                  <a:srgbClr val="9D0003"/>
                </a:solidFill>
                <a:latin typeface="Consolas-Bold"/>
              </a:rPr>
              <a:t> def</a:t>
            </a:r>
            <a:r>
              <a:rPr lang="en-US" sz="2000" dirty="0">
                <a:solidFill>
                  <a:srgbClr val="000000"/>
                </a:solidFill>
                <a:latin typeface="Consolas" panose="020B0609020204030204" pitchFamily="49" charset="0"/>
              </a:rPr>
              <a:t> </a:t>
            </a:r>
            <a:r>
              <a:rPr lang="en-US" sz="2000" dirty="0" err="1">
                <a:solidFill>
                  <a:srgbClr val="0F7574"/>
                </a:solidFill>
                <a:latin typeface="Consolas" panose="020B0609020204030204" pitchFamily="49" charset="0"/>
              </a:rPr>
              <a:t>get_url</a:t>
            </a:r>
            <a:r>
              <a:rPr lang="en-US" sz="2000" dirty="0">
                <a:solidFill>
                  <a:srgbClr val="000000"/>
                </a:solidFill>
                <a:latin typeface="Consolas" panose="020B0609020204030204" pitchFamily="49" charset="0"/>
              </a:rPr>
              <a:t>(self):</a:t>
            </a:r>
          </a:p>
          <a:p>
            <a:r>
              <a:rPr lang="en-US" sz="2000" b="1" dirty="0">
                <a:solidFill>
                  <a:srgbClr val="9D0003"/>
                </a:solidFill>
                <a:latin typeface="Consolas-Bold"/>
              </a:rPr>
              <a:t>   return</a:t>
            </a:r>
            <a:r>
              <a:rPr lang="en-US" sz="2000" dirty="0">
                <a:solidFill>
                  <a:srgbClr val="000000"/>
                </a:solidFill>
                <a:latin typeface="Consolas" panose="020B0609020204030204" pitchFamily="49" charset="0"/>
              </a:rPr>
              <a:t> self.url</a:t>
            </a:r>
          </a:p>
        </p:txBody>
      </p:sp>
      <p:sp>
        <p:nvSpPr>
          <p:cNvPr id="37" name="TextBox 36">
            <a:extLst>
              <a:ext uri="{FF2B5EF4-FFF2-40B4-BE49-F238E27FC236}">
                <a16:creationId xmlns:a16="http://schemas.microsoft.com/office/drawing/2014/main" id="{461597AF-9361-4D7C-BF43-94CD84C9597E}"/>
              </a:ext>
            </a:extLst>
          </p:cNvPr>
          <p:cNvSpPr txBox="1"/>
          <p:nvPr/>
        </p:nvSpPr>
        <p:spPr>
          <a:xfrm>
            <a:off x="340115" y="2527870"/>
            <a:ext cx="5814016" cy="1938992"/>
          </a:xfrm>
          <a:prstGeom prst="rect">
            <a:avLst/>
          </a:prstGeom>
          <a:solidFill>
            <a:schemeClr val="accent5">
              <a:lumMod val="20000"/>
              <a:lumOff val="80000"/>
            </a:schemeClr>
          </a:solidFill>
          <a:ln>
            <a:solidFill>
              <a:schemeClr val="tx1"/>
            </a:solidFill>
          </a:ln>
        </p:spPr>
        <p:txBody>
          <a:bodyPr wrap="square">
            <a:spAutoFit/>
          </a:bodyPr>
          <a:lstStyle/>
          <a:p>
            <a:r>
              <a:rPr lang="en-US" sz="2000" dirty="0">
                <a:solidFill>
                  <a:srgbClr val="0000FF"/>
                </a:solidFill>
                <a:latin typeface="Consolas" panose="020B0609020204030204" pitchFamily="49" charset="0"/>
              </a:rPr>
              <a:t># Our own Error obj in Python</a:t>
            </a:r>
            <a:endParaRPr lang="en-US" sz="2000" b="1" dirty="0">
              <a:solidFill>
                <a:srgbClr val="9D0003"/>
              </a:solidFill>
              <a:latin typeface="Consolas-Bold"/>
            </a:endParaRPr>
          </a:p>
          <a:p>
            <a:r>
              <a:rPr lang="en-US" sz="2000" b="1" dirty="0">
                <a:solidFill>
                  <a:srgbClr val="9D0003"/>
                </a:solidFill>
                <a:latin typeface="Consolas-Bold"/>
              </a:rPr>
              <a:t>class</a:t>
            </a:r>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Error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a:solidFill>
                  <a:srgbClr val="9D0003"/>
                </a:solidFill>
                <a:latin typeface="Consolas-Bold"/>
              </a:rPr>
              <a:t>def</a:t>
            </a:r>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__</a:t>
            </a:r>
            <a:r>
              <a:rPr lang="en-US" sz="2000" dirty="0" err="1">
                <a:solidFill>
                  <a:srgbClr val="0F7574"/>
                </a:solidFill>
                <a:latin typeface="Consolas" panose="020B0609020204030204" pitchFamily="49" charset="0"/>
              </a:rPr>
              <a:t>init</a:t>
            </a:r>
            <a:r>
              <a:rPr lang="en-US" sz="2000" dirty="0">
                <a:solidFill>
                  <a:srgbClr val="0F7574"/>
                </a:solidFill>
                <a:latin typeface="Consolas" panose="020B0609020204030204" pitchFamily="49" charset="0"/>
              </a:rPr>
              <a:t>__</a:t>
            </a:r>
            <a:r>
              <a:rPr lang="en-US" sz="2000" dirty="0">
                <a:solidFill>
                  <a:srgbClr val="000000"/>
                </a:solidFill>
                <a:latin typeface="Consolas" panose="020B0609020204030204" pitchFamily="49" charset="0"/>
              </a:rPr>
              <a:t>(self, msg, </a:t>
            </a:r>
            <a:r>
              <a:rPr lang="en-US" sz="2000" dirty="0">
                <a:solidFill>
                  <a:srgbClr val="FF0000"/>
                </a:solidFill>
                <a:latin typeface="Consolas" panose="020B0609020204030204" pitchFamily="49" charset="0"/>
              </a:rPr>
              <a:t>nested = None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self.error_msg</a:t>
            </a:r>
            <a:r>
              <a:rPr lang="en-US" sz="2000" dirty="0">
                <a:solidFill>
                  <a:srgbClr val="000000"/>
                </a:solidFill>
                <a:latin typeface="Consolas" panose="020B0609020204030204" pitchFamily="49" charset="0"/>
              </a:rPr>
              <a:t> = </a:t>
            </a:r>
            <a:r>
              <a:rPr lang="en-US" sz="2000" dirty="0">
                <a:solidFill>
                  <a:srgbClr val="0F7574"/>
                </a:solidFill>
                <a:latin typeface="Consolas" panose="020B0609020204030204" pitchFamily="49" charset="0"/>
              </a:rPr>
              <a:t>msg</a:t>
            </a:r>
          </a:p>
          <a:p>
            <a:r>
              <a:rPr lang="en-US" sz="2000" dirty="0">
                <a:solidFill>
                  <a:srgbClr val="0F7574"/>
                </a:solidFill>
                <a:latin typeface="Consolas" panose="020B0609020204030204" pitchFamily="49" charset="0"/>
              </a:rPr>
              <a:t>   </a:t>
            </a:r>
            <a:r>
              <a:rPr lang="en-US" sz="2000" dirty="0" err="1">
                <a:latin typeface="Consolas" panose="020B0609020204030204" pitchFamily="49" charset="0"/>
              </a:rPr>
              <a:t>self.nested_error</a:t>
            </a:r>
            <a:r>
              <a:rPr lang="en-US" sz="2000" dirty="0">
                <a:latin typeface="Consolas" panose="020B0609020204030204" pitchFamily="49" charset="0"/>
              </a:rPr>
              <a:t> = </a:t>
            </a:r>
            <a:r>
              <a:rPr lang="en-US" sz="2000" dirty="0">
                <a:solidFill>
                  <a:srgbClr val="FF0000"/>
                </a:solidFill>
                <a:latin typeface="Consolas" panose="020B0609020204030204" pitchFamily="49" charset="0"/>
              </a:rPr>
              <a:t>nested</a:t>
            </a:r>
            <a:endParaRPr lang="en-US" sz="2000" dirty="0">
              <a:solidFill>
                <a:srgbClr val="0F7574"/>
              </a:solidFill>
              <a:latin typeface="Consolas" panose="020B0609020204030204" pitchFamily="49" charset="0"/>
            </a:endParaRPr>
          </a:p>
          <a:p>
            <a:r>
              <a:rPr lang="en-US" sz="2000" b="1" dirty="0">
                <a:latin typeface="Consolas" panose="020B0609020204030204" pitchFamily="49" charset="0"/>
              </a:rPr>
              <a:t> ...</a:t>
            </a:r>
            <a:endParaRPr lang="en-US" sz="2000" b="1" dirty="0">
              <a:latin typeface="Consolas-Bold"/>
            </a:endParaRPr>
          </a:p>
        </p:txBody>
      </p:sp>
    </p:spTree>
    <p:extLst>
      <p:ext uri="{BB962C8B-B14F-4D97-AF65-F5344CB8AC3E}">
        <p14:creationId xmlns:p14="http://schemas.microsoft.com/office/powerpoint/2010/main" val="40107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16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22"/>
                                        </p:tgtEl>
                                        <p:attrNameLst>
                                          <p:attrName>ppt_x</p:attrName>
                                        </p:attrNameLst>
                                      </p:cBhvr>
                                      <p:tavLst>
                                        <p:tav tm="0">
                                          <p:val>
                                            <p:strVal val="ppt_x"/>
                                          </p:val>
                                        </p:tav>
                                        <p:tav tm="100000">
                                          <p:val>
                                            <p:strVal val="ppt_x"/>
                                          </p:val>
                                        </p:tav>
                                      </p:tavLst>
                                    </p:anim>
                                    <p:anim calcmode="lin" valueType="num">
                                      <p:cBhvr additive="base">
                                        <p:cTn id="18" dur="500"/>
                                        <p:tgtEl>
                                          <p:spTgt spid="22"/>
                                        </p:tgtEl>
                                        <p:attrNameLst>
                                          <p:attrName>ppt_y</p:attrName>
                                        </p:attrNameLst>
                                      </p:cBhvr>
                                      <p:tavLst>
                                        <p:tav tm="0">
                                          <p:val>
                                            <p:strVal val="ppt_y"/>
                                          </p:val>
                                        </p:tav>
                                        <p:tav tm="100000">
                                          <p:val>
                                            <p:strVal val="0-ppt_h/2"/>
                                          </p:val>
                                        </p:tav>
                                      </p:tavLst>
                                    </p:anim>
                                    <p:set>
                                      <p:cBhvr>
                                        <p:cTn id="19" dur="1" fill="hold">
                                          <p:stCondLst>
                                            <p:cond delay="499"/>
                                          </p:stCondLst>
                                        </p:cTn>
                                        <p:tgtEl>
                                          <p:spTgt spid="22"/>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2"/>
                                        </p:tgtEl>
                                        <p:attrNameLst>
                                          <p:attrName>ppt_x</p:attrName>
                                        </p:attrNameLst>
                                      </p:cBhvr>
                                      <p:tavLst>
                                        <p:tav tm="0">
                                          <p:val>
                                            <p:strVal val="ppt_x"/>
                                          </p:val>
                                        </p:tav>
                                        <p:tav tm="100000">
                                          <p:val>
                                            <p:strVal val="ppt_x"/>
                                          </p:val>
                                        </p:tav>
                                      </p:tavLst>
                                    </p:anim>
                                    <p:anim calcmode="lin" valueType="num">
                                      <p:cBhvr additive="base">
                                        <p:cTn id="22" dur="500"/>
                                        <p:tgtEl>
                                          <p:spTgt spid="32"/>
                                        </p:tgtEl>
                                        <p:attrNameLst>
                                          <p:attrName>ppt_y</p:attrName>
                                        </p:attrNameLst>
                                      </p:cBhvr>
                                      <p:tavLst>
                                        <p:tav tm="0">
                                          <p:val>
                                            <p:strVal val="ppt_y"/>
                                          </p:val>
                                        </p:tav>
                                        <p:tav tm="100000">
                                          <p:val>
                                            <p:strVal val="0-ppt_h/2"/>
                                          </p:val>
                                        </p:tav>
                                      </p:tavLst>
                                    </p:anim>
                                    <p:set>
                                      <p:cBhvr>
                                        <p:cTn id="23" dur="1" fill="hold">
                                          <p:stCondLst>
                                            <p:cond delay="499"/>
                                          </p:stCondLst>
                                        </p:cTn>
                                        <p:tgtEl>
                                          <p:spTgt spid="3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4">
                                            <p:txEl>
                                              <p:pRg st="2" end="2"/>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6">
                                            <p:bg/>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6">
                                            <p:txEl>
                                              <p:pRg st="0" end="0"/>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xEl>
                                              <p:pRg st="2" end="2"/>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6">
                                            <p:txEl>
                                              <p:pRg st="3" end="3"/>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6">
                                            <p:txEl>
                                              <p:pRg st="5" end="5"/>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52" grpId="0"/>
      <p:bldP spid="54" grpId="0"/>
      <p:bldP spid="56" grpId="0" animBg="1"/>
      <p:bldP spid="55" grpId="0" animBg="1"/>
      <p:bldP spid="4" grpId="0" animBg="1"/>
      <p:bldP spid="32" grpId="0" animBg="1"/>
      <p:bldP spid="32" grpId="1" animBg="1"/>
      <p:bldP spid="34" grpId="0" uiExpand="1" build="p" animBg="1"/>
      <p:bldP spid="35" grpId="0"/>
      <p:bldP spid="36" grpId="0" uiExpand="1" build="p" animBg="1"/>
      <p:bldP spid="3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Error Objects</a:t>
            </a:r>
          </a:p>
        </p:txBody>
      </p:sp>
      <p:sp>
        <p:nvSpPr>
          <p:cNvPr id="15" name="TextBox 14">
            <a:extLst>
              <a:ext uri="{FF2B5EF4-FFF2-40B4-BE49-F238E27FC236}">
                <a16:creationId xmlns:a16="http://schemas.microsoft.com/office/drawing/2014/main" id="{0D299157-F1A6-46A9-8186-2CA81475FFFA}"/>
              </a:ext>
            </a:extLst>
          </p:cNvPr>
          <p:cNvSpPr txBox="1"/>
          <p:nvPr/>
        </p:nvSpPr>
        <p:spPr>
          <a:xfrm>
            <a:off x="828365" y="746968"/>
            <a:ext cx="10704272" cy="830997"/>
          </a:xfrm>
          <a:prstGeom prst="rect">
            <a:avLst/>
          </a:prstGeom>
          <a:noFill/>
        </p:spPr>
        <p:txBody>
          <a:bodyPr wrap="square">
            <a:spAutoFit/>
          </a:bodyPr>
          <a:lstStyle/>
          <a:p>
            <a:pPr algn="ctr"/>
            <a:r>
              <a:rPr lang="en-US" sz="2400" dirty="0"/>
              <a:t>Error objects are language-specific objects used to return an explicit error result from a function to its caller, independent of any valid return value.</a:t>
            </a:r>
          </a:p>
        </p:txBody>
      </p:sp>
      <p:sp>
        <p:nvSpPr>
          <p:cNvPr id="33" name="Rectangle 32">
            <a:extLst>
              <a:ext uri="{FF2B5EF4-FFF2-40B4-BE49-F238E27FC236}">
                <a16:creationId xmlns:a16="http://schemas.microsoft.com/office/drawing/2014/main" id="{5CC7CBB6-59E2-4B08-996B-8CE0FB66863C}"/>
              </a:ext>
            </a:extLst>
          </p:cNvPr>
          <p:cNvSpPr/>
          <p:nvPr/>
        </p:nvSpPr>
        <p:spPr>
          <a:xfrm>
            <a:off x="125962" y="1762106"/>
            <a:ext cx="6764695" cy="4963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GoLang</a:t>
            </a:r>
            <a:r>
              <a:rPr lang="en-US" sz="2000" dirty="0">
                <a:solidFill>
                  <a:schemeClr val="tx1"/>
                </a:solidFill>
                <a:latin typeface="Consolas" panose="020B0609020204030204" pitchFamily="49" charset="0"/>
              </a:rPr>
              <a:t>: Example using error objects</a:t>
            </a:r>
          </a:p>
          <a:p>
            <a:endParaRPr lang="en-US" sz="200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func</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circArea</a:t>
            </a:r>
            <a:r>
              <a:rPr lang="en-US" sz="2000" dirty="0">
                <a:solidFill>
                  <a:schemeClr val="tx1"/>
                </a:solidFill>
                <a:latin typeface="Consolas" panose="020B0609020204030204" pitchFamily="49" charset="0"/>
              </a:rPr>
              <a:t>(rad float32) (</a:t>
            </a:r>
            <a:r>
              <a:rPr lang="en-US" sz="2000" dirty="0">
                <a:solidFill>
                  <a:srgbClr val="00B0F0"/>
                </a:solidFill>
                <a:latin typeface="Consolas" panose="020B0609020204030204" pitchFamily="49" charset="0"/>
              </a:rPr>
              <a:t>float32</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error</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if rad &gt;= 0 {</a:t>
            </a:r>
          </a:p>
          <a:p>
            <a:r>
              <a:rPr lang="en-US" sz="2000" dirty="0">
                <a:solidFill>
                  <a:schemeClr val="tx1"/>
                </a:solidFill>
                <a:latin typeface="Consolas" panose="020B0609020204030204" pitchFamily="49" charset="0"/>
              </a:rPr>
              <a:t>    return </a:t>
            </a:r>
            <a:r>
              <a:rPr lang="en-US" sz="2000" dirty="0" err="1">
                <a:solidFill>
                  <a:srgbClr val="00B0F0"/>
                </a:solidFill>
                <a:latin typeface="Consolas" panose="020B0609020204030204" pitchFamily="49" charset="0"/>
              </a:rPr>
              <a:t>math.Pi</a:t>
            </a:r>
            <a:r>
              <a:rPr lang="en-US" sz="2000" dirty="0">
                <a:solidFill>
                  <a:srgbClr val="00B0F0"/>
                </a:solidFill>
                <a:latin typeface="Consolas" panose="020B0609020204030204" pitchFamily="49" charset="0"/>
              </a:rPr>
              <a:t>*rad*rad</a:t>
            </a:r>
            <a:r>
              <a:rPr lang="en-US" sz="2000" dirty="0">
                <a:solidFill>
                  <a:schemeClr val="tx1"/>
                </a:solidFill>
                <a:latin typeface="Consolas" panose="020B0609020204030204" pitchFamily="49" charset="0"/>
              </a:rPr>
              <a:t>, </a:t>
            </a:r>
            <a:r>
              <a:rPr lang="en-US" sz="2000" dirty="0">
                <a:solidFill>
                  <a:srgbClr val="00B050"/>
                </a:solidFill>
                <a:latin typeface="Consolas" panose="020B0609020204030204" pitchFamily="49" charset="0"/>
              </a:rPr>
              <a:t>nil</a:t>
            </a:r>
          </a:p>
          <a:p>
            <a:r>
              <a:rPr lang="en-US" sz="2000" dirty="0">
                <a:solidFill>
                  <a:schemeClr val="tx1"/>
                </a:solidFill>
                <a:latin typeface="Consolas" panose="020B0609020204030204" pitchFamily="49" charset="0"/>
              </a:rPr>
              <a:t>  } else {</a:t>
            </a:r>
          </a:p>
          <a:p>
            <a:r>
              <a:rPr lang="en-US" sz="2000" dirty="0">
                <a:solidFill>
                  <a:schemeClr val="tx1"/>
                </a:solidFill>
                <a:latin typeface="Consolas" panose="020B0609020204030204" pitchFamily="49" charset="0"/>
              </a:rPr>
              <a:t>    return </a:t>
            </a:r>
            <a:r>
              <a:rPr lang="en-US" sz="2000" dirty="0">
                <a:solidFill>
                  <a:srgbClr val="00B0F0"/>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rgbClr val="FF0000"/>
                </a:solidFill>
                <a:latin typeface="Consolas" panose="020B0609020204030204" pitchFamily="49" charset="0"/>
              </a:rPr>
              <a:t>errors.New</a:t>
            </a:r>
            <a:r>
              <a:rPr lang="en-US" sz="2000" dirty="0">
                <a:solidFill>
                  <a:srgbClr val="FF0000"/>
                </a:solidFill>
                <a:latin typeface="Consolas" panose="020B0609020204030204" pitchFamily="49" charset="0"/>
              </a:rPr>
              <a:t>("Negative radius")</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func</a:t>
            </a:r>
            <a:r>
              <a:rPr lang="en-US" sz="2000" dirty="0">
                <a:solidFill>
                  <a:schemeClr val="tx1"/>
                </a:solidFill>
                <a:latin typeface="Consolas" panose="020B0609020204030204" pitchFamily="49" charset="0"/>
              </a:rPr>
              <a:t> cost(rad float32, </a:t>
            </a:r>
            <a:r>
              <a:rPr lang="en-US" sz="2000" dirty="0" err="1">
                <a:solidFill>
                  <a:schemeClr val="tx1"/>
                </a:solidFill>
                <a:latin typeface="Consolas" panose="020B0609020204030204" pitchFamily="49" charset="0"/>
              </a:rPr>
              <a:t>cost_per_sqft</a:t>
            </a:r>
            <a:r>
              <a:rPr lang="en-US" sz="2000" dirty="0">
                <a:solidFill>
                  <a:schemeClr val="tx1"/>
                </a:solidFill>
                <a:latin typeface="Consolas" panose="020B0609020204030204" pitchFamily="49" charset="0"/>
              </a:rPr>
              <a:t> float32) </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float32</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error</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area</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err</a:t>
            </a:r>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circArea</a:t>
            </a:r>
            <a:r>
              <a:rPr lang="en-US" sz="2000" dirty="0">
                <a:solidFill>
                  <a:schemeClr val="tx1"/>
                </a:solidFill>
                <a:latin typeface="Consolas" panose="020B0609020204030204" pitchFamily="49" charset="0"/>
              </a:rPr>
              <a:t>(rad)</a:t>
            </a:r>
          </a:p>
          <a:p>
            <a:r>
              <a:rPr lang="en-US" sz="2000" dirty="0">
                <a:solidFill>
                  <a:schemeClr val="tx1"/>
                </a:solidFill>
                <a:latin typeface="Consolas" panose="020B0609020204030204" pitchFamily="49" charset="0"/>
              </a:rPr>
              <a:t>  if </a:t>
            </a:r>
            <a:r>
              <a:rPr lang="en-US" sz="2000" dirty="0">
                <a:solidFill>
                  <a:srgbClr val="FF0000"/>
                </a:solidFill>
                <a:latin typeface="Consolas" panose="020B0609020204030204" pitchFamily="49" charset="0"/>
              </a:rPr>
              <a:t>err</a:t>
            </a:r>
            <a:r>
              <a:rPr lang="en-US" sz="2000" dirty="0">
                <a:solidFill>
                  <a:schemeClr val="tx1"/>
                </a:solidFill>
                <a:latin typeface="Consolas" panose="020B0609020204030204" pitchFamily="49" charset="0"/>
              </a:rPr>
              <a:t> != nil { return </a:t>
            </a:r>
            <a:r>
              <a:rPr lang="en-US" sz="2000" dirty="0">
                <a:solidFill>
                  <a:srgbClr val="00B0F0"/>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err</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cost_per_sqft</a:t>
            </a:r>
            <a:r>
              <a:rPr lang="en-US" sz="2000" dirty="0">
                <a:solidFill>
                  <a:schemeClr val="tx1"/>
                </a:solidFill>
                <a:latin typeface="Consolas" panose="020B0609020204030204" pitchFamily="49" charset="0"/>
              </a:rPr>
              <a:t> * </a:t>
            </a:r>
            <a:r>
              <a:rPr lang="en-US" sz="2000" dirty="0">
                <a:solidFill>
                  <a:srgbClr val="00B0F0"/>
                </a:solidFill>
                <a:latin typeface="Consolas" panose="020B0609020204030204" pitchFamily="49" charset="0"/>
              </a:rPr>
              <a:t>area</a:t>
            </a:r>
            <a:r>
              <a:rPr lang="en-US" sz="2000" dirty="0">
                <a:solidFill>
                  <a:schemeClr val="tx1"/>
                </a:solidFill>
                <a:latin typeface="Consolas" panose="020B0609020204030204" pitchFamily="49" charset="0"/>
              </a:rPr>
              <a:t>, </a:t>
            </a:r>
            <a:r>
              <a:rPr lang="en-US" sz="2000" dirty="0">
                <a:solidFill>
                  <a:srgbClr val="00B050"/>
                </a:solidFill>
                <a:latin typeface="Consolas" panose="020B0609020204030204" pitchFamily="49" charset="0"/>
              </a:rPr>
              <a:t>nil</a:t>
            </a:r>
          </a:p>
          <a:p>
            <a:r>
              <a:rPr lang="en-US" sz="2000" dirty="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287F6F41-F83E-42D1-AC63-DF2BCD0D86ED}"/>
              </a:ext>
            </a:extLst>
          </p:cNvPr>
          <p:cNvSpPr txBox="1"/>
          <p:nvPr/>
        </p:nvSpPr>
        <p:spPr>
          <a:xfrm>
            <a:off x="6890657" y="2656391"/>
            <a:ext cx="5130281" cy="707886"/>
          </a:xfrm>
          <a:prstGeom prst="rect">
            <a:avLst/>
          </a:prstGeom>
          <a:noFill/>
        </p:spPr>
        <p:txBody>
          <a:bodyPr wrap="square">
            <a:spAutoFit/>
          </a:bodyPr>
          <a:lstStyle/>
          <a:p>
            <a:pPr algn="ctr"/>
            <a:r>
              <a:rPr lang="en-US" sz="2000" dirty="0"/>
              <a:t>In Go, functions return </a:t>
            </a:r>
            <a:r>
              <a:rPr lang="en-US" sz="2000" dirty="0">
                <a:solidFill>
                  <a:srgbClr val="FF0000"/>
                </a:solidFill>
              </a:rPr>
              <a:t>Error objects</a:t>
            </a:r>
            <a:r>
              <a:rPr lang="en-US" sz="2000" dirty="0"/>
              <a:t> along with a function's result as a </a:t>
            </a:r>
            <a:r>
              <a:rPr lang="en-US" sz="2000" dirty="0">
                <a:solidFill>
                  <a:srgbClr val="FF0000"/>
                </a:solidFill>
              </a:rPr>
              <a:t>separate return value</a:t>
            </a:r>
            <a:r>
              <a:rPr lang="en-US" sz="2000" dirty="0"/>
              <a:t>.</a:t>
            </a:r>
          </a:p>
        </p:txBody>
      </p:sp>
      <p:sp>
        <p:nvSpPr>
          <p:cNvPr id="28" name="Speech Bubble: Rectangle with Corners Rounded 27">
            <a:extLst>
              <a:ext uri="{FF2B5EF4-FFF2-40B4-BE49-F238E27FC236}">
                <a16:creationId xmlns:a16="http://schemas.microsoft.com/office/drawing/2014/main" id="{3ECC4D8E-DE3B-4DFF-B6D1-7C9A160D95AD}"/>
              </a:ext>
            </a:extLst>
          </p:cNvPr>
          <p:cNvSpPr/>
          <p:nvPr/>
        </p:nvSpPr>
        <p:spPr>
          <a:xfrm>
            <a:off x="1472044" y="3690599"/>
            <a:ext cx="4803305" cy="1076714"/>
          </a:xfrm>
          <a:prstGeom prst="wedgeRoundRectCallout">
            <a:avLst>
              <a:gd name="adj1" fmla="val 32674"/>
              <a:gd name="adj2" fmla="val -1377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indicates that 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function returns both a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double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error result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9" name="Speech Bubble: Rectangle with Corners Rounded 28">
            <a:extLst>
              <a:ext uri="{FF2B5EF4-FFF2-40B4-BE49-F238E27FC236}">
                <a16:creationId xmlns:a16="http://schemas.microsoft.com/office/drawing/2014/main" id="{C37EEB70-AFCB-4B60-AA5E-92BBB81F91D0}"/>
              </a:ext>
            </a:extLst>
          </p:cNvPr>
          <p:cNvSpPr/>
          <p:nvPr/>
        </p:nvSpPr>
        <p:spPr>
          <a:xfrm>
            <a:off x="293248" y="623204"/>
            <a:ext cx="2705474" cy="1076714"/>
          </a:xfrm>
          <a:prstGeom prst="wedgeRoundRectCallout">
            <a:avLst>
              <a:gd name="adj1" fmla="val 11544"/>
              <a:gd name="adj2" fmla="val 1504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the radius is valid...</a:t>
            </a:r>
          </a:p>
        </p:txBody>
      </p:sp>
      <p:sp>
        <p:nvSpPr>
          <p:cNvPr id="49" name="Speech Bubble: Rectangle with Corners Rounded 48">
            <a:extLst>
              <a:ext uri="{FF2B5EF4-FFF2-40B4-BE49-F238E27FC236}">
                <a16:creationId xmlns:a16="http://schemas.microsoft.com/office/drawing/2014/main" id="{1CAB51AE-58D0-4004-81AD-D112249A7F44}"/>
              </a:ext>
            </a:extLst>
          </p:cNvPr>
          <p:cNvSpPr/>
          <p:nvPr/>
        </p:nvSpPr>
        <p:spPr>
          <a:xfrm>
            <a:off x="2724848" y="4189280"/>
            <a:ext cx="4026786" cy="1076714"/>
          </a:xfrm>
          <a:prstGeom prst="wedgeRoundRectCallout">
            <a:avLst>
              <a:gd name="adj1" fmla="val -66571"/>
              <a:gd name="adj2" fmla="val 1010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If we got an error, then we can propagate it up as required.</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0" name="Speech Bubble: Rectangle with Corners Rounded 49">
            <a:extLst>
              <a:ext uri="{FF2B5EF4-FFF2-40B4-BE49-F238E27FC236}">
                <a16:creationId xmlns:a16="http://schemas.microsoft.com/office/drawing/2014/main" id="{982A34FD-1404-49A7-ADA4-1EE313ABE73F}"/>
              </a:ext>
            </a:extLst>
          </p:cNvPr>
          <p:cNvSpPr/>
          <p:nvPr/>
        </p:nvSpPr>
        <p:spPr>
          <a:xfrm>
            <a:off x="6661315" y="5819121"/>
            <a:ext cx="4026786" cy="612255"/>
          </a:xfrm>
          <a:prstGeom prst="wedgeRoundRectCallout">
            <a:avLst>
              <a:gd name="adj1" fmla="val -90553"/>
              <a:gd name="adj2" fmla="val 143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Otherwise we proceed normally.</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1" name="Speech Bubble: Rectangle with Corners Rounded 30">
            <a:extLst>
              <a:ext uri="{FF2B5EF4-FFF2-40B4-BE49-F238E27FC236}">
                <a16:creationId xmlns:a16="http://schemas.microsoft.com/office/drawing/2014/main" id="{998CB1F5-1487-4921-B27A-30C286B9120C}"/>
              </a:ext>
            </a:extLst>
          </p:cNvPr>
          <p:cNvSpPr/>
          <p:nvPr/>
        </p:nvSpPr>
        <p:spPr>
          <a:xfrm>
            <a:off x="5092070" y="4035512"/>
            <a:ext cx="2705474" cy="1076714"/>
          </a:xfrm>
          <a:prstGeom prst="wedgeRoundRectCallout">
            <a:avLst>
              <a:gd name="adj1" fmla="val -93299"/>
              <a:gd name="adj2" fmla="val -1134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Then we return the circle's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area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nil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for the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error result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a:t>
            </a:r>
          </a:p>
        </p:txBody>
      </p:sp>
      <p:sp>
        <p:nvSpPr>
          <p:cNvPr id="51" name="Speech Bubble: Rectangle with Corners Rounded 50">
            <a:extLst>
              <a:ext uri="{FF2B5EF4-FFF2-40B4-BE49-F238E27FC236}">
                <a16:creationId xmlns:a16="http://schemas.microsoft.com/office/drawing/2014/main" id="{474BEABA-0D2D-4058-B664-75BFD91C4CA8}"/>
              </a:ext>
            </a:extLst>
          </p:cNvPr>
          <p:cNvSpPr/>
          <p:nvPr/>
        </p:nvSpPr>
        <p:spPr>
          <a:xfrm>
            <a:off x="5129958" y="240780"/>
            <a:ext cx="3725186" cy="1262558"/>
          </a:xfrm>
          <a:prstGeom prst="wedgeRoundRectCallout">
            <a:avLst>
              <a:gd name="adj1" fmla="val -37017"/>
              <a:gd name="adj2" fmla="val 1249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error</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is 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built-in class, so this specifies the type of the second return value.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8" name="Speech Bubble: Rectangle with Corners Rounded 47">
            <a:extLst>
              <a:ext uri="{FF2B5EF4-FFF2-40B4-BE49-F238E27FC236}">
                <a16:creationId xmlns:a16="http://schemas.microsoft.com/office/drawing/2014/main" id="{0C7372DC-F59D-4C58-8931-A6107D3A084F}"/>
              </a:ext>
            </a:extLst>
          </p:cNvPr>
          <p:cNvSpPr/>
          <p:nvPr/>
        </p:nvSpPr>
        <p:spPr>
          <a:xfrm>
            <a:off x="1436631" y="5915589"/>
            <a:ext cx="4026786" cy="872450"/>
          </a:xfrm>
          <a:prstGeom prst="wedgeRoundRectCallout">
            <a:avLst>
              <a:gd name="adj1" fmla="val -56723"/>
              <a:gd name="adj2" fmla="val -753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We save both the </a:t>
            </a:r>
            <a:r>
              <a:rPr lang="en-US" sz="2000" dirty="0">
                <a:solidFill>
                  <a:srgbClr val="00FFFF"/>
                </a:solidFill>
                <a:latin typeface="Corbel" panose="020B0503020204020204" pitchFamily="34" charset="0"/>
              </a:rPr>
              <a:t>area</a:t>
            </a:r>
            <a:r>
              <a:rPr lang="en-US" sz="2000" dirty="0">
                <a:solidFill>
                  <a:prstClr val="white"/>
                </a:solidFill>
                <a:latin typeface="Corbel" panose="020B0503020204020204" pitchFamily="34" charset="0"/>
              </a:rPr>
              <a:t> and the </a:t>
            </a:r>
            <a:r>
              <a:rPr lang="en-US" sz="2000" dirty="0">
                <a:solidFill>
                  <a:srgbClr val="FFCDCD"/>
                </a:solidFill>
                <a:latin typeface="Corbel" panose="020B0503020204020204" pitchFamily="34" charset="0"/>
              </a:rPr>
              <a:t>error result </a:t>
            </a:r>
            <a:r>
              <a:rPr lang="en-US" sz="2000" dirty="0">
                <a:solidFill>
                  <a:prstClr val="white"/>
                </a:solidFill>
                <a:latin typeface="Corbel" panose="020B0503020204020204" pitchFamily="34" charset="0"/>
              </a:rPr>
              <a:t>from our function call.</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7" name="Speech Bubble: Rectangle with Corners Rounded 46">
            <a:extLst>
              <a:ext uri="{FF2B5EF4-FFF2-40B4-BE49-F238E27FC236}">
                <a16:creationId xmlns:a16="http://schemas.microsoft.com/office/drawing/2014/main" id="{FE98FCD3-5F31-4F85-A00F-43E5F2A08F5D}"/>
              </a:ext>
            </a:extLst>
          </p:cNvPr>
          <p:cNvSpPr/>
          <p:nvPr/>
        </p:nvSpPr>
        <p:spPr>
          <a:xfrm>
            <a:off x="5204210" y="4758031"/>
            <a:ext cx="4550946" cy="1287529"/>
          </a:xfrm>
          <a:prstGeom prst="wedgeRoundRectCallout">
            <a:avLst>
              <a:gd name="adj1" fmla="val -93299"/>
              <a:gd name="adj2" fmla="val -1134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Otherwise, we return </a:t>
            </a:r>
            <a:r>
              <a:rPr kumimoji="0" lang="en-US" sz="2000" b="0" i="0" u="none" strike="noStrike" kern="1200" cap="none" spc="0" normalizeH="0" baseline="0" noProof="0" dirty="0">
                <a:ln>
                  <a:noFill/>
                </a:ln>
                <a:solidFill>
                  <a:srgbClr val="00FFFF"/>
                </a:solidFill>
                <a:effectLst/>
                <a:uLnTx/>
                <a:uFillTx/>
                <a:latin typeface="Consolas" panose="020B0609020204030204" pitchFamily="49" charset="0"/>
              </a:rPr>
              <a:t>0</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for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area and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error object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New() creates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error object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indicating </a:t>
            </a:r>
            <a:r>
              <a:rPr kumimoji="0" lang="en-US" sz="2000" b="0" i="0" u="none" strike="noStrike" kern="1200" cap="none" spc="0" normalizeH="0" noProof="0" dirty="0">
                <a:ln>
                  <a:noFill/>
                </a:ln>
                <a:solidFill>
                  <a:srgbClr val="F3EBF9"/>
                </a:solidFill>
                <a:effectLst/>
                <a:uLnTx/>
                <a:uFillTx/>
                <a:latin typeface="Corbel" panose="020B0503020204020204" pitchFamily="34" charset="0"/>
                <a:ea typeface="+mn-ea"/>
                <a:cs typeface="+mn-cs"/>
              </a:rPr>
              <a:t>what went wrong</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4" name="TextBox 33">
            <a:extLst>
              <a:ext uri="{FF2B5EF4-FFF2-40B4-BE49-F238E27FC236}">
                <a16:creationId xmlns:a16="http://schemas.microsoft.com/office/drawing/2014/main" id="{E628D208-F3CD-4828-B37F-D49963DE577A}"/>
              </a:ext>
            </a:extLst>
          </p:cNvPr>
          <p:cNvSpPr txBox="1"/>
          <p:nvPr/>
        </p:nvSpPr>
        <p:spPr>
          <a:xfrm>
            <a:off x="6890656" y="1930494"/>
            <a:ext cx="5130281" cy="400110"/>
          </a:xfrm>
          <a:prstGeom prst="rect">
            <a:avLst/>
          </a:prstGeom>
          <a:noFill/>
        </p:spPr>
        <p:txBody>
          <a:bodyPr wrap="square">
            <a:spAutoFit/>
          </a:bodyPr>
          <a:lstStyle/>
          <a:p>
            <a:pPr algn="ctr"/>
            <a:r>
              <a:rPr lang="en-US" sz="2000" dirty="0"/>
              <a:t>What language uses Error objects? Go does!</a:t>
            </a:r>
          </a:p>
        </p:txBody>
      </p:sp>
    </p:spTree>
    <p:extLst>
      <p:ext uri="{BB962C8B-B14F-4D97-AF65-F5344CB8AC3E}">
        <p14:creationId xmlns:p14="http://schemas.microsoft.com/office/powerpoint/2010/main" val="194641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xEl>
                                              <p:pRg st="5" end="5"/>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xEl>
                                              <p:pRg st="6" end="6"/>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down)">
                                      <p:cBhvr>
                                        <p:cTn id="79" dur="500"/>
                                        <p:tgtEl>
                                          <p:spTgt spid="4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3">
                                            <p:txEl>
                                              <p:pRg st="10" end="10"/>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3">
                                            <p:txEl>
                                              <p:pRg st="14" end="14"/>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3">
                                            <p:txEl>
                                              <p:pRg st="11" end="11"/>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wipe(down)">
                                      <p:cBhvr>
                                        <p:cTn id="98" dur="500"/>
                                        <p:tgtEl>
                                          <p:spTgt spid="4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down)">
                                      <p:cBhvr>
                                        <p:cTn id="111" dur="500"/>
                                        <p:tgtEl>
                                          <p:spTgt spid="4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2" nodeType="clickEffect">
                                  <p:stCondLst>
                                    <p:cond delay="0"/>
                                  </p:stCondLst>
                                  <p:childTnLst>
                                    <p:animMotion origin="layout" path="M -1.66667E-6 -1.85185E-6 L 0.19154 0.00463 " pathEditMode="relative" rAng="0" ptsTypes="AA">
                                      <p:cBhvr>
                                        <p:cTn id="115" dur="2000" fill="hold"/>
                                        <p:tgtEl>
                                          <p:spTgt spid="49"/>
                                        </p:tgtEl>
                                        <p:attrNameLst>
                                          <p:attrName>ppt_x</p:attrName>
                                          <p:attrName>ppt_y</p:attrName>
                                        </p:attrNameLst>
                                      </p:cBhvr>
                                      <p:rCtr x="9570" y="231"/>
                                    </p:animMotion>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9"/>
                                        </p:tgtEl>
                                        <p:attrNameLst>
                                          <p:attrName>style.visibility</p:attrName>
                                        </p:attrNameLst>
                                      </p:cBhvr>
                                      <p:to>
                                        <p:strVal val="hidden"/>
                                      </p:to>
                                    </p:set>
                                  </p:childTnLst>
                                </p:cTn>
                              </p:par>
                              <p:par>
                                <p:cTn id="120" presetID="1" presetClass="entr" presetSubtype="0" fill="hold" grpId="0" nodeType="withEffect">
                                  <p:stCondLst>
                                    <p:cond delay="0"/>
                                  </p:stCondLst>
                                  <p:childTnLst>
                                    <p:set>
                                      <p:cBhvr>
                                        <p:cTn id="121" dur="1" fill="hold">
                                          <p:stCondLst>
                                            <p:cond delay="0"/>
                                          </p:stCondLst>
                                        </p:cTn>
                                        <p:tgtEl>
                                          <p:spTgt spid="33">
                                            <p:txEl>
                                              <p:pRg st="13" end="13"/>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wipe(down)">
                                      <p:cBhvr>
                                        <p:cTn id="126" dur="500"/>
                                        <p:tgtEl>
                                          <p:spTgt spid="50"/>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P spid="26" grpId="0"/>
      <p:bldP spid="28" grpId="0" animBg="1"/>
      <p:bldP spid="28" grpId="1" animBg="1"/>
      <p:bldP spid="29" grpId="0" animBg="1"/>
      <p:bldP spid="29" grpId="1" animBg="1"/>
      <p:bldP spid="49" grpId="0" animBg="1"/>
      <p:bldP spid="49" grpId="1" animBg="1"/>
      <p:bldP spid="49" grpId="2" animBg="1"/>
      <p:bldP spid="50" grpId="0" animBg="1"/>
      <p:bldP spid="50" grpId="1" animBg="1"/>
      <p:bldP spid="31" grpId="0" animBg="1"/>
      <p:bldP spid="31" grpId="1" animBg="1"/>
      <p:bldP spid="51" grpId="0" animBg="1"/>
      <p:bldP spid="51" grpId="1" animBg="1"/>
      <p:bldP spid="48" grpId="0" animBg="1"/>
      <p:bldP spid="48" grpId="1" animBg="1"/>
      <p:bldP spid="47" grpId="0" animBg="1"/>
      <p:bldP spid="47" grpId="1"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Parameter Passing Basics</a:t>
            </a:r>
          </a:p>
        </p:txBody>
      </p:sp>
      <p:grpSp>
        <p:nvGrpSpPr>
          <p:cNvPr id="5" name="Group 4">
            <a:extLst>
              <a:ext uri="{FF2B5EF4-FFF2-40B4-BE49-F238E27FC236}">
                <a16:creationId xmlns:a16="http://schemas.microsoft.com/office/drawing/2014/main" id="{9060C3CD-CE20-4691-933F-0723778ED1EE}"/>
              </a:ext>
            </a:extLst>
          </p:cNvPr>
          <p:cNvGrpSpPr/>
          <p:nvPr/>
        </p:nvGrpSpPr>
        <p:grpSpPr>
          <a:xfrm>
            <a:off x="-18687" y="816087"/>
            <a:ext cx="4690942" cy="1638576"/>
            <a:chOff x="3506002" y="721375"/>
            <a:chExt cx="4690942" cy="1638576"/>
          </a:xfrm>
        </p:grpSpPr>
        <p:sp>
          <p:nvSpPr>
            <p:cNvPr id="10" name="TextBox 9">
              <a:extLst>
                <a:ext uri="{FF2B5EF4-FFF2-40B4-BE49-F238E27FC236}">
                  <a16:creationId xmlns:a16="http://schemas.microsoft.com/office/drawing/2014/main" id="{032B3799-5393-4845-8157-5C3F4DF83A67}"/>
                </a:ext>
              </a:extLst>
            </p:cNvPr>
            <p:cNvSpPr txBox="1"/>
            <p:nvPr/>
          </p:nvSpPr>
          <p:spPr>
            <a:xfrm>
              <a:off x="3506002" y="1898286"/>
              <a:ext cx="4690942" cy="461665"/>
            </a:xfrm>
            <a:prstGeom prst="rect">
              <a:avLst/>
            </a:prstGeom>
            <a:noFill/>
          </p:spPr>
          <p:txBody>
            <a:bodyPr wrap="square">
              <a:spAutoFit/>
            </a:bodyPr>
            <a:lstStyle/>
            <a:p>
              <a:pPr algn="ctr"/>
              <a:r>
                <a:rPr lang="en-US" sz="2400" dirty="0"/>
                <a:t>Parameter passing terminology</a:t>
              </a:r>
            </a:p>
          </p:txBody>
        </p:sp>
        <p:pic>
          <p:nvPicPr>
            <p:cNvPr id="4" name="Picture 3">
              <a:extLst>
                <a:ext uri="{FF2B5EF4-FFF2-40B4-BE49-F238E27FC236}">
                  <a16:creationId xmlns:a16="http://schemas.microsoft.com/office/drawing/2014/main" id="{4C046A4B-C1D8-44BC-8D9C-CACB8C44FB2C}"/>
                </a:ext>
              </a:extLst>
            </p:cNvPr>
            <p:cNvPicPr>
              <a:picLocks noChangeAspect="1"/>
            </p:cNvPicPr>
            <p:nvPr/>
          </p:nvPicPr>
          <p:blipFill>
            <a:blip r:embed="rId3"/>
            <a:stretch>
              <a:fillRect/>
            </a:stretch>
          </p:blipFill>
          <p:spPr>
            <a:xfrm>
              <a:off x="5011726" y="721375"/>
              <a:ext cx="1918987" cy="1055443"/>
            </a:xfrm>
            <a:prstGeom prst="rect">
              <a:avLst/>
            </a:prstGeom>
            <a:ln>
              <a:noFill/>
            </a:ln>
            <a:effectLst>
              <a:outerShdw blurRad="292100" dist="139700" dir="2700000" algn="tl" rotWithShape="0">
                <a:srgbClr val="333333">
                  <a:alpha val="65000"/>
                </a:srgbClr>
              </a:outerShdw>
            </a:effectLst>
          </p:spPr>
        </p:pic>
      </p:grpSp>
      <p:grpSp>
        <p:nvGrpSpPr>
          <p:cNvPr id="16" name="Group 15">
            <a:extLst>
              <a:ext uri="{FF2B5EF4-FFF2-40B4-BE49-F238E27FC236}">
                <a16:creationId xmlns:a16="http://schemas.microsoft.com/office/drawing/2014/main" id="{54DBF08C-C68D-4E37-B364-652885F0C411}"/>
              </a:ext>
            </a:extLst>
          </p:cNvPr>
          <p:cNvGrpSpPr/>
          <p:nvPr/>
        </p:nvGrpSpPr>
        <p:grpSpPr>
          <a:xfrm>
            <a:off x="3509531" y="2849453"/>
            <a:ext cx="5172938" cy="2014804"/>
            <a:chOff x="3163077" y="2940350"/>
            <a:chExt cx="5172938" cy="2014804"/>
          </a:xfrm>
        </p:grpSpPr>
        <p:sp>
          <p:nvSpPr>
            <p:cNvPr id="6" name="TextBox 5">
              <a:extLst>
                <a:ext uri="{FF2B5EF4-FFF2-40B4-BE49-F238E27FC236}">
                  <a16:creationId xmlns:a16="http://schemas.microsoft.com/office/drawing/2014/main" id="{2C019C19-2923-42D1-8E02-05F8E0109B90}"/>
                </a:ext>
              </a:extLst>
            </p:cNvPr>
            <p:cNvSpPr txBox="1"/>
            <p:nvPr/>
          </p:nvSpPr>
          <p:spPr>
            <a:xfrm>
              <a:off x="3163077" y="4124157"/>
              <a:ext cx="5172938" cy="830997"/>
            </a:xfrm>
            <a:prstGeom prst="rect">
              <a:avLst/>
            </a:prstGeom>
            <a:noFill/>
          </p:spPr>
          <p:txBody>
            <a:bodyPr wrap="square">
              <a:spAutoFit/>
            </a:bodyPr>
            <a:lstStyle/>
            <a:p>
              <a:pPr algn="ctr"/>
              <a:r>
                <a:rPr lang="en-US" sz="2400" dirty="0"/>
                <a:t>How to specify which arguments are sent to which parameters</a:t>
              </a:r>
            </a:p>
          </p:txBody>
        </p:sp>
        <p:pic>
          <p:nvPicPr>
            <p:cNvPr id="11" name="Picture 10">
              <a:extLst>
                <a:ext uri="{FF2B5EF4-FFF2-40B4-BE49-F238E27FC236}">
                  <a16:creationId xmlns:a16="http://schemas.microsoft.com/office/drawing/2014/main" id="{74D6A63D-D2D9-46BA-8BC2-BA26D9362C43}"/>
                </a:ext>
              </a:extLst>
            </p:cNvPr>
            <p:cNvPicPr>
              <a:picLocks noChangeAspect="1"/>
            </p:cNvPicPr>
            <p:nvPr/>
          </p:nvPicPr>
          <p:blipFill>
            <a:blip r:embed="rId4"/>
            <a:stretch>
              <a:fillRect/>
            </a:stretch>
          </p:blipFill>
          <p:spPr>
            <a:xfrm>
              <a:off x="5676718" y="2940350"/>
              <a:ext cx="2204163" cy="110208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4132D6E7-63B9-4CBD-9AAB-CA48F4490723}"/>
                </a:ext>
              </a:extLst>
            </p:cNvPr>
            <p:cNvPicPr>
              <a:picLocks noChangeAspect="1"/>
            </p:cNvPicPr>
            <p:nvPr/>
          </p:nvPicPr>
          <p:blipFill>
            <a:blip r:embed="rId5"/>
            <a:stretch>
              <a:fillRect/>
            </a:stretch>
          </p:blipFill>
          <p:spPr>
            <a:xfrm>
              <a:off x="3677448" y="2974260"/>
              <a:ext cx="1554217" cy="1034261"/>
            </a:xfrm>
            <a:prstGeom prst="rect">
              <a:avLst/>
            </a:prstGeom>
            <a:ln>
              <a:noFill/>
            </a:ln>
            <a:effectLst>
              <a:outerShdw blurRad="292100" dist="139700" dir="2700000" algn="tl" rotWithShape="0">
                <a:srgbClr val="333333">
                  <a:alpha val="65000"/>
                </a:srgbClr>
              </a:outerShdw>
            </a:effectLst>
          </p:spPr>
        </p:pic>
      </p:grpSp>
      <p:grpSp>
        <p:nvGrpSpPr>
          <p:cNvPr id="18" name="Group 17">
            <a:extLst>
              <a:ext uri="{FF2B5EF4-FFF2-40B4-BE49-F238E27FC236}">
                <a16:creationId xmlns:a16="http://schemas.microsoft.com/office/drawing/2014/main" id="{412AC7DF-F82A-4B9C-9C5C-9505CB0A0BFB}"/>
              </a:ext>
            </a:extLst>
          </p:cNvPr>
          <p:cNvGrpSpPr/>
          <p:nvPr/>
        </p:nvGrpSpPr>
        <p:grpSpPr>
          <a:xfrm>
            <a:off x="7378310" y="4500271"/>
            <a:ext cx="4491132" cy="2018396"/>
            <a:chOff x="3276602" y="3477960"/>
            <a:chExt cx="4491132" cy="2018396"/>
          </a:xfrm>
        </p:grpSpPr>
        <p:sp>
          <p:nvSpPr>
            <p:cNvPr id="9" name="TextBox 8">
              <a:extLst>
                <a:ext uri="{FF2B5EF4-FFF2-40B4-BE49-F238E27FC236}">
                  <a16:creationId xmlns:a16="http://schemas.microsoft.com/office/drawing/2014/main" id="{5088DEED-24FB-4A93-917E-F505B82CF964}"/>
                </a:ext>
              </a:extLst>
            </p:cNvPr>
            <p:cNvSpPr txBox="1"/>
            <p:nvPr/>
          </p:nvSpPr>
          <p:spPr>
            <a:xfrm>
              <a:off x="3276602" y="4665359"/>
              <a:ext cx="4491132" cy="830997"/>
            </a:xfrm>
            <a:prstGeom prst="rect">
              <a:avLst/>
            </a:prstGeom>
            <a:noFill/>
          </p:spPr>
          <p:txBody>
            <a:bodyPr wrap="square">
              <a:spAutoFit/>
            </a:bodyPr>
            <a:lstStyle/>
            <a:p>
              <a:pPr algn="ctr"/>
              <a:r>
                <a:rPr lang="en-US" sz="2400" dirty="0"/>
                <a:t>How to pass an arbitrary number of arguments to a function</a:t>
              </a:r>
            </a:p>
          </p:txBody>
        </p:sp>
        <p:sp>
          <p:nvSpPr>
            <p:cNvPr id="17" name="Rectangle 16">
              <a:extLst>
                <a:ext uri="{FF2B5EF4-FFF2-40B4-BE49-F238E27FC236}">
                  <a16:creationId xmlns:a16="http://schemas.microsoft.com/office/drawing/2014/main" id="{7CEBDC70-2A0C-47B1-AA2F-AF5830C9153C}"/>
                </a:ext>
              </a:extLst>
            </p:cNvPr>
            <p:cNvSpPr/>
            <p:nvPr/>
          </p:nvSpPr>
          <p:spPr>
            <a:xfrm>
              <a:off x="4016828" y="3477960"/>
              <a:ext cx="3135086" cy="1157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sum = add(</a:t>
              </a:r>
              <a:r>
                <a:rPr lang="en-US" sz="2000" dirty="0" err="1">
                  <a:solidFill>
                    <a:srgbClr val="FFC9C9"/>
                  </a:solidFill>
                </a:rPr>
                <a:t>a</a:t>
              </a:r>
              <a:r>
                <a:rPr lang="en-US" sz="2000" dirty="0" err="1"/>
                <a:t>,</a:t>
              </a:r>
              <a:r>
                <a:rPr lang="en-US" sz="2000" dirty="0" err="1">
                  <a:solidFill>
                    <a:srgbClr val="FFC9C9"/>
                  </a:solidFill>
                </a:rPr>
                <a:t>b</a:t>
              </a:r>
              <a:r>
                <a:rPr lang="en-US" sz="2000" dirty="0"/>
                <a:t>)</a:t>
              </a:r>
            </a:p>
            <a:p>
              <a:pPr algn="ctr"/>
              <a:r>
                <a:rPr lang="en-US" sz="2000" dirty="0"/>
                <a:t>sum = add(</a:t>
              </a:r>
              <a:r>
                <a:rPr lang="en-US" sz="2000" dirty="0" err="1">
                  <a:solidFill>
                    <a:srgbClr val="FFC9C9"/>
                  </a:solidFill>
                </a:rPr>
                <a:t>a</a:t>
              </a:r>
              <a:r>
                <a:rPr lang="en-US" sz="2000" dirty="0" err="1"/>
                <a:t>,</a:t>
              </a:r>
              <a:r>
                <a:rPr lang="en-US" sz="2000" dirty="0" err="1">
                  <a:solidFill>
                    <a:srgbClr val="FFC9C9"/>
                  </a:solidFill>
                </a:rPr>
                <a:t>b</a:t>
              </a:r>
              <a:r>
                <a:rPr lang="en-US" sz="2000" dirty="0" err="1"/>
                <a:t>,</a:t>
              </a:r>
              <a:r>
                <a:rPr lang="en-US" sz="2000" dirty="0" err="1">
                  <a:solidFill>
                    <a:srgbClr val="FFC9C9"/>
                  </a:solidFill>
                </a:rPr>
                <a:t>c</a:t>
              </a:r>
              <a:r>
                <a:rPr lang="en-US" sz="2000" dirty="0"/>
                <a:t>)</a:t>
              </a:r>
            </a:p>
            <a:p>
              <a:pPr algn="ctr"/>
              <a:r>
                <a:rPr lang="en-US" sz="2000" dirty="0"/>
                <a:t>sum = add(</a:t>
              </a:r>
              <a:r>
                <a:rPr lang="en-US" sz="2000" dirty="0" err="1">
                  <a:solidFill>
                    <a:srgbClr val="FFC9C9"/>
                  </a:solidFill>
                </a:rPr>
                <a:t>a</a:t>
              </a:r>
              <a:r>
                <a:rPr lang="en-US" sz="2000" dirty="0" err="1"/>
                <a:t>,</a:t>
              </a:r>
              <a:r>
                <a:rPr lang="en-US" sz="2000" dirty="0" err="1">
                  <a:solidFill>
                    <a:srgbClr val="FFC9C9"/>
                  </a:solidFill>
                </a:rPr>
                <a:t>b</a:t>
              </a:r>
              <a:r>
                <a:rPr lang="en-US" sz="2000" dirty="0" err="1"/>
                <a:t>,</a:t>
              </a:r>
              <a:r>
                <a:rPr lang="en-US" sz="2000" dirty="0" err="1">
                  <a:solidFill>
                    <a:srgbClr val="FFC9C9"/>
                  </a:solidFill>
                </a:rPr>
                <a:t>c</a:t>
              </a:r>
              <a:r>
                <a:rPr lang="en-US" sz="2000" dirty="0" err="1"/>
                <a:t>,</a:t>
              </a:r>
              <a:r>
                <a:rPr lang="en-US" sz="2000" dirty="0" err="1">
                  <a:solidFill>
                    <a:srgbClr val="FFC9C9"/>
                  </a:solidFill>
                </a:rPr>
                <a:t>d</a:t>
              </a:r>
              <a:r>
                <a:rPr lang="en-US" sz="2000" dirty="0" err="1"/>
                <a:t>,</a:t>
              </a:r>
              <a:r>
                <a:rPr lang="en-US" sz="2000" dirty="0" err="1">
                  <a:solidFill>
                    <a:srgbClr val="FFC9C9"/>
                  </a:solidFill>
                </a:rPr>
                <a:t>e</a:t>
              </a:r>
              <a:r>
                <a:rPr lang="en-US" sz="2000" dirty="0" err="1"/>
                <a:t>,</a:t>
              </a:r>
              <a:r>
                <a:rPr lang="en-US" sz="2000" dirty="0" err="1">
                  <a:solidFill>
                    <a:srgbClr val="FFC9C9"/>
                  </a:solidFill>
                </a:rPr>
                <a:t>f</a:t>
              </a:r>
              <a:r>
                <a:rPr lang="en-US" sz="2000" dirty="0" err="1"/>
                <a:t>,</a:t>
              </a:r>
              <a:r>
                <a:rPr lang="en-US" sz="2000" dirty="0" err="1">
                  <a:solidFill>
                    <a:srgbClr val="FFC9C9"/>
                  </a:solidFill>
                </a:rPr>
                <a:t>g</a:t>
              </a:r>
              <a:r>
                <a:rPr lang="en-US" sz="2000" dirty="0"/>
                <a:t>)</a:t>
              </a:r>
            </a:p>
          </p:txBody>
        </p:sp>
      </p:grpSp>
      <p:grpSp>
        <p:nvGrpSpPr>
          <p:cNvPr id="23" name="Group 22">
            <a:extLst>
              <a:ext uri="{FF2B5EF4-FFF2-40B4-BE49-F238E27FC236}">
                <a16:creationId xmlns:a16="http://schemas.microsoft.com/office/drawing/2014/main" id="{30472EF0-43C5-4035-91D9-9C339BF01E9E}"/>
              </a:ext>
            </a:extLst>
          </p:cNvPr>
          <p:cNvGrpSpPr/>
          <p:nvPr/>
        </p:nvGrpSpPr>
        <p:grpSpPr>
          <a:xfrm>
            <a:off x="7158116" y="764657"/>
            <a:ext cx="4931520" cy="2021597"/>
            <a:chOff x="5602742" y="3463144"/>
            <a:chExt cx="4931520" cy="2021597"/>
          </a:xfrm>
        </p:grpSpPr>
        <p:sp>
          <p:nvSpPr>
            <p:cNvPr id="8" name="TextBox 7">
              <a:extLst>
                <a:ext uri="{FF2B5EF4-FFF2-40B4-BE49-F238E27FC236}">
                  <a16:creationId xmlns:a16="http://schemas.microsoft.com/office/drawing/2014/main" id="{9ACE1C05-8176-4F49-B458-5A13F15C0E0A}"/>
                </a:ext>
              </a:extLst>
            </p:cNvPr>
            <p:cNvSpPr txBox="1"/>
            <p:nvPr/>
          </p:nvSpPr>
          <p:spPr>
            <a:xfrm>
              <a:off x="5602742" y="4653744"/>
              <a:ext cx="4931520" cy="830997"/>
            </a:xfrm>
            <a:prstGeom prst="rect">
              <a:avLst/>
            </a:prstGeom>
            <a:noFill/>
          </p:spPr>
          <p:txBody>
            <a:bodyPr wrap="square">
              <a:spAutoFit/>
            </a:bodyPr>
            <a:lstStyle/>
            <a:p>
              <a:pPr algn="ctr"/>
              <a:r>
                <a:rPr lang="en-US" sz="2400" dirty="0"/>
                <a:t>How parameters are passed to a function (e.g., pass by value)</a:t>
              </a:r>
            </a:p>
          </p:txBody>
        </p:sp>
        <p:pic>
          <p:nvPicPr>
            <p:cNvPr id="22" name="Picture 21">
              <a:extLst>
                <a:ext uri="{FF2B5EF4-FFF2-40B4-BE49-F238E27FC236}">
                  <a16:creationId xmlns:a16="http://schemas.microsoft.com/office/drawing/2014/main" id="{B0776673-70E5-4328-A433-0E9D941F10AA}"/>
                </a:ext>
              </a:extLst>
            </p:cNvPr>
            <p:cNvPicPr>
              <a:picLocks noChangeAspect="1"/>
            </p:cNvPicPr>
            <p:nvPr/>
          </p:nvPicPr>
          <p:blipFill>
            <a:blip r:embed="rId6"/>
            <a:stretch>
              <a:fillRect/>
            </a:stretch>
          </p:blipFill>
          <p:spPr>
            <a:xfrm>
              <a:off x="7056228" y="3463144"/>
              <a:ext cx="2024548" cy="1012274"/>
            </a:xfrm>
            <a:prstGeom prst="rect">
              <a:avLst/>
            </a:prstGeom>
            <a:ln>
              <a:noFill/>
            </a:ln>
            <a:effectLst>
              <a:outerShdw blurRad="292100" dist="139700" dir="2700000" algn="tl" rotWithShape="0">
                <a:srgbClr val="333333">
                  <a:alpha val="65000"/>
                </a:srgbClr>
              </a:outerShdw>
            </a:effectLst>
          </p:spPr>
        </p:pic>
      </p:grpSp>
      <p:grpSp>
        <p:nvGrpSpPr>
          <p:cNvPr id="28" name="Group 27">
            <a:extLst>
              <a:ext uri="{FF2B5EF4-FFF2-40B4-BE49-F238E27FC236}">
                <a16:creationId xmlns:a16="http://schemas.microsoft.com/office/drawing/2014/main" id="{188E0970-5478-471A-9265-2DB6164BC3B1}"/>
              </a:ext>
            </a:extLst>
          </p:cNvPr>
          <p:cNvGrpSpPr/>
          <p:nvPr/>
        </p:nvGrpSpPr>
        <p:grpSpPr>
          <a:xfrm>
            <a:off x="780234" y="4174391"/>
            <a:ext cx="3093100" cy="2482294"/>
            <a:chOff x="4357394" y="2505075"/>
            <a:chExt cx="3093100" cy="2482294"/>
          </a:xfrm>
        </p:grpSpPr>
        <p:pic>
          <p:nvPicPr>
            <p:cNvPr id="25" name="Picture 24">
              <a:extLst>
                <a:ext uri="{FF2B5EF4-FFF2-40B4-BE49-F238E27FC236}">
                  <a16:creationId xmlns:a16="http://schemas.microsoft.com/office/drawing/2014/main" id="{15CC6A9E-D309-4E29-A883-BCA282961934}"/>
                </a:ext>
              </a:extLst>
            </p:cNvPr>
            <p:cNvPicPr>
              <a:picLocks noChangeAspect="1"/>
            </p:cNvPicPr>
            <p:nvPr/>
          </p:nvPicPr>
          <p:blipFill rotWithShape="1">
            <a:blip r:embed="rId7"/>
            <a:srcRect b="8453"/>
            <a:stretch/>
          </p:blipFill>
          <p:spPr>
            <a:xfrm>
              <a:off x="4927146" y="2505075"/>
              <a:ext cx="1953597" cy="1334472"/>
            </a:xfrm>
            <a:prstGeom prst="rect">
              <a:avLst/>
            </a:prstGeom>
          </p:spPr>
        </p:pic>
        <p:sp>
          <p:nvSpPr>
            <p:cNvPr id="27" name="TextBox 26">
              <a:extLst>
                <a:ext uri="{FF2B5EF4-FFF2-40B4-BE49-F238E27FC236}">
                  <a16:creationId xmlns:a16="http://schemas.microsoft.com/office/drawing/2014/main" id="{48272699-F0A0-4811-9EFE-DAA99705517D}"/>
                </a:ext>
              </a:extLst>
            </p:cNvPr>
            <p:cNvSpPr txBox="1"/>
            <p:nvPr/>
          </p:nvSpPr>
          <p:spPr>
            <a:xfrm>
              <a:off x="4357394" y="3787040"/>
              <a:ext cx="3093100" cy="1200329"/>
            </a:xfrm>
            <a:prstGeom prst="rect">
              <a:avLst/>
            </a:prstGeom>
            <a:noFill/>
          </p:spPr>
          <p:txBody>
            <a:bodyPr wrap="square">
              <a:spAutoFit/>
            </a:bodyPr>
            <a:lstStyle/>
            <a:p>
              <a:pPr algn="ctr"/>
              <a:r>
                <a:rPr lang="en-US" sz="2400" dirty="0"/>
                <a:t>How to support default parameter values and optional parameters</a:t>
              </a:r>
            </a:p>
          </p:txBody>
        </p:sp>
      </p:grpSp>
    </p:spTree>
    <p:extLst>
      <p:ext uri="{BB962C8B-B14F-4D97-AF65-F5344CB8AC3E}">
        <p14:creationId xmlns:p14="http://schemas.microsoft.com/office/powerpoint/2010/main" val="222387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Error Objects: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506354" y="5154192"/>
            <a:ext cx="893006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error objects, how would you handle error propagation and pass errors up the function call stack?</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4026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883153"/>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552329" y="2438541"/>
            <a:ext cx="883811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How difficult/easy is it to understand the flow of program execution by a program that uses error objects?</a:t>
            </a:r>
          </a:p>
        </p:txBody>
      </p:sp>
      <p:sp>
        <p:nvSpPr>
          <p:cNvPr id="10" name="Rectangle 9">
            <a:extLst>
              <a:ext uri="{FF2B5EF4-FFF2-40B4-BE49-F238E27FC236}">
                <a16:creationId xmlns:a16="http://schemas.microsoft.com/office/drawing/2014/main" id="{E9263A28-3023-496D-BD6C-0E71A580D3F9}"/>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53F0C3F3-DC0E-4985-A93E-CE0F8730D0E5}"/>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254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Error Objects: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506354" y="5154192"/>
            <a:ext cx="893006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What advantage does an error object have over returning a simple status code/</a:t>
            </a:r>
            <a:r>
              <a:rPr lang="en-US" sz="2800" dirty="0" err="1">
                <a:solidFill>
                  <a:prstClr val="black"/>
                </a:solidFill>
              </a:rPr>
              <a:t>enum</a:t>
            </a:r>
            <a:r>
              <a:rPr lang="en-US" sz="2800" dirty="0">
                <a:solidFill>
                  <a:prstClr val="black"/>
                </a:solidFill>
              </a:rPr>
              <a:t> value?</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4026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883153"/>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063785" y="2438541"/>
            <a:ext cx="7815204" cy="13849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error objects, can you ensure that errors returned by a function will be properly checked and handled by the caller?</a:t>
            </a:r>
          </a:p>
        </p:txBody>
      </p:sp>
      <p:sp>
        <p:nvSpPr>
          <p:cNvPr id="10" name="Rectangle 9">
            <a:extLst>
              <a:ext uri="{FF2B5EF4-FFF2-40B4-BE49-F238E27FC236}">
                <a16:creationId xmlns:a16="http://schemas.microsoft.com/office/drawing/2014/main" id="{7261D798-413C-4731-B370-B7945E500ECE}"/>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E2CBE4C5-9CA8-4C64-961A-F76E0A0D7450}"/>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330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03200" y="-146756"/>
            <a:ext cx="13320889" cy="7247467"/>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a:latin typeface="Comic Sans MS" pitchFamily="66"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 y="0"/>
            <a:ext cx="12976946" cy="6858000"/>
          </a:xfrm>
          <a:prstGeom prst="rect">
            <a:avLst/>
          </a:prstGeom>
        </p:spPr>
      </p:pic>
    </p:spTree>
    <p:extLst>
      <p:ext uri="{BB962C8B-B14F-4D97-AF65-F5344CB8AC3E}">
        <p14:creationId xmlns:p14="http://schemas.microsoft.com/office/powerpoint/2010/main" val="148497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Psycho Scream-SoundBible.com-1441943673.wav"/>
                                        </p:tgtEl>
                                      </p:cMediaNode>
                                    </p:audio>
                                  </p:sub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2" name="Psycho Scream-SoundBible.com-1441943673.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Result and Optional Objects</a:t>
            </a:r>
          </a:p>
        </p:txBody>
      </p:sp>
      <p:sp>
        <p:nvSpPr>
          <p:cNvPr id="22" name="TextBox 21">
            <a:extLst>
              <a:ext uri="{FF2B5EF4-FFF2-40B4-BE49-F238E27FC236}">
                <a16:creationId xmlns:a16="http://schemas.microsoft.com/office/drawing/2014/main" id="{FAB84ACE-A6CB-434F-BB28-5D12812A540F}"/>
              </a:ext>
            </a:extLst>
          </p:cNvPr>
          <p:cNvSpPr txBox="1"/>
          <p:nvPr/>
        </p:nvSpPr>
        <p:spPr>
          <a:xfrm>
            <a:off x="404473" y="1028429"/>
            <a:ext cx="5625209" cy="1200329"/>
          </a:xfrm>
          <a:prstGeom prst="rect">
            <a:avLst/>
          </a:prstGeom>
          <a:noFill/>
        </p:spPr>
        <p:txBody>
          <a:bodyPr wrap="square">
            <a:spAutoFit/>
          </a:bodyPr>
          <a:lstStyle/>
          <a:p>
            <a:pPr algn="ctr"/>
            <a:r>
              <a:rPr lang="en-US" sz="2400" dirty="0"/>
              <a:t>A </a:t>
            </a:r>
            <a:r>
              <a:rPr lang="en-US" sz="2400" dirty="0">
                <a:solidFill>
                  <a:srgbClr val="00B0F0"/>
                </a:solidFill>
              </a:rPr>
              <a:t>"Result" object</a:t>
            </a:r>
            <a:r>
              <a:rPr lang="en-US" sz="2400" dirty="0"/>
              <a:t> can be used by a function to return a single result that can represent </a:t>
            </a:r>
            <a:r>
              <a:rPr lang="en-US" sz="2400" i="1" dirty="0"/>
              <a:t>either</a:t>
            </a:r>
            <a:r>
              <a:rPr lang="en-US" sz="2400" dirty="0"/>
              <a:t> a </a:t>
            </a:r>
            <a:r>
              <a:rPr lang="en-US" sz="2400" dirty="0">
                <a:solidFill>
                  <a:srgbClr val="00B050"/>
                </a:solidFill>
              </a:rPr>
              <a:t>valid value </a:t>
            </a:r>
            <a:r>
              <a:rPr lang="en-US" sz="2400" dirty="0"/>
              <a:t>or a </a:t>
            </a:r>
            <a:r>
              <a:rPr lang="en-US" sz="2400" b="1" dirty="0">
                <a:solidFill>
                  <a:srgbClr val="FF0000"/>
                </a:solidFill>
              </a:rPr>
              <a:t>distinct error</a:t>
            </a:r>
            <a:r>
              <a:rPr lang="en-US" sz="2400" dirty="0"/>
              <a:t>.  </a:t>
            </a:r>
          </a:p>
        </p:txBody>
      </p:sp>
      <p:grpSp>
        <p:nvGrpSpPr>
          <p:cNvPr id="11" name="Group 10">
            <a:extLst>
              <a:ext uri="{FF2B5EF4-FFF2-40B4-BE49-F238E27FC236}">
                <a16:creationId xmlns:a16="http://schemas.microsoft.com/office/drawing/2014/main" id="{022FF8CE-BC45-4BA9-A431-8C1DB6AB86FF}"/>
              </a:ext>
            </a:extLst>
          </p:cNvPr>
          <p:cNvGrpSpPr/>
          <p:nvPr/>
        </p:nvGrpSpPr>
        <p:grpSpPr>
          <a:xfrm>
            <a:off x="7490443" y="169637"/>
            <a:ext cx="4525346" cy="461665"/>
            <a:chOff x="275253" y="1361270"/>
            <a:chExt cx="9960347" cy="904009"/>
          </a:xfrm>
        </p:grpSpPr>
        <p:sp>
          <p:nvSpPr>
            <p:cNvPr id="12" name="Rectangle 11">
              <a:extLst>
                <a:ext uri="{FF2B5EF4-FFF2-40B4-BE49-F238E27FC236}">
                  <a16:creationId xmlns:a16="http://schemas.microsoft.com/office/drawing/2014/main" id="{82124C0D-38F6-4C5B-9B8C-A402D3B20161}"/>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13" name="Rectangle 12">
              <a:extLst>
                <a:ext uri="{FF2B5EF4-FFF2-40B4-BE49-F238E27FC236}">
                  <a16:creationId xmlns:a16="http://schemas.microsoft.com/office/drawing/2014/main" id="{B6FC8F5E-94A3-4D65-B5E0-48CB76A19955}"/>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14" name="Rectangle 13">
              <a:extLst>
                <a:ext uri="{FF2B5EF4-FFF2-40B4-BE49-F238E27FC236}">
                  <a16:creationId xmlns:a16="http://schemas.microsoft.com/office/drawing/2014/main" id="{4F9827EE-DA1E-4F64-A3E6-4963AF626E6F}"/>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15" name="Rectangle 14">
              <a:extLst>
                <a:ext uri="{FF2B5EF4-FFF2-40B4-BE49-F238E27FC236}">
                  <a16:creationId xmlns:a16="http://schemas.microsoft.com/office/drawing/2014/main" id="{106A6E25-81EE-4BED-8F18-213576863659}"/>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16" name="Rectangle 15">
            <a:extLst>
              <a:ext uri="{FF2B5EF4-FFF2-40B4-BE49-F238E27FC236}">
                <a16:creationId xmlns:a16="http://schemas.microsoft.com/office/drawing/2014/main" id="{D0BD226D-42B7-4262-8A9A-EE706A49FC94}"/>
              </a:ext>
            </a:extLst>
          </p:cNvPr>
          <p:cNvSpPr/>
          <p:nvPr/>
        </p:nvSpPr>
        <p:spPr>
          <a:xfrm>
            <a:off x="9682163" y="74308"/>
            <a:ext cx="2419351" cy="646331"/>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33C1C71-5815-49CA-AB5D-9E05F39E8E8B}"/>
              </a:ext>
            </a:extLst>
          </p:cNvPr>
          <p:cNvSpPr txBox="1"/>
          <p:nvPr/>
        </p:nvSpPr>
        <p:spPr>
          <a:xfrm>
            <a:off x="661711" y="2417246"/>
            <a:ext cx="5110732" cy="2554545"/>
          </a:xfrm>
          <a:prstGeom prst="rect">
            <a:avLst/>
          </a:prstGeom>
          <a:solidFill>
            <a:schemeClr val="accent5">
              <a:lumMod val="20000"/>
              <a:lumOff val="80000"/>
            </a:schemeClr>
          </a:solidFill>
          <a:ln>
            <a:solidFill>
              <a:schemeClr val="tx1"/>
            </a:solidFill>
          </a:ln>
        </p:spPr>
        <p:txBody>
          <a:bodyPr wrap="square">
            <a:spAutoFit/>
          </a:bodyPr>
          <a:lstStyle/>
          <a:p>
            <a:r>
              <a:rPr lang="en-US" sz="2000" b="1" dirty="0">
                <a:solidFill>
                  <a:srgbClr val="9D0003"/>
                </a:solidFill>
                <a:latin typeface="Consolas-Bold"/>
              </a:rPr>
              <a:t>def</a:t>
            </a:r>
            <a:r>
              <a:rPr lang="en-US" sz="2000" dirty="0">
                <a:solidFill>
                  <a:srgbClr val="000000"/>
                </a:solidFill>
                <a:latin typeface="Consolas" panose="020B0609020204030204" pitchFamily="49" charset="0"/>
              </a:rPr>
              <a:t> </a:t>
            </a:r>
            <a:r>
              <a:rPr lang="en-US" sz="2000" dirty="0" err="1">
                <a:solidFill>
                  <a:srgbClr val="0F7574"/>
                </a:solidFill>
                <a:latin typeface="Consolas" panose="020B0609020204030204" pitchFamily="49" charset="0"/>
              </a:rPr>
              <a:t>get_stonk_price</a:t>
            </a:r>
            <a:r>
              <a:rPr lang="en-US" sz="2000" dirty="0">
                <a:solidFill>
                  <a:srgbClr val="000000"/>
                </a:solidFill>
                <a:latin typeface="Consolas" panose="020B0609020204030204" pitchFamily="49" charset="0"/>
              </a:rPr>
              <a:t>(symbol):</a:t>
            </a:r>
          </a:p>
          <a:p>
            <a:r>
              <a:rPr lang="en-US" sz="2000" dirty="0">
                <a:solidFill>
                  <a:srgbClr val="000000"/>
                </a:solidFill>
                <a:latin typeface="Consolas" panose="020B0609020204030204" pitchFamily="49" charset="0"/>
              </a:rPr>
              <a:t>  # code that returns Result obj</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r = </a:t>
            </a:r>
            <a:r>
              <a:rPr lang="en-US" sz="2000" dirty="0" err="1">
                <a:solidFill>
                  <a:srgbClr val="000000"/>
                </a:solidFill>
                <a:latin typeface="Consolas" panose="020B0609020204030204" pitchFamily="49" charset="0"/>
              </a:rPr>
              <a:t>get_stonk_price</a:t>
            </a:r>
            <a:r>
              <a:rPr lang="en-US" sz="2000" dirty="0">
                <a:solidFill>
                  <a:srgbClr val="000000"/>
                </a:solidFill>
                <a:latin typeface="Consolas" panose="020B0609020204030204" pitchFamily="49" charset="0"/>
              </a:rPr>
              <a:t>(</a:t>
            </a:r>
            <a:r>
              <a:rPr lang="en-US" sz="2000" dirty="0">
                <a:solidFill>
                  <a:srgbClr val="FB00FF"/>
                </a:solidFill>
                <a:latin typeface="Consolas" panose="020B0609020204030204" pitchFamily="49" charset="0"/>
              </a:rPr>
              <a:t>"</a:t>
            </a:r>
            <a:r>
              <a:rPr lang="en-US" sz="2000" dirty="0" err="1">
                <a:solidFill>
                  <a:srgbClr val="FB00FF"/>
                </a:solidFill>
                <a:latin typeface="Consolas" panose="020B0609020204030204" pitchFamily="49" charset="0"/>
              </a:rPr>
              <a:t>goog</a:t>
            </a:r>
            <a:r>
              <a:rPr lang="en-US" sz="2000" dirty="0">
                <a:solidFill>
                  <a:srgbClr val="FB00FF"/>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b="1" dirty="0">
                <a:solidFill>
                  <a:srgbClr val="9D0003"/>
                </a:solidFill>
                <a:latin typeface="Consolas-Bold"/>
              </a:rPr>
              <a:t>if</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r.is_valid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FB00FF"/>
                </a:solidFill>
                <a:latin typeface="Consolas" panose="020B0609020204030204" pitchFamily="49" charset="0"/>
              </a:rPr>
              <a:t>"Price: "</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a:t>
            </a:r>
            <a:r>
              <a:rPr lang="en-US" sz="2000" dirty="0" err="1">
                <a:solidFill>
                  <a:srgbClr val="00B050"/>
                </a:solidFill>
                <a:latin typeface="Consolas" panose="020B0609020204030204" pitchFamily="49" charset="0"/>
              </a:rPr>
              <a:t>get_val</a:t>
            </a:r>
            <a:r>
              <a:rPr lang="en-US" sz="2000" dirty="0">
                <a:solidFill>
                  <a:srgbClr val="00B050"/>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else:</a:t>
            </a:r>
          </a:p>
          <a:p>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r.</a:t>
            </a:r>
            <a:r>
              <a:rPr lang="en-US" sz="2000" dirty="0" err="1">
                <a:solidFill>
                  <a:srgbClr val="FF0000"/>
                </a:solidFill>
                <a:latin typeface="Consolas" panose="020B0609020204030204" pitchFamily="49" charset="0"/>
              </a:rPr>
              <a:t>get_error_details</a:t>
            </a:r>
            <a:r>
              <a:rPr lang="en-US" sz="2000" dirty="0">
                <a:solidFill>
                  <a:srgbClr val="FF0000"/>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dirty="0">
              <a:solidFill>
                <a:srgbClr val="0000FF"/>
              </a:solidFill>
              <a:latin typeface="Consolas" panose="020B0609020204030204" pitchFamily="49" charset="0"/>
            </a:endParaRPr>
          </a:p>
        </p:txBody>
      </p:sp>
      <p:sp>
        <p:nvSpPr>
          <p:cNvPr id="17" name="TextBox 16">
            <a:extLst>
              <a:ext uri="{FF2B5EF4-FFF2-40B4-BE49-F238E27FC236}">
                <a16:creationId xmlns:a16="http://schemas.microsoft.com/office/drawing/2014/main" id="{0D9B32F2-6704-4AAB-A071-CE16A6D32817}"/>
              </a:ext>
            </a:extLst>
          </p:cNvPr>
          <p:cNvSpPr txBox="1"/>
          <p:nvPr/>
        </p:nvSpPr>
        <p:spPr>
          <a:xfrm>
            <a:off x="6291195" y="1028429"/>
            <a:ext cx="5577282" cy="1200329"/>
          </a:xfrm>
          <a:prstGeom prst="rect">
            <a:avLst/>
          </a:prstGeom>
          <a:noFill/>
        </p:spPr>
        <p:txBody>
          <a:bodyPr wrap="square">
            <a:spAutoFit/>
          </a:bodyPr>
          <a:lstStyle/>
          <a:p>
            <a:pPr algn="ctr"/>
            <a:r>
              <a:rPr lang="en-US" sz="2400" dirty="0"/>
              <a:t>An </a:t>
            </a:r>
            <a:r>
              <a:rPr lang="en-US" sz="2400" dirty="0">
                <a:solidFill>
                  <a:srgbClr val="00B0F0"/>
                </a:solidFill>
              </a:rPr>
              <a:t>"Optional" object </a:t>
            </a:r>
            <a:r>
              <a:rPr lang="en-US" sz="2400" dirty="0"/>
              <a:t>can be used to return a single result that can represent </a:t>
            </a:r>
            <a:r>
              <a:rPr lang="en-US" sz="2400" i="1" dirty="0"/>
              <a:t>either</a:t>
            </a:r>
            <a:r>
              <a:rPr lang="en-US" sz="2400" dirty="0"/>
              <a:t> a </a:t>
            </a:r>
            <a:r>
              <a:rPr lang="en-US" sz="2400" dirty="0">
                <a:solidFill>
                  <a:srgbClr val="00B050"/>
                </a:solidFill>
              </a:rPr>
              <a:t>valid value </a:t>
            </a:r>
            <a:r>
              <a:rPr lang="en-US" sz="2400" dirty="0"/>
              <a:t>or</a:t>
            </a:r>
            <a:r>
              <a:rPr lang="en-US" sz="2400" dirty="0">
                <a:solidFill>
                  <a:srgbClr val="00B050"/>
                </a:solidFill>
              </a:rPr>
              <a:t> </a:t>
            </a:r>
            <a:r>
              <a:rPr lang="en-US" sz="2400" dirty="0"/>
              <a:t>a </a:t>
            </a:r>
            <a:r>
              <a:rPr lang="en-US" sz="2400" b="1" dirty="0">
                <a:solidFill>
                  <a:srgbClr val="FF0000"/>
                </a:solidFill>
              </a:rPr>
              <a:t>generic failure</a:t>
            </a:r>
            <a:r>
              <a:rPr lang="en-US" sz="2400" dirty="0"/>
              <a:t>.   </a:t>
            </a:r>
          </a:p>
        </p:txBody>
      </p:sp>
      <p:sp>
        <p:nvSpPr>
          <p:cNvPr id="19" name="TextBox 18">
            <a:extLst>
              <a:ext uri="{FF2B5EF4-FFF2-40B4-BE49-F238E27FC236}">
                <a16:creationId xmlns:a16="http://schemas.microsoft.com/office/drawing/2014/main" id="{859F2D04-DCBC-47D8-B4DC-3CB078A58D11}"/>
              </a:ext>
            </a:extLst>
          </p:cNvPr>
          <p:cNvSpPr txBox="1"/>
          <p:nvPr/>
        </p:nvSpPr>
        <p:spPr>
          <a:xfrm>
            <a:off x="6524470" y="2417246"/>
            <a:ext cx="5110732" cy="2554545"/>
          </a:xfrm>
          <a:prstGeom prst="rect">
            <a:avLst/>
          </a:prstGeom>
          <a:solidFill>
            <a:schemeClr val="accent5">
              <a:lumMod val="20000"/>
              <a:lumOff val="80000"/>
            </a:schemeClr>
          </a:solidFill>
          <a:ln>
            <a:solidFill>
              <a:schemeClr val="tx1"/>
            </a:solidFill>
          </a:ln>
        </p:spPr>
        <p:txBody>
          <a:bodyPr wrap="square">
            <a:spAutoFit/>
          </a:bodyPr>
          <a:lstStyle/>
          <a:p>
            <a:r>
              <a:rPr lang="en-US" sz="2000" b="1" dirty="0">
                <a:solidFill>
                  <a:srgbClr val="9D0003"/>
                </a:solidFill>
                <a:latin typeface="Consolas-Bold"/>
              </a:rPr>
              <a:t>def</a:t>
            </a:r>
            <a:r>
              <a:rPr lang="en-US" sz="2000" dirty="0">
                <a:solidFill>
                  <a:srgbClr val="000000"/>
                </a:solidFill>
                <a:latin typeface="Consolas" panose="020B0609020204030204" pitchFamily="49" charset="0"/>
              </a:rPr>
              <a:t> </a:t>
            </a:r>
            <a:r>
              <a:rPr lang="en-US" sz="2000" dirty="0" err="1">
                <a:solidFill>
                  <a:srgbClr val="0F7574"/>
                </a:solidFill>
                <a:latin typeface="Consolas" panose="020B0609020204030204" pitchFamily="49" charset="0"/>
              </a:rPr>
              <a:t>get_stonk_price</a:t>
            </a:r>
            <a:r>
              <a:rPr lang="en-US" sz="2000" dirty="0">
                <a:solidFill>
                  <a:srgbClr val="000000"/>
                </a:solidFill>
                <a:latin typeface="Consolas" panose="020B0609020204030204" pitchFamily="49" charset="0"/>
              </a:rPr>
              <a:t>(symbol):</a:t>
            </a:r>
          </a:p>
          <a:p>
            <a:r>
              <a:rPr lang="en-US" sz="2000" dirty="0">
                <a:solidFill>
                  <a:srgbClr val="000000"/>
                </a:solidFill>
                <a:latin typeface="Consolas" panose="020B0609020204030204" pitchFamily="49" charset="0"/>
              </a:rPr>
              <a:t>  # code that returns Optional obj</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r = </a:t>
            </a:r>
            <a:r>
              <a:rPr lang="en-US" sz="2000" dirty="0" err="1">
                <a:solidFill>
                  <a:srgbClr val="000000"/>
                </a:solidFill>
                <a:latin typeface="Consolas" panose="020B0609020204030204" pitchFamily="49" charset="0"/>
              </a:rPr>
              <a:t>get_stonk_price</a:t>
            </a:r>
            <a:r>
              <a:rPr lang="en-US" sz="2000" dirty="0">
                <a:solidFill>
                  <a:srgbClr val="000000"/>
                </a:solidFill>
                <a:latin typeface="Consolas" panose="020B0609020204030204" pitchFamily="49" charset="0"/>
              </a:rPr>
              <a:t>(</a:t>
            </a:r>
            <a:r>
              <a:rPr lang="en-US" sz="2000" dirty="0">
                <a:solidFill>
                  <a:srgbClr val="FB00FF"/>
                </a:solidFill>
                <a:latin typeface="Consolas" panose="020B0609020204030204" pitchFamily="49" charset="0"/>
              </a:rPr>
              <a:t>"</a:t>
            </a:r>
            <a:r>
              <a:rPr lang="en-US" sz="2000" dirty="0" err="1">
                <a:solidFill>
                  <a:srgbClr val="FB00FF"/>
                </a:solidFill>
                <a:latin typeface="Consolas" panose="020B0609020204030204" pitchFamily="49" charset="0"/>
              </a:rPr>
              <a:t>goog</a:t>
            </a:r>
            <a:r>
              <a:rPr lang="en-US" sz="2000" dirty="0">
                <a:solidFill>
                  <a:srgbClr val="FB00FF"/>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b="1" dirty="0">
                <a:solidFill>
                  <a:srgbClr val="9D0003"/>
                </a:solidFill>
                <a:latin typeface="Consolas-Bold"/>
              </a:rPr>
              <a:t>if</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r.is_valid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FB00FF"/>
                </a:solidFill>
                <a:latin typeface="Consolas" panose="020B0609020204030204" pitchFamily="49" charset="0"/>
              </a:rPr>
              <a:t>"Price: "</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a:t>
            </a:r>
            <a:r>
              <a:rPr lang="en-US" sz="2000" dirty="0" err="1">
                <a:solidFill>
                  <a:srgbClr val="00B050"/>
                </a:solidFill>
                <a:latin typeface="Consolas" panose="020B0609020204030204" pitchFamily="49" charset="0"/>
              </a:rPr>
              <a:t>get_val</a:t>
            </a:r>
            <a:r>
              <a:rPr lang="en-US" sz="2000" dirty="0">
                <a:solidFill>
                  <a:srgbClr val="00B050"/>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else:</a:t>
            </a:r>
          </a:p>
          <a:p>
            <a:r>
              <a:rPr lang="en-US" sz="2000" dirty="0">
                <a:solidFill>
                  <a:srgbClr val="000000"/>
                </a:solidFill>
                <a:latin typeface="Consolas" panose="020B0609020204030204" pitchFamily="49" charset="0"/>
              </a:rPr>
              <a:t> </a:t>
            </a:r>
            <a:r>
              <a:rPr lang="en-US" sz="2000" dirty="0">
                <a:solidFill>
                  <a:srgbClr val="0F7574"/>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"Some error occurred."</a:t>
            </a:r>
            <a:r>
              <a:rPr lang="en-US" sz="2000" dirty="0">
                <a:solidFill>
                  <a:srgbClr val="000000"/>
                </a:solidFill>
                <a:latin typeface="Consolas" panose="020B0609020204030204" pitchFamily="49" charset="0"/>
              </a:rPr>
              <a:t>)</a:t>
            </a:r>
            <a:endParaRPr lang="en-US" sz="2000" dirty="0">
              <a:solidFill>
                <a:srgbClr val="0000FF"/>
              </a:solidFill>
              <a:latin typeface="Consolas" panose="020B0609020204030204" pitchFamily="49" charset="0"/>
            </a:endParaRPr>
          </a:p>
        </p:txBody>
      </p:sp>
      <p:sp>
        <p:nvSpPr>
          <p:cNvPr id="21" name="TextBox 20">
            <a:extLst>
              <a:ext uri="{FF2B5EF4-FFF2-40B4-BE49-F238E27FC236}">
                <a16:creationId xmlns:a16="http://schemas.microsoft.com/office/drawing/2014/main" id="{B4D99B8F-56DF-432E-8674-2BC8AE442266}"/>
              </a:ext>
            </a:extLst>
          </p:cNvPr>
          <p:cNvSpPr txBox="1"/>
          <p:nvPr/>
        </p:nvSpPr>
        <p:spPr>
          <a:xfrm>
            <a:off x="367683" y="5193467"/>
            <a:ext cx="5698788" cy="1015663"/>
          </a:xfrm>
          <a:prstGeom prst="rect">
            <a:avLst/>
          </a:prstGeom>
          <a:noFill/>
        </p:spPr>
        <p:txBody>
          <a:bodyPr wrap="square">
            <a:spAutoFit/>
          </a:bodyPr>
          <a:lstStyle/>
          <a:p>
            <a:pPr algn="ctr"/>
            <a:r>
              <a:rPr lang="en-US" sz="2000" dirty="0"/>
              <a:t>A </a:t>
            </a:r>
            <a:r>
              <a:rPr lang="en-US" sz="2000" dirty="0">
                <a:solidFill>
                  <a:srgbClr val="00B0F0"/>
                </a:solidFill>
              </a:rPr>
              <a:t>Result</a:t>
            </a:r>
            <a:r>
              <a:rPr lang="en-US" sz="2000" dirty="0"/>
              <a:t> contains a full </a:t>
            </a:r>
            <a:r>
              <a:rPr lang="en-US" sz="2000" dirty="0">
                <a:solidFill>
                  <a:srgbClr val="FF0000"/>
                </a:solidFill>
              </a:rPr>
              <a:t>Error object</a:t>
            </a:r>
            <a:r>
              <a:rPr lang="en-US" sz="2000" dirty="0"/>
              <a:t>, so you use it when there are </a:t>
            </a:r>
            <a:r>
              <a:rPr lang="en-US" sz="2000" dirty="0">
                <a:solidFill>
                  <a:srgbClr val="FF0000"/>
                </a:solidFill>
              </a:rPr>
              <a:t>multiple distinct failure modes</a:t>
            </a:r>
            <a:r>
              <a:rPr lang="en-US" sz="2000" dirty="0"/>
              <a:t> that need to be distinguished and handled differently.</a:t>
            </a:r>
          </a:p>
        </p:txBody>
      </p:sp>
      <p:sp>
        <p:nvSpPr>
          <p:cNvPr id="28" name="Speech Bubble: Rectangle with Corners Rounded 27">
            <a:extLst>
              <a:ext uri="{FF2B5EF4-FFF2-40B4-BE49-F238E27FC236}">
                <a16:creationId xmlns:a16="http://schemas.microsoft.com/office/drawing/2014/main" id="{3B361174-43A7-4BB9-83BF-CE4F1F23D564}"/>
              </a:ext>
            </a:extLst>
          </p:cNvPr>
          <p:cNvSpPr/>
          <p:nvPr/>
        </p:nvSpPr>
        <p:spPr>
          <a:xfrm>
            <a:off x="5124883" y="3398235"/>
            <a:ext cx="3029303" cy="1051522"/>
          </a:xfrm>
          <a:prstGeom prst="wedgeRoundRectCallout">
            <a:avLst>
              <a:gd name="adj1" fmla="val -119011"/>
              <a:gd name="adj2" fmla="val -7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First we </a:t>
            </a:r>
            <a:r>
              <a:rPr kumimoji="0" lang="en-US" sz="2400" b="0" i="0" u="none" strike="noStrike" kern="1200" cap="none" spc="0" normalizeH="0" baseline="0" noProof="0" dirty="0" err="1">
                <a:ln>
                  <a:noFill/>
                </a:ln>
                <a:solidFill>
                  <a:prstClr val="white"/>
                </a:solidFill>
                <a:effectLst/>
                <a:uLnTx/>
                <a:uFillTx/>
                <a:latin typeface="Corbel" panose="020B0503020204020204" pitchFamily="34" charset="0"/>
                <a:ea typeface="+mn-ea"/>
                <a:cs typeface="+mn-cs"/>
              </a:rPr>
              <a:t>chec</a:t>
            </a:r>
            <a:r>
              <a:rPr lang="en-US" sz="2400" dirty="0">
                <a:solidFill>
                  <a:prstClr val="white"/>
                </a:solidFill>
                <a:latin typeface="Corbel" panose="020B0503020204020204" pitchFamily="34" charset="0"/>
              </a:rPr>
              <a:t>k to see if the result is valid.</a:t>
            </a: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9" name="Speech Bubble: Rectangle with Corners Rounded 28">
            <a:extLst>
              <a:ext uri="{FF2B5EF4-FFF2-40B4-BE49-F238E27FC236}">
                <a16:creationId xmlns:a16="http://schemas.microsoft.com/office/drawing/2014/main" id="{DC51C757-138B-46AE-AE65-835FE19BA492}"/>
              </a:ext>
            </a:extLst>
          </p:cNvPr>
          <p:cNvSpPr/>
          <p:nvPr/>
        </p:nvSpPr>
        <p:spPr>
          <a:xfrm>
            <a:off x="5234637" y="4453479"/>
            <a:ext cx="2889922" cy="1051522"/>
          </a:xfrm>
          <a:prstGeom prst="wedgeRoundRectCallout">
            <a:avLst>
              <a:gd name="adj1" fmla="val -86648"/>
              <a:gd name="adj2" fmla="val -621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so,</a:t>
            </a:r>
            <a:r>
              <a:rPr kumimoji="0" lang="en-US" sz="24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can extract the actual value.</a:t>
            </a: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6" name="Speech Bubble: Rectangle with Corners Rounded 25">
            <a:extLst>
              <a:ext uri="{FF2B5EF4-FFF2-40B4-BE49-F238E27FC236}">
                <a16:creationId xmlns:a16="http://schemas.microsoft.com/office/drawing/2014/main" id="{B7AC3F82-E276-4695-911C-6179DC09DAFB}"/>
              </a:ext>
            </a:extLst>
          </p:cNvPr>
          <p:cNvSpPr/>
          <p:nvPr/>
        </p:nvSpPr>
        <p:spPr>
          <a:xfrm>
            <a:off x="4745049" y="5160279"/>
            <a:ext cx="4117719" cy="1448924"/>
          </a:xfrm>
          <a:prstGeom prst="wedgeRoundRectCallout">
            <a:avLst>
              <a:gd name="adj1" fmla="val -82153"/>
              <a:gd name="adj2" fmla="val -656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 if</a:t>
            </a:r>
            <a:r>
              <a:rPr kumimoji="0" lang="en-US" sz="2400" b="0" i="0" u="none" strike="noStrike" kern="1200" cap="none" spc="0" normalizeH="0" noProof="0" dirty="0">
                <a:ln>
                  <a:noFill/>
                </a:ln>
                <a:solidFill>
                  <a:prstClr val="white"/>
                </a:solidFill>
                <a:effectLst/>
                <a:uLnTx/>
                <a:uFillTx/>
                <a:latin typeface="Corbel" panose="020B0503020204020204" pitchFamily="34" charset="0"/>
                <a:ea typeface="+mn-ea"/>
                <a:cs typeface="+mn-cs"/>
              </a:rPr>
              <a:t> there's a failure, </a:t>
            </a: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we can get details about exactly what</a:t>
            </a:r>
            <a:r>
              <a:rPr kumimoji="0" lang="en-US" sz="2400" b="0" i="0" u="none" strike="noStrike" kern="1200" cap="none" spc="0" normalizeH="0" noProof="0" dirty="0">
                <a:ln>
                  <a:noFill/>
                </a:ln>
                <a:solidFill>
                  <a:prstClr val="white"/>
                </a:solidFill>
                <a:effectLst/>
                <a:uLnTx/>
                <a:uFillTx/>
                <a:latin typeface="Corbel" panose="020B0503020204020204" pitchFamily="34" charset="0"/>
                <a:ea typeface="+mn-ea"/>
                <a:cs typeface="+mn-cs"/>
              </a:rPr>
              <a:t> failed and why.</a:t>
            </a: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5" name="Speech Bubble: Rectangle with Corners Rounded 24">
            <a:extLst>
              <a:ext uri="{FF2B5EF4-FFF2-40B4-BE49-F238E27FC236}">
                <a16:creationId xmlns:a16="http://schemas.microsoft.com/office/drawing/2014/main" id="{FE2FA7E2-84C4-4D16-9F51-1E7001E42BA2}"/>
              </a:ext>
            </a:extLst>
          </p:cNvPr>
          <p:cNvSpPr/>
          <p:nvPr/>
        </p:nvSpPr>
        <p:spPr>
          <a:xfrm>
            <a:off x="4624222" y="5291382"/>
            <a:ext cx="4455614" cy="1448924"/>
          </a:xfrm>
          <a:prstGeom prst="wedgeRoundRectCallout">
            <a:avLst>
              <a:gd name="adj1" fmla="val 47491"/>
              <a:gd name="adj2" fmla="val -753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With an</a:t>
            </a:r>
            <a:r>
              <a:rPr kumimoji="0" lang="en-US" sz="2400" b="0" i="0" u="none" strike="noStrike" kern="1200" cap="none" spc="0" normalizeH="0" noProof="0" dirty="0">
                <a:ln>
                  <a:noFill/>
                </a:ln>
                <a:solidFill>
                  <a:prstClr val="white"/>
                </a:solidFill>
                <a:effectLst/>
                <a:uLnTx/>
                <a:uFillTx/>
                <a:latin typeface="Corbel" panose="020B0503020204020204" pitchFamily="34" charset="0"/>
                <a:ea typeface="+mn-ea"/>
                <a:cs typeface="+mn-cs"/>
              </a:rPr>
              <a:t> Optional </a:t>
            </a: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object, we can't figure out what</a:t>
            </a:r>
            <a:r>
              <a:rPr kumimoji="0" lang="en-US" sz="2400" b="0" i="0" u="none" strike="noStrike" kern="1200" cap="none" spc="0" normalizeH="0" noProof="0" dirty="0">
                <a:ln>
                  <a:noFill/>
                </a:ln>
                <a:solidFill>
                  <a:prstClr val="white"/>
                </a:solidFill>
                <a:effectLst/>
                <a:uLnTx/>
                <a:uFillTx/>
                <a:latin typeface="Corbel" panose="020B0503020204020204" pitchFamily="34" charset="0"/>
                <a:ea typeface="+mn-ea"/>
                <a:cs typeface="+mn-cs"/>
              </a:rPr>
              <a:t> went wrong – just that something did.</a:t>
            </a: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3" name="TextBox 22">
            <a:extLst>
              <a:ext uri="{FF2B5EF4-FFF2-40B4-BE49-F238E27FC236}">
                <a16:creationId xmlns:a16="http://schemas.microsoft.com/office/drawing/2014/main" id="{71051E3C-46A2-475C-8EA0-F38842F5FE2F}"/>
              </a:ext>
            </a:extLst>
          </p:cNvPr>
          <p:cNvSpPr txBox="1"/>
          <p:nvPr/>
        </p:nvSpPr>
        <p:spPr>
          <a:xfrm>
            <a:off x="7005654" y="5193467"/>
            <a:ext cx="4148364" cy="1015663"/>
          </a:xfrm>
          <a:prstGeom prst="rect">
            <a:avLst/>
          </a:prstGeom>
          <a:noFill/>
        </p:spPr>
        <p:txBody>
          <a:bodyPr wrap="square">
            <a:spAutoFit/>
          </a:bodyPr>
          <a:lstStyle/>
          <a:p>
            <a:pPr algn="ctr"/>
            <a:r>
              <a:rPr lang="en-US" sz="2000" dirty="0"/>
              <a:t>An </a:t>
            </a:r>
            <a:r>
              <a:rPr lang="en-US" sz="2000" dirty="0">
                <a:solidFill>
                  <a:srgbClr val="00B0F0"/>
                </a:solidFill>
              </a:rPr>
              <a:t>Optional </a:t>
            </a:r>
            <a:r>
              <a:rPr lang="en-US" sz="2000" dirty="0"/>
              <a:t>doesn't contain details on why something failed, so you use it when there is </a:t>
            </a:r>
            <a:r>
              <a:rPr lang="en-US" sz="2000" dirty="0">
                <a:solidFill>
                  <a:srgbClr val="FF0000"/>
                </a:solidFill>
              </a:rPr>
              <a:t>a single failure mode</a:t>
            </a:r>
            <a:r>
              <a:rPr lang="en-US" sz="2000" dirty="0"/>
              <a:t>.</a:t>
            </a:r>
          </a:p>
        </p:txBody>
      </p:sp>
    </p:spTree>
    <p:extLst>
      <p:ext uri="{BB962C8B-B14F-4D97-AF65-F5344CB8AC3E}">
        <p14:creationId xmlns:p14="http://schemas.microsoft.com/office/powerpoint/2010/main" val="153551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16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16"/>
                                        </p:tgtEl>
                                        <p:attrNameLst>
                                          <p:attrName>ppt_x</p:attrName>
                                        </p:attrNameLst>
                                      </p:cBhvr>
                                      <p:tavLst>
                                        <p:tav tm="0">
                                          <p:val>
                                            <p:strVal val="ppt_x"/>
                                          </p:val>
                                        </p:tav>
                                        <p:tav tm="100000">
                                          <p:val>
                                            <p:strVal val="ppt_x"/>
                                          </p:val>
                                        </p:tav>
                                      </p:tavLst>
                                    </p:anim>
                                    <p:anim calcmode="lin" valueType="num">
                                      <p:cBhvr additive="base">
                                        <p:cTn id="22" dur="500"/>
                                        <p:tgtEl>
                                          <p:spTgt spid="16"/>
                                        </p:tgtEl>
                                        <p:attrNameLst>
                                          <p:attrName>ppt_y</p:attrName>
                                        </p:attrNameLst>
                                      </p:cBhvr>
                                      <p:tavLst>
                                        <p:tav tm="0">
                                          <p:val>
                                            <p:strVal val="ppt_y"/>
                                          </p:val>
                                        </p:tav>
                                        <p:tav tm="100000">
                                          <p:val>
                                            <p:strVal val="0-ppt_h/2"/>
                                          </p:val>
                                        </p:tav>
                                      </p:tavLst>
                                    </p:anim>
                                    <p:set>
                                      <p:cBhvr>
                                        <p:cTn id="23" dur="1" fill="hold">
                                          <p:stCondLst>
                                            <p:cond delay="499"/>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animBg="1"/>
      <p:bldP spid="16" grpId="1" animBg="1"/>
      <p:bldP spid="36" grpId="0" animBg="1"/>
      <p:bldP spid="17" grpId="0"/>
      <p:bldP spid="19" grpId="0" animBg="1"/>
      <p:bldP spid="21" grpId="0"/>
      <p:bldP spid="28" grpId="0" animBg="1"/>
      <p:bldP spid="28" grpId="1" animBg="1"/>
      <p:bldP spid="29" grpId="0" animBg="1"/>
      <p:bldP spid="29" grpId="1" animBg="1"/>
      <p:bldP spid="26" grpId="0" animBg="1"/>
      <p:bldP spid="26" grpId="1" animBg="1"/>
      <p:bldP spid="25" grpId="0" animBg="1"/>
      <p:bldP spid="25" grpId="1" animBg="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Result Objects: Swift Example</a:t>
            </a:r>
          </a:p>
        </p:txBody>
      </p:sp>
      <p:sp>
        <p:nvSpPr>
          <p:cNvPr id="33" name="Rectangle 32">
            <a:extLst>
              <a:ext uri="{FF2B5EF4-FFF2-40B4-BE49-F238E27FC236}">
                <a16:creationId xmlns:a16="http://schemas.microsoft.com/office/drawing/2014/main" id="{5CC7CBB6-59E2-4B08-996B-8CE0FB66863C}"/>
              </a:ext>
            </a:extLst>
          </p:cNvPr>
          <p:cNvSpPr/>
          <p:nvPr/>
        </p:nvSpPr>
        <p:spPr>
          <a:xfrm>
            <a:off x="104496" y="1535468"/>
            <a:ext cx="6422476" cy="527564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Swift example of returning Result objects</a:t>
            </a:r>
          </a:p>
          <a:p>
            <a:r>
              <a:rPr lang="en-US" dirty="0" err="1">
                <a:solidFill>
                  <a:schemeClr val="tx1"/>
                </a:solidFill>
                <a:latin typeface="Consolas" panose="020B0609020204030204" pitchFamily="49" charset="0"/>
              </a:rPr>
              <a:t>enum</a:t>
            </a:r>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ArithmeticError</a:t>
            </a:r>
            <a:r>
              <a:rPr lang="en-US" dirty="0">
                <a:solidFill>
                  <a:schemeClr val="tx1"/>
                </a:solidFill>
                <a:latin typeface="Consolas" panose="020B0609020204030204" pitchFamily="49" charset="0"/>
              </a:rPr>
              <a:t>: Error {</a:t>
            </a:r>
          </a:p>
          <a:p>
            <a:r>
              <a:rPr lang="en-US" dirty="0">
                <a:solidFill>
                  <a:schemeClr val="tx1"/>
                </a:solidFill>
                <a:latin typeface="Consolas" panose="020B0609020204030204" pitchFamily="49" charset="0"/>
              </a:rPr>
              <a:t>  case </a:t>
            </a:r>
            <a:r>
              <a:rPr lang="en-US" dirty="0" err="1">
                <a:solidFill>
                  <a:srgbClr val="7030A0"/>
                </a:solidFill>
                <a:latin typeface="Consolas" panose="020B0609020204030204" pitchFamily="49" charset="0"/>
              </a:rPr>
              <a:t>divisionByZero</a:t>
            </a:r>
            <a:endParaRPr lang="en-US" dirty="0">
              <a:solidFill>
                <a:srgbClr val="7030A0"/>
              </a:solidFill>
              <a:latin typeface="Consolas" panose="020B0609020204030204" pitchFamily="49" charset="0"/>
            </a:endParaRPr>
          </a:p>
          <a:p>
            <a:r>
              <a:rPr lang="en-US" dirty="0">
                <a:solidFill>
                  <a:schemeClr val="tx1"/>
                </a:solidFill>
                <a:latin typeface="Consolas" panose="020B0609020204030204" pitchFamily="49" charset="0"/>
              </a:rPr>
              <a:t>  // add other error types here as necessary</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func</a:t>
            </a: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my_div</a:t>
            </a:r>
            <a:r>
              <a:rPr lang="en-US" dirty="0">
                <a:solidFill>
                  <a:schemeClr val="tx1"/>
                </a:solidFill>
                <a:latin typeface="Consolas" panose="020B0609020204030204" pitchFamily="49" charset="0"/>
              </a:rPr>
              <a:t>(x: Double, y: Double) -&gt;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Result</a:t>
            </a:r>
            <a:r>
              <a:rPr lang="en-US" dirty="0">
                <a:solidFill>
                  <a:schemeClr val="tx1"/>
                </a:solidFill>
                <a:latin typeface="Consolas" panose="020B0609020204030204" pitchFamily="49" charset="0"/>
              </a:rPr>
              <a:t>&lt;</a:t>
            </a:r>
            <a:r>
              <a:rPr lang="en-US" dirty="0">
                <a:solidFill>
                  <a:srgbClr val="00B050"/>
                </a:solidFill>
                <a:latin typeface="Consolas" panose="020B0609020204030204" pitchFamily="49" charset="0"/>
              </a:rPr>
              <a:t>Double</a:t>
            </a:r>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ArithmeticError</a:t>
            </a:r>
            <a:r>
              <a:rPr lang="en-US" dirty="0">
                <a:solidFill>
                  <a:schemeClr val="tx1"/>
                </a:solidFill>
                <a:latin typeface="Consolas" panose="020B0609020204030204" pitchFamily="49" charset="0"/>
              </a:rPr>
              <a:t>&gt; {</a:t>
            </a:r>
          </a:p>
          <a:p>
            <a:r>
              <a:rPr lang="en-US" dirty="0">
                <a:solidFill>
                  <a:schemeClr val="tx1"/>
                </a:solidFill>
                <a:latin typeface="Consolas" panose="020B0609020204030204" pitchFamily="49" charset="0"/>
              </a:rPr>
              <a:t>  if y == 0  { return .failure(.</a:t>
            </a:r>
            <a:r>
              <a:rPr lang="en-US" dirty="0" err="1">
                <a:solidFill>
                  <a:srgbClr val="7030A0"/>
                </a:solidFill>
                <a:latin typeface="Consolas" panose="020B0609020204030204" pitchFamily="49" charset="0"/>
              </a:rPr>
              <a:t>divisionByZero</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else       { return .success(x / y)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let result = </a:t>
            </a:r>
            <a:r>
              <a:rPr lang="en-US" dirty="0" err="1">
                <a:solidFill>
                  <a:schemeClr val="tx1"/>
                </a:solidFill>
                <a:latin typeface="Consolas" panose="020B0609020204030204" pitchFamily="49" charset="0"/>
              </a:rPr>
              <a:t>my_div</a:t>
            </a:r>
            <a:r>
              <a:rPr lang="en-US" dirty="0">
                <a:solidFill>
                  <a:schemeClr val="tx1"/>
                </a:solidFill>
                <a:latin typeface="Consolas" panose="020B0609020204030204" pitchFamily="49" charset="0"/>
              </a:rPr>
              <a:t>(x:10, y: 0)</a:t>
            </a:r>
          </a:p>
          <a:p>
            <a:r>
              <a:rPr lang="en-US" dirty="0">
                <a:solidFill>
                  <a:schemeClr val="tx1"/>
                </a:solidFill>
                <a:latin typeface="Consolas" panose="020B0609020204030204" pitchFamily="49" charset="0"/>
              </a:rPr>
              <a:t>switch result {</a:t>
            </a:r>
          </a:p>
          <a:p>
            <a:r>
              <a:rPr lang="en-US" dirty="0">
                <a:solidFill>
                  <a:schemeClr val="tx1"/>
                </a:solidFill>
                <a:latin typeface="Consolas" panose="020B0609020204030204" pitchFamily="49" charset="0"/>
              </a:rPr>
              <a:t>  case .success(let </a:t>
            </a:r>
            <a:r>
              <a:rPr lang="en-US" dirty="0">
                <a:solidFill>
                  <a:srgbClr val="00B050"/>
                </a:solidFill>
                <a:latin typeface="Consolas" panose="020B0609020204030204" pitchFamily="49" charset="0"/>
              </a:rPr>
              <a:t>number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print("Successful division: ", number)</a:t>
            </a:r>
          </a:p>
          <a:p>
            <a:r>
              <a:rPr lang="en-US" dirty="0">
                <a:solidFill>
                  <a:schemeClr val="tx1"/>
                </a:solidFill>
                <a:latin typeface="Consolas" panose="020B0609020204030204" pitchFamily="49" charset="0"/>
              </a:rPr>
              <a:t>  case .failure(let </a:t>
            </a:r>
            <a:r>
              <a:rPr lang="en-US" dirty="0">
                <a:solidFill>
                  <a:srgbClr val="FF0000"/>
                </a:solidFill>
                <a:latin typeface="Consolas" panose="020B0609020204030204" pitchFamily="49" charset="0"/>
              </a:rPr>
              <a:t>error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dealWithTheError</a:t>
            </a:r>
            <a:r>
              <a:rPr lang="en-US" dirty="0">
                <a:solidFill>
                  <a:schemeClr val="tx1"/>
                </a:solidFill>
                <a:latin typeface="Consolas" panose="020B0609020204030204" pitchFamily="49" charset="0"/>
              </a:rPr>
              <a:t>(error)</a:t>
            </a:r>
          </a:p>
          <a:p>
            <a:r>
              <a:rPr lang="en-US" dirty="0">
                <a:solidFill>
                  <a:schemeClr val="tx1"/>
                </a:solidFill>
                <a:latin typeface="Consolas" panose="020B0609020204030204" pitchFamily="49" charset="0"/>
              </a:rPr>
              <a:t>}</a:t>
            </a:r>
          </a:p>
        </p:txBody>
      </p:sp>
      <p:sp>
        <p:nvSpPr>
          <p:cNvPr id="27" name="Speech Bubble: Rectangle with Corners Rounded 26">
            <a:extLst>
              <a:ext uri="{FF2B5EF4-FFF2-40B4-BE49-F238E27FC236}">
                <a16:creationId xmlns:a16="http://schemas.microsoft.com/office/drawing/2014/main" id="{C362E549-6E0D-47B4-B1FA-EC4649359584}"/>
              </a:ext>
            </a:extLst>
          </p:cNvPr>
          <p:cNvSpPr/>
          <p:nvPr/>
        </p:nvSpPr>
        <p:spPr>
          <a:xfrm>
            <a:off x="2810341" y="2784781"/>
            <a:ext cx="4364014" cy="1448924"/>
          </a:xfrm>
          <a:prstGeom prst="wedgeRoundRectCallout">
            <a:avLst>
              <a:gd name="adj1" fmla="val -82391"/>
              <a:gd name="adj2" fmla="val -77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 we define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 new enumerated type of error – we'll add a single div-by-zero error for now.</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0" name="Speech Bubble: Rectangle with Corners Rounded 19">
            <a:extLst>
              <a:ext uri="{FF2B5EF4-FFF2-40B4-BE49-F238E27FC236}">
                <a16:creationId xmlns:a16="http://schemas.microsoft.com/office/drawing/2014/main" id="{34FAC29D-2EDE-47CC-B2E0-999E7A3925F9}"/>
              </a:ext>
            </a:extLst>
          </p:cNvPr>
          <p:cNvSpPr/>
          <p:nvPr/>
        </p:nvSpPr>
        <p:spPr>
          <a:xfrm>
            <a:off x="3079250" y="4173288"/>
            <a:ext cx="4364014" cy="1448924"/>
          </a:xfrm>
          <a:prstGeom prst="wedgeRoundRectCallout">
            <a:avLst>
              <a:gd name="adj1" fmla="val -82391"/>
              <a:gd name="adj2" fmla="val -77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 we specify that the </a:t>
            </a:r>
            <a:r>
              <a:rPr kumimoji="0" lang="en-US" sz="2000" b="0" i="0" u="none" strike="noStrike" kern="1200" cap="none" spc="0" normalizeH="0" baseline="0" noProof="0" dirty="0" err="1">
                <a:ln>
                  <a:noFill/>
                </a:ln>
                <a:solidFill>
                  <a:prstClr val="white"/>
                </a:solidFill>
                <a:effectLst/>
                <a:uLnTx/>
                <a:uFillTx/>
                <a:latin typeface="Corbel" panose="020B0503020204020204" pitchFamily="34" charset="0"/>
                <a:ea typeface="+mn-ea"/>
                <a:cs typeface="+mn-cs"/>
              </a:rPr>
              <a:t>my_div</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function returns a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Result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which</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is either a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Double value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or an </a:t>
            </a:r>
            <a:r>
              <a:rPr kumimoji="0" lang="en-US" sz="2000" b="0" i="0" u="none" strike="noStrike" kern="1200" cap="none" spc="0" normalizeH="0" noProof="0" dirty="0" err="1">
                <a:ln>
                  <a:noFill/>
                </a:ln>
                <a:solidFill>
                  <a:srgbClr val="FFC9C9"/>
                </a:solidFill>
                <a:effectLst/>
                <a:uLnTx/>
                <a:uFillTx/>
                <a:latin typeface="Corbel" panose="020B0503020204020204" pitchFamily="34" charset="0"/>
                <a:ea typeface="+mn-ea"/>
                <a:cs typeface="+mn-cs"/>
              </a:rPr>
              <a:t>ArithmeticError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1" name="Speech Bubble: Rectangle with Corners Rounded 20">
            <a:extLst>
              <a:ext uri="{FF2B5EF4-FFF2-40B4-BE49-F238E27FC236}">
                <a16:creationId xmlns:a16="http://schemas.microsoft.com/office/drawing/2014/main" id="{46D8CF97-33DD-4862-B985-D3346C7A8E81}"/>
              </a:ext>
            </a:extLst>
          </p:cNvPr>
          <p:cNvSpPr/>
          <p:nvPr/>
        </p:nvSpPr>
        <p:spPr>
          <a:xfrm>
            <a:off x="6874948" y="4459682"/>
            <a:ext cx="4915119" cy="1448924"/>
          </a:xfrm>
          <a:prstGeom prst="wedgeRoundRectCallout">
            <a:avLst>
              <a:gd name="adj1" fmla="val -82391"/>
              <a:gd name="adj2" fmla="val -77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constructs a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Result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object via its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failure()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method, passing in </a:t>
            </a:r>
            <a:r>
              <a:rPr kumimoji="0" lang="en-US" sz="2000" b="0" i="0" u="none" strike="noStrike" kern="1200" cap="none" spc="0" normalizeH="0" baseline="0" noProof="0" dirty="0" err="1">
                <a:ln>
                  <a:noFill/>
                </a:ln>
                <a:solidFill>
                  <a:srgbClr val="D5B8EA"/>
                </a:solidFill>
                <a:effectLst/>
                <a:uLnTx/>
                <a:uFillTx/>
                <a:latin typeface="Corbel" panose="020B0503020204020204" pitchFamily="34" charset="0"/>
                <a:ea typeface="+mn-ea"/>
                <a:cs typeface="+mn-cs"/>
              </a:rPr>
              <a:t>divisionByZero</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to indicate the failure type.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6" name="Speech Bubble: Rectangle with Corners Rounded 25">
            <a:extLst>
              <a:ext uri="{FF2B5EF4-FFF2-40B4-BE49-F238E27FC236}">
                <a16:creationId xmlns:a16="http://schemas.microsoft.com/office/drawing/2014/main" id="{9CF3FFFF-4A39-4489-8CE1-CED0DE8DE5DC}"/>
              </a:ext>
            </a:extLst>
          </p:cNvPr>
          <p:cNvSpPr/>
          <p:nvPr/>
        </p:nvSpPr>
        <p:spPr>
          <a:xfrm>
            <a:off x="4912798" y="4718241"/>
            <a:ext cx="4915119" cy="1448924"/>
          </a:xfrm>
          <a:prstGeom prst="wedgeRoundRectCallout">
            <a:avLst>
              <a:gd name="adj1" fmla="val -82391"/>
              <a:gd name="adj2" fmla="val -77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constructs a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Result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object via its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success()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method, passing in the result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want to return if the division succeeds.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1" name="Speech Bubble: Rectangle with Corners Rounded 30">
            <a:extLst>
              <a:ext uri="{FF2B5EF4-FFF2-40B4-BE49-F238E27FC236}">
                <a16:creationId xmlns:a16="http://schemas.microsoft.com/office/drawing/2014/main" id="{40B0C3AF-855B-43EA-9E9B-06AD460F753C}"/>
              </a:ext>
            </a:extLst>
          </p:cNvPr>
          <p:cNvSpPr/>
          <p:nvPr/>
        </p:nvSpPr>
        <p:spPr>
          <a:xfrm>
            <a:off x="4641250" y="3721303"/>
            <a:ext cx="4915119" cy="1448924"/>
          </a:xfrm>
          <a:prstGeom prst="wedgeRoundRectCallout">
            <a:avLst>
              <a:gd name="adj1" fmla="val -83069"/>
              <a:gd name="adj2" fmla="val 687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We can then use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pattern</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 matching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to extract the returned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error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grpSp>
        <p:nvGrpSpPr>
          <p:cNvPr id="19" name="Group 18">
            <a:extLst>
              <a:ext uri="{FF2B5EF4-FFF2-40B4-BE49-F238E27FC236}">
                <a16:creationId xmlns:a16="http://schemas.microsoft.com/office/drawing/2014/main" id="{57E91B8A-34C0-4F52-BD57-8249959288E0}"/>
              </a:ext>
            </a:extLst>
          </p:cNvPr>
          <p:cNvGrpSpPr/>
          <p:nvPr/>
        </p:nvGrpSpPr>
        <p:grpSpPr>
          <a:xfrm>
            <a:off x="32083" y="35730"/>
            <a:ext cx="4648281" cy="2056414"/>
            <a:chOff x="7023227" y="1855960"/>
            <a:chExt cx="4648281" cy="2056414"/>
          </a:xfrm>
        </p:grpSpPr>
        <p:grpSp>
          <p:nvGrpSpPr>
            <p:cNvPr id="23" name="Group 22">
              <a:extLst>
                <a:ext uri="{FF2B5EF4-FFF2-40B4-BE49-F238E27FC236}">
                  <a16:creationId xmlns:a16="http://schemas.microsoft.com/office/drawing/2014/main" id="{71632FD7-E3FD-4E3E-A239-892DF477F603}"/>
                </a:ext>
              </a:extLst>
            </p:cNvPr>
            <p:cNvGrpSpPr/>
            <p:nvPr/>
          </p:nvGrpSpPr>
          <p:grpSpPr>
            <a:xfrm>
              <a:off x="7023227" y="1855960"/>
              <a:ext cx="4648281" cy="2056414"/>
              <a:chOff x="8093636" y="4792602"/>
              <a:chExt cx="4648281" cy="2056414"/>
            </a:xfrm>
          </p:grpSpPr>
          <p:grpSp>
            <p:nvGrpSpPr>
              <p:cNvPr id="28" name="Group 27">
                <a:extLst>
                  <a:ext uri="{FF2B5EF4-FFF2-40B4-BE49-F238E27FC236}">
                    <a16:creationId xmlns:a16="http://schemas.microsoft.com/office/drawing/2014/main" id="{06142D8C-B903-4D4A-804A-616E59D2AB29}"/>
                  </a:ext>
                </a:extLst>
              </p:cNvPr>
              <p:cNvGrpSpPr/>
              <p:nvPr/>
            </p:nvGrpSpPr>
            <p:grpSpPr>
              <a:xfrm>
                <a:off x="8093636" y="4792602"/>
                <a:ext cx="4648281" cy="2056414"/>
                <a:chOff x="8332177" y="4415064"/>
                <a:chExt cx="4648281" cy="2056414"/>
              </a:xfrm>
            </p:grpSpPr>
            <p:sp>
              <p:nvSpPr>
                <p:cNvPr id="30" name="Rectangle: Rounded Corners 29">
                  <a:extLst>
                    <a:ext uri="{FF2B5EF4-FFF2-40B4-BE49-F238E27FC236}">
                      <a16:creationId xmlns:a16="http://schemas.microsoft.com/office/drawing/2014/main" id="{1DDA2587-664E-44C7-ADC1-F640C1D157D4}"/>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B84C070-9E24-4880-BBB1-BC4C6C67A60D}"/>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9" name="TextBox 28">
                <a:extLst>
                  <a:ext uri="{FF2B5EF4-FFF2-40B4-BE49-F238E27FC236}">
                    <a16:creationId xmlns:a16="http://schemas.microsoft.com/office/drawing/2014/main" id="{D2B850A6-3068-4C13-8D0A-BD8EFA5B4C3D}"/>
                  </a:ext>
                </a:extLst>
              </p:cNvPr>
              <p:cNvSpPr txBox="1"/>
              <p:nvPr/>
            </p:nvSpPr>
            <p:spPr>
              <a:xfrm>
                <a:off x="8852840" y="5243519"/>
                <a:ext cx="3889077"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“Just a note - C++ recently added support for Result Objects with its </a:t>
                </a:r>
                <a:r>
                  <a:rPr lang="en-US" dirty="0" err="1">
                    <a:solidFill>
                      <a:schemeClr val="accent1">
                        <a:lumMod val="75000"/>
                      </a:schemeClr>
                    </a:solidFill>
                    <a:latin typeface="Comic Sans MS" panose="030F0702030302020204" pitchFamily="66" charset="0"/>
                  </a:rPr>
                  <a:t>absl</a:t>
                </a:r>
                <a:r>
                  <a:rPr lang="en-US" dirty="0">
                    <a:solidFill>
                      <a:schemeClr val="accent1">
                        <a:lumMod val="75000"/>
                      </a:schemeClr>
                    </a:solidFill>
                    <a:latin typeface="Comic Sans MS" panose="030F0702030302020204" pitchFamily="66" charset="0"/>
                  </a:rPr>
                  <a:t>::</a:t>
                </a:r>
                <a:r>
                  <a:rPr lang="en-US" dirty="0" err="1">
                    <a:solidFill>
                      <a:schemeClr val="accent1">
                        <a:lumMod val="75000"/>
                      </a:schemeClr>
                    </a:solidFill>
                    <a:latin typeface="Comic Sans MS" panose="030F0702030302020204" pitchFamily="66" charset="0"/>
                  </a:rPr>
                  <a:t>StatusOr</a:t>
                </a:r>
                <a:r>
                  <a:rPr lang="en-US" dirty="0">
                    <a:solidFill>
                      <a:schemeClr val="accent1">
                        <a:lumMod val="75000"/>
                      </a:schemeClr>
                    </a:solidFill>
                    <a:latin typeface="Comic Sans MS" panose="030F0702030302020204" pitchFamily="66" charset="0"/>
                  </a:rPr>
                  <a:t> class.</a:t>
                </a:r>
              </a:p>
              <a:p>
                <a:pPr algn="ctr"/>
                <a:endParaRPr lang="en-US"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Check it out!"</a:t>
                </a:r>
              </a:p>
            </p:txBody>
          </p:sp>
        </p:grpSp>
        <p:pic>
          <p:nvPicPr>
            <p:cNvPr id="25" name="Picture 24">
              <a:extLst>
                <a:ext uri="{FF2B5EF4-FFF2-40B4-BE49-F238E27FC236}">
                  <a16:creationId xmlns:a16="http://schemas.microsoft.com/office/drawing/2014/main" id="{4ADABC9E-CD37-41E6-BD38-49A91B6ADAA2}"/>
                </a:ext>
              </a:extLst>
            </p:cNvPr>
            <p:cNvPicPr>
              <a:picLocks noChangeAspect="1"/>
            </p:cNvPicPr>
            <p:nvPr/>
          </p:nvPicPr>
          <p:blipFill rotWithShape="1">
            <a:blip r:embed="rId3"/>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9294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xEl>
                                              <p:pRg st="6" end="6"/>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xEl>
                                              <p:pRg st="11" end="1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xEl>
                                              <p:pRg st="12" end="12"/>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xEl>
                                              <p:pRg st="13" end="13"/>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xEl>
                                              <p:pRg st="14" end="14"/>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xEl>
                                              <p:pRg st="15" end="15"/>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xEl>
                                              <p:pRg st="16" end="16"/>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xEl>
                                              <p:pRg st="17" end="1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down)">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2" nodeType="clickEffect">
                                  <p:stCondLst>
                                    <p:cond delay="0"/>
                                  </p:stCondLst>
                                  <p:childTnLst>
                                    <p:animMotion origin="layout" path="M -1.66667E-6 1.85185E-6 L -0.00143 0.08171 " pathEditMode="relative" rAng="0" ptsTypes="AA">
                                      <p:cBhvr>
                                        <p:cTn id="97" dur="2000" fill="hold"/>
                                        <p:tgtEl>
                                          <p:spTgt spid="31"/>
                                        </p:tgtEl>
                                        <p:attrNameLst>
                                          <p:attrName>ppt_x</p:attrName>
                                          <p:attrName>ppt_y</p:attrName>
                                        </p:attrNameLst>
                                      </p:cBhvr>
                                      <p:rCtr x="-78" y="4074"/>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31"/>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 presetClass="entr" presetSubtype="8" fill="hold" nodeType="clickEffect">
                                  <p:stCondLst>
                                    <p:cond delay="0"/>
                                  </p:stCondLst>
                                  <p:childTnLst>
                                    <p:set>
                                      <p:cBhvr>
                                        <p:cTn id="105" dur="1" fill="hold">
                                          <p:stCondLst>
                                            <p:cond delay="0"/>
                                          </p:stCondLst>
                                        </p:cTn>
                                        <p:tgtEl>
                                          <p:spTgt spid="19"/>
                                        </p:tgtEl>
                                        <p:attrNameLst>
                                          <p:attrName>style.visibility</p:attrName>
                                        </p:attrNameLst>
                                      </p:cBhvr>
                                      <p:to>
                                        <p:strVal val="visible"/>
                                      </p:to>
                                    </p:set>
                                    <p:anim calcmode="lin" valueType="num">
                                      <p:cBhvr additive="base">
                                        <p:cTn id="106" dur="500" fill="hold"/>
                                        <p:tgtEl>
                                          <p:spTgt spid="19"/>
                                        </p:tgtEl>
                                        <p:attrNameLst>
                                          <p:attrName>ppt_x</p:attrName>
                                        </p:attrNameLst>
                                      </p:cBhvr>
                                      <p:tavLst>
                                        <p:tav tm="0">
                                          <p:val>
                                            <p:strVal val="0-#ppt_w/2"/>
                                          </p:val>
                                        </p:tav>
                                        <p:tav tm="100000">
                                          <p:val>
                                            <p:strVal val="#ppt_x"/>
                                          </p:val>
                                        </p:tav>
                                      </p:tavLst>
                                    </p:anim>
                                    <p:anim calcmode="lin" valueType="num">
                                      <p:cBhvr additive="base">
                                        <p:cTn id="10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xit" presetSubtype="8" fill="hold" nodeType="clickEffect">
                                  <p:stCondLst>
                                    <p:cond delay="0"/>
                                  </p:stCondLst>
                                  <p:childTnLst>
                                    <p:anim calcmode="lin" valueType="num">
                                      <p:cBhvr additive="base">
                                        <p:cTn id="111" dur="500"/>
                                        <p:tgtEl>
                                          <p:spTgt spid="19"/>
                                        </p:tgtEl>
                                        <p:attrNameLst>
                                          <p:attrName>ppt_x</p:attrName>
                                        </p:attrNameLst>
                                      </p:cBhvr>
                                      <p:tavLst>
                                        <p:tav tm="0">
                                          <p:val>
                                            <p:strVal val="ppt_x"/>
                                          </p:val>
                                        </p:tav>
                                        <p:tav tm="100000">
                                          <p:val>
                                            <p:strVal val="0-ppt_w/2"/>
                                          </p:val>
                                        </p:tav>
                                      </p:tavLst>
                                    </p:anim>
                                    <p:anim calcmode="lin" valueType="num">
                                      <p:cBhvr additive="base">
                                        <p:cTn id="112" dur="500"/>
                                        <p:tgtEl>
                                          <p:spTgt spid="19"/>
                                        </p:tgtEl>
                                        <p:attrNameLst>
                                          <p:attrName>ppt_y</p:attrName>
                                        </p:attrNameLst>
                                      </p:cBhvr>
                                      <p:tavLst>
                                        <p:tav tm="0">
                                          <p:val>
                                            <p:strVal val="ppt_y"/>
                                          </p:val>
                                        </p:tav>
                                        <p:tav tm="100000">
                                          <p:val>
                                            <p:strVal val="ppt_y"/>
                                          </p:val>
                                        </p:tav>
                                      </p:tavLst>
                                    </p:anim>
                                    <p:set>
                                      <p:cBhvr>
                                        <p:cTn id="11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P spid="27" grpId="0" animBg="1"/>
      <p:bldP spid="27" grpId="1" animBg="1"/>
      <p:bldP spid="20" grpId="0" animBg="1"/>
      <p:bldP spid="20" grpId="1" animBg="1"/>
      <p:bldP spid="21" grpId="0" animBg="1"/>
      <p:bldP spid="21" grpId="1" animBg="1"/>
      <p:bldP spid="26" grpId="0" animBg="1"/>
      <p:bldP spid="26" grpId="1" animBg="1"/>
      <p:bldP spid="31" grpId="0" animBg="1"/>
      <p:bldP spid="31" grpId="1" animBg="1"/>
      <p:bldP spid="31"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184A909-F129-4DB0-B345-D3E7B37B68BF}"/>
              </a:ext>
            </a:extLst>
          </p:cNvPr>
          <p:cNvSpPr txBox="1"/>
          <p:nvPr/>
        </p:nvSpPr>
        <p:spPr>
          <a:xfrm>
            <a:off x="6905863" y="8448561"/>
            <a:ext cx="5130281" cy="400110"/>
          </a:xfrm>
          <a:prstGeom prst="rect">
            <a:avLst/>
          </a:prstGeom>
          <a:noFill/>
        </p:spPr>
        <p:txBody>
          <a:bodyPr wrap="square">
            <a:spAutoFit/>
          </a:bodyPr>
          <a:lstStyle/>
          <a:p>
            <a:pPr algn="ctr"/>
            <a:r>
              <a:rPr lang="en-US" sz="2000" dirty="0"/>
              <a:t>Let's see some examples!</a:t>
            </a:r>
          </a:p>
        </p:txBody>
      </p:sp>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Optional Objects: C++ Example</a:t>
            </a:r>
          </a:p>
        </p:txBody>
      </p:sp>
      <p:sp>
        <p:nvSpPr>
          <p:cNvPr id="33" name="Rectangle 32">
            <a:extLst>
              <a:ext uri="{FF2B5EF4-FFF2-40B4-BE49-F238E27FC236}">
                <a16:creationId xmlns:a16="http://schemas.microsoft.com/office/drawing/2014/main" id="{5CC7CBB6-59E2-4B08-996B-8CE0FB66863C}"/>
              </a:ext>
            </a:extLst>
          </p:cNvPr>
          <p:cNvSpPr/>
          <p:nvPr/>
        </p:nvSpPr>
        <p:spPr>
          <a:xfrm>
            <a:off x="125962" y="1762106"/>
            <a:ext cx="6764695" cy="4963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C++ optional example</a:t>
            </a:r>
          </a:p>
          <a:p>
            <a:endParaRPr lang="en-US" sz="2000" dirty="0">
              <a:solidFill>
                <a:schemeClr val="tx1"/>
              </a:solidFill>
              <a:latin typeface="Consolas" panose="020B0609020204030204" pitchFamily="49" charset="0"/>
            </a:endParaRPr>
          </a:p>
          <a:p>
            <a:r>
              <a:rPr lang="en-US" sz="2000" dirty="0">
                <a:solidFill>
                  <a:srgbClr val="7030A0"/>
                </a:solidFill>
                <a:latin typeface="Consolas" panose="020B0609020204030204" pitchFamily="49" charset="0"/>
              </a:rPr>
              <a:t>std::optional&lt;</a:t>
            </a:r>
            <a:r>
              <a:rPr lang="en-US" sz="2000" dirty="0">
                <a:solidFill>
                  <a:srgbClr val="0070C0"/>
                </a:solidFill>
                <a:latin typeface="Consolas" panose="020B0609020204030204" pitchFamily="49" charset="0"/>
              </a:rPr>
              <a:t>float</a:t>
            </a:r>
            <a:r>
              <a:rPr lang="en-US" sz="2000" dirty="0">
                <a:solidFill>
                  <a:srgbClr val="7030A0"/>
                </a:solidFill>
                <a:latin typeface="Consolas" panose="020B0609020204030204" pitchFamily="49" charset="0"/>
              </a:rPr>
              <a:t>&gt;</a:t>
            </a:r>
            <a:r>
              <a:rPr lang="en-US" sz="2000" dirty="0">
                <a:solidFill>
                  <a:schemeClr val="tx1"/>
                </a:solidFill>
                <a:latin typeface="Consolas" panose="020B0609020204030204" pitchFamily="49" charset="0"/>
              </a:rPr>
              <a:t> divide(float a, float b) {</a:t>
            </a:r>
          </a:p>
          <a:p>
            <a:r>
              <a:rPr lang="en-US" sz="2000" dirty="0">
                <a:solidFill>
                  <a:schemeClr val="tx1"/>
                </a:solidFill>
                <a:latin typeface="Consolas" panose="020B0609020204030204" pitchFamily="49" charset="0"/>
              </a:rPr>
              <a:t>  if (b == 0)  </a:t>
            </a:r>
          </a:p>
          <a:p>
            <a:r>
              <a:rPr lang="en-US" sz="2000" dirty="0">
                <a:solidFill>
                  <a:schemeClr val="tx1"/>
                </a:solidFill>
                <a:latin typeface="Consolas" panose="020B0609020204030204" pitchFamily="49" charset="0"/>
              </a:rPr>
              <a:t>    return </a:t>
            </a:r>
            <a:r>
              <a:rPr lang="en-US" sz="2000" dirty="0">
                <a:solidFill>
                  <a:srgbClr val="FF0000"/>
                </a:solidFill>
                <a:latin typeface="Consolas" panose="020B0609020204030204" pitchFamily="49" charset="0"/>
              </a:rPr>
              <a:t>std::</a:t>
            </a:r>
            <a:r>
              <a:rPr lang="en-US" sz="2000" dirty="0" err="1">
                <a:solidFill>
                  <a:srgbClr val="FF0000"/>
                </a:solidFill>
                <a:latin typeface="Consolas" panose="020B0609020204030204" pitchFamily="49" charset="0"/>
              </a:rPr>
              <a:t>nullopt</a:t>
            </a:r>
            <a:r>
              <a:rPr lang="en-US" sz="2000" dirty="0">
                <a:solidFill>
                  <a:schemeClr val="tx1"/>
                </a:solidFill>
                <a:latin typeface="Consolas" panose="020B0609020204030204" pitchFamily="49" charset="0"/>
              </a:rPr>
              <a:t>;  // error result!  </a:t>
            </a:r>
          </a:p>
          <a:p>
            <a:r>
              <a:rPr lang="en-US" sz="2000" dirty="0">
                <a:solidFill>
                  <a:schemeClr val="tx1"/>
                </a:solidFill>
                <a:latin typeface="Consolas" panose="020B0609020204030204" pitchFamily="49" charset="0"/>
              </a:rPr>
              <a:t>  else</a:t>
            </a:r>
          </a:p>
          <a:p>
            <a:r>
              <a:rPr lang="en-US" sz="2000" dirty="0">
                <a:solidFill>
                  <a:schemeClr val="tx1"/>
                </a:solidFill>
                <a:latin typeface="Consolas" panose="020B0609020204030204" pitchFamily="49" charset="0"/>
              </a:rPr>
              <a:t>    return </a:t>
            </a:r>
            <a:r>
              <a:rPr lang="en-US" sz="2000" dirty="0">
                <a:solidFill>
                  <a:srgbClr val="00B050"/>
                </a:solidFill>
                <a:latin typeface="Consolas" panose="020B0609020204030204" pitchFamily="49" charset="0"/>
              </a:rPr>
              <a:t>std::optional(</a:t>
            </a:r>
            <a:r>
              <a:rPr lang="en-US" sz="2000" dirty="0">
                <a:solidFill>
                  <a:srgbClr val="0070C0"/>
                </a:solidFill>
                <a:latin typeface="Consolas" panose="020B0609020204030204" pitchFamily="49" charset="0"/>
              </a:rPr>
              <a:t>a/b</a:t>
            </a:r>
            <a:r>
              <a:rPr lang="en-US" sz="2000" dirty="0">
                <a:solidFill>
                  <a:srgbClr val="00B050"/>
                </a:solidFill>
                <a:latin typeface="Consolas" panose="020B0609020204030204" pitchFamily="49" charset="0"/>
              </a:rPr>
              <a:t>)</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int main() {</a:t>
            </a:r>
          </a:p>
          <a:p>
            <a:r>
              <a:rPr lang="en-US" sz="2000" dirty="0">
                <a:solidFill>
                  <a:schemeClr val="tx1"/>
                </a:solidFill>
                <a:latin typeface="Consolas" panose="020B0609020204030204" pitchFamily="49" charset="0"/>
              </a:rPr>
              <a:t> auto </a:t>
            </a:r>
            <a:r>
              <a:rPr lang="en-US" sz="2000" dirty="0">
                <a:solidFill>
                  <a:srgbClr val="7030A0"/>
                </a:solidFill>
                <a:latin typeface="Consolas" panose="020B0609020204030204" pitchFamily="49" charset="0"/>
              </a:rPr>
              <a:t>result</a:t>
            </a:r>
            <a:r>
              <a:rPr lang="en-US" sz="2000" dirty="0">
                <a:solidFill>
                  <a:schemeClr val="tx1"/>
                </a:solidFill>
                <a:latin typeface="Consolas" panose="020B0609020204030204" pitchFamily="49" charset="0"/>
              </a:rPr>
              <a:t> = divide(10.0,0);</a:t>
            </a:r>
          </a:p>
          <a:p>
            <a:r>
              <a:rPr lang="en-US" sz="2000" dirty="0">
                <a:solidFill>
                  <a:schemeClr val="tx1"/>
                </a:solidFill>
                <a:latin typeface="Consolas" panose="020B0609020204030204" pitchFamily="49" charset="0"/>
              </a:rPr>
              <a:t> if (</a:t>
            </a:r>
            <a:r>
              <a:rPr lang="en-US" sz="2000" dirty="0">
                <a:solidFill>
                  <a:srgbClr val="7030A0"/>
                </a:solidFill>
                <a:latin typeface="Consolas" panose="020B0609020204030204" pitchFamily="49" charset="0"/>
              </a:rPr>
              <a:t>result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"a/b is equal to " &lt;&lt; </a:t>
            </a:r>
            <a:r>
              <a:rPr lang="en-US" sz="2000" dirty="0">
                <a:solidFill>
                  <a:srgbClr val="C00000"/>
                </a:solidFill>
                <a:latin typeface="Consolas" panose="020B0609020204030204" pitchFamily="49" charset="0"/>
              </a:rPr>
              <a:t>*</a:t>
            </a:r>
            <a:r>
              <a:rPr lang="en-US" sz="2000" dirty="0">
                <a:solidFill>
                  <a:srgbClr val="7030A0"/>
                </a:solidFill>
                <a:latin typeface="Consolas" panose="020B0609020204030204" pitchFamily="49" charset="0"/>
              </a:rPr>
              <a:t>result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else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"Error during division!";</a:t>
            </a:r>
          </a:p>
          <a:p>
            <a:r>
              <a:rPr lang="en-US" sz="2000" dirty="0">
                <a:solidFill>
                  <a:schemeClr val="tx1"/>
                </a:solidFill>
                <a:latin typeface="Consolas" panose="020B0609020204030204" pitchFamily="49" charset="0"/>
              </a:rPr>
              <a:t>}</a:t>
            </a:r>
          </a:p>
        </p:txBody>
      </p:sp>
      <p:sp>
        <p:nvSpPr>
          <p:cNvPr id="23" name="Speech Bubble: Rectangle with Corners Rounded 22">
            <a:extLst>
              <a:ext uri="{FF2B5EF4-FFF2-40B4-BE49-F238E27FC236}">
                <a16:creationId xmlns:a16="http://schemas.microsoft.com/office/drawing/2014/main" id="{0FC8ACB7-0630-4673-8EAC-23E8BDF0719D}"/>
              </a:ext>
            </a:extLst>
          </p:cNvPr>
          <p:cNvSpPr/>
          <p:nvPr/>
        </p:nvSpPr>
        <p:spPr>
          <a:xfrm>
            <a:off x="3071992" y="897705"/>
            <a:ext cx="2705474" cy="1076714"/>
          </a:xfrm>
          <a:prstGeom prst="wedgeRoundRectCallout">
            <a:avLst>
              <a:gd name="adj1" fmla="val -110370"/>
              <a:gd name="adj2" fmla="val 945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indicates that this function returns a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float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value if it's successful.</a:t>
            </a:r>
          </a:p>
        </p:txBody>
      </p:sp>
      <p:sp>
        <p:nvSpPr>
          <p:cNvPr id="25" name="Speech Bubble: Rectangle with Corners Rounded 24">
            <a:extLst>
              <a:ext uri="{FF2B5EF4-FFF2-40B4-BE49-F238E27FC236}">
                <a16:creationId xmlns:a16="http://schemas.microsoft.com/office/drawing/2014/main" id="{769301C9-6149-40DC-A229-A43768581E9D}"/>
              </a:ext>
            </a:extLst>
          </p:cNvPr>
          <p:cNvSpPr/>
          <p:nvPr/>
        </p:nvSpPr>
        <p:spPr>
          <a:xfrm>
            <a:off x="5039195" y="2530582"/>
            <a:ext cx="4072147" cy="1448924"/>
          </a:xfrm>
          <a:prstGeom prst="wedgeRoundRectCallout">
            <a:avLst>
              <a:gd name="adj1" fmla="val -84568"/>
              <a:gd name="adj2" fmla="val -50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the function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can't compute a valid result, it can return </a:t>
            </a:r>
            <a:r>
              <a:rPr kumimoji="0" lang="en-US" sz="2000" b="0" i="0" u="none" strike="noStrike" kern="1200" cap="none" spc="0" normalizeH="0" noProof="0" dirty="0" err="1">
                <a:ln>
                  <a:noFill/>
                </a:ln>
                <a:solidFill>
                  <a:srgbClr val="FFCDCD"/>
                </a:solidFill>
                <a:effectLst/>
                <a:uLnTx/>
                <a:uFillTx/>
                <a:latin typeface="Corbel" panose="020B0503020204020204" pitchFamily="34" charset="0"/>
                <a:ea typeface="+mn-ea"/>
                <a:cs typeface="+mn-cs"/>
              </a:rPr>
              <a:t>nullopt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which explicitly indicates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error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7" name="Speech Bubble: Rectangle with Corners Rounded 26">
            <a:extLst>
              <a:ext uri="{FF2B5EF4-FFF2-40B4-BE49-F238E27FC236}">
                <a16:creationId xmlns:a16="http://schemas.microsoft.com/office/drawing/2014/main" id="{C362E549-6E0D-47B4-B1FA-EC4649359584}"/>
              </a:ext>
            </a:extLst>
          </p:cNvPr>
          <p:cNvSpPr/>
          <p:nvPr/>
        </p:nvSpPr>
        <p:spPr>
          <a:xfrm>
            <a:off x="4529122" y="4339166"/>
            <a:ext cx="4072147" cy="1448924"/>
          </a:xfrm>
          <a:prstGeom prst="wedgeRoundRectCallout">
            <a:avLst>
              <a:gd name="adj1" fmla="val -82391"/>
              <a:gd name="adj2" fmla="val -77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Otherwise, we construct and return an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optional object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containing our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valid floating-point value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30" name="Speech Bubble: Rectangle with Corners Rounded 29">
            <a:extLst>
              <a:ext uri="{FF2B5EF4-FFF2-40B4-BE49-F238E27FC236}">
                <a16:creationId xmlns:a16="http://schemas.microsoft.com/office/drawing/2014/main" id="{2681A459-551D-48A9-9138-02211C48BE47}"/>
              </a:ext>
            </a:extLst>
          </p:cNvPr>
          <p:cNvSpPr/>
          <p:nvPr/>
        </p:nvSpPr>
        <p:spPr>
          <a:xfrm>
            <a:off x="5039195" y="4201105"/>
            <a:ext cx="4759503" cy="1448924"/>
          </a:xfrm>
          <a:prstGeom prst="wedgeRoundRectCallout">
            <a:avLst>
              <a:gd name="adj1" fmla="val -118231"/>
              <a:gd name="adj2" fmla="val 316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To check an optional,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we can treat the object like a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Boolean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If it contains a valid result, it'll evaluate to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true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2" name="Speech Bubble: Rectangle with Corners Rounded 31">
            <a:extLst>
              <a:ext uri="{FF2B5EF4-FFF2-40B4-BE49-F238E27FC236}">
                <a16:creationId xmlns:a16="http://schemas.microsoft.com/office/drawing/2014/main" id="{15982F62-19B8-4073-9383-1292B0A69C9E}"/>
              </a:ext>
            </a:extLst>
          </p:cNvPr>
          <p:cNvSpPr/>
          <p:nvPr/>
        </p:nvSpPr>
        <p:spPr>
          <a:xfrm>
            <a:off x="6628510" y="4092528"/>
            <a:ext cx="5086074" cy="1448924"/>
          </a:xfrm>
          <a:prstGeom prst="wedgeRoundRectCallout">
            <a:avLst>
              <a:gd name="adj1" fmla="val -80787"/>
              <a:gd name="adj2" fmla="val 438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pitchFamily="34" charset="0"/>
              </a:rPr>
              <a:t>We can then use the overloaded </a:t>
            </a:r>
            <a:r>
              <a:rPr lang="en-US" sz="2000" dirty="0">
                <a:solidFill>
                  <a:srgbClr val="FFCDCD"/>
                </a:solidFill>
                <a:latin typeface="Corbel" panose="020B0503020204020204" pitchFamily="34" charset="0"/>
              </a:rPr>
              <a:t>* operator </a:t>
            </a:r>
            <a:r>
              <a:rPr lang="en-US" sz="2000" dirty="0">
                <a:solidFill>
                  <a:prstClr val="white"/>
                </a:solidFill>
                <a:latin typeface="Corbel" panose="020B0503020204020204" pitchFamily="34" charset="0"/>
              </a:rPr>
              <a:t>to get the actual </a:t>
            </a:r>
            <a:r>
              <a:rPr lang="en-US" sz="2000" dirty="0">
                <a:solidFill>
                  <a:srgbClr val="00FFFF"/>
                </a:solidFill>
                <a:latin typeface="Corbel" panose="020B0503020204020204" pitchFamily="34" charset="0"/>
              </a:rPr>
              <a:t>float value </a:t>
            </a:r>
            <a:r>
              <a:rPr lang="en-US" sz="2000" dirty="0">
                <a:solidFill>
                  <a:prstClr val="white"/>
                </a:solidFill>
                <a:latin typeface="Corbel" panose="020B0503020204020204" pitchFamily="34" charset="0"/>
              </a:rPr>
              <a:t>embedded in the optional object.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80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xEl>
                                              <p:pRg st="9" end="9"/>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3">
                                            <p:txEl>
                                              <p:pRg st="10" end="10"/>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3">
                                            <p:txEl>
                                              <p:pRg st="11" end="11"/>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3">
                                            <p:txEl>
                                              <p:pRg st="12" end="12"/>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3">
                                            <p:txEl>
                                              <p:pRg st="13" end="13"/>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3">
                                            <p:txEl>
                                              <p:pRg st="14" end="14"/>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xEl>
                                              <p:pRg st="15" end="1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down)">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uiExpand="1" build="p" animBg="1"/>
      <p:bldP spid="23" grpId="0" animBg="1"/>
      <p:bldP spid="23" grpId="1" animBg="1"/>
      <p:bldP spid="25" grpId="0" animBg="1"/>
      <p:bldP spid="25" grpId="1" animBg="1"/>
      <p:bldP spid="27" grpId="0" animBg="1"/>
      <p:bldP spid="27" grpId="1" animBg="1"/>
      <p:bldP spid="30" grpId="0" animBg="1"/>
      <p:bldP spid="30" grpId="1" animBg="1"/>
      <p:bldP spid="32" grpId="0" animBg="1"/>
      <p:bldP spid="3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Optional Objects: Swift Example</a:t>
            </a:r>
          </a:p>
        </p:txBody>
      </p:sp>
      <p:sp>
        <p:nvSpPr>
          <p:cNvPr id="33" name="Rectangle 32">
            <a:extLst>
              <a:ext uri="{FF2B5EF4-FFF2-40B4-BE49-F238E27FC236}">
                <a16:creationId xmlns:a16="http://schemas.microsoft.com/office/drawing/2014/main" id="{5CC7CBB6-59E2-4B08-996B-8CE0FB66863C}"/>
              </a:ext>
            </a:extLst>
          </p:cNvPr>
          <p:cNvSpPr/>
          <p:nvPr/>
        </p:nvSpPr>
        <p:spPr>
          <a:xfrm>
            <a:off x="125962" y="1623527"/>
            <a:ext cx="6764695" cy="510232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Swift example</a:t>
            </a:r>
          </a:p>
          <a:p>
            <a:r>
              <a:rPr lang="en-US" sz="2000" dirty="0" err="1">
                <a:solidFill>
                  <a:schemeClr val="tx1"/>
                </a:solidFill>
                <a:latin typeface="Consolas" panose="020B0609020204030204" pitchFamily="49" charset="0"/>
              </a:rPr>
              <a:t>func</a:t>
            </a:r>
            <a:r>
              <a:rPr lang="en-US" sz="2000" dirty="0">
                <a:solidFill>
                  <a:schemeClr val="tx1"/>
                </a:solidFill>
                <a:latin typeface="Consolas" panose="020B0609020204030204" pitchFamily="49" charset="0"/>
              </a:rPr>
              <a:t> divide(a: Float, b: Float) -&gt; </a:t>
            </a:r>
            <a:r>
              <a:rPr lang="en-US" sz="2000" dirty="0">
                <a:solidFill>
                  <a:srgbClr val="0070C0"/>
                </a:solidFill>
                <a:latin typeface="Consolas" panose="020B0609020204030204" pitchFamily="49" charset="0"/>
              </a:rPr>
              <a:t>Float</a:t>
            </a:r>
            <a:r>
              <a:rPr lang="en-US" sz="2000" dirty="0">
                <a:solidFill>
                  <a:srgbClr val="7030A0"/>
                </a:solidFill>
                <a:latin typeface="Consolas" panose="020B0609020204030204" pitchFamily="49" charset="0"/>
              </a:rPr>
              <a:t>?</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if b == 0 {</a:t>
            </a:r>
          </a:p>
          <a:p>
            <a:r>
              <a:rPr lang="en-US" sz="2000" dirty="0">
                <a:solidFill>
                  <a:schemeClr val="tx1"/>
                </a:solidFill>
                <a:latin typeface="Consolas" panose="020B0609020204030204" pitchFamily="49" charset="0"/>
              </a:rPr>
              <a:t>      return </a:t>
            </a:r>
            <a:r>
              <a:rPr lang="en-US" sz="2000" dirty="0">
                <a:solidFill>
                  <a:srgbClr val="FF0000"/>
                </a:solidFill>
                <a:latin typeface="Consolas" panose="020B0609020204030204" pitchFamily="49" charset="0"/>
              </a:rPr>
              <a:t>nil</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return </a:t>
            </a:r>
            <a:r>
              <a:rPr lang="en-US" sz="2000" dirty="0">
                <a:solidFill>
                  <a:srgbClr val="00B050"/>
                </a:solidFill>
                <a:latin typeface="Consolas" panose="020B0609020204030204" pitchFamily="49" charset="0"/>
              </a:rPr>
              <a:t>a/b</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endParaRPr lang="en-US" sz="14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var opt: </a:t>
            </a:r>
            <a:r>
              <a:rPr lang="en-US" sz="2000" dirty="0">
                <a:solidFill>
                  <a:srgbClr val="0070C0"/>
                </a:solidFill>
                <a:latin typeface="Consolas" panose="020B0609020204030204" pitchFamily="49" charset="0"/>
              </a:rPr>
              <a:t>Float</a:t>
            </a:r>
            <a:r>
              <a:rPr lang="en-US" sz="2000" dirty="0">
                <a:solidFill>
                  <a:srgbClr val="7030A0"/>
                </a:solidFill>
                <a:latin typeface="Consolas" panose="020B0609020204030204" pitchFamily="49" charset="0"/>
              </a:rPr>
              <a: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opt = divide(a:10, b:20);</a:t>
            </a:r>
          </a:p>
          <a:p>
            <a:r>
              <a:rPr lang="en-US" sz="14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if opt != </a:t>
            </a:r>
            <a:r>
              <a:rPr lang="en-US" sz="2000" dirty="0">
                <a:solidFill>
                  <a:srgbClr val="FF0000"/>
                </a:solidFill>
                <a:latin typeface="Consolas" panose="020B0609020204030204" pitchFamily="49" charset="0"/>
              </a:rPr>
              <a:t>nil</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let </a:t>
            </a:r>
            <a:r>
              <a:rPr lang="en-US" sz="2000" dirty="0" err="1">
                <a:solidFill>
                  <a:schemeClr val="tx1"/>
                </a:solidFill>
                <a:latin typeface="Consolas" panose="020B0609020204030204" pitchFamily="49" charset="0"/>
              </a:rPr>
              <a:t>a_div_b</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Float</a:t>
            </a:r>
            <a:r>
              <a:rPr lang="en-US" sz="2000" dirty="0">
                <a:solidFill>
                  <a:schemeClr val="tx1"/>
                </a:solidFill>
                <a:latin typeface="Consolas" panose="020B0609020204030204" pitchFamily="49" charset="0"/>
              </a:rPr>
              <a:t> = opt</a:t>
            </a:r>
            <a:r>
              <a:rPr lang="en-US" sz="2000" dirty="0">
                <a:solidFill>
                  <a:srgbClr val="7030A0"/>
                </a:solidFill>
                <a:latin typeface="Consolas" panose="020B0609020204030204" pitchFamily="49" charset="0"/>
              </a:rPr>
              <a: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print("Result was: ", </a:t>
            </a:r>
            <a:r>
              <a:rPr lang="en-US" sz="2000" dirty="0" err="1">
                <a:solidFill>
                  <a:schemeClr val="tx1"/>
                </a:solidFill>
                <a:latin typeface="Consolas" panose="020B0609020204030204" pitchFamily="49" charset="0"/>
              </a:rPr>
              <a:t>a_div_b</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else {</a:t>
            </a:r>
          </a:p>
          <a:p>
            <a:r>
              <a:rPr lang="en-US" sz="2000" dirty="0">
                <a:solidFill>
                  <a:schemeClr val="tx1"/>
                </a:solidFill>
                <a:latin typeface="Consolas" panose="020B0609020204030204" pitchFamily="49" charset="0"/>
              </a:rPr>
              <a:t>  print ("Error result!")</a:t>
            </a:r>
          </a:p>
          <a:p>
            <a:r>
              <a:rPr lang="en-US" sz="2000" dirty="0">
                <a:solidFill>
                  <a:schemeClr val="tx1"/>
                </a:solidFill>
                <a:latin typeface="Consolas" panose="020B0609020204030204" pitchFamily="49" charset="0"/>
              </a:rPr>
              <a:t>}</a:t>
            </a:r>
          </a:p>
        </p:txBody>
      </p:sp>
      <p:sp>
        <p:nvSpPr>
          <p:cNvPr id="24" name="TextBox 23">
            <a:extLst>
              <a:ext uri="{FF2B5EF4-FFF2-40B4-BE49-F238E27FC236}">
                <a16:creationId xmlns:a16="http://schemas.microsoft.com/office/drawing/2014/main" id="{D3F55EED-41F7-4E9B-BC83-068F058383E6}"/>
              </a:ext>
            </a:extLst>
          </p:cNvPr>
          <p:cNvSpPr txBox="1"/>
          <p:nvPr/>
        </p:nvSpPr>
        <p:spPr>
          <a:xfrm>
            <a:off x="6956112" y="1867870"/>
            <a:ext cx="5130281" cy="707886"/>
          </a:xfrm>
          <a:prstGeom prst="rect">
            <a:avLst/>
          </a:prstGeom>
          <a:noFill/>
        </p:spPr>
        <p:txBody>
          <a:bodyPr wrap="square">
            <a:spAutoFit/>
          </a:bodyPr>
          <a:lstStyle/>
          <a:p>
            <a:pPr algn="ctr"/>
            <a:r>
              <a:rPr lang="en-US" sz="2000" dirty="0"/>
              <a:t>In Swift, </a:t>
            </a:r>
            <a:r>
              <a:rPr lang="en-US" sz="2000" dirty="0" err="1"/>
              <a:t>optionals</a:t>
            </a:r>
            <a:r>
              <a:rPr lang="en-US" sz="2000" dirty="0"/>
              <a:t> are a </a:t>
            </a:r>
            <a:r>
              <a:rPr lang="en-US" sz="2000" dirty="0">
                <a:solidFill>
                  <a:srgbClr val="FF0000"/>
                </a:solidFill>
              </a:rPr>
              <a:t>built-in</a:t>
            </a:r>
            <a:r>
              <a:rPr lang="en-US" sz="2000" dirty="0"/>
              <a:t> part of the language with </a:t>
            </a:r>
            <a:r>
              <a:rPr lang="en-US" sz="2000" dirty="0">
                <a:solidFill>
                  <a:srgbClr val="FF0000"/>
                </a:solidFill>
              </a:rPr>
              <a:t>dedicated syntax</a:t>
            </a:r>
            <a:r>
              <a:rPr lang="en-US" sz="2000" dirty="0"/>
              <a:t>!</a:t>
            </a:r>
          </a:p>
        </p:txBody>
      </p:sp>
      <p:sp>
        <p:nvSpPr>
          <p:cNvPr id="23" name="Speech Bubble: Rectangle with Corners Rounded 22">
            <a:extLst>
              <a:ext uri="{FF2B5EF4-FFF2-40B4-BE49-F238E27FC236}">
                <a16:creationId xmlns:a16="http://schemas.microsoft.com/office/drawing/2014/main" id="{0FC8ACB7-0630-4673-8EAC-23E8BDF0719D}"/>
              </a:ext>
            </a:extLst>
          </p:cNvPr>
          <p:cNvSpPr/>
          <p:nvPr/>
        </p:nvSpPr>
        <p:spPr>
          <a:xfrm>
            <a:off x="7190123" y="2907723"/>
            <a:ext cx="3225727" cy="1076714"/>
          </a:xfrm>
          <a:prstGeom prst="wedgeRoundRectCallout">
            <a:avLst>
              <a:gd name="adj1" fmla="val -92135"/>
              <a:gd name="adj2" fmla="val -1082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a:t>
            </a:r>
            <a:r>
              <a:rPr kumimoji="0" lang="en-US" sz="2000" b="0" i="0" u="none" strike="noStrike" kern="1200" cap="none" spc="0" normalizeH="0" baseline="0" noProof="0" dirty="0">
                <a:ln>
                  <a:noFill/>
                </a:ln>
                <a:solidFill>
                  <a:srgbClr val="D5B8EA"/>
                </a:solidFill>
                <a:effectLst/>
                <a:uLnTx/>
                <a:uFillTx/>
                <a:latin typeface="Corbel" panose="020B0503020204020204" pitchFamily="34" charset="0"/>
                <a:ea typeface="+mn-ea"/>
                <a:cs typeface="+mn-cs"/>
              </a:rPr>
              <a: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indicates that this function return type is an </a:t>
            </a:r>
            <a:r>
              <a:rPr kumimoji="0" lang="en-US" sz="2000" b="0" i="0" u="none" strike="noStrike" kern="1200" cap="none" spc="0" normalizeH="0" baseline="0" noProof="0" dirty="0">
                <a:ln>
                  <a:noFill/>
                </a:ln>
                <a:solidFill>
                  <a:srgbClr val="D5B8EA"/>
                </a:solidFill>
                <a:effectLst/>
                <a:uLnTx/>
                <a:uFillTx/>
                <a:latin typeface="Corbel" panose="020B0503020204020204" pitchFamily="34" charset="0"/>
                <a:ea typeface="+mn-ea"/>
                <a:cs typeface="+mn-cs"/>
              </a:rPr>
              <a:t>optional</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float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value.</a:t>
            </a:r>
          </a:p>
        </p:txBody>
      </p:sp>
      <p:sp>
        <p:nvSpPr>
          <p:cNvPr id="11" name="Speech Bubble: Rectangle with Corners Rounded 10">
            <a:extLst>
              <a:ext uri="{FF2B5EF4-FFF2-40B4-BE49-F238E27FC236}">
                <a16:creationId xmlns:a16="http://schemas.microsoft.com/office/drawing/2014/main" id="{E7FD2471-D798-4BF4-9FF8-7A447F0AADCB}"/>
              </a:ext>
            </a:extLst>
          </p:cNvPr>
          <p:cNvSpPr/>
          <p:nvPr/>
        </p:nvSpPr>
        <p:spPr>
          <a:xfrm>
            <a:off x="3877534" y="2646920"/>
            <a:ext cx="3689591" cy="1136643"/>
          </a:xfrm>
          <a:prstGeom prst="wedgeRoundRectCallout">
            <a:avLst>
              <a:gd name="adj1" fmla="val -85655"/>
              <a:gd name="adj2" fmla="val -398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 return value of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nil</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creates an optional that represents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error result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2" name="Speech Bubble: Rectangle with Corners Rounded 11">
            <a:extLst>
              <a:ext uri="{FF2B5EF4-FFF2-40B4-BE49-F238E27FC236}">
                <a16:creationId xmlns:a16="http://schemas.microsoft.com/office/drawing/2014/main" id="{15ACEB6B-641D-4F9C-9115-E119DAB0EFB4}"/>
              </a:ext>
            </a:extLst>
          </p:cNvPr>
          <p:cNvSpPr/>
          <p:nvPr/>
        </p:nvSpPr>
        <p:spPr>
          <a:xfrm>
            <a:off x="3651156" y="3363821"/>
            <a:ext cx="3689591" cy="1136643"/>
          </a:xfrm>
          <a:prstGeom prst="wedgeRoundRectCallout">
            <a:avLst>
              <a:gd name="adj1" fmla="val -85655"/>
              <a:gd name="adj2" fmla="val -398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 return value of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anything else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creates an optional that represents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valid 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3" name="Speech Bubble: Rectangle with Corners Rounded 12">
            <a:extLst>
              <a:ext uri="{FF2B5EF4-FFF2-40B4-BE49-F238E27FC236}">
                <a16:creationId xmlns:a16="http://schemas.microsoft.com/office/drawing/2014/main" id="{EC653935-A260-45AB-80A5-6334568BBA7C}"/>
              </a:ext>
            </a:extLst>
          </p:cNvPr>
          <p:cNvSpPr/>
          <p:nvPr/>
        </p:nvSpPr>
        <p:spPr>
          <a:xfrm>
            <a:off x="4405159" y="3816809"/>
            <a:ext cx="3689591" cy="1136643"/>
          </a:xfrm>
          <a:prstGeom prst="wedgeRoundRectCallout">
            <a:avLst>
              <a:gd name="adj1" fmla="val -118278"/>
              <a:gd name="adj2" fmla="val 422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 how we test if an optional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holds a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valid 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solidFill>
                <a:prstClr val="white"/>
              </a:solidFill>
              <a:latin typeface="Corbel" panose="020B0503020204020204" pitchFamily="34" charset="0"/>
            </a:endParaRPr>
          </a:p>
          <a:p>
            <a:pPr lvl="0" algn="ctr">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If it's not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nil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it's </a:t>
            </a:r>
            <a:r>
              <a:rPr lang="en-US" sz="2000" dirty="0">
                <a:solidFill>
                  <a:schemeClr val="accent6">
                    <a:lumMod val="40000"/>
                    <a:lumOff val="60000"/>
                  </a:schemeClr>
                </a:solidFill>
                <a:latin typeface="Corbel" panose="020B0503020204020204" pitchFamily="34" charset="0"/>
              </a:rPr>
              <a:t>valid</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4" name="Speech Bubble: Rectangle with Corners Rounded 13">
            <a:extLst>
              <a:ext uri="{FF2B5EF4-FFF2-40B4-BE49-F238E27FC236}">
                <a16:creationId xmlns:a16="http://schemas.microsoft.com/office/drawing/2014/main" id="{72E4D890-272F-4E04-8C8A-7BB15C9A4306}"/>
              </a:ext>
            </a:extLst>
          </p:cNvPr>
          <p:cNvSpPr/>
          <p:nvPr/>
        </p:nvSpPr>
        <p:spPr>
          <a:xfrm>
            <a:off x="6530984" y="4254333"/>
            <a:ext cx="3689591" cy="1136643"/>
          </a:xfrm>
          <a:prstGeom prst="wedgeRoundRectCallout">
            <a:avLst>
              <a:gd name="adj1" fmla="val -118278"/>
              <a:gd name="adj2" fmla="val 422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 how we </a:t>
            </a:r>
            <a:r>
              <a:rPr kumimoji="0" lang="en-US" sz="2000" b="0" i="0" u="none" strike="noStrike" kern="1200" cap="none" spc="0" normalizeH="0" baseline="0" noProof="0" dirty="0">
                <a:ln>
                  <a:noFill/>
                </a:ln>
                <a:solidFill>
                  <a:srgbClr val="F3EBF9"/>
                </a:solidFill>
                <a:effectLst/>
                <a:uLnTx/>
                <a:uFillTx/>
                <a:latin typeface="Corbel" panose="020B0503020204020204" pitchFamily="34" charset="0"/>
                <a:ea typeface="+mn-ea"/>
                <a:cs typeface="+mn-cs"/>
              </a:rPr>
              <a:t>"unwrap"</a:t>
            </a:r>
            <a:r>
              <a:rPr kumimoji="0" lang="en-US" sz="2000" b="0" i="0" u="none" strike="noStrike" kern="1200" cap="none" spc="0" normalizeH="0" noProof="0" dirty="0">
                <a:ln>
                  <a:noFill/>
                </a:ln>
                <a:solidFill>
                  <a:srgbClr val="F3EBF9"/>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the optional to get </a:t>
            </a:r>
            <a:r>
              <a:rPr lang="en-US" sz="2000" dirty="0">
                <a:solidFill>
                  <a:prstClr val="white"/>
                </a:solidFill>
                <a:latin typeface="Corbel" panose="020B0503020204020204" pitchFamily="34" charset="0"/>
              </a:rPr>
              <a:t>the </a:t>
            </a:r>
            <a:r>
              <a:rPr lang="en-US" sz="2000" dirty="0">
                <a:solidFill>
                  <a:schemeClr val="accent6">
                    <a:lumMod val="40000"/>
                    <a:lumOff val="60000"/>
                  </a:schemeClr>
                </a:solidFill>
                <a:latin typeface="Corbel" panose="020B0503020204020204" pitchFamily="34" charset="0"/>
              </a:rPr>
              <a:t>valid value </a:t>
            </a:r>
            <a:r>
              <a:rPr lang="en-US" sz="2000" dirty="0">
                <a:solidFill>
                  <a:prstClr val="white"/>
                </a:solidFill>
                <a:latin typeface="Corbel" panose="020B0503020204020204" pitchFamily="34" charset="0"/>
              </a:rPr>
              <a:t>contained inside of it.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5" name="Speech Bubble: Rectangle with Corners Rounded 14">
            <a:extLst>
              <a:ext uri="{FF2B5EF4-FFF2-40B4-BE49-F238E27FC236}">
                <a16:creationId xmlns:a16="http://schemas.microsoft.com/office/drawing/2014/main" id="{04B61075-5737-485A-A4BA-4E14A37CE59F}"/>
              </a:ext>
            </a:extLst>
          </p:cNvPr>
          <p:cNvSpPr/>
          <p:nvPr/>
        </p:nvSpPr>
        <p:spPr>
          <a:xfrm>
            <a:off x="3578067" y="3048667"/>
            <a:ext cx="3689591" cy="1136643"/>
          </a:xfrm>
          <a:prstGeom prst="wedgeRoundRectCallout">
            <a:avLst>
              <a:gd name="adj1" fmla="val -93242"/>
              <a:gd name="adj2" fmla="val 1394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Notice that </a:t>
            </a:r>
            <a:r>
              <a:rPr kumimoji="0" lang="en-US" sz="2000" b="0" i="0" u="none" strike="noStrike" kern="1200" cap="none" spc="0" normalizeH="0" baseline="0" noProof="0" dirty="0" err="1">
                <a:ln>
                  <a:noFill/>
                </a:ln>
                <a:solidFill>
                  <a:srgbClr val="FFCDCD"/>
                </a:solidFill>
                <a:effectLst/>
                <a:uLnTx/>
                <a:uFillTx/>
                <a:latin typeface="Corbel" panose="020B0503020204020204" pitchFamily="34" charset="0"/>
                <a:ea typeface="+mn-ea"/>
                <a:cs typeface="+mn-cs"/>
              </a:rPr>
              <a:t>a_div_b</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is 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accent6">
                    <a:lumMod val="60000"/>
                    <a:lumOff val="40000"/>
                  </a:schemeClr>
                </a:solidFill>
                <a:effectLst/>
                <a:uLnTx/>
                <a:uFillTx/>
                <a:latin typeface="Corbel" panose="020B0503020204020204" pitchFamily="34" charset="0"/>
                <a:ea typeface="+mn-ea"/>
                <a:cs typeface="+mn-cs"/>
              </a:rPr>
              <a:t>regular float 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not an optional!</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6" name="Speech Bubble: Rectangle with Corners Rounded 15">
            <a:extLst>
              <a:ext uri="{FF2B5EF4-FFF2-40B4-BE49-F238E27FC236}">
                <a16:creationId xmlns:a16="http://schemas.microsoft.com/office/drawing/2014/main" id="{7186A7D3-BAAB-4784-AB29-ADB40F61B475}"/>
              </a:ext>
            </a:extLst>
          </p:cNvPr>
          <p:cNvSpPr/>
          <p:nvPr/>
        </p:nvSpPr>
        <p:spPr>
          <a:xfrm>
            <a:off x="3387343" y="2733513"/>
            <a:ext cx="3689591" cy="1136643"/>
          </a:xfrm>
          <a:prstGeom prst="wedgeRoundRectCallout">
            <a:avLst>
              <a:gd name="adj1" fmla="val -114105"/>
              <a:gd name="adj2" fmla="val 656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defines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 variable that can hold an </a:t>
            </a:r>
            <a:r>
              <a:rPr lang="en-US" sz="2000" dirty="0">
                <a:solidFill>
                  <a:srgbClr val="D5B8EA"/>
                </a:solidFill>
                <a:latin typeface="Corbel" panose="020B0503020204020204" pitchFamily="34" charset="0"/>
              </a:rPr>
              <a:t>optional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result.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18940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xEl>
                                              <p:pRg st="11" end="1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xEl>
                                              <p:pRg st="12" end="12"/>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xEl>
                                              <p:pRg st="13" end="1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1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down)">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xEl>
                                              <p:pRg st="14" end="14"/>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3">
                                            <p:txEl>
                                              <p:pRg st="15" end="15"/>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xEl>
                                              <p:pRg st="16" end="16"/>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wipe(down)">
                                      <p:cBhvr>
                                        <p:cTn id="115" dur="500"/>
                                        <p:tgtEl>
                                          <p:spTgt spid="15"/>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P spid="24" grpId="0"/>
      <p:bldP spid="23" grpId="0" animBg="1"/>
      <p:bldP spid="23"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Result Objects: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195361" y="5041810"/>
            <a:ext cx="955205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result objects, can you ensure that errors returned by a function will be properly checked and handled by the caller?</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44026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result objects, how would you handle error propagation and pass errors/details up the function call stack?</a:t>
            </a:r>
          </a:p>
        </p:txBody>
      </p:sp>
      <p:sp>
        <p:nvSpPr>
          <p:cNvPr id="10" name="Rectangle 9">
            <a:extLst>
              <a:ext uri="{FF2B5EF4-FFF2-40B4-BE49-F238E27FC236}">
                <a16:creationId xmlns:a16="http://schemas.microsoft.com/office/drawing/2014/main" id="{72ACDF72-B572-4A8C-890A-3E859BB7C15C}"/>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096D6826-F669-4A89-A26D-F8DDEF17D9E1}"/>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82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err="1"/>
              <a:t>Optionals</a:t>
            </a:r>
            <a:endParaRPr lang="en-US" sz="3600" dirty="0"/>
          </a:p>
        </p:txBody>
      </p:sp>
      <p:sp>
        <p:nvSpPr>
          <p:cNvPr id="33" name="Rectangle 32">
            <a:extLst>
              <a:ext uri="{FF2B5EF4-FFF2-40B4-BE49-F238E27FC236}">
                <a16:creationId xmlns:a16="http://schemas.microsoft.com/office/drawing/2014/main" id="{5CC7CBB6-59E2-4B08-996B-8CE0FB66863C}"/>
              </a:ext>
            </a:extLst>
          </p:cNvPr>
          <p:cNvSpPr/>
          <p:nvPr/>
        </p:nvSpPr>
        <p:spPr>
          <a:xfrm>
            <a:off x="125961" y="2012028"/>
            <a:ext cx="6764695" cy="444496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Haskell example</a:t>
            </a:r>
          </a:p>
          <a:p>
            <a:endParaRPr lang="en-US" sz="105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mydiv</a:t>
            </a:r>
            <a:r>
              <a:rPr lang="en-US" sz="2000" dirty="0">
                <a:solidFill>
                  <a:schemeClr val="tx1"/>
                </a:solidFill>
                <a:latin typeface="Consolas" panose="020B0609020204030204" pitchFamily="49" charset="0"/>
              </a:rPr>
              <a:t> :: Double -&gt; Double -&gt; </a:t>
            </a:r>
            <a:r>
              <a:rPr lang="en-US" sz="2000" dirty="0">
                <a:solidFill>
                  <a:srgbClr val="7030A0"/>
                </a:solidFill>
                <a:latin typeface="Consolas" panose="020B0609020204030204" pitchFamily="49" charset="0"/>
              </a:rPr>
              <a:t>Maybe</a:t>
            </a:r>
            <a:r>
              <a:rPr lang="en-US" sz="2000" dirty="0">
                <a:solidFill>
                  <a:schemeClr val="tx1"/>
                </a:solidFill>
                <a:latin typeface="Consolas" panose="020B0609020204030204" pitchFamily="49" charset="0"/>
              </a:rPr>
              <a:t> Double</a:t>
            </a:r>
          </a:p>
          <a:p>
            <a:r>
              <a:rPr lang="en-US" sz="2000" dirty="0" err="1">
                <a:solidFill>
                  <a:schemeClr val="tx1"/>
                </a:solidFill>
                <a:latin typeface="Consolas" panose="020B0609020204030204" pitchFamily="49" charset="0"/>
              </a:rPr>
              <a:t>mydiv</a:t>
            </a:r>
            <a:r>
              <a:rPr lang="en-US" sz="2000" dirty="0">
                <a:solidFill>
                  <a:schemeClr val="tx1"/>
                </a:solidFill>
                <a:latin typeface="Consolas" panose="020B0609020204030204" pitchFamily="49" charset="0"/>
              </a:rPr>
              <a:t> _ 0 = </a:t>
            </a:r>
            <a:r>
              <a:rPr lang="en-US" sz="2000" dirty="0">
                <a:solidFill>
                  <a:srgbClr val="FF0000"/>
                </a:solidFill>
                <a:latin typeface="Consolas" panose="020B0609020204030204" pitchFamily="49" charset="0"/>
              </a:rPr>
              <a:t>Nothing</a:t>
            </a:r>
            <a:endParaRPr lang="en-US" sz="2000" dirty="0">
              <a:solidFill>
                <a:schemeClr val="tx1"/>
              </a:solidFill>
              <a:latin typeface="Consolas" panose="020B0609020204030204" pitchFamily="49" charset="0"/>
            </a:endParaRPr>
          </a:p>
          <a:p>
            <a:r>
              <a:rPr lang="en-US" sz="2000" dirty="0" err="1">
                <a:solidFill>
                  <a:schemeClr val="tx1"/>
                </a:solidFill>
                <a:latin typeface="Consolas" panose="020B0609020204030204" pitchFamily="49" charset="0"/>
              </a:rPr>
              <a:t>mydiv</a:t>
            </a:r>
            <a:r>
              <a:rPr lang="en-US" sz="2000" dirty="0">
                <a:solidFill>
                  <a:schemeClr val="tx1"/>
                </a:solidFill>
                <a:latin typeface="Consolas" panose="020B0609020204030204" pitchFamily="49" charset="0"/>
              </a:rPr>
              <a:t> x y = </a:t>
            </a:r>
            <a:r>
              <a:rPr lang="en-US" sz="2000" dirty="0">
                <a:solidFill>
                  <a:srgbClr val="00B050"/>
                </a:solidFill>
                <a:latin typeface="Consolas" panose="020B0609020204030204" pitchFamily="49" charset="0"/>
              </a:rPr>
              <a:t>Just</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(x / y)</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main :: IO ()</a:t>
            </a:r>
          </a:p>
          <a:p>
            <a:r>
              <a:rPr lang="en-US" sz="2000" dirty="0">
                <a:solidFill>
                  <a:schemeClr val="tx1"/>
                </a:solidFill>
                <a:latin typeface="Consolas" panose="020B0609020204030204" pitchFamily="49" charset="0"/>
              </a:rPr>
              <a:t>main = do</a:t>
            </a:r>
          </a:p>
          <a:p>
            <a:r>
              <a:rPr lang="en-US" sz="2000" dirty="0">
                <a:solidFill>
                  <a:schemeClr val="tx1"/>
                </a:solidFill>
                <a:latin typeface="Consolas" panose="020B0609020204030204" pitchFamily="49" charset="0"/>
              </a:rPr>
              <a:t>  -- some code to get a numerator and </a:t>
            </a:r>
          </a:p>
          <a:p>
            <a:r>
              <a:rPr lang="en-US" sz="2000" dirty="0">
                <a:solidFill>
                  <a:schemeClr val="tx1"/>
                </a:solidFill>
                <a:latin typeface="Consolas" panose="020B0609020204030204" pitchFamily="49" charset="0"/>
              </a:rPr>
              <a:t>  -- denominator from the user...</a:t>
            </a:r>
          </a:p>
          <a:p>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  let opt = </a:t>
            </a:r>
            <a:r>
              <a:rPr lang="en-US" sz="2000" dirty="0" err="1">
                <a:solidFill>
                  <a:schemeClr val="tx1"/>
                </a:solidFill>
                <a:latin typeface="Consolas" panose="020B0609020204030204" pitchFamily="49" charset="0"/>
              </a:rPr>
              <a:t>mydiv</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numer</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denom</a:t>
            </a:r>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  case opt of</a:t>
            </a:r>
          </a:p>
          <a:p>
            <a:r>
              <a:rPr lang="en-US" sz="2000" dirty="0">
                <a:solidFill>
                  <a:schemeClr val="tx1"/>
                </a:solidFill>
                <a:latin typeface="Consolas" panose="020B0609020204030204" pitchFamily="49" charset="0"/>
              </a:rPr>
              <a:t>   </a:t>
            </a:r>
            <a:r>
              <a:rPr lang="en-US" sz="2000" dirty="0">
                <a:solidFill>
                  <a:srgbClr val="00B050"/>
                </a:solidFill>
                <a:latin typeface="Consolas" panose="020B0609020204030204" pitchFamily="49" charset="0"/>
              </a:rPr>
              <a:t>Just</a:t>
            </a:r>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r</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putStrLn</a:t>
            </a:r>
            <a:r>
              <a:rPr lang="en-US" sz="2000" dirty="0">
                <a:solidFill>
                  <a:schemeClr val="tx1"/>
                </a:solidFill>
                <a:latin typeface="Consolas" panose="020B0609020204030204" pitchFamily="49" charset="0"/>
              </a:rPr>
              <a:t> (show </a:t>
            </a:r>
            <a:r>
              <a:rPr lang="en-US" sz="2000" dirty="0">
                <a:solidFill>
                  <a:srgbClr val="0070C0"/>
                </a:solidFill>
                <a:latin typeface="Consolas" panose="020B0609020204030204" pitchFamily="49" charset="0"/>
              </a:rPr>
              <a:t>r</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Nothing</a:t>
            </a:r>
            <a:r>
              <a:rPr lang="en-US" sz="2000" dirty="0">
                <a:solidFill>
                  <a:schemeClr val="tx1"/>
                </a:solidFill>
                <a:latin typeface="Consolas" panose="020B0609020204030204" pitchFamily="49" charset="0"/>
              </a:rPr>
              <a:t> -&gt; </a:t>
            </a:r>
            <a:r>
              <a:rPr lang="en-US" sz="2000" dirty="0" err="1">
                <a:solidFill>
                  <a:schemeClr val="tx1"/>
                </a:solidFill>
                <a:latin typeface="Consolas" panose="020B0609020204030204" pitchFamily="49" charset="0"/>
              </a:rPr>
              <a:t>putStrLn</a:t>
            </a:r>
            <a:r>
              <a:rPr lang="en-US" sz="2000" dirty="0">
                <a:solidFill>
                  <a:schemeClr val="tx1"/>
                </a:solidFill>
                <a:latin typeface="Consolas" panose="020B0609020204030204" pitchFamily="49" charset="0"/>
              </a:rPr>
              <a:t> "Invalid result!"</a:t>
            </a:r>
          </a:p>
        </p:txBody>
      </p:sp>
      <p:sp>
        <p:nvSpPr>
          <p:cNvPr id="24" name="TextBox 23">
            <a:extLst>
              <a:ext uri="{FF2B5EF4-FFF2-40B4-BE49-F238E27FC236}">
                <a16:creationId xmlns:a16="http://schemas.microsoft.com/office/drawing/2014/main" id="{D3F55EED-41F7-4E9B-BC83-068F058383E6}"/>
              </a:ext>
            </a:extLst>
          </p:cNvPr>
          <p:cNvSpPr txBox="1"/>
          <p:nvPr/>
        </p:nvSpPr>
        <p:spPr>
          <a:xfrm>
            <a:off x="7094656" y="1893609"/>
            <a:ext cx="4862524" cy="707886"/>
          </a:xfrm>
          <a:prstGeom prst="rect">
            <a:avLst/>
          </a:prstGeom>
          <a:noFill/>
        </p:spPr>
        <p:txBody>
          <a:bodyPr wrap="square">
            <a:spAutoFit/>
          </a:bodyPr>
          <a:lstStyle/>
          <a:p>
            <a:pPr algn="ctr"/>
            <a:r>
              <a:rPr lang="en-US" sz="2000" dirty="0"/>
              <a:t>Haskell implements </a:t>
            </a:r>
            <a:r>
              <a:rPr lang="en-US" sz="2000" dirty="0" err="1"/>
              <a:t>optionals</a:t>
            </a:r>
            <a:r>
              <a:rPr lang="en-US" sz="2000" dirty="0"/>
              <a:t> using </a:t>
            </a:r>
            <a:r>
              <a:rPr lang="en-US" sz="2000" dirty="0">
                <a:solidFill>
                  <a:srgbClr val="FF0000"/>
                </a:solidFill>
              </a:rPr>
              <a:t>Algebraic Data Types</a:t>
            </a:r>
            <a:r>
              <a:rPr lang="en-US" sz="2000" dirty="0"/>
              <a:t>!</a:t>
            </a:r>
          </a:p>
        </p:txBody>
      </p:sp>
      <p:sp>
        <p:nvSpPr>
          <p:cNvPr id="22" name="TextBox 21">
            <a:extLst>
              <a:ext uri="{FF2B5EF4-FFF2-40B4-BE49-F238E27FC236}">
                <a16:creationId xmlns:a16="http://schemas.microsoft.com/office/drawing/2014/main" id="{FAB84ACE-A6CB-434F-BB28-5D12812A540F}"/>
              </a:ext>
            </a:extLst>
          </p:cNvPr>
          <p:cNvSpPr txBox="1"/>
          <p:nvPr/>
        </p:nvSpPr>
        <p:spPr>
          <a:xfrm>
            <a:off x="923225" y="759284"/>
            <a:ext cx="10464788" cy="830997"/>
          </a:xfrm>
          <a:prstGeom prst="rect">
            <a:avLst/>
          </a:prstGeom>
          <a:noFill/>
        </p:spPr>
        <p:txBody>
          <a:bodyPr wrap="square">
            <a:spAutoFit/>
          </a:bodyPr>
          <a:lstStyle/>
          <a:p>
            <a:pPr algn="ctr"/>
            <a:r>
              <a:rPr lang="en-US" sz="2400" dirty="0"/>
              <a:t>An "Optional" object can be used by a function to return a single result that can represent either a valid value or a generic failure.   </a:t>
            </a:r>
          </a:p>
        </p:txBody>
      </p:sp>
      <p:sp>
        <p:nvSpPr>
          <p:cNvPr id="17" name="Rectangle 16">
            <a:extLst>
              <a:ext uri="{FF2B5EF4-FFF2-40B4-BE49-F238E27FC236}">
                <a16:creationId xmlns:a16="http://schemas.microsoft.com/office/drawing/2014/main" id="{40F5DF43-D219-4010-B80C-28D33171D55E}"/>
              </a:ext>
            </a:extLst>
          </p:cNvPr>
          <p:cNvSpPr/>
          <p:nvPr/>
        </p:nvSpPr>
        <p:spPr>
          <a:xfrm>
            <a:off x="125961" y="773993"/>
            <a:ext cx="6764695" cy="1094612"/>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Definition of the Maybe optional type</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data </a:t>
            </a:r>
            <a:r>
              <a:rPr lang="en-US" sz="2000" dirty="0">
                <a:solidFill>
                  <a:srgbClr val="7030A0"/>
                </a:solidFill>
                <a:latin typeface="Consolas" panose="020B0609020204030204" pitchFamily="49" charset="0"/>
              </a:rPr>
              <a:t>Maybe</a:t>
            </a:r>
            <a:r>
              <a:rPr lang="en-US" sz="2000" dirty="0">
                <a:solidFill>
                  <a:schemeClr val="tx1"/>
                </a:solidFill>
                <a:latin typeface="Consolas" panose="020B0609020204030204" pitchFamily="49" charset="0"/>
              </a:rPr>
              <a:t> a = </a:t>
            </a:r>
            <a:r>
              <a:rPr lang="en-US" sz="2000" dirty="0">
                <a:solidFill>
                  <a:srgbClr val="00B050"/>
                </a:solidFill>
                <a:latin typeface="Consolas" panose="020B0609020204030204" pitchFamily="49" charset="0"/>
              </a:rPr>
              <a:t>Just </a:t>
            </a:r>
            <a:r>
              <a:rPr lang="en-US" sz="2000" dirty="0">
                <a:solidFill>
                  <a:srgbClr val="0070C0"/>
                </a:solidFill>
                <a:latin typeface="Consolas" panose="020B0609020204030204" pitchFamily="49" charset="0"/>
              </a:rPr>
              <a:t>a</a:t>
            </a:r>
            <a:r>
              <a:rPr lang="en-US" sz="2000" dirty="0">
                <a:solidFill>
                  <a:schemeClr val="tx1"/>
                </a:solidFill>
                <a:latin typeface="Consolas" panose="020B0609020204030204" pitchFamily="49" charset="0"/>
              </a:rPr>
              <a:t> | </a:t>
            </a:r>
            <a:r>
              <a:rPr lang="en-US" sz="2000" dirty="0">
                <a:solidFill>
                  <a:srgbClr val="FF0000"/>
                </a:solidFill>
                <a:latin typeface="Consolas" panose="020B0609020204030204" pitchFamily="49" charset="0"/>
              </a:rPr>
              <a:t>Nothing</a:t>
            </a:r>
          </a:p>
        </p:txBody>
      </p:sp>
      <p:sp>
        <p:nvSpPr>
          <p:cNvPr id="18" name="TextBox 17">
            <a:extLst>
              <a:ext uri="{FF2B5EF4-FFF2-40B4-BE49-F238E27FC236}">
                <a16:creationId xmlns:a16="http://schemas.microsoft.com/office/drawing/2014/main" id="{A20F7C73-4453-455B-9632-4394F3EBA9C0}"/>
              </a:ext>
            </a:extLst>
          </p:cNvPr>
          <p:cNvSpPr txBox="1"/>
          <p:nvPr/>
        </p:nvSpPr>
        <p:spPr>
          <a:xfrm>
            <a:off x="7117035" y="2779808"/>
            <a:ext cx="4862524" cy="1015663"/>
          </a:xfrm>
          <a:prstGeom prst="rect">
            <a:avLst/>
          </a:prstGeom>
          <a:noFill/>
        </p:spPr>
        <p:txBody>
          <a:bodyPr wrap="square">
            <a:spAutoFit/>
          </a:bodyPr>
          <a:lstStyle/>
          <a:p>
            <a:pPr algn="ctr"/>
            <a:r>
              <a:rPr lang="en-US" sz="2000" dirty="0"/>
              <a:t>Its optional type is called </a:t>
            </a:r>
            <a:r>
              <a:rPr lang="en-US" sz="2000" dirty="0">
                <a:solidFill>
                  <a:srgbClr val="7030A0"/>
                </a:solidFill>
              </a:rPr>
              <a:t>Maybe</a:t>
            </a:r>
            <a:r>
              <a:rPr lang="en-US" sz="2000" dirty="0"/>
              <a:t>, and it consists of one </a:t>
            </a:r>
            <a:r>
              <a:rPr lang="en-US" sz="2000" dirty="0">
                <a:solidFill>
                  <a:srgbClr val="00B050"/>
                </a:solidFill>
              </a:rPr>
              <a:t>variant</a:t>
            </a:r>
            <a:r>
              <a:rPr lang="en-US" sz="2000" dirty="0"/>
              <a:t> to hold a </a:t>
            </a:r>
            <a:r>
              <a:rPr lang="en-US" sz="2000" dirty="0">
                <a:solidFill>
                  <a:srgbClr val="0070C0"/>
                </a:solidFill>
              </a:rPr>
              <a:t>valid value</a:t>
            </a:r>
            <a:r>
              <a:rPr lang="en-US" sz="2000" dirty="0"/>
              <a:t>, and one </a:t>
            </a:r>
            <a:r>
              <a:rPr lang="en-US" sz="2000" dirty="0">
                <a:solidFill>
                  <a:srgbClr val="FF0000"/>
                </a:solidFill>
              </a:rPr>
              <a:t>variant</a:t>
            </a:r>
            <a:r>
              <a:rPr lang="en-US" sz="2000" dirty="0"/>
              <a:t> that represents an </a:t>
            </a:r>
            <a:r>
              <a:rPr lang="en-US" sz="2000" dirty="0">
                <a:solidFill>
                  <a:srgbClr val="FF0000"/>
                </a:solidFill>
              </a:rPr>
              <a:t>error</a:t>
            </a:r>
            <a:r>
              <a:rPr lang="en-US" sz="2000" dirty="0"/>
              <a:t>.</a:t>
            </a:r>
          </a:p>
        </p:txBody>
      </p:sp>
      <p:sp>
        <p:nvSpPr>
          <p:cNvPr id="13" name="Speech Bubble: Rectangle with Corners Rounded 12">
            <a:extLst>
              <a:ext uri="{FF2B5EF4-FFF2-40B4-BE49-F238E27FC236}">
                <a16:creationId xmlns:a16="http://schemas.microsoft.com/office/drawing/2014/main" id="{EC653935-A260-45AB-80A5-6334568BBA7C}"/>
              </a:ext>
            </a:extLst>
          </p:cNvPr>
          <p:cNvSpPr/>
          <p:nvPr/>
        </p:nvSpPr>
        <p:spPr>
          <a:xfrm>
            <a:off x="5449743" y="305033"/>
            <a:ext cx="3689591" cy="1136643"/>
          </a:xfrm>
          <a:prstGeom prst="wedgeRoundRectCallout">
            <a:avLst>
              <a:gd name="adj1" fmla="val -110186"/>
              <a:gd name="adj2" fmla="val 533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you recall, this defines a data type called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Maybe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with two variants: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Just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Nothing</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19" name="Speech Bubble: Rectangle with Corners Rounded 18">
            <a:extLst>
              <a:ext uri="{FF2B5EF4-FFF2-40B4-BE49-F238E27FC236}">
                <a16:creationId xmlns:a16="http://schemas.microsoft.com/office/drawing/2014/main" id="{B201B945-BC23-4D74-8CD1-59E307C3C03B}"/>
              </a:ext>
            </a:extLst>
          </p:cNvPr>
          <p:cNvSpPr/>
          <p:nvPr/>
        </p:nvSpPr>
        <p:spPr>
          <a:xfrm>
            <a:off x="6642506" y="3710970"/>
            <a:ext cx="3689591" cy="1549938"/>
          </a:xfrm>
          <a:prstGeom prst="wedgeRoundRectCallout">
            <a:avLst>
              <a:gd name="adj1" fmla="val -103864"/>
              <a:gd name="adj2" fmla="val -107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Our division function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takes in two doubles and returns an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optional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that holds a Double if the operation was successful!</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20" name="Speech Bubble: Rectangle with Corners Rounded 19">
            <a:extLst>
              <a:ext uri="{FF2B5EF4-FFF2-40B4-BE49-F238E27FC236}">
                <a16:creationId xmlns:a16="http://schemas.microsoft.com/office/drawing/2014/main" id="{317D7D94-D7F9-42FA-B79F-68071CC57A58}"/>
              </a:ext>
            </a:extLst>
          </p:cNvPr>
          <p:cNvSpPr/>
          <p:nvPr/>
        </p:nvSpPr>
        <p:spPr>
          <a:xfrm>
            <a:off x="4481105" y="2716806"/>
            <a:ext cx="3100208" cy="1256978"/>
          </a:xfrm>
          <a:prstGeom prst="wedgeRoundRectCallout">
            <a:avLst>
              <a:gd name="adj1" fmla="val -99049"/>
              <a:gd name="adj2" fmla="val -286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we try</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to divide by zero, then we return the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Nothing</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(error) variant.</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21" name="Speech Bubble: Rectangle with Corners Rounded 20">
            <a:extLst>
              <a:ext uri="{FF2B5EF4-FFF2-40B4-BE49-F238E27FC236}">
                <a16:creationId xmlns:a16="http://schemas.microsoft.com/office/drawing/2014/main" id="{B10A5F0A-FFB2-42F9-A148-5CAD81500253}"/>
              </a:ext>
            </a:extLst>
          </p:cNvPr>
          <p:cNvSpPr/>
          <p:nvPr/>
        </p:nvSpPr>
        <p:spPr>
          <a:xfrm>
            <a:off x="3709773" y="4193744"/>
            <a:ext cx="3100208" cy="1256978"/>
          </a:xfrm>
          <a:prstGeom prst="wedgeRoundRectCallout">
            <a:avLst>
              <a:gd name="adj1" fmla="val -89268"/>
              <a:gd name="adj2" fmla="val -1125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Otherwise we return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Just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(valid) variant with our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result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25" name="Speech Bubble: Rectangle with Corners Rounded 24">
            <a:extLst>
              <a:ext uri="{FF2B5EF4-FFF2-40B4-BE49-F238E27FC236}">
                <a16:creationId xmlns:a16="http://schemas.microsoft.com/office/drawing/2014/main" id="{F07A0490-B11D-4B37-B1D5-112E37600FD5}"/>
              </a:ext>
            </a:extLst>
          </p:cNvPr>
          <p:cNvSpPr/>
          <p:nvPr/>
        </p:nvSpPr>
        <p:spPr>
          <a:xfrm>
            <a:off x="7606244" y="4789635"/>
            <a:ext cx="3100208" cy="1256978"/>
          </a:xfrm>
          <a:prstGeom prst="wedgeRoundRectCallout">
            <a:avLst>
              <a:gd name="adj1" fmla="val -155179"/>
              <a:gd name="adj2" fmla="val 13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Our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function call now computes a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Maybe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result.</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26" name="Speech Bubble: Rectangle with Corners Rounded 25">
            <a:extLst>
              <a:ext uri="{FF2B5EF4-FFF2-40B4-BE49-F238E27FC236}">
                <a16:creationId xmlns:a16="http://schemas.microsoft.com/office/drawing/2014/main" id="{08FFF0BA-4C61-4959-B1A9-C5F17DB07FCB}"/>
              </a:ext>
            </a:extLst>
          </p:cNvPr>
          <p:cNvSpPr/>
          <p:nvPr/>
        </p:nvSpPr>
        <p:spPr>
          <a:xfrm>
            <a:off x="5830918" y="4696879"/>
            <a:ext cx="3100208" cy="1256978"/>
          </a:xfrm>
          <a:prstGeom prst="wedgeRoundRectCallout">
            <a:avLst>
              <a:gd name="adj1" fmla="val -171582"/>
              <a:gd name="adj2" fmla="val 299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And we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can then pattern match against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Just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Nothing</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27" name="Speech Bubble: Rectangle with Corners Rounded 26">
            <a:extLst>
              <a:ext uri="{FF2B5EF4-FFF2-40B4-BE49-F238E27FC236}">
                <a16:creationId xmlns:a16="http://schemas.microsoft.com/office/drawing/2014/main" id="{08ADE138-06BF-4EE5-AD39-6726FD4E3796}"/>
              </a:ext>
            </a:extLst>
          </p:cNvPr>
          <p:cNvSpPr/>
          <p:nvPr/>
        </p:nvSpPr>
        <p:spPr>
          <a:xfrm>
            <a:off x="3041878" y="2397583"/>
            <a:ext cx="3689591" cy="1428606"/>
          </a:xfrm>
          <a:prstGeom prst="wedgeRoundRectCallout">
            <a:avLst>
              <a:gd name="adj1" fmla="val -83000"/>
              <a:gd name="adj2" fmla="val -929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Corbel" panose="020B0503020204020204" pitchFamily="34" charset="0"/>
              </a:rPr>
              <a:t>The type variable "a" is a generic type, so when we use a Maybe we must specify what type it will hold.</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80257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down)">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3">
                                            <p:txEl>
                                              <p:pRg st="6" end="6"/>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3">
                                            <p:txEl>
                                              <p:pRg st="7" end="7"/>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3">
                                            <p:txEl>
                                              <p:pRg st="8" end="8"/>
                                            </p:tx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3">
                                            <p:txEl>
                                              <p:pRg st="11" end="11"/>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3">
                                            <p:txEl>
                                              <p:pRg st="12" end="12"/>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3">
                                            <p:txEl>
                                              <p:pRg st="13" end="13"/>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down)">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P spid="24" grpId="0"/>
      <p:bldP spid="17" grpId="0" animBg="1"/>
      <p:bldP spid="18" grpId="0"/>
      <p:bldP spid="13" grpId="0" animBg="1"/>
      <p:bldP spid="13" grpId="1" animBg="1"/>
      <p:bldP spid="19" grpId="0" animBg="1"/>
      <p:bldP spid="19" grpId="1" animBg="1"/>
      <p:bldP spid="20" grpId="0" animBg="1"/>
      <p:bldP spid="20" grpId="1" animBg="1"/>
      <p:bldP spid="21" grpId="0" animBg="1"/>
      <p:bldP spid="21" grpId="1" animBg="1"/>
      <p:bldP spid="25" grpId="0" animBg="1"/>
      <p:bldP spid="25" grpId="1" animBg="1"/>
      <p:bldP spid="26" grpId="0" animBg="1"/>
      <p:bldP spid="26" grpId="1" animBg="1"/>
      <p:bldP spid="27" grpId="0" animBg="1"/>
      <p:bldP spid="27" grpId="1"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err="1"/>
              <a:t>Optionals</a:t>
            </a:r>
            <a:r>
              <a:rPr lang="en-US" sz="4000" dirty="0"/>
              <a:t>: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506354" y="5041810"/>
            <a:ext cx="893006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a:t>
            </a:r>
            <a:r>
              <a:rPr lang="en-US" sz="2800" dirty="0" err="1">
                <a:solidFill>
                  <a:prstClr val="black"/>
                </a:solidFill>
              </a:rPr>
              <a:t>optionals</a:t>
            </a:r>
            <a:r>
              <a:rPr lang="en-US" sz="2800" dirty="0">
                <a:solidFill>
                  <a:prstClr val="black"/>
                </a:solidFill>
              </a:rPr>
              <a:t>, how would you handle error propagation and pass errors/details up the function call stack?</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3002176"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2063785" y="2438541"/>
            <a:ext cx="7815204"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How does an optional differ from an error object? </a:t>
            </a:r>
          </a:p>
        </p:txBody>
      </p:sp>
      <p:sp>
        <p:nvSpPr>
          <p:cNvPr id="10" name="Rectangle 9">
            <a:extLst>
              <a:ext uri="{FF2B5EF4-FFF2-40B4-BE49-F238E27FC236}">
                <a16:creationId xmlns:a16="http://schemas.microsoft.com/office/drawing/2014/main" id="{CBB698F0-C5D5-4F06-810F-9493526034C2}"/>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A2C4BCA6-655E-4818-ADE8-D29A7A682590}"/>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57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11D797-CA8F-4867-8A34-C0289038ECA0}"/>
              </a:ext>
            </a:extLst>
          </p:cNvPr>
          <p:cNvSpPr/>
          <p:nvPr/>
        </p:nvSpPr>
        <p:spPr>
          <a:xfrm>
            <a:off x="6480110" y="2582801"/>
            <a:ext cx="4356288" cy="1692398"/>
          </a:xfrm>
          <a:prstGeom prst="rect">
            <a:avLst/>
          </a:prstGeom>
          <a:solidFill>
            <a:srgbClr val="EDF1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a:t>
            </a:r>
            <a:r>
              <a:rPr lang="en-US" sz="2000" dirty="0" err="1">
                <a:solidFill>
                  <a:srgbClr val="00B0F0"/>
                </a:solidFill>
                <a:latin typeface="Consolas" panose="020B0609020204030204" pitchFamily="49" charset="0"/>
              </a:rPr>
              <a:t>assets</a:t>
            </a:r>
            <a:r>
              <a:rPr lang="en-US" sz="2000" dirty="0" err="1">
                <a:solidFill>
                  <a:schemeClr val="tx1"/>
                </a:solidFill>
                <a:latin typeface="Consolas" panose="020B0609020204030204" pitchFamily="49" charset="0"/>
              </a:rPr>
              <a:t>,</a:t>
            </a:r>
            <a:r>
              <a:rPr lang="en-US" sz="2000" dirty="0" err="1">
                <a:solidFill>
                  <a:srgbClr val="00B0F0"/>
                </a:solidFill>
                <a:latin typeface="Consolas" panose="020B0609020204030204" pitchFamily="49" charset="0"/>
              </a:rPr>
              <a:t>debt</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return assets - debt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print("Your net worth is: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net_worth</a:t>
            </a:r>
            <a:r>
              <a:rPr lang="en-US" sz="2000" dirty="0">
                <a:solidFill>
                  <a:schemeClr val="tx1"/>
                </a:solidFill>
                <a:latin typeface="Consolas" panose="020B0609020204030204" pitchFamily="49" charset="0"/>
              </a:rPr>
              <a:t>(</a:t>
            </a:r>
            <a:r>
              <a:rPr lang="en-US" sz="2000" dirty="0">
                <a:solidFill>
                  <a:srgbClr val="FF0000"/>
                </a:solidFill>
                <a:latin typeface="Consolas" panose="020B0609020204030204" pitchFamily="49" charset="0"/>
              </a:rPr>
              <a:t>10000</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3500</a:t>
            </a:r>
            <a:r>
              <a:rPr lang="en-US" sz="2000" dirty="0">
                <a:solidFill>
                  <a:schemeClr val="tx1"/>
                </a:solidFill>
                <a:latin typeface="Consolas" panose="020B0609020204030204" pitchFamily="49" charset="0"/>
              </a:rPr>
              <a: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571671" y="-150781"/>
            <a:ext cx="9438744" cy="1143000"/>
          </a:xfrm>
        </p:spPr>
        <p:txBody>
          <a:bodyPr/>
          <a:lstStyle/>
          <a:p>
            <a:r>
              <a:rPr lang="en-US" dirty="0"/>
              <a:t>Basic Parameter Passing Terminology</a:t>
            </a:r>
          </a:p>
        </p:txBody>
      </p:sp>
      <p:sp>
        <p:nvSpPr>
          <p:cNvPr id="16" name="TextBox 15">
            <a:extLst>
              <a:ext uri="{FF2B5EF4-FFF2-40B4-BE49-F238E27FC236}">
                <a16:creationId xmlns:a16="http://schemas.microsoft.com/office/drawing/2014/main" id="{613EEDC1-7122-4C81-ADA9-19C7C69A525B}"/>
              </a:ext>
            </a:extLst>
          </p:cNvPr>
          <p:cNvSpPr txBox="1"/>
          <p:nvPr/>
        </p:nvSpPr>
        <p:spPr>
          <a:xfrm>
            <a:off x="608236" y="2305616"/>
            <a:ext cx="4839786" cy="2862322"/>
          </a:xfrm>
          <a:prstGeom prst="rect">
            <a:avLst/>
          </a:prstGeom>
          <a:solidFill>
            <a:srgbClr val="FDF1E9"/>
          </a:solidFill>
          <a:ln>
            <a:solidFill>
              <a:schemeClr val="tx1"/>
            </a:solidFill>
          </a:ln>
        </p:spPr>
        <p:txBody>
          <a:bodyPr wrap="none" rtlCol="0">
            <a:spAutoFit/>
          </a:bodyPr>
          <a:lstStyle/>
          <a:p>
            <a:r>
              <a:rPr lang="en-US" sz="2000" dirty="0">
                <a:latin typeface="Consolas" panose="020B0609020204030204" pitchFamily="49" charset="0"/>
              </a:rPr>
              <a:t>double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00B0F0"/>
                </a:solidFill>
                <a:latin typeface="Consolas" panose="020B0609020204030204" pitchFamily="49" charset="0"/>
              </a:rPr>
              <a:t>double assets</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double debt</a:t>
            </a:r>
            <a:r>
              <a:rPr lang="en-US" sz="2000" dirty="0">
                <a:latin typeface="Consolas" panose="020B0609020204030204" pitchFamily="49" charset="0"/>
              </a:rPr>
              <a:t>) {</a:t>
            </a:r>
          </a:p>
          <a:p>
            <a:r>
              <a:rPr lang="en-US" sz="2000" dirty="0">
                <a:latin typeface="Consolas" panose="020B0609020204030204" pitchFamily="49" charset="0"/>
              </a:rPr>
              <a:t>  return assets – debt;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"Your net worth is: " &lt;&lt;</a:t>
            </a:r>
          </a:p>
          <a:p>
            <a:r>
              <a:rPr lang="en-US" sz="2000" dirty="0">
                <a:latin typeface="Consolas" panose="020B0609020204030204" pitchFamily="49" charset="0"/>
              </a:rPr>
              <a:t>   </a:t>
            </a:r>
            <a:r>
              <a:rPr lang="en-US" sz="2000" dirty="0" err="1">
                <a:latin typeface="Consolas" panose="020B0609020204030204" pitchFamily="49" charset="0"/>
              </a:rPr>
              <a:t>net_worth</a:t>
            </a:r>
            <a:r>
              <a:rPr lang="en-US" sz="2000" dirty="0">
                <a:latin typeface="Consolas" panose="020B0609020204030204" pitchFamily="49" charset="0"/>
              </a:rPr>
              <a:t>(</a:t>
            </a:r>
            <a:r>
              <a:rPr lang="en-US" sz="2000" dirty="0">
                <a:solidFill>
                  <a:srgbClr val="FF0000"/>
                </a:solidFill>
                <a:latin typeface="Consolas" panose="020B0609020204030204" pitchFamily="49" charset="0"/>
              </a:rPr>
              <a:t>10000</a:t>
            </a:r>
            <a:r>
              <a:rPr lang="en-US" sz="2000" dirty="0">
                <a:latin typeface="Consolas" panose="020B0609020204030204" pitchFamily="49" charset="0"/>
              </a:rPr>
              <a:t>, </a:t>
            </a:r>
            <a:r>
              <a:rPr lang="en-US" sz="2000" dirty="0">
                <a:solidFill>
                  <a:srgbClr val="FF0000"/>
                </a:solidFill>
                <a:latin typeface="Consolas" panose="020B0609020204030204" pitchFamily="49" charset="0"/>
              </a:rPr>
              <a:t>3500</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11" name="Speech Bubble: Rectangle with Corners Rounded 10">
            <a:extLst>
              <a:ext uri="{FF2B5EF4-FFF2-40B4-BE49-F238E27FC236}">
                <a16:creationId xmlns:a16="http://schemas.microsoft.com/office/drawing/2014/main" id="{6CAF78A9-8048-4BAC-A610-8D3C6CC27AB8}"/>
              </a:ext>
            </a:extLst>
          </p:cNvPr>
          <p:cNvSpPr/>
          <p:nvPr/>
        </p:nvSpPr>
        <p:spPr>
          <a:xfrm>
            <a:off x="1436888" y="789509"/>
            <a:ext cx="2400136" cy="930252"/>
          </a:xfrm>
          <a:prstGeom prst="wedgeRoundRectCallout">
            <a:avLst>
              <a:gd name="adj1" fmla="val 59812"/>
              <a:gd name="adj2" fmla="val 1206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These are called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formal parameters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2" name="Speech Bubble: Rectangle with Corners Rounded 11">
            <a:extLst>
              <a:ext uri="{FF2B5EF4-FFF2-40B4-BE49-F238E27FC236}">
                <a16:creationId xmlns:a16="http://schemas.microsoft.com/office/drawing/2014/main" id="{A8D4D4B3-8DCD-4F48-BDA6-8A8A5C52BB23}"/>
              </a:ext>
            </a:extLst>
          </p:cNvPr>
          <p:cNvSpPr/>
          <p:nvPr/>
        </p:nvSpPr>
        <p:spPr>
          <a:xfrm>
            <a:off x="2452974" y="5452896"/>
            <a:ext cx="3258496" cy="930252"/>
          </a:xfrm>
          <a:prstGeom prst="wedgeRoundRectCallout">
            <a:avLst>
              <a:gd name="adj1" fmla="val -28874"/>
              <a:gd name="adj2" fmla="val -1226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These are called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arguments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 </a:t>
            </a:r>
            <a:r>
              <a:rPr kumimoji="0" lang="en-US" sz="2000" b="0" i="0" u="none" strike="noStrike" kern="1200" cap="none" spc="0" normalizeH="0" noProof="0" dirty="0">
                <a:ln>
                  <a:noFill/>
                </a:ln>
                <a:solidFill>
                  <a:srgbClr val="FFCDCD"/>
                </a:solidFill>
                <a:effectLst/>
                <a:uLnTx/>
                <a:uFillTx/>
                <a:latin typeface="Corbel" panose="020B0503020204020204" pitchFamily="34" charset="0"/>
                <a:ea typeface="+mn-ea"/>
                <a:cs typeface="+mn-cs"/>
              </a:rPr>
              <a:t>actual parameters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75510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1" nodeType="clickEffect">
                                  <p:stCondLst>
                                    <p:cond delay="0"/>
                                  </p:stCondLst>
                                  <p:childTnLst>
                                    <p:animMotion origin="layout" path="M 3.95833E-6 -3.7037E-7 L 0.43554 0.04722 " pathEditMode="relative" rAng="0" ptsTypes="AA">
                                      <p:cBhvr>
                                        <p:cTn id="24" dur="2000" fill="hold"/>
                                        <p:tgtEl>
                                          <p:spTgt spid="11"/>
                                        </p:tgtEl>
                                        <p:attrNameLst>
                                          <p:attrName>ppt_x</p:attrName>
                                          <p:attrName>ppt_y</p:attrName>
                                        </p:attrNameLst>
                                      </p:cBhvr>
                                      <p:rCtr x="21771" y="2361"/>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4.375E-6 -2.96296E-6 L 0.51836 -0.08958 " pathEditMode="relative" rAng="0" ptsTypes="AA">
                                      <p:cBhvr>
                                        <p:cTn id="28" dur="2000" fill="hold"/>
                                        <p:tgtEl>
                                          <p:spTgt spid="12"/>
                                        </p:tgtEl>
                                        <p:attrNameLst>
                                          <p:attrName>ppt_x</p:attrName>
                                          <p:attrName>ppt_y</p:attrName>
                                        </p:attrNameLst>
                                      </p:cBhvr>
                                      <p:rCtr x="25911"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animBg="1"/>
      <p:bldP spid="16" grpId="0" animBg="1"/>
      <p:bldP spid="11" grpId="0" animBg="1"/>
      <p:bldP spid="11" grpId="1" animBg="1"/>
      <p:bldP spid="12" grpId="0" animBg="1"/>
      <p:bldP spid="12"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err="1"/>
              <a:t>Optionals</a:t>
            </a:r>
            <a:r>
              <a:rPr lang="en-US" sz="4000" dirty="0"/>
              <a:t>: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506354" y="5041810"/>
            <a:ext cx="893006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Is there any way to determine what specifically went wrong from an optional?</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a:t>
            </a:r>
            <a:r>
              <a:rPr lang="en-US" sz="2800" dirty="0" err="1">
                <a:solidFill>
                  <a:prstClr val="black"/>
                </a:solidFill>
              </a:rPr>
              <a:t>optionals</a:t>
            </a:r>
            <a:r>
              <a:rPr lang="en-US" sz="2800" dirty="0">
                <a:solidFill>
                  <a:prstClr val="black"/>
                </a:solidFill>
              </a:rPr>
              <a:t>, can you ensure that errors returned by a function will be properly checked and handled by the caller?</a:t>
            </a:r>
          </a:p>
        </p:txBody>
      </p:sp>
      <p:pic>
        <p:nvPicPr>
          <p:cNvPr id="10" name="Picture 9">
            <a:extLst>
              <a:ext uri="{FF2B5EF4-FFF2-40B4-BE49-F238E27FC236}">
                <a16:creationId xmlns:a16="http://schemas.microsoft.com/office/drawing/2014/main" id="{2477210A-2893-4E41-A83A-E4F6FD6B6760}"/>
              </a:ext>
            </a:extLst>
          </p:cNvPr>
          <p:cNvPicPr>
            <a:picLocks noChangeAspect="1"/>
          </p:cNvPicPr>
          <p:nvPr/>
        </p:nvPicPr>
        <p:blipFill>
          <a:blip r:embed="rId4"/>
          <a:stretch>
            <a:fillRect/>
          </a:stretch>
        </p:blipFill>
        <p:spPr>
          <a:xfrm>
            <a:off x="3002176"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54374266-A9EA-431C-8398-AE709140E904}"/>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2" name="Rectangle 11">
            <a:extLst>
              <a:ext uri="{FF2B5EF4-FFF2-40B4-BE49-F238E27FC236}">
                <a16:creationId xmlns:a16="http://schemas.microsoft.com/office/drawing/2014/main" id="{EA7B19DB-0BCC-4A20-8190-E37353971EA4}"/>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670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30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1" grpId="0" animBg="1"/>
      <p:bldP spid="11" grpId="1" animBg="1"/>
      <p:bldP spid="12" grpId="0" animBg="1"/>
      <p:bldP spid="12"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436474" y="46892"/>
            <a:ext cx="11114824" cy="646331"/>
          </a:xfrm>
          <a:prstGeom prst="rect">
            <a:avLst/>
          </a:prstGeom>
          <a:noFill/>
        </p:spPr>
        <p:txBody>
          <a:bodyPr wrap="square">
            <a:spAutoFit/>
          </a:bodyPr>
          <a:lstStyle/>
          <a:p>
            <a:pPr algn="ctr"/>
            <a:r>
              <a:rPr lang="en-US" sz="3600" dirty="0"/>
              <a:t>Assertions: Pre and Post Conditions and Invariants</a:t>
            </a:r>
          </a:p>
        </p:txBody>
      </p:sp>
      <p:sp>
        <p:nvSpPr>
          <p:cNvPr id="22" name="TextBox 21">
            <a:extLst>
              <a:ext uri="{FF2B5EF4-FFF2-40B4-BE49-F238E27FC236}">
                <a16:creationId xmlns:a16="http://schemas.microsoft.com/office/drawing/2014/main" id="{FAB84ACE-A6CB-434F-BB28-5D12812A540F}"/>
              </a:ext>
            </a:extLst>
          </p:cNvPr>
          <p:cNvSpPr txBox="1"/>
          <p:nvPr/>
        </p:nvSpPr>
        <p:spPr>
          <a:xfrm>
            <a:off x="759160" y="759284"/>
            <a:ext cx="10716714" cy="830997"/>
          </a:xfrm>
          <a:prstGeom prst="rect">
            <a:avLst/>
          </a:prstGeom>
          <a:noFill/>
        </p:spPr>
        <p:txBody>
          <a:bodyPr wrap="square">
            <a:spAutoFit/>
          </a:bodyPr>
          <a:lstStyle/>
          <a:p>
            <a:pPr algn="ctr"/>
            <a:r>
              <a:rPr lang="en-US" sz="2400" dirty="0"/>
              <a:t>An assertion is a statement/clause inserted into a program that verifies assumptions about your program's state (its variables) that must be true for correct execution. </a:t>
            </a:r>
          </a:p>
        </p:txBody>
      </p:sp>
      <p:sp>
        <p:nvSpPr>
          <p:cNvPr id="12" name="TextBox 11">
            <a:extLst>
              <a:ext uri="{FF2B5EF4-FFF2-40B4-BE49-F238E27FC236}">
                <a16:creationId xmlns:a16="http://schemas.microsoft.com/office/drawing/2014/main" id="{6DA7B7A0-6F1D-4D95-B671-DE8D605C5BCC}"/>
              </a:ext>
            </a:extLst>
          </p:cNvPr>
          <p:cNvSpPr txBox="1"/>
          <p:nvPr/>
        </p:nvSpPr>
        <p:spPr>
          <a:xfrm>
            <a:off x="3005758" y="1735629"/>
            <a:ext cx="6223518" cy="461665"/>
          </a:xfrm>
          <a:prstGeom prst="rect">
            <a:avLst/>
          </a:prstGeom>
          <a:noFill/>
        </p:spPr>
        <p:txBody>
          <a:bodyPr wrap="square">
            <a:spAutoFit/>
          </a:bodyPr>
          <a:lstStyle/>
          <a:p>
            <a:pPr algn="ctr"/>
            <a:r>
              <a:rPr lang="en-US" sz="2400" dirty="0"/>
              <a:t>We typically use assertions to verify...</a:t>
            </a:r>
          </a:p>
        </p:txBody>
      </p:sp>
      <p:sp>
        <p:nvSpPr>
          <p:cNvPr id="13" name="Rectangle 12">
            <a:extLst>
              <a:ext uri="{FF2B5EF4-FFF2-40B4-BE49-F238E27FC236}">
                <a16:creationId xmlns:a16="http://schemas.microsoft.com/office/drawing/2014/main" id="{7341D744-A89D-42BA-8674-3195B6E9904F}"/>
              </a:ext>
            </a:extLst>
          </p:cNvPr>
          <p:cNvSpPr/>
          <p:nvPr/>
        </p:nvSpPr>
        <p:spPr>
          <a:xfrm>
            <a:off x="100303" y="2454652"/>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Preconditions</a:t>
            </a:r>
            <a:endParaRPr lang="en-US" sz="1400" dirty="0">
              <a:solidFill>
                <a:srgbClr val="00FFFF"/>
              </a:solidFill>
            </a:endParaRPr>
          </a:p>
          <a:p>
            <a:pPr algn="ctr"/>
            <a:endParaRPr lang="en-US" sz="800" dirty="0">
              <a:solidFill>
                <a:srgbClr val="00FFFF"/>
              </a:solidFill>
            </a:endParaRPr>
          </a:p>
          <a:p>
            <a:pPr algn="ctr"/>
            <a:r>
              <a:rPr lang="en-US" sz="2000" dirty="0"/>
              <a:t>A precondition is something that must be true at the start of a function for it to work correctly.</a:t>
            </a:r>
            <a:endParaRPr lang="en-US" dirty="0"/>
          </a:p>
        </p:txBody>
      </p:sp>
      <p:sp>
        <p:nvSpPr>
          <p:cNvPr id="14" name="Rectangle 13">
            <a:extLst>
              <a:ext uri="{FF2B5EF4-FFF2-40B4-BE49-F238E27FC236}">
                <a16:creationId xmlns:a16="http://schemas.microsoft.com/office/drawing/2014/main" id="{83732584-E52E-42EC-85EB-01C4228FFBBA}"/>
              </a:ext>
            </a:extLst>
          </p:cNvPr>
          <p:cNvSpPr/>
          <p:nvPr/>
        </p:nvSpPr>
        <p:spPr>
          <a:xfrm>
            <a:off x="4123742" y="2454652"/>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Postconditions</a:t>
            </a:r>
            <a:endParaRPr lang="en-US" sz="1400" dirty="0">
              <a:solidFill>
                <a:srgbClr val="00FFFF"/>
              </a:solidFill>
            </a:endParaRPr>
          </a:p>
          <a:p>
            <a:pPr algn="ctr"/>
            <a:endParaRPr lang="en-US" sz="800" dirty="0">
              <a:solidFill>
                <a:srgbClr val="00FFFF"/>
              </a:solidFill>
            </a:endParaRPr>
          </a:p>
          <a:p>
            <a:pPr algn="ctr"/>
            <a:r>
              <a:rPr lang="en-US" sz="2000" dirty="0"/>
              <a:t>A postcondition is something that the function guarantees is true once it finishes.</a:t>
            </a:r>
            <a:endParaRPr lang="en-US" dirty="0"/>
          </a:p>
        </p:txBody>
      </p:sp>
      <p:sp>
        <p:nvSpPr>
          <p:cNvPr id="15" name="Rectangle 14">
            <a:extLst>
              <a:ext uri="{FF2B5EF4-FFF2-40B4-BE49-F238E27FC236}">
                <a16:creationId xmlns:a16="http://schemas.microsoft.com/office/drawing/2014/main" id="{8AA56604-135B-46E5-979C-FC59A04B3E1D}"/>
              </a:ext>
            </a:extLst>
          </p:cNvPr>
          <p:cNvSpPr/>
          <p:nvPr/>
        </p:nvSpPr>
        <p:spPr>
          <a:xfrm>
            <a:off x="97583" y="5145602"/>
            <a:ext cx="3966289" cy="15409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Preconditions?</a:t>
            </a:r>
          </a:p>
          <a:p>
            <a:r>
              <a:rPr lang="en-US" sz="2000" dirty="0">
                <a:solidFill>
                  <a:schemeClr val="tx1"/>
                </a:solidFill>
              </a:rPr>
              <a:t>	</a:t>
            </a:r>
          </a:p>
          <a:p>
            <a:pPr algn="ctr"/>
            <a:r>
              <a:rPr lang="en-US" sz="2000" dirty="0" err="1">
                <a:solidFill>
                  <a:srgbClr val="00B050"/>
                </a:solidFill>
              </a:rPr>
              <a:t>arr</a:t>
            </a:r>
            <a:r>
              <a:rPr lang="en-US" sz="2000" dirty="0">
                <a:solidFill>
                  <a:srgbClr val="00B050"/>
                </a:solidFill>
              </a:rPr>
              <a:t> </a:t>
            </a:r>
            <a:r>
              <a:rPr lang="en-US" sz="2000" dirty="0">
                <a:solidFill>
                  <a:schemeClr val="tx1"/>
                </a:solidFill>
              </a:rPr>
              <a:t>must not be </a:t>
            </a:r>
            <a:r>
              <a:rPr lang="en-US" sz="2000" dirty="0" err="1">
                <a:solidFill>
                  <a:srgbClr val="FF0000"/>
                </a:solidFill>
              </a:rPr>
              <a:t>nullptr</a:t>
            </a:r>
            <a:endParaRPr lang="en-US" sz="2000" dirty="0">
              <a:solidFill>
                <a:srgbClr val="FF0000"/>
              </a:solidFill>
            </a:endParaRPr>
          </a:p>
          <a:p>
            <a:pPr algn="ctr"/>
            <a:r>
              <a:rPr lang="en-US" sz="2000" dirty="0">
                <a:solidFill>
                  <a:srgbClr val="C00000"/>
                </a:solidFill>
              </a:rPr>
              <a:t>n</a:t>
            </a:r>
            <a:r>
              <a:rPr lang="en-US" sz="2000" dirty="0">
                <a:solidFill>
                  <a:schemeClr val="tx1"/>
                </a:solidFill>
              </a:rPr>
              <a:t> must be &gt;= </a:t>
            </a:r>
            <a:r>
              <a:rPr lang="en-US" sz="2000" dirty="0">
                <a:solidFill>
                  <a:schemeClr val="tx1"/>
                </a:solidFill>
                <a:latin typeface="Consolas" panose="020B0609020204030204" pitchFamily="49" charset="0"/>
              </a:rPr>
              <a:t>0</a:t>
            </a:r>
          </a:p>
        </p:txBody>
      </p:sp>
      <p:sp>
        <p:nvSpPr>
          <p:cNvPr id="16" name="Rectangle 15">
            <a:extLst>
              <a:ext uri="{FF2B5EF4-FFF2-40B4-BE49-F238E27FC236}">
                <a16:creationId xmlns:a16="http://schemas.microsoft.com/office/drawing/2014/main" id="{6F456D77-5228-4EED-A437-AE8C95AEBD0B}"/>
              </a:ext>
            </a:extLst>
          </p:cNvPr>
          <p:cNvSpPr/>
          <p:nvPr/>
        </p:nvSpPr>
        <p:spPr>
          <a:xfrm>
            <a:off x="4121022" y="5145602"/>
            <a:ext cx="3966289" cy="15409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Postconditions?</a:t>
            </a:r>
          </a:p>
          <a:p>
            <a:pPr algn="ctr"/>
            <a:endParaRPr lang="en-US" sz="2000" dirty="0">
              <a:solidFill>
                <a:schemeClr val="tx1"/>
              </a:solidFill>
            </a:endParaRPr>
          </a:p>
          <a:p>
            <a:pPr algn="ctr"/>
            <a:r>
              <a:rPr lang="en-US" sz="2000" dirty="0">
                <a:solidFill>
                  <a:schemeClr val="tx1"/>
                </a:solidFill>
              </a:rPr>
              <a:t>For all </a:t>
            </a:r>
            <a:r>
              <a:rPr lang="en-US" sz="2000" dirty="0" err="1">
                <a:solidFill>
                  <a:schemeClr val="tx1"/>
                </a:solidFill>
              </a:rPr>
              <a:t>i</a:t>
            </a:r>
            <a:r>
              <a:rPr lang="en-US" sz="2000" dirty="0">
                <a:solidFill>
                  <a:schemeClr val="tx1"/>
                </a:solidFill>
              </a:rPr>
              <a:t>, 1 &lt;= </a:t>
            </a:r>
            <a:r>
              <a:rPr lang="en-US" sz="2000" dirty="0" err="1">
                <a:solidFill>
                  <a:schemeClr val="tx1"/>
                </a:solidFill>
              </a:rPr>
              <a:t>i</a:t>
            </a:r>
            <a:r>
              <a:rPr lang="en-US" sz="2000" dirty="0">
                <a:solidFill>
                  <a:schemeClr val="tx1"/>
                </a:solidFill>
              </a:rPr>
              <a:t> &lt; n, </a:t>
            </a:r>
            <a:r>
              <a:rPr lang="en-US" sz="2000" dirty="0" err="1">
                <a:solidFill>
                  <a:srgbClr val="00B050"/>
                </a:solidFill>
              </a:rPr>
              <a:t>arr</a:t>
            </a:r>
            <a:r>
              <a:rPr lang="en-US" sz="2000" dirty="0">
                <a:solidFill>
                  <a:srgbClr val="00B050"/>
                </a:solidFill>
              </a:rPr>
              <a:t>[</a:t>
            </a:r>
            <a:r>
              <a:rPr lang="en-US" sz="2000" dirty="0" err="1">
                <a:solidFill>
                  <a:srgbClr val="00B050"/>
                </a:solidFill>
              </a:rPr>
              <a:t>i</a:t>
            </a:r>
            <a:r>
              <a:rPr lang="en-US" sz="2000" dirty="0">
                <a:solidFill>
                  <a:srgbClr val="00B050"/>
                </a:solidFill>
              </a:rPr>
              <a:t>] </a:t>
            </a:r>
            <a:r>
              <a:rPr lang="en-US" sz="2000" dirty="0">
                <a:solidFill>
                  <a:schemeClr val="tx1"/>
                </a:solidFill>
              </a:rPr>
              <a:t>&gt; </a:t>
            </a:r>
            <a:r>
              <a:rPr lang="en-US" sz="2000" dirty="0" err="1">
                <a:solidFill>
                  <a:srgbClr val="00B050"/>
                </a:solidFill>
              </a:rPr>
              <a:t>arr</a:t>
            </a:r>
            <a:r>
              <a:rPr lang="en-US" sz="2000" dirty="0">
                <a:solidFill>
                  <a:srgbClr val="00B050"/>
                </a:solidFill>
              </a:rPr>
              <a:t>[i-1]</a:t>
            </a:r>
          </a:p>
          <a:p>
            <a:pPr algn="ctr"/>
            <a:r>
              <a:rPr lang="en-US" sz="2000" dirty="0">
                <a:solidFill>
                  <a:schemeClr val="tx1"/>
                </a:solidFill>
              </a:rPr>
              <a:t> </a:t>
            </a:r>
          </a:p>
        </p:txBody>
      </p:sp>
      <p:sp>
        <p:nvSpPr>
          <p:cNvPr id="17" name="Rectangle 16">
            <a:extLst>
              <a:ext uri="{FF2B5EF4-FFF2-40B4-BE49-F238E27FC236}">
                <a16:creationId xmlns:a16="http://schemas.microsoft.com/office/drawing/2014/main" id="{DBA0B2E7-18AE-4ACE-896F-C8237E2064A9}"/>
              </a:ext>
            </a:extLst>
          </p:cNvPr>
          <p:cNvSpPr/>
          <p:nvPr/>
        </p:nvSpPr>
        <p:spPr>
          <a:xfrm>
            <a:off x="8147181" y="2454652"/>
            <a:ext cx="3971730" cy="2059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Invariants</a:t>
            </a:r>
            <a:endParaRPr lang="en-US" sz="1600" dirty="0">
              <a:solidFill>
                <a:srgbClr val="00FFFF"/>
              </a:solidFill>
            </a:endParaRPr>
          </a:p>
          <a:p>
            <a:pPr algn="ctr"/>
            <a:endParaRPr lang="en-US" sz="900" dirty="0">
              <a:solidFill>
                <a:srgbClr val="00FFFF"/>
              </a:solidFill>
            </a:endParaRPr>
          </a:p>
          <a:p>
            <a:pPr algn="ctr"/>
            <a:r>
              <a:rPr lang="en-US" sz="2000" dirty="0"/>
              <a:t>An invariant is a condition that is expected to be true across a function or class's execution.</a:t>
            </a:r>
            <a:endParaRPr lang="en-US" dirty="0"/>
          </a:p>
        </p:txBody>
      </p:sp>
      <p:sp>
        <p:nvSpPr>
          <p:cNvPr id="18" name="Rectangle 17">
            <a:extLst>
              <a:ext uri="{FF2B5EF4-FFF2-40B4-BE49-F238E27FC236}">
                <a16:creationId xmlns:a16="http://schemas.microsoft.com/office/drawing/2014/main" id="{49BF1A64-8D45-44D1-8438-EFEE1421E07D}"/>
              </a:ext>
            </a:extLst>
          </p:cNvPr>
          <p:cNvSpPr/>
          <p:nvPr/>
        </p:nvSpPr>
        <p:spPr>
          <a:xfrm>
            <a:off x="8144461" y="5145602"/>
            <a:ext cx="3966289" cy="15409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Invariants?</a:t>
            </a:r>
          </a:p>
          <a:p>
            <a:pPr algn="ctr"/>
            <a:endParaRPr lang="en-US" sz="2000" dirty="0">
              <a:solidFill>
                <a:schemeClr val="tx1"/>
              </a:solidFill>
            </a:endParaRPr>
          </a:p>
          <a:p>
            <a:pPr algn="ctr"/>
            <a:r>
              <a:rPr lang="en-US" sz="2000" dirty="0">
                <a:solidFill>
                  <a:schemeClr val="tx1"/>
                </a:solidFill>
              </a:rPr>
              <a:t>At the end of iteration j, the first j items of </a:t>
            </a:r>
            <a:r>
              <a:rPr lang="en-US" sz="2000" dirty="0" err="1">
                <a:solidFill>
                  <a:srgbClr val="00B050"/>
                </a:solidFill>
              </a:rPr>
              <a:t>arr</a:t>
            </a:r>
            <a:r>
              <a:rPr lang="en-US" sz="2000" dirty="0">
                <a:solidFill>
                  <a:srgbClr val="00B050"/>
                </a:solidFill>
              </a:rPr>
              <a:t> </a:t>
            </a:r>
            <a:r>
              <a:rPr lang="en-US" sz="2000" dirty="0">
                <a:solidFill>
                  <a:schemeClr val="tx1"/>
                </a:solidFill>
              </a:rPr>
              <a:t>are in ascending order</a:t>
            </a:r>
          </a:p>
        </p:txBody>
      </p:sp>
      <p:sp>
        <p:nvSpPr>
          <p:cNvPr id="19" name="TextBox 18">
            <a:extLst>
              <a:ext uri="{FF2B5EF4-FFF2-40B4-BE49-F238E27FC236}">
                <a16:creationId xmlns:a16="http://schemas.microsoft.com/office/drawing/2014/main" id="{3EB360DA-0C06-450F-82D3-803E67891CE7}"/>
              </a:ext>
            </a:extLst>
          </p:cNvPr>
          <p:cNvSpPr txBox="1"/>
          <p:nvPr/>
        </p:nvSpPr>
        <p:spPr>
          <a:xfrm>
            <a:off x="844689" y="4567346"/>
            <a:ext cx="10545656" cy="461665"/>
          </a:xfrm>
          <a:prstGeom prst="rect">
            <a:avLst/>
          </a:prstGeom>
          <a:noFill/>
        </p:spPr>
        <p:txBody>
          <a:bodyPr wrap="square">
            <a:spAutoFit/>
          </a:bodyPr>
          <a:lstStyle/>
          <a:p>
            <a:pPr algn="ctr"/>
            <a:r>
              <a:rPr lang="en-US" sz="2400" dirty="0"/>
              <a:t>Consider the selection sort : void </a:t>
            </a:r>
            <a:r>
              <a:rPr lang="en-US" sz="2400" dirty="0" err="1">
                <a:solidFill>
                  <a:srgbClr val="7030A0"/>
                </a:solidFill>
              </a:rPr>
              <a:t>selection_sort</a:t>
            </a:r>
            <a:r>
              <a:rPr lang="en-US" sz="2400" dirty="0"/>
              <a:t>(int *</a:t>
            </a:r>
            <a:r>
              <a:rPr lang="en-US" sz="2400" dirty="0" err="1">
                <a:solidFill>
                  <a:srgbClr val="00B050"/>
                </a:solidFill>
              </a:rPr>
              <a:t>arr</a:t>
            </a:r>
            <a:r>
              <a:rPr lang="en-US" sz="2400" dirty="0"/>
              <a:t>, int </a:t>
            </a:r>
            <a:r>
              <a:rPr lang="en-US" sz="2400" dirty="0">
                <a:solidFill>
                  <a:srgbClr val="C00000"/>
                </a:solidFill>
              </a:rPr>
              <a:t>n</a:t>
            </a:r>
            <a:r>
              <a:rPr lang="en-US" sz="2400" dirty="0"/>
              <a:t>);</a:t>
            </a:r>
          </a:p>
        </p:txBody>
      </p:sp>
      <p:grpSp>
        <p:nvGrpSpPr>
          <p:cNvPr id="20" name="Group 19">
            <a:extLst>
              <a:ext uri="{FF2B5EF4-FFF2-40B4-BE49-F238E27FC236}">
                <a16:creationId xmlns:a16="http://schemas.microsoft.com/office/drawing/2014/main" id="{89E1A4F9-08CB-480E-8E88-06455ECBB98E}"/>
              </a:ext>
            </a:extLst>
          </p:cNvPr>
          <p:cNvGrpSpPr/>
          <p:nvPr/>
        </p:nvGrpSpPr>
        <p:grpSpPr>
          <a:xfrm>
            <a:off x="7490443" y="169637"/>
            <a:ext cx="4525346" cy="461665"/>
            <a:chOff x="275253" y="1361270"/>
            <a:chExt cx="9960347" cy="904009"/>
          </a:xfrm>
        </p:grpSpPr>
        <p:sp>
          <p:nvSpPr>
            <p:cNvPr id="21" name="Rectangle 20">
              <a:extLst>
                <a:ext uri="{FF2B5EF4-FFF2-40B4-BE49-F238E27FC236}">
                  <a16:creationId xmlns:a16="http://schemas.microsoft.com/office/drawing/2014/main" id="{8998BFF2-037D-4BF2-96AE-382C30A09220}"/>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23" name="Rectangle 22">
              <a:extLst>
                <a:ext uri="{FF2B5EF4-FFF2-40B4-BE49-F238E27FC236}">
                  <a16:creationId xmlns:a16="http://schemas.microsoft.com/office/drawing/2014/main" id="{2A1F3597-EBAB-4E44-B339-82AE00F1DA8F}"/>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24" name="Rectangle 23">
              <a:extLst>
                <a:ext uri="{FF2B5EF4-FFF2-40B4-BE49-F238E27FC236}">
                  <a16:creationId xmlns:a16="http://schemas.microsoft.com/office/drawing/2014/main" id="{FA9ADD4E-9538-4E7F-A8AC-8206317486CE}"/>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25" name="Rectangle 24">
              <a:extLst>
                <a:ext uri="{FF2B5EF4-FFF2-40B4-BE49-F238E27FC236}">
                  <a16:creationId xmlns:a16="http://schemas.microsoft.com/office/drawing/2014/main" id="{822DFD38-BB80-4A4B-8078-B4CE63D4DFF0}"/>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26" name="Rectangle 25">
            <a:extLst>
              <a:ext uri="{FF2B5EF4-FFF2-40B4-BE49-F238E27FC236}">
                <a16:creationId xmlns:a16="http://schemas.microsoft.com/office/drawing/2014/main" id="{ABC85231-0D88-44B4-956F-188D2998917C}"/>
              </a:ext>
            </a:extLst>
          </p:cNvPr>
          <p:cNvSpPr/>
          <p:nvPr/>
        </p:nvSpPr>
        <p:spPr>
          <a:xfrm>
            <a:off x="7400927" y="74308"/>
            <a:ext cx="2424111" cy="646331"/>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13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16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20"/>
                                        </p:tgtEl>
                                        <p:attrNameLst>
                                          <p:attrName>ppt_x</p:attrName>
                                        </p:attrNameLst>
                                      </p:cBhvr>
                                      <p:tavLst>
                                        <p:tav tm="0">
                                          <p:val>
                                            <p:strVal val="ppt_x"/>
                                          </p:val>
                                        </p:tav>
                                        <p:tav tm="100000">
                                          <p:val>
                                            <p:strVal val="ppt_x"/>
                                          </p:val>
                                        </p:tav>
                                      </p:tavLst>
                                    </p:anim>
                                    <p:anim calcmode="lin" valueType="num">
                                      <p:cBhvr additive="base">
                                        <p:cTn id="18" dur="500"/>
                                        <p:tgtEl>
                                          <p:spTgt spid="20"/>
                                        </p:tgtEl>
                                        <p:attrNameLst>
                                          <p:attrName>ppt_y</p:attrName>
                                        </p:attrNameLst>
                                      </p:cBhvr>
                                      <p:tavLst>
                                        <p:tav tm="0">
                                          <p:val>
                                            <p:strVal val="ppt_y"/>
                                          </p:val>
                                        </p:tav>
                                        <p:tav tm="100000">
                                          <p:val>
                                            <p:strVal val="0-ppt_h/2"/>
                                          </p:val>
                                        </p:tav>
                                      </p:tavLst>
                                    </p:anim>
                                    <p:set>
                                      <p:cBhvr>
                                        <p:cTn id="19" dur="1" fill="hold">
                                          <p:stCondLst>
                                            <p:cond delay="499"/>
                                          </p:stCondLst>
                                        </p:cTn>
                                        <p:tgtEl>
                                          <p:spTgt spid="20"/>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26"/>
                                        </p:tgtEl>
                                        <p:attrNameLst>
                                          <p:attrName>ppt_x</p:attrName>
                                        </p:attrNameLst>
                                      </p:cBhvr>
                                      <p:tavLst>
                                        <p:tav tm="0">
                                          <p:val>
                                            <p:strVal val="ppt_x"/>
                                          </p:val>
                                        </p:tav>
                                        <p:tav tm="100000">
                                          <p:val>
                                            <p:strVal val="ppt_x"/>
                                          </p:val>
                                        </p:tav>
                                      </p:tavLst>
                                    </p:anim>
                                    <p:anim calcmode="lin" valueType="num">
                                      <p:cBhvr additive="base">
                                        <p:cTn id="22" dur="500"/>
                                        <p:tgtEl>
                                          <p:spTgt spid="26"/>
                                        </p:tgtEl>
                                        <p:attrNameLst>
                                          <p:attrName>ppt_y</p:attrName>
                                        </p:attrNameLst>
                                      </p:cBhvr>
                                      <p:tavLst>
                                        <p:tav tm="0">
                                          <p:val>
                                            <p:strVal val="ppt_y"/>
                                          </p:val>
                                        </p:tav>
                                        <p:tav tm="100000">
                                          <p:val>
                                            <p:strVal val="0-ppt_h/2"/>
                                          </p:val>
                                        </p:tav>
                                      </p:tavLst>
                                    </p:anim>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animBg="1"/>
      <p:bldP spid="14" grpId="0" animBg="1"/>
      <p:bldP spid="15" grpId="0" animBg="1"/>
      <p:bldP spid="16" grpId="0" animBg="1"/>
      <p:bldP spid="17" grpId="0" animBg="1"/>
      <p:bldP spid="18" grpId="0" animBg="1"/>
      <p:bldP spid="19" grpId="0"/>
      <p:bldP spid="26" grpId="0" animBg="1"/>
      <p:bldP spid="26"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436474" y="46892"/>
            <a:ext cx="11114824" cy="646331"/>
          </a:xfrm>
          <a:prstGeom prst="rect">
            <a:avLst/>
          </a:prstGeom>
          <a:noFill/>
        </p:spPr>
        <p:txBody>
          <a:bodyPr wrap="square">
            <a:spAutoFit/>
          </a:bodyPr>
          <a:lstStyle/>
          <a:p>
            <a:pPr algn="ctr"/>
            <a:r>
              <a:rPr lang="en-US" sz="3600" dirty="0"/>
              <a:t>Assertions: Pre and Post Conditions and Invariants</a:t>
            </a:r>
          </a:p>
        </p:txBody>
      </p:sp>
      <p:sp>
        <p:nvSpPr>
          <p:cNvPr id="22" name="TextBox 21">
            <a:extLst>
              <a:ext uri="{FF2B5EF4-FFF2-40B4-BE49-F238E27FC236}">
                <a16:creationId xmlns:a16="http://schemas.microsoft.com/office/drawing/2014/main" id="{FAB84ACE-A6CB-434F-BB28-5D12812A540F}"/>
              </a:ext>
            </a:extLst>
          </p:cNvPr>
          <p:cNvSpPr txBox="1"/>
          <p:nvPr/>
        </p:nvSpPr>
        <p:spPr>
          <a:xfrm>
            <a:off x="759160" y="759284"/>
            <a:ext cx="10716714" cy="461665"/>
          </a:xfrm>
          <a:prstGeom prst="rect">
            <a:avLst/>
          </a:prstGeom>
          <a:noFill/>
        </p:spPr>
        <p:txBody>
          <a:bodyPr wrap="square">
            <a:spAutoFit/>
          </a:bodyPr>
          <a:lstStyle/>
          <a:p>
            <a:pPr algn="ctr"/>
            <a:r>
              <a:rPr lang="en-US" sz="2400" dirty="0"/>
              <a:t>An assertion tests a particular condition and terminates the program if it's not met.</a:t>
            </a:r>
          </a:p>
        </p:txBody>
      </p:sp>
      <p:sp>
        <p:nvSpPr>
          <p:cNvPr id="21" name="Rectangle 20">
            <a:extLst>
              <a:ext uri="{FF2B5EF4-FFF2-40B4-BE49-F238E27FC236}">
                <a16:creationId xmlns:a16="http://schemas.microsoft.com/office/drawing/2014/main" id="{2A6A7459-CA25-4F11-BA1B-E5336F8DA711}"/>
              </a:ext>
            </a:extLst>
          </p:cNvPr>
          <p:cNvSpPr/>
          <p:nvPr/>
        </p:nvSpPr>
        <p:spPr>
          <a:xfrm>
            <a:off x="436474" y="1334179"/>
            <a:ext cx="5380838" cy="22973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itchFamily="18" charset="0"/>
              </a:rPr>
              <a:t>// C++ assertions</a:t>
            </a:r>
          </a:p>
          <a:p>
            <a:r>
              <a:rPr lang="en-US" sz="2000" dirty="0">
                <a:solidFill>
                  <a:schemeClr val="tx1"/>
                </a:solidFill>
                <a:latin typeface="Consolas" panose="020B0609020204030204" pitchFamily="49" charset="0"/>
                <a:cs typeface="Times New Roman" pitchFamily="18" charset="0"/>
              </a:rPr>
              <a:t>void </a:t>
            </a:r>
            <a:r>
              <a:rPr lang="en-US" sz="2000" dirty="0" err="1">
                <a:solidFill>
                  <a:schemeClr val="tx1"/>
                </a:solidFill>
                <a:latin typeface="Consolas" panose="020B0609020204030204" pitchFamily="49" charset="0"/>
                <a:cs typeface="Times New Roman" pitchFamily="18" charset="0"/>
              </a:rPr>
              <a:t>selection_sort</a:t>
            </a:r>
            <a:r>
              <a:rPr lang="en-US" sz="2000" dirty="0">
                <a:solidFill>
                  <a:schemeClr val="tx1"/>
                </a:solidFill>
                <a:latin typeface="Consolas" panose="020B0609020204030204" pitchFamily="49" charset="0"/>
                <a:cs typeface="Times New Roman" pitchFamily="18" charset="0"/>
              </a:rPr>
              <a:t>(int *</a:t>
            </a:r>
            <a:r>
              <a:rPr lang="en-US" sz="2000" dirty="0" err="1">
                <a:solidFill>
                  <a:schemeClr val="tx1"/>
                </a:solidFill>
                <a:latin typeface="Consolas" panose="020B0609020204030204" pitchFamily="49" charset="0"/>
                <a:cs typeface="Times New Roman" pitchFamily="18" charset="0"/>
              </a:rPr>
              <a:t>arr</a:t>
            </a:r>
            <a:r>
              <a:rPr lang="en-US" sz="2000" dirty="0">
                <a:solidFill>
                  <a:schemeClr val="tx1"/>
                </a:solidFill>
                <a:latin typeface="Consolas" panose="020B0609020204030204" pitchFamily="49" charset="0"/>
                <a:cs typeface="Times New Roman" pitchFamily="18" charset="0"/>
              </a:rPr>
              <a:t>, int n) {</a:t>
            </a:r>
          </a:p>
          <a:p>
            <a:r>
              <a:rPr lang="en-US" sz="2000" dirty="0">
                <a:solidFill>
                  <a:schemeClr val="tx1"/>
                </a:solidFill>
                <a:latin typeface="Consolas" panose="020B0609020204030204" pitchFamily="49" charset="0"/>
                <a:cs typeface="Times New Roman" pitchFamily="18" charset="0"/>
              </a:rPr>
              <a:t>  </a:t>
            </a:r>
            <a:r>
              <a:rPr lang="en-US" sz="2000" dirty="0">
                <a:solidFill>
                  <a:srgbClr val="FF0000"/>
                </a:solidFill>
                <a:latin typeface="Consolas" panose="020B0609020204030204" pitchFamily="49" charset="0"/>
                <a:cs typeface="Times New Roman" pitchFamily="18" charset="0"/>
              </a:rPr>
              <a:t>assert</a:t>
            </a:r>
            <a:r>
              <a:rPr lang="en-US" sz="2000" dirty="0">
                <a:solidFill>
                  <a:schemeClr val="tx1"/>
                </a:solidFill>
                <a:latin typeface="Consolas" panose="020B0609020204030204" pitchFamily="49" charset="0"/>
                <a:cs typeface="Times New Roman" pitchFamily="18" charset="0"/>
              </a:rPr>
              <a:t>(</a:t>
            </a:r>
            <a:r>
              <a:rPr lang="en-US" sz="2000" dirty="0" err="1">
                <a:solidFill>
                  <a:srgbClr val="00B050"/>
                </a:solidFill>
                <a:latin typeface="Consolas" panose="020B0609020204030204" pitchFamily="49" charset="0"/>
                <a:cs typeface="Times New Roman" pitchFamily="18" charset="0"/>
              </a:rPr>
              <a:t>arr</a:t>
            </a:r>
            <a:r>
              <a:rPr lang="en-US" sz="2000" dirty="0">
                <a:solidFill>
                  <a:srgbClr val="00B050"/>
                </a:solidFill>
                <a:latin typeface="Consolas" panose="020B0609020204030204" pitchFamily="49" charset="0"/>
                <a:cs typeface="Times New Roman" pitchFamily="18" charset="0"/>
              </a:rPr>
              <a:t> != </a:t>
            </a:r>
            <a:r>
              <a:rPr lang="en-US" sz="2000" dirty="0" err="1">
                <a:solidFill>
                  <a:srgbClr val="00B050"/>
                </a:solidFill>
                <a:latin typeface="Consolas" panose="020B0609020204030204" pitchFamily="49" charset="0"/>
                <a:cs typeface="Times New Roman" pitchFamily="18" charset="0"/>
              </a:rPr>
              <a:t>nullptr</a:t>
            </a:r>
            <a:r>
              <a:rPr lang="en-US" sz="2000" dirty="0">
                <a:solidFill>
                  <a:schemeClr val="tx1"/>
                </a:solidFill>
                <a:latin typeface="Consolas" panose="020B0609020204030204" pitchFamily="49" charset="0"/>
                <a:cs typeface="Times New Roman" pitchFamily="18" charset="0"/>
              </a:rPr>
              <a:t>);</a:t>
            </a:r>
          </a:p>
          <a:p>
            <a:r>
              <a:rPr lang="en-US" sz="2000" dirty="0">
                <a:solidFill>
                  <a:schemeClr val="tx1"/>
                </a:solidFill>
                <a:latin typeface="Consolas" panose="020B0609020204030204" pitchFamily="49" charset="0"/>
                <a:cs typeface="Times New Roman" pitchFamily="18" charset="0"/>
              </a:rPr>
              <a:t>  </a:t>
            </a:r>
            <a:r>
              <a:rPr lang="en-US" sz="2000" dirty="0">
                <a:solidFill>
                  <a:srgbClr val="FF0000"/>
                </a:solidFill>
                <a:latin typeface="Consolas" panose="020B0609020204030204" pitchFamily="49" charset="0"/>
                <a:cs typeface="Times New Roman" pitchFamily="18" charset="0"/>
              </a:rPr>
              <a:t>assert</a:t>
            </a:r>
            <a:r>
              <a:rPr lang="en-US" sz="2000" dirty="0">
                <a:solidFill>
                  <a:schemeClr val="tx1"/>
                </a:solidFill>
                <a:latin typeface="Consolas" panose="020B0609020204030204" pitchFamily="49" charset="0"/>
                <a:cs typeface="Times New Roman" pitchFamily="18" charset="0"/>
              </a:rPr>
              <a:t>(</a:t>
            </a:r>
            <a:r>
              <a:rPr lang="en-US" sz="2000" dirty="0">
                <a:solidFill>
                  <a:srgbClr val="00B050"/>
                </a:solidFill>
                <a:latin typeface="Consolas" panose="020B0609020204030204" pitchFamily="49" charset="0"/>
                <a:cs typeface="Times New Roman" pitchFamily="18" charset="0"/>
              </a:rPr>
              <a:t>n &gt;= 0</a:t>
            </a:r>
            <a:r>
              <a:rPr lang="en-US" sz="2000" dirty="0">
                <a:solidFill>
                  <a:schemeClr val="tx1"/>
                </a:solidFill>
                <a:latin typeface="Consolas" panose="020B0609020204030204" pitchFamily="49" charset="0"/>
                <a:cs typeface="Times New Roman" pitchFamily="18" charset="0"/>
              </a:rPr>
              <a:t>);</a:t>
            </a:r>
            <a:br>
              <a:rPr lang="en-US" sz="2000" dirty="0">
                <a:solidFill>
                  <a:schemeClr val="tx1"/>
                </a:solidFill>
                <a:latin typeface="Consolas" panose="020B0609020204030204" pitchFamily="49" charset="0"/>
                <a:cs typeface="Times New Roman" pitchFamily="18" charset="0"/>
              </a:rPr>
            </a:b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a:t>
            </a:r>
          </a:p>
        </p:txBody>
      </p:sp>
      <p:sp>
        <p:nvSpPr>
          <p:cNvPr id="24" name="Rectangle 23">
            <a:extLst>
              <a:ext uri="{FF2B5EF4-FFF2-40B4-BE49-F238E27FC236}">
                <a16:creationId xmlns:a16="http://schemas.microsoft.com/office/drawing/2014/main" id="{5C48EAE4-EA4B-437E-9DA8-F3AFD02C7660}"/>
              </a:ext>
            </a:extLst>
          </p:cNvPr>
          <p:cNvSpPr/>
          <p:nvPr/>
        </p:nvSpPr>
        <p:spPr>
          <a:xfrm>
            <a:off x="5993886" y="1507352"/>
            <a:ext cx="5749397" cy="22973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itchFamily="18" charset="0"/>
              </a:rPr>
              <a:t>// Java assertions</a:t>
            </a:r>
          </a:p>
          <a:p>
            <a:r>
              <a:rPr lang="en-US" sz="2000" dirty="0">
                <a:solidFill>
                  <a:schemeClr val="tx1"/>
                </a:solidFill>
                <a:latin typeface="Consolas" panose="020B0609020204030204" pitchFamily="49" charset="0"/>
                <a:cs typeface="Times New Roman" pitchFamily="18" charset="0"/>
              </a:rPr>
              <a:t>public class </a:t>
            </a:r>
            <a:r>
              <a:rPr lang="en-US" sz="2000" dirty="0" err="1">
                <a:solidFill>
                  <a:schemeClr val="tx1"/>
                </a:solidFill>
                <a:latin typeface="Consolas" panose="020B0609020204030204" pitchFamily="49" charset="0"/>
                <a:cs typeface="Times New Roman" pitchFamily="18" charset="0"/>
              </a:rPr>
              <a:t>SelectionSort</a:t>
            </a: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public void sort(int </a:t>
            </a:r>
            <a:r>
              <a:rPr lang="en-US" sz="2000" dirty="0" err="1">
                <a:solidFill>
                  <a:schemeClr val="tx1"/>
                </a:solidFill>
                <a:latin typeface="Consolas" panose="020B0609020204030204" pitchFamily="49" charset="0"/>
                <a:cs typeface="Times New Roman" pitchFamily="18" charset="0"/>
              </a:rPr>
              <a:t>arr</a:t>
            </a: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a:t>
            </a:r>
            <a:r>
              <a:rPr lang="en-US" sz="2000" dirty="0">
                <a:solidFill>
                  <a:srgbClr val="FF0000"/>
                </a:solidFill>
                <a:latin typeface="Consolas" panose="020B0609020204030204" pitchFamily="49" charset="0"/>
                <a:cs typeface="Times New Roman" pitchFamily="18" charset="0"/>
              </a:rPr>
              <a:t>assert</a:t>
            </a:r>
            <a:r>
              <a:rPr lang="en-US" sz="2000" dirty="0">
                <a:solidFill>
                  <a:schemeClr val="tx1"/>
                </a:solidFill>
                <a:latin typeface="Consolas" panose="020B0609020204030204" pitchFamily="49" charset="0"/>
                <a:cs typeface="Times New Roman" pitchFamily="18" charset="0"/>
              </a:rPr>
              <a:t> </a:t>
            </a:r>
            <a:r>
              <a:rPr lang="en-US" sz="2000" dirty="0" err="1">
                <a:solidFill>
                  <a:srgbClr val="00B050"/>
                </a:solidFill>
                <a:latin typeface="Consolas" panose="020B0609020204030204" pitchFamily="49" charset="0"/>
                <a:cs typeface="Times New Roman" pitchFamily="18" charset="0"/>
              </a:rPr>
              <a:t>arr</a:t>
            </a:r>
            <a:r>
              <a:rPr lang="en-US" sz="2000" dirty="0">
                <a:solidFill>
                  <a:srgbClr val="00B050"/>
                </a:solidFill>
                <a:latin typeface="Consolas" panose="020B0609020204030204" pitchFamily="49" charset="0"/>
                <a:cs typeface="Times New Roman" pitchFamily="18" charset="0"/>
              </a:rPr>
              <a:t> != null </a:t>
            </a:r>
            <a:r>
              <a:rPr lang="en-US" sz="2000" dirty="0">
                <a:solidFill>
                  <a:schemeClr val="tx1"/>
                </a:solidFill>
                <a:latin typeface="Consolas" panose="020B0609020204030204" pitchFamily="49" charset="0"/>
                <a:cs typeface="Times New Roman" pitchFamily="18" charset="0"/>
              </a:rPr>
              <a:t>: </a:t>
            </a:r>
            <a:r>
              <a:rPr lang="en-US" sz="2000" dirty="0">
                <a:solidFill>
                  <a:srgbClr val="7030A0"/>
                </a:solidFill>
                <a:latin typeface="Consolas" panose="020B0609020204030204" pitchFamily="49" charset="0"/>
                <a:cs typeface="Times New Roman" pitchFamily="18" charset="0"/>
              </a:rPr>
              <a:t>"Invalid </a:t>
            </a:r>
            <a:r>
              <a:rPr lang="en-US" sz="2000" dirty="0" err="1">
                <a:solidFill>
                  <a:srgbClr val="7030A0"/>
                </a:solidFill>
                <a:latin typeface="Consolas" panose="020B0609020204030204" pitchFamily="49" charset="0"/>
                <a:cs typeface="Times New Roman" pitchFamily="18" charset="0"/>
              </a:rPr>
              <a:t>arr</a:t>
            </a:r>
            <a:r>
              <a:rPr lang="en-US" sz="2000" dirty="0">
                <a:solidFill>
                  <a:srgbClr val="7030A0"/>
                </a:solidFill>
                <a:latin typeface="Consolas" panose="020B0609020204030204" pitchFamily="49" charset="0"/>
                <a:cs typeface="Times New Roman" pitchFamily="18" charset="0"/>
              </a:rPr>
              <a:t>"</a:t>
            </a:r>
            <a:r>
              <a:rPr lang="en-US" sz="2000" dirty="0">
                <a:solidFill>
                  <a:schemeClr val="tx1"/>
                </a:solidFill>
                <a:latin typeface="Consolas" panose="020B0609020204030204" pitchFamily="49" charset="0"/>
                <a:cs typeface="Times New Roman" pitchFamily="18" charset="0"/>
              </a:rPr>
              <a:t>;</a:t>
            </a:r>
            <a:br>
              <a:rPr lang="en-US" sz="2000" dirty="0">
                <a:solidFill>
                  <a:schemeClr val="tx1"/>
                </a:solidFill>
                <a:latin typeface="Consolas" panose="020B0609020204030204" pitchFamily="49" charset="0"/>
                <a:cs typeface="Times New Roman" pitchFamily="18" charset="0"/>
              </a:rPr>
            </a:b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a:t>
            </a:r>
          </a:p>
          <a:p>
            <a:endParaRPr lang="en-US" sz="2000" dirty="0">
              <a:solidFill>
                <a:schemeClr val="tx1"/>
              </a:solidFill>
              <a:latin typeface="Consolas" panose="020B0609020204030204" pitchFamily="49" charset="0"/>
              <a:cs typeface="Times New Roman" pitchFamily="18" charset="0"/>
            </a:endParaRPr>
          </a:p>
        </p:txBody>
      </p:sp>
      <p:sp>
        <p:nvSpPr>
          <p:cNvPr id="26" name="TextBox 25">
            <a:extLst>
              <a:ext uri="{FF2B5EF4-FFF2-40B4-BE49-F238E27FC236}">
                <a16:creationId xmlns:a16="http://schemas.microsoft.com/office/drawing/2014/main" id="{B8B16382-B4A7-46D2-8AB4-DE974EF7EB4B}"/>
              </a:ext>
            </a:extLst>
          </p:cNvPr>
          <p:cNvSpPr txBox="1"/>
          <p:nvPr/>
        </p:nvSpPr>
        <p:spPr>
          <a:xfrm>
            <a:off x="635110" y="2840789"/>
            <a:ext cx="6147709" cy="3970318"/>
          </a:xfrm>
          <a:prstGeom prst="rect">
            <a:avLst/>
          </a:prstGeom>
          <a:solidFill>
            <a:schemeClr val="bg1">
              <a:lumMod val="95000"/>
            </a:schemeClr>
          </a:solidFill>
          <a:ln>
            <a:solidFill>
              <a:schemeClr val="tx1"/>
            </a:solidFill>
          </a:ln>
        </p:spPr>
        <p:txBody>
          <a:bodyPr wrap="square">
            <a:spAutoFit/>
          </a:bodyPr>
          <a:lstStyle/>
          <a:p>
            <a:r>
              <a:rPr lang="en-US" sz="1800" dirty="0">
                <a:solidFill>
                  <a:schemeClr val="tx1"/>
                </a:solidFill>
                <a:latin typeface="Consolas" panose="020B0609020204030204" pitchFamily="49" charset="0"/>
                <a:cs typeface="Times New Roman" pitchFamily="18" charset="0"/>
              </a:rPr>
              <a:t>-- Eiffel </a:t>
            </a:r>
            <a:r>
              <a:rPr lang="en-US" sz="1800" dirty="0">
                <a:solidFill>
                  <a:srgbClr val="00B050"/>
                </a:solidFill>
                <a:latin typeface="Consolas" panose="020B0609020204030204" pitchFamily="49" charset="0"/>
                <a:cs typeface="Times New Roman" pitchFamily="18" charset="0"/>
              </a:rPr>
              <a:t>pre</a:t>
            </a:r>
            <a:r>
              <a:rPr lang="en-US" sz="1800" dirty="0">
                <a:solidFill>
                  <a:schemeClr val="tx1"/>
                </a:solidFill>
                <a:latin typeface="Consolas" panose="020B0609020204030204" pitchFamily="49" charset="0"/>
                <a:cs typeface="Times New Roman" pitchFamily="18" charset="0"/>
              </a:rPr>
              <a:t> and </a:t>
            </a:r>
            <a:r>
              <a:rPr lang="en-US" sz="1800" dirty="0">
                <a:solidFill>
                  <a:srgbClr val="0070C0"/>
                </a:solidFill>
                <a:latin typeface="Consolas" panose="020B0609020204030204" pitchFamily="49" charset="0"/>
                <a:cs typeface="Times New Roman" pitchFamily="18" charset="0"/>
              </a:rPr>
              <a:t>post</a:t>
            </a:r>
            <a:r>
              <a:rPr lang="en-US" sz="1800" dirty="0">
                <a:solidFill>
                  <a:schemeClr val="tx1"/>
                </a:solidFill>
                <a:latin typeface="Consolas" panose="020B0609020204030204" pitchFamily="49" charset="0"/>
                <a:cs typeface="Times New Roman" pitchFamily="18" charset="0"/>
              </a:rPr>
              <a:t> conditions</a:t>
            </a:r>
          </a:p>
          <a:p>
            <a:r>
              <a:rPr lang="en-US" sz="1800" dirty="0" err="1">
                <a:solidFill>
                  <a:schemeClr val="tx1"/>
                </a:solidFill>
                <a:latin typeface="Consolas" panose="020B0609020204030204" pitchFamily="49" charset="0"/>
                <a:cs typeface="Times New Roman" pitchFamily="18" charset="0"/>
              </a:rPr>
              <a:t>selection_sort</a:t>
            </a:r>
            <a:r>
              <a:rPr lang="en-US" sz="1800" dirty="0">
                <a:solidFill>
                  <a:schemeClr val="tx1"/>
                </a:solidFill>
                <a:latin typeface="Consolas" panose="020B0609020204030204" pitchFamily="49" charset="0"/>
                <a:cs typeface="Times New Roman" pitchFamily="18" charset="0"/>
              </a:rPr>
              <a:t> (</a:t>
            </a:r>
            <a:r>
              <a:rPr lang="en-US" sz="1800" dirty="0" err="1">
                <a:solidFill>
                  <a:schemeClr val="tx1"/>
                </a:solidFill>
                <a:latin typeface="Consolas" panose="020B0609020204030204" pitchFamily="49" charset="0"/>
                <a:cs typeface="Times New Roman" pitchFamily="18" charset="0"/>
              </a:rPr>
              <a:t>arr</a:t>
            </a:r>
            <a:r>
              <a:rPr lang="en-US" sz="1800" dirty="0">
                <a:solidFill>
                  <a:schemeClr val="tx1"/>
                </a:solidFill>
                <a:latin typeface="Consolas" panose="020B0609020204030204" pitchFamily="49" charset="0"/>
                <a:cs typeface="Times New Roman" pitchFamily="18" charset="0"/>
              </a:rPr>
              <a:t>: ARRAY [G]): ARRAY [G]</a:t>
            </a:r>
          </a:p>
          <a:p>
            <a:r>
              <a:rPr lang="en-US" sz="1800" dirty="0">
                <a:solidFill>
                  <a:schemeClr val="tx1"/>
                </a:solidFill>
                <a:latin typeface="Consolas" panose="020B0609020204030204" pitchFamily="49" charset="0"/>
                <a:cs typeface="Times New Roman" pitchFamily="18" charset="0"/>
              </a:rPr>
              <a:t>  </a:t>
            </a:r>
            <a:r>
              <a:rPr lang="en-US" sz="1800" dirty="0">
                <a:solidFill>
                  <a:srgbClr val="00B050"/>
                </a:solidFill>
                <a:latin typeface="Consolas" panose="020B0609020204030204" pitchFamily="49" charset="0"/>
                <a:cs typeface="Times New Roman" pitchFamily="18" charset="0"/>
              </a:rPr>
              <a:t>require</a:t>
            </a:r>
          </a:p>
          <a:p>
            <a:r>
              <a:rPr lang="en-US" sz="1800" dirty="0">
                <a:solidFill>
                  <a:srgbClr val="00B050"/>
                </a:solidFill>
                <a:latin typeface="Consolas" panose="020B0609020204030204" pitchFamily="49" charset="0"/>
                <a:cs typeface="Times New Roman" pitchFamily="18" charset="0"/>
              </a:rPr>
              <a:t>    </a:t>
            </a:r>
            <a:r>
              <a:rPr lang="en-US" sz="1800" dirty="0" err="1">
                <a:solidFill>
                  <a:srgbClr val="00B050"/>
                </a:solidFill>
                <a:latin typeface="Consolas" panose="020B0609020204030204" pitchFamily="49" charset="0"/>
                <a:cs typeface="Times New Roman" pitchFamily="18" charset="0"/>
              </a:rPr>
              <a:t>arr_not_void</a:t>
            </a:r>
            <a:r>
              <a:rPr lang="en-US" sz="1800" dirty="0">
                <a:solidFill>
                  <a:srgbClr val="00B050"/>
                </a:solidFill>
                <a:latin typeface="Consolas" panose="020B0609020204030204" pitchFamily="49" charset="0"/>
                <a:cs typeface="Times New Roman" pitchFamily="18" charset="0"/>
              </a:rPr>
              <a:t>: </a:t>
            </a:r>
            <a:r>
              <a:rPr lang="en-US" sz="1800" dirty="0" err="1">
                <a:solidFill>
                  <a:srgbClr val="00B050"/>
                </a:solidFill>
                <a:latin typeface="Consolas" panose="020B0609020204030204" pitchFamily="49" charset="0"/>
                <a:cs typeface="Times New Roman" pitchFamily="18" charset="0"/>
              </a:rPr>
              <a:t>arr</a:t>
            </a:r>
            <a:r>
              <a:rPr lang="en-US" sz="1800" dirty="0">
                <a:solidFill>
                  <a:srgbClr val="00B050"/>
                </a:solidFill>
                <a:latin typeface="Consolas" panose="020B0609020204030204" pitchFamily="49" charset="0"/>
                <a:cs typeface="Times New Roman" pitchFamily="18" charset="0"/>
              </a:rPr>
              <a:t> /= Void</a:t>
            </a:r>
          </a:p>
          <a:p>
            <a:r>
              <a:rPr lang="en-US" dirty="0">
                <a:latin typeface="Consolas" panose="020B0609020204030204" pitchFamily="49" charset="0"/>
                <a:cs typeface="Times New Roman" pitchFamily="18" charset="0"/>
              </a:rPr>
              <a:t>  local</a:t>
            </a:r>
          </a:p>
          <a:p>
            <a:r>
              <a:rPr lang="en-US" sz="1800" dirty="0">
                <a:solidFill>
                  <a:schemeClr val="tx1"/>
                </a:solidFill>
                <a:latin typeface="Consolas" panose="020B0609020204030204" pitchFamily="49" charset="0"/>
                <a:cs typeface="Times New Roman" pitchFamily="18" charset="0"/>
              </a:rPr>
              <a:t>    -- locals go here ...</a:t>
            </a:r>
          </a:p>
          <a:p>
            <a:r>
              <a:rPr lang="en-US" sz="1800" dirty="0">
                <a:solidFill>
                  <a:schemeClr val="tx1"/>
                </a:solidFill>
                <a:latin typeface="Consolas" panose="020B0609020204030204" pitchFamily="49" charset="0"/>
                <a:cs typeface="Times New Roman" pitchFamily="18" charset="0"/>
              </a:rPr>
              <a:t>  do</a:t>
            </a:r>
          </a:p>
          <a:p>
            <a:r>
              <a:rPr lang="en-US" dirty="0">
                <a:latin typeface="Consolas" panose="020B0609020204030204" pitchFamily="49" charset="0"/>
                <a:cs typeface="Times New Roman" pitchFamily="18" charset="0"/>
              </a:rPr>
              <a:t>    -- sorting code here sorts the numbers</a:t>
            </a:r>
          </a:p>
          <a:p>
            <a:r>
              <a:rPr lang="en-US" dirty="0">
                <a:latin typeface="Consolas" panose="020B0609020204030204" pitchFamily="49" charset="0"/>
                <a:cs typeface="Times New Roman" pitchFamily="18" charset="0"/>
              </a:rPr>
              <a:t>    -- and stores results in </a:t>
            </a:r>
            <a:r>
              <a:rPr lang="en-US" dirty="0" err="1">
                <a:latin typeface="Consolas" panose="020B0609020204030204" pitchFamily="49" charset="0"/>
                <a:cs typeface="Times New Roman" pitchFamily="18" charset="0"/>
              </a:rPr>
              <a:t>out_arr</a:t>
            </a:r>
            <a:r>
              <a:rPr lang="en-US" dirty="0">
                <a:latin typeface="Consolas" panose="020B0609020204030204" pitchFamily="49" charset="0"/>
                <a:cs typeface="Times New Roman" pitchFamily="18" charset="0"/>
              </a:rPr>
              <a:t> variable</a:t>
            </a:r>
            <a:endParaRPr lang="en-US" sz="1800" dirty="0">
              <a:solidFill>
                <a:schemeClr val="tx1"/>
              </a:solidFill>
              <a:latin typeface="Consolas" panose="020B0609020204030204" pitchFamily="49" charset="0"/>
              <a:cs typeface="Times New Roman" pitchFamily="18" charset="0"/>
            </a:endParaRPr>
          </a:p>
          <a:p>
            <a:r>
              <a:rPr lang="en-US" sz="1800" dirty="0">
                <a:solidFill>
                  <a:srgbClr val="0070C0"/>
                </a:solidFill>
                <a:latin typeface="Consolas" panose="020B0609020204030204" pitchFamily="49" charset="0"/>
                <a:cs typeface="Times New Roman" pitchFamily="18" charset="0"/>
              </a:rPr>
              <a:t>  ensure</a:t>
            </a:r>
          </a:p>
          <a:p>
            <a:r>
              <a:rPr lang="en-US" dirty="0">
                <a:solidFill>
                  <a:srgbClr val="0070C0"/>
                </a:solidFill>
                <a:latin typeface="Consolas" panose="020B0609020204030204" pitchFamily="49" charset="0"/>
                <a:cs typeface="Times New Roman" pitchFamily="18" charset="0"/>
              </a:rPr>
              <a:t>    </a:t>
            </a:r>
            <a:r>
              <a:rPr lang="en-US" sz="1800" dirty="0" err="1">
                <a:solidFill>
                  <a:srgbClr val="0070C0"/>
                </a:solidFill>
                <a:latin typeface="Consolas" panose="020B0609020204030204" pitchFamily="49" charset="0"/>
                <a:cs typeface="Times New Roman" pitchFamily="18" charset="0"/>
              </a:rPr>
              <a:t>result_is_set</a:t>
            </a:r>
            <a:r>
              <a:rPr lang="en-US" sz="1800" dirty="0">
                <a:solidFill>
                  <a:srgbClr val="0070C0"/>
                </a:solidFill>
                <a:latin typeface="Consolas" panose="020B0609020204030204" pitchFamily="49" charset="0"/>
                <a:cs typeface="Times New Roman" pitchFamily="18" charset="0"/>
              </a:rPr>
              <a:t>: </a:t>
            </a:r>
            <a:r>
              <a:rPr lang="en-US" sz="1800" dirty="0" err="1">
                <a:solidFill>
                  <a:srgbClr val="0070C0"/>
                </a:solidFill>
                <a:latin typeface="Consolas" panose="020B0609020204030204" pitchFamily="49" charset="0"/>
                <a:cs typeface="Times New Roman" pitchFamily="18" charset="0"/>
              </a:rPr>
              <a:t>out_array</a:t>
            </a:r>
            <a:r>
              <a:rPr lang="en-US" sz="1800" dirty="0">
                <a:solidFill>
                  <a:srgbClr val="0070C0"/>
                </a:solidFill>
                <a:latin typeface="Consolas" panose="020B0609020204030204" pitchFamily="49" charset="0"/>
                <a:cs typeface="Times New Roman" pitchFamily="18" charset="0"/>
              </a:rPr>
              <a:t> /= Void</a:t>
            </a:r>
          </a:p>
          <a:p>
            <a:r>
              <a:rPr lang="en-US" dirty="0">
                <a:solidFill>
                  <a:srgbClr val="0070C0"/>
                </a:solidFill>
                <a:latin typeface="Consolas" panose="020B0609020204030204" pitchFamily="49" charset="0"/>
                <a:cs typeface="Times New Roman" pitchFamily="18" charset="0"/>
              </a:rPr>
              <a:t>    </a:t>
            </a:r>
            <a:r>
              <a:rPr lang="en-US" sz="1800" dirty="0" err="1">
                <a:solidFill>
                  <a:srgbClr val="0070C0"/>
                </a:solidFill>
                <a:latin typeface="Consolas" panose="020B0609020204030204" pitchFamily="49" charset="0"/>
                <a:cs typeface="Times New Roman" pitchFamily="18" charset="0"/>
              </a:rPr>
              <a:t>result_sorted</a:t>
            </a:r>
            <a:r>
              <a:rPr lang="en-US" sz="1800" dirty="0">
                <a:solidFill>
                  <a:srgbClr val="0070C0"/>
                </a:solidFill>
                <a:latin typeface="Consolas" panose="020B0609020204030204" pitchFamily="49" charset="0"/>
                <a:cs typeface="Times New Roman" pitchFamily="18" charset="0"/>
              </a:rPr>
              <a:t>: </a:t>
            </a:r>
            <a:r>
              <a:rPr lang="en-US" sz="1800" dirty="0" err="1">
                <a:solidFill>
                  <a:srgbClr val="0070C0"/>
                </a:solidFill>
                <a:latin typeface="Consolas" panose="020B0609020204030204" pitchFamily="49" charset="0"/>
                <a:cs typeface="Times New Roman" pitchFamily="18" charset="0"/>
              </a:rPr>
              <a:t>is_ascend</a:t>
            </a:r>
            <a:r>
              <a:rPr lang="en-US" sz="1800" dirty="0">
                <a:solidFill>
                  <a:srgbClr val="0070C0"/>
                </a:solidFill>
                <a:latin typeface="Consolas" panose="020B0609020204030204" pitchFamily="49" charset="0"/>
                <a:cs typeface="Times New Roman" pitchFamily="18" charset="0"/>
              </a:rPr>
              <a:t>(</a:t>
            </a:r>
            <a:r>
              <a:rPr lang="en-US" sz="1800" dirty="0" err="1">
                <a:solidFill>
                  <a:srgbClr val="0070C0"/>
                </a:solidFill>
                <a:latin typeface="Consolas" panose="020B0609020204030204" pitchFamily="49" charset="0"/>
                <a:cs typeface="Times New Roman" pitchFamily="18" charset="0"/>
              </a:rPr>
              <a:t>out_array</a:t>
            </a:r>
            <a:r>
              <a:rPr lang="en-US" sz="1800" dirty="0">
                <a:solidFill>
                  <a:srgbClr val="0070C0"/>
                </a:solidFill>
                <a:latin typeface="Consolas" panose="020B0609020204030204" pitchFamily="49" charset="0"/>
                <a:cs typeface="Times New Roman" pitchFamily="18" charset="0"/>
              </a:rPr>
              <a:t>) = True</a:t>
            </a:r>
          </a:p>
          <a:p>
            <a:r>
              <a:rPr lang="en-US" sz="1800" dirty="0">
                <a:solidFill>
                  <a:schemeClr val="tx1"/>
                </a:solidFill>
                <a:latin typeface="Consolas" panose="020B0609020204030204" pitchFamily="49" charset="0"/>
                <a:cs typeface="Times New Roman" pitchFamily="18" charset="0"/>
              </a:rPr>
              <a:t>  end</a:t>
            </a:r>
          </a:p>
          <a:p>
            <a:r>
              <a:rPr lang="en-US" sz="1800" dirty="0">
                <a:solidFill>
                  <a:schemeClr val="tx1"/>
                </a:solidFill>
                <a:latin typeface="Consolas" panose="020B0609020204030204" pitchFamily="49" charset="0"/>
                <a:cs typeface="Times New Roman" pitchFamily="18" charset="0"/>
              </a:rPr>
              <a:t> </a:t>
            </a:r>
          </a:p>
        </p:txBody>
      </p:sp>
      <p:sp>
        <p:nvSpPr>
          <p:cNvPr id="27" name="TextBox 26">
            <a:extLst>
              <a:ext uri="{FF2B5EF4-FFF2-40B4-BE49-F238E27FC236}">
                <a16:creationId xmlns:a16="http://schemas.microsoft.com/office/drawing/2014/main" id="{ED44596A-290F-4CB0-B879-BA437E75BFC8}"/>
              </a:ext>
            </a:extLst>
          </p:cNvPr>
          <p:cNvSpPr txBox="1"/>
          <p:nvPr/>
        </p:nvSpPr>
        <p:spPr>
          <a:xfrm>
            <a:off x="6393959" y="3631522"/>
            <a:ext cx="5081136" cy="2031325"/>
          </a:xfrm>
          <a:prstGeom prst="rect">
            <a:avLst/>
          </a:prstGeom>
          <a:solidFill>
            <a:srgbClr val="DEECF7"/>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a:t>
            </a:r>
            <a:r>
              <a:rPr lang="en-US" sz="1800" dirty="0">
                <a:solidFill>
                  <a:schemeClr val="tx1"/>
                </a:solidFill>
                <a:latin typeface="Consolas" panose="020B0609020204030204" pitchFamily="49" charset="0"/>
                <a:cs typeface="Times New Roman" pitchFamily="18" charset="0"/>
              </a:rPr>
              <a:t> Python assertions</a:t>
            </a:r>
          </a:p>
          <a:p>
            <a:r>
              <a:rPr lang="en-US" sz="1800" dirty="0">
                <a:solidFill>
                  <a:schemeClr val="tx1"/>
                </a:solidFill>
                <a:latin typeface="Consolas" panose="020B0609020204030204" pitchFamily="49" charset="0"/>
                <a:cs typeface="Times New Roman" pitchFamily="18" charset="0"/>
              </a:rPr>
              <a:t>def </a:t>
            </a:r>
            <a:r>
              <a:rPr lang="en-US" sz="1800" dirty="0" err="1">
                <a:solidFill>
                  <a:schemeClr val="tx1"/>
                </a:solidFill>
                <a:latin typeface="Consolas" panose="020B0609020204030204" pitchFamily="49" charset="0"/>
                <a:cs typeface="Times New Roman" pitchFamily="18" charset="0"/>
              </a:rPr>
              <a:t>selectionSort</a:t>
            </a:r>
            <a:r>
              <a:rPr lang="en-US" sz="1800" dirty="0">
                <a:solidFill>
                  <a:schemeClr val="tx1"/>
                </a:solidFill>
                <a:latin typeface="Consolas" panose="020B0609020204030204" pitchFamily="49" charset="0"/>
                <a:cs typeface="Times New Roman" pitchFamily="18" charset="0"/>
              </a:rPr>
              <a:t>(array, size):</a:t>
            </a:r>
          </a:p>
          <a:p>
            <a:r>
              <a:rPr lang="en-US" sz="1800" dirty="0">
                <a:solidFill>
                  <a:schemeClr val="tx1"/>
                </a:solidFill>
                <a:latin typeface="Consolas" panose="020B0609020204030204" pitchFamily="49" charset="0"/>
                <a:cs typeface="Times New Roman" pitchFamily="18" charset="0"/>
              </a:rPr>
              <a:t>  </a:t>
            </a:r>
            <a:r>
              <a:rPr lang="en-US" sz="1800" dirty="0">
                <a:solidFill>
                  <a:srgbClr val="FF0000"/>
                </a:solidFill>
                <a:latin typeface="Consolas" panose="020B0609020204030204" pitchFamily="49" charset="0"/>
                <a:cs typeface="Times New Roman" pitchFamily="18" charset="0"/>
              </a:rPr>
              <a:t>assert</a:t>
            </a:r>
            <a:r>
              <a:rPr lang="en-US" sz="1800" dirty="0">
                <a:solidFill>
                  <a:schemeClr val="tx1"/>
                </a:solidFill>
                <a:latin typeface="Consolas" panose="020B0609020204030204" pitchFamily="49" charset="0"/>
                <a:cs typeface="Times New Roman" pitchFamily="18" charset="0"/>
              </a:rPr>
              <a:t> </a:t>
            </a:r>
            <a:r>
              <a:rPr lang="en-US" sz="1800" dirty="0">
                <a:solidFill>
                  <a:srgbClr val="00B050"/>
                </a:solidFill>
                <a:latin typeface="Consolas" panose="020B0609020204030204" pitchFamily="49" charset="0"/>
                <a:cs typeface="Times New Roman" pitchFamily="18" charset="0"/>
              </a:rPr>
              <a:t>array != None</a:t>
            </a:r>
            <a:r>
              <a:rPr lang="en-US" sz="1800" dirty="0">
                <a:latin typeface="Consolas" panose="020B0609020204030204" pitchFamily="49" charset="0"/>
                <a:cs typeface="Times New Roman" pitchFamily="18" charset="0"/>
              </a:rPr>
              <a:t>,</a:t>
            </a:r>
            <a:r>
              <a:rPr lang="en-US" sz="1800" dirty="0">
                <a:solidFill>
                  <a:srgbClr val="7030A0"/>
                </a:solidFill>
                <a:latin typeface="Consolas" panose="020B0609020204030204" pitchFamily="49" charset="0"/>
                <a:cs typeface="Times New Roman" pitchFamily="18" charset="0"/>
              </a:rPr>
              <a:t> "Invalid array"</a:t>
            </a:r>
          </a:p>
          <a:p>
            <a:r>
              <a:rPr lang="en-US" sz="1800" dirty="0">
                <a:solidFill>
                  <a:schemeClr val="tx1"/>
                </a:solidFill>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assert</a:t>
            </a:r>
            <a:r>
              <a:rPr lang="en-US" sz="1800" dirty="0">
                <a:solidFill>
                  <a:schemeClr val="tx1"/>
                </a:solidFill>
                <a:latin typeface="Consolas" panose="020B0609020204030204" pitchFamily="49" charset="0"/>
                <a:cs typeface="Times New Roman" pitchFamily="18" charset="0"/>
              </a:rPr>
              <a:t> </a:t>
            </a:r>
            <a:r>
              <a:rPr lang="en-US" sz="1800" dirty="0">
                <a:solidFill>
                  <a:srgbClr val="00B050"/>
                </a:solidFill>
                <a:latin typeface="Consolas" panose="020B0609020204030204" pitchFamily="49" charset="0"/>
                <a:cs typeface="Times New Roman" pitchFamily="18" charset="0"/>
              </a:rPr>
              <a:t>size &gt;= 0</a:t>
            </a:r>
            <a:r>
              <a:rPr lang="en-US" sz="1800" dirty="0">
                <a:solidFill>
                  <a:schemeClr val="tx1"/>
                </a:solidFill>
                <a:latin typeface="Consolas" panose="020B0609020204030204" pitchFamily="49" charset="0"/>
                <a:cs typeface="Times New Roman" pitchFamily="18" charset="0"/>
              </a:rPr>
              <a:t>, </a:t>
            </a:r>
            <a:r>
              <a:rPr lang="en-US" sz="1800" dirty="0">
                <a:solidFill>
                  <a:srgbClr val="7030A0"/>
                </a:solidFill>
                <a:latin typeface="Consolas" panose="020B0609020204030204" pitchFamily="49" charset="0"/>
                <a:cs typeface="Times New Roman" pitchFamily="18" charset="0"/>
              </a:rPr>
              <a:t>"Neg array length"</a:t>
            </a:r>
          </a:p>
          <a:p>
            <a:r>
              <a:rPr lang="en-US" sz="1800" dirty="0">
                <a:solidFill>
                  <a:schemeClr val="tx1"/>
                </a:solidFill>
                <a:latin typeface="Consolas" panose="020B0609020204030204" pitchFamily="49" charset="0"/>
                <a:cs typeface="Times New Roman" pitchFamily="18" charset="0"/>
              </a:rPr>
              <a:t>   </a:t>
            </a:r>
          </a:p>
          <a:p>
            <a:r>
              <a:rPr lang="en-US" sz="1800" dirty="0">
                <a:solidFill>
                  <a:schemeClr val="tx1"/>
                </a:solidFill>
                <a:latin typeface="Consolas" panose="020B0609020204030204" pitchFamily="49" charset="0"/>
                <a:cs typeface="Times New Roman" pitchFamily="18" charset="0"/>
              </a:rPr>
              <a:t>  # sorting code goes here...</a:t>
            </a:r>
          </a:p>
          <a:p>
            <a:endParaRPr lang="en-US" sz="1800" dirty="0">
              <a:solidFill>
                <a:schemeClr val="tx1"/>
              </a:solidFill>
              <a:latin typeface="Consolas" panose="020B0609020204030204" pitchFamily="49" charset="0"/>
              <a:cs typeface="Times New Roman" pitchFamily="18" charset="0"/>
            </a:endParaRPr>
          </a:p>
        </p:txBody>
      </p:sp>
      <p:sp>
        <p:nvSpPr>
          <p:cNvPr id="10" name="Speech Bubble: Rectangle with Corners Rounded 9">
            <a:extLst>
              <a:ext uri="{FF2B5EF4-FFF2-40B4-BE49-F238E27FC236}">
                <a16:creationId xmlns:a16="http://schemas.microsoft.com/office/drawing/2014/main" id="{261DB20B-9E3D-4872-AE2D-827CA6B09D86}"/>
              </a:ext>
            </a:extLst>
          </p:cNvPr>
          <p:cNvSpPr/>
          <p:nvPr/>
        </p:nvSpPr>
        <p:spPr>
          <a:xfrm>
            <a:off x="7535135" y="3355924"/>
            <a:ext cx="3689591" cy="1272059"/>
          </a:xfrm>
          <a:prstGeom prst="wedgeRoundRectCallout">
            <a:avLst>
              <a:gd name="adj1" fmla="val 36618"/>
              <a:gd name="adj2" fmla="val -987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Some languages enable you to provide a</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message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to explain what went wrong.</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1" name="Speech Bubble: Rectangle with Corners Rounded 10">
            <a:extLst>
              <a:ext uri="{FF2B5EF4-FFF2-40B4-BE49-F238E27FC236}">
                <a16:creationId xmlns:a16="http://schemas.microsoft.com/office/drawing/2014/main" id="{C1FD6F2D-2F3E-47D8-B047-C5EC10A999DC}"/>
              </a:ext>
            </a:extLst>
          </p:cNvPr>
          <p:cNvSpPr/>
          <p:nvPr/>
        </p:nvSpPr>
        <p:spPr>
          <a:xfrm>
            <a:off x="4936112" y="2135077"/>
            <a:ext cx="3955208" cy="1272059"/>
          </a:xfrm>
          <a:prstGeom prst="wedgeRoundRectCallout">
            <a:avLst>
              <a:gd name="adj1" fmla="val -127608"/>
              <a:gd name="adj2" fmla="val 64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 few languages (Eiffel,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Ada) let </a:t>
            </a:r>
            <a:r>
              <a:rPr lang="en-US" sz="2000" dirty="0">
                <a:solidFill>
                  <a:prstClr val="white"/>
                </a:solidFill>
                <a:latin typeface="Corbel" panose="020B0503020204020204" pitchFamily="34" charset="0"/>
              </a:rPr>
              <a:t>you explicitly specify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pre-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post-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conditions for each function!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8" name="Speech Bubble: Rectangle with Corners Rounded 7">
            <a:extLst>
              <a:ext uri="{FF2B5EF4-FFF2-40B4-BE49-F238E27FC236}">
                <a16:creationId xmlns:a16="http://schemas.microsoft.com/office/drawing/2014/main" id="{636C8D13-0B0B-48A3-BBF0-82EC5C65372F}"/>
              </a:ext>
            </a:extLst>
          </p:cNvPr>
          <p:cNvSpPr/>
          <p:nvPr/>
        </p:nvSpPr>
        <p:spPr>
          <a:xfrm>
            <a:off x="3009173" y="3631522"/>
            <a:ext cx="4035439" cy="1197070"/>
          </a:xfrm>
          <a:prstGeom prst="wedgeRoundRectCallout">
            <a:avLst>
              <a:gd name="adj1" fmla="val -74751"/>
              <a:gd name="adj2" fmla="val -1045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An assertion states what you expect to be </a:t>
            </a:r>
            <a:r>
              <a:rPr kumimoji="0" lang="en-US" sz="2000" b="0" i="0" u="none" strike="noStrike" kern="1200" cap="none" spc="0" normalizeH="0" baseline="0" noProof="0" dirty="0">
                <a:ln>
                  <a:noFill/>
                </a:ln>
                <a:solidFill>
                  <a:schemeClr val="accent6">
                    <a:lumMod val="40000"/>
                    <a:lumOff val="60000"/>
                  </a:schemeClr>
                </a:solidFill>
                <a:effectLst/>
                <a:uLnTx/>
                <a:uFillTx/>
                <a:latin typeface="Corbel" panose="020B0503020204020204" pitchFamily="34" charset="0"/>
                <a:ea typeface="+mn-ea"/>
                <a:cs typeface="+mn-cs"/>
              </a:rPr>
              <a:t>true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a:p>
            <a:pPr lvl="0" algn="ctr">
              <a:defRPr/>
            </a:pPr>
            <a:endParaRPr lang="en-US" sz="800" dirty="0">
              <a:solidFill>
                <a:prstClr val="white"/>
              </a:solidFill>
              <a:latin typeface="Corbel" panose="020B0503020204020204" pitchFamily="34" charset="0"/>
            </a:endParaRPr>
          </a:p>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Your program aborts if it's </a:t>
            </a:r>
            <a:r>
              <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rPr>
              <a:t>not true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Tree>
    <p:extLst>
      <p:ext uri="{BB962C8B-B14F-4D97-AF65-F5344CB8AC3E}">
        <p14:creationId xmlns:p14="http://schemas.microsoft.com/office/powerpoint/2010/main" val="212995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bg/>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xEl>
                                              <p:pRg st="9" end="9"/>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xEl>
                                              <p:pRg st="10" end="1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xEl>
                                              <p:pRg st="11" end="11"/>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2.70833E-6 4.81481E-6 L -0.01003 0.28657 " pathEditMode="relative" rAng="0" ptsTypes="AA">
                                      <p:cBhvr>
                                        <p:cTn id="79" dur="2000" fill="hold"/>
                                        <p:tgtEl>
                                          <p:spTgt spid="11"/>
                                        </p:tgtEl>
                                        <p:attrNameLst>
                                          <p:attrName>ppt_x</p:attrName>
                                          <p:attrName>ppt_y</p:attrName>
                                        </p:attrNameLst>
                                      </p:cBhvr>
                                      <p:rCtr x="-508" y="14329"/>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animBg="1"/>
      <p:bldP spid="24" grpId="0" animBg="1"/>
      <p:bldP spid="26" grpId="0" uiExpand="1" build="p" animBg="1"/>
      <p:bldP spid="27" grpId="0" animBg="1"/>
      <p:bldP spid="10" grpId="0" animBg="1"/>
      <p:bldP spid="10" grpId="1" animBg="1"/>
      <p:bldP spid="11" grpId="0" animBg="1"/>
      <p:bldP spid="11" grpId="1" animBg="1"/>
      <p:bldP spid="11" grpId="2" animBg="1"/>
      <p:bldP spid="8" grpId="0" animBg="1"/>
      <p:bldP spid="8"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436474" y="46892"/>
            <a:ext cx="11114824" cy="646331"/>
          </a:xfrm>
          <a:prstGeom prst="rect">
            <a:avLst/>
          </a:prstGeom>
          <a:noFill/>
        </p:spPr>
        <p:txBody>
          <a:bodyPr wrap="square">
            <a:spAutoFit/>
          </a:bodyPr>
          <a:lstStyle/>
          <a:p>
            <a:pPr algn="ctr"/>
            <a:r>
              <a:rPr lang="en-US" sz="3600" dirty="0"/>
              <a:t>Assertions: Pre and Post Conditions and Invariants</a:t>
            </a:r>
          </a:p>
        </p:txBody>
      </p:sp>
      <p:sp>
        <p:nvSpPr>
          <p:cNvPr id="22" name="TextBox 21">
            <a:extLst>
              <a:ext uri="{FF2B5EF4-FFF2-40B4-BE49-F238E27FC236}">
                <a16:creationId xmlns:a16="http://schemas.microsoft.com/office/drawing/2014/main" id="{FAB84ACE-A6CB-434F-BB28-5D12812A540F}"/>
              </a:ext>
            </a:extLst>
          </p:cNvPr>
          <p:cNvSpPr txBox="1"/>
          <p:nvPr/>
        </p:nvSpPr>
        <p:spPr>
          <a:xfrm>
            <a:off x="759160" y="759284"/>
            <a:ext cx="10716714" cy="461665"/>
          </a:xfrm>
          <a:prstGeom prst="rect">
            <a:avLst/>
          </a:prstGeom>
          <a:noFill/>
        </p:spPr>
        <p:txBody>
          <a:bodyPr wrap="square">
            <a:spAutoFit/>
          </a:bodyPr>
          <a:lstStyle/>
          <a:p>
            <a:pPr algn="ctr"/>
            <a:r>
              <a:rPr lang="en-US" sz="2400" dirty="0"/>
              <a:t>Let's see how we might handle </a:t>
            </a:r>
            <a:r>
              <a:rPr lang="en-US" sz="2400" dirty="0">
                <a:solidFill>
                  <a:srgbClr val="FF0000"/>
                </a:solidFill>
              </a:rPr>
              <a:t>invariants</a:t>
            </a:r>
            <a:r>
              <a:rPr lang="en-US" sz="2400" dirty="0"/>
              <a:t> with </a:t>
            </a:r>
            <a:r>
              <a:rPr lang="en-US" sz="2400" dirty="0">
                <a:solidFill>
                  <a:srgbClr val="FF0000"/>
                </a:solidFill>
              </a:rPr>
              <a:t>asserts</a:t>
            </a:r>
            <a:r>
              <a:rPr lang="en-US" sz="2400" dirty="0"/>
              <a:t>.</a:t>
            </a:r>
          </a:p>
        </p:txBody>
      </p:sp>
      <p:sp>
        <p:nvSpPr>
          <p:cNvPr id="21" name="Rectangle 20">
            <a:extLst>
              <a:ext uri="{FF2B5EF4-FFF2-40B4-BE49-F238E27FC236}">
                <a16:creationId xmlns:a16="http://schemas.microsoft.com/office/drawing/2014/main" id="{2A6A7459-CA25-4F11-BA1B-E5336F8DA711}"/>
              </a:ext>
            </a:extLst>
          </p:cNvPr>
          <p:cNvSpPr/>
          <p:nvPr/>
        </p:nvSpPr>
        <p:spPr>
          <a:xfrm>
            <a:off x="436473" y="1334179"/>
            <a:ext cx="7517355" cy="521176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itchFamily="18" charset="0"/>
              </a:rPr>
              <a:t>// C++ stack class</a:t>
            </a:r>
          </a:p>
          <a:p>
            <a:r>
              <a:rPr lang="en-US" sz="2000" dirty="0">
                <a:solidFill>
                  <a:schemeClr val="tx1"/>
                </a:solidFill>
                <a:latin typeface="Consolas" panose="020B0609020204030204" pitchFamily="49" charset="0"/>
                <a:cs typeface="Times New Roman" pitchFamily="18" charset="0"/>
              </a:rPr>
              <a:t>class </a:t>
            </a:r>
            <a:r>
              <a:rPr lang="en-US" sz="2000" dirty="0" err="1">
                <a:solidFill>
                  <a:schemeClr val="tx1"/>
                </a:solidFill>
                <a:latin typeface="Consolas" panose="020B0609020204030204" pitchFamily="49" charset="0"/>
                <a:cs typeface="Times New Roman" pitchFamily="18" charset="0"/>
              </a:rPr>
              <a:t>IntStack</a:t>
            </a: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public:</a:t>
            </a:r>
          </a:p>
          <a:p>
            <a:r>
              <a:rPr lang="en-US" sz="2000" dirty="0">
                <a:solidFill>
                  <a:schemeClr val="tx1"/>
                </a:solidFill>
                <a:latin typeface="Consolas" panose="020B0609020204030204" pitchFamily="49" charset="0"/>
                <a:cs typeface="Times New Roman" pitchFamily="18" charset="0"/>
              </a:rPr>
              <a:t>  </a:t>
            </a:r>
            <a:r>
              <a:rPr lang="en-US" sz="2000" dirty="0" err="1">
                <a:solidFill>
                  <a:schemeClr val="tx1"/>
                </a:solidFill>
                <a:latin typeface="Consolas" panose="020B0609020204030204" pitchFamily="49" charset="0"/>
                <a:cs typeface="Times New Roman" pitchFamily="18" charset="0"/>
              </a:rPr>
              <a:t>IntStack</a:t>
            </a:r>
            <a:r>
              <a:rPr lang="en-US" sz="2000" dirty="0">
                <a:solidFill>
                  <a:schemeClr val="tx1"/>
                </a:solidFill>
                <a:latin typeface="Consolas" panose="020B0609020204030204" pitchFamily="49" charset="0"/>
                <a:cs typeface="Times New Roman" pitchFamily="18" charset="0"/>
              </a:rPr>
              <a:t>(int </a:t>
            </a:r>
            <a:r>
              <a:rPr lang="en-US" sz="2000" dirty="0" err="1">
                <a:solidFill>
                  <a:schemeClr val="tx1"/>
                </a:solidFill>
                <a:latin typeface="Consolas" panose="020B0609020204030204" pitchFamily="49" charset="0"/>
                <a:cs typeface="Times New Roman" pitchFamily="18" charset="0"/>
              </a:rPr>
              <a:t>max_size</a:t>
            </a:r>
            <a:r>
              <a:rPr lang="en-US" sz="2000" dirty="0">
                <a:solidFill>
                  <a:schemeClr val="tx1"/>
                </a:solidFill>
                <a:latin typeface="Consolas" panose="020B0609020204030204" pitchFamily="49" charset="0"/>
                <a:cs typeface="Times New Roman" pitchFamily="18" charset="0"/>
              </a:rPr>
              <a:t>) { </a:t>
            </a:r>
          </a:p>
          <a:p>
            <a:r>
              <a:rPr lang="en-US" sz="2000" dirty="0">
                <a:solidFill>
                  <a:schemeClr val="tx1"/>
                </a:solidFill>
                <a:latin typeface="Consolas" panose="020B0609020204030204" pitchFamily="49" charset="0"/>
                <a:cs typeface="Times New Roman" pitchFamily="18" charset="0"/>
              </a:rPr>
              <a:t>    array_ = new int[</a:t>
            </a:r>
            <a:r>
              <a:rPr lang="en-US" sz="2000" dirty="0" err="1">
                <a:solidFill>
                  <a:schemeClr val="tx1"/>
                </a:solidFill>
                <a:latin typeface="Consolas" panose="020B0609020204030204" pitchFamily="49" charset="0"/>
                <a:cs typeface="Times New Roman" pitchFamily="18" charset="0"/>
              </a:rPr>
              <a:t>max_size</a:t>
            </a: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a:t>
            </a:r>
            <a:r>
              <a:rPr lang="en-US" sz="2000" dirty="0" err="1">
                <a:solidFill>
                  <a:schemeClr val="tx1"/>
                </a:solidFill>
                <a:latin typeface="Consolas" panose="020B0609020204030204" pitchFamily="49" charset="0"/>
                <a:cs typeface="Times New Roman" pitchFamily="18" charset="0"/>
              </a:rPr>
              <a:t>free_slots</a:t>
            </a:r>
            <a:r>
              <a:rPr lang="en-US" sz="2000" dirty="0">
                <a:solidFill>
                  <a:schemeClr val="tx1"/>
                </a:solidFill>
                <a:latin typeface="Consolas" panose="020B0609020204030204" pitchFamily="49" charset="0"/>
                <a:cs typeface="Times New Roman" pitchFamily="18" charset="0"/>
              </a:rPr>
              <a:t>_ = </a:t>
            </a:r>
            <a:r>
              <a:rPr lang="en-US" sz="2000" dirty="0" err="1">
                <a:solidFill>
                  <a:schemeClr val="tx1"/>
                </a:solidFill>
                <a:latin typeface="Consolas" panose="020B0609020204030204" pitchFamily="49" charset="0"/>
                <a:cs typeface="Times New Roman" pitchFamily="18" charset="0"/>
              </a:rPr>
              <a:t>max_size</a:t>
            </a:r>
            <a:r>
              <a:rPr lang="en-US" sz="2000" dirty="0">
                <a:solidFill>
                  <a:schemeClr val="tx1"/>
                </a:solidFill>
                <a:latin typeface="Consolas" panose="020B0609020204030204" pitchFamily="49" charset="0"/>
                <a:cs typeface="Times New Roman" pitchFamily="18" charset="0"/>
              </a:rPr>
              <a:t>_ = </a:t>
            </a:r>
            <a:r>
              <a:rPr lang="en-US" sz="2000" dirty="0" err="1">
                <a:solidFill>
                  <a:schemeClr val="tx1"/>
                </a:solidFill>
                <a:latin typeface="Consolas" panose="020B0609020204030204" pitchFamily="49" charset="0"/>
                <a:cs typeface="Times New Roman" pitchFamily="18" charset="0"/>
              </a:rPr>
              <a:t>max_size</a:t>
            </a:r>
            <a:r>
              <a:rPr lang="en-US" sz="2000" dirty="0">
                <a:solidFill>
                  <a:schemeClr val="tx1"/>
                </a:solidFill>
                <a:latin typeface="Consolas" panose="020B0609020204030204" pitchFamily="49" charset="0"/>
                <a:cs typeface="Times New Roman" pitchFamily="18" charset="0"/>
              </a:rPr>
              <a:t>;</a:t>
            </a:r>
          </a:p>
          <a:p>
            <a:r>
              <a:rPr lang="en-US" sz="2000" dirty="0">
                <a:solidFill>
                  <a:schemeClr val="tx1"/>
                </a:solidFill>
                <a:latin typeface="Consolas" panose="020B0609020204030204" pitchFamily="49" charset="0"/>
                <a:cs typeface="Times New Roman" pitchFamily="18" charset="0"/>
              </a:rPr>
              <a:t>    </a:t>
            </a:r>
            <a:r>
              <a:rPr lang="en-US" sz="2000" dirty="0" err="1">
                <a:solidFill>
                  <a:schemeClr val="tx1"/>
                </a:solidFill>
                <a:latin typeface="Consolas" panose="020B0609020204030204" pitchFamily="49" charset="0"/>
                <a:cs typeface="Times New Roman" pitchFamily="18" charset="0"/>
              </a:rPr>
              <a:t>used_slots</a:t>
            </a:r>
            <a:r>
              <a:rPr lang="en-US" sz="2000" dirty="0">
                <a:solidFill>
                  <a:schemeClr val="tx1"/>
                </a:solidFill>
                <a:latin typeface="Consolas" panose="020B0609020204030204" pitchFamily="49" charset="0"/>
                <a:cs typeface="Times New Roman" pitchFamily="18" charset="0"/>
              </a:rPr>
              <a:t>_ = 0;</a:t>
            </a:r>
          </a:p>
          <a:p>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void push(int </a:t>
            </a:r>
            <a:r>
              <a:rPr lang="en-US" sz="2000" dirty="0" err="1">
                <a:solidFill>
                  <a:schemeClr val="tx1"/>
                </a:solidFill>
                <a:latin typeface="Consolas" panose="020B0609020204030204" pitchFamily="49" charset="0"/>
                <a:cs typeface="Times New Roman" pitchFamily="18" charset="0"/>
              </a:rPr>
              <a:t>val</a:t>
            </a:r>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assert(</a:t>
            </a:r>
            <a:r>
              <a:rPr lang="en-US" sz="2000" dirty="0" err="1">
                <a:solidFill>
                  <a:srgbClr val="00B0F0"/>
                </a:solidFill>
                <a:latin typeface="Consolas" panose="020B0609020204030204" pitchFamily="49" charset="0"/>
                <a:cs typeface="Times New Roman" pitchFamily="18" charset="0"/>
              </a:rPr>
              <a:t>used_slots</a:t>
            </a:r>
            <a:r>
              <a:rPr lang="en-US" sz="2000" dirty="0">
                <a:solidFill>
                  <a:srgbClr val="00B0F0"/>
                </a:solidFill>
                <a:latin typeface="Consolas" panose="020B0609020204030204" pitchFamily="49" charset="0"/>
                <a:cs typeface="Times New Roman" pitchFamily="18" charset="0"/>
              </a:rPr>
              <a:t>_ </a:t>
            </a:r>
            <a:r>
              <a:rPr lang="en-US" sz="2000" dirty="0">
                <a:solidFill>
                  <a:srgbClr val="FF0000"/>
                </a:solidFill>
                <a:latin typeface="Consolas" panose="020B0609020204030204" pitchFamily="49" charset="0"/>
                <a:cs typeface="Times New Roman" pitchFamily="18" charset="0"/>
              </a:rPr>
              <a:t>+ </a:t>
            </a:r>
            <a:r>
              <a:rPr lang="en-US" sz="2000" dirty="0" err="1">
                <a:solidFill>
                  <a:srgbClr val="00B050"/>
                </a:solidFill>
                <a:latin typeface="Consolas" panose="020B0609020204030204" pitchFamily="49" charset="0"/>
                <a:cs typeface="Times New Roman" pitchFamily="18" charset="0"/>
              </a:rPr>
              <a:t>open_slots</a:t>
            </a:r>
            <a:r>
              <a:rPr lang="en-US" sz="2000" dirty="0">
                <a:solidFill>
                  <a:srgbClr val="00B050"/>
                </a:solidFill>
                <a:latin typeface="Consolas" panose="020B0609020204030204" pitchFamily="49" charset="0"/>
                <a:cs typeface="Times New Roman" pitchFamily="18" charset="0"/>
              </a:rPr>
              <a:t>_ </a:t>
            </a:r>
            <a:r>
              <a:rPr lang="en-US" sz="2000" dirty="0">
                <a:solidFill>
                  <a:srgbClr val="FF0000"/>
                </a:solidFill>
                <a:latin typeface="Consolas" panose="020B0609020204030204" pitchFamily="49" charset="0"/>
                <a:cs typeface="Times New Roman" pitchFamily="18" charset="0"/>
              </a:rPr>
              <a:t>== </a:t>
            </a:r>
            <a:r>
              <a:rPr lang="en-US" sz="2000" dirty="0" err="1">
                <a:solidFill>
                  <a:srgbClr val="C00000"/>
                </a:solidFill>
                <a:latin typeface="Consolas" panose="020B0609020204030204" pitchFamily="49" charset="0"/>
                <a:cs typeface="Times New Roman" pitchFamily="18" charset="0"/>
              </a:rPr>
              <a:t>max_size</a:t>
            </a:r>
            <a:r>
              <a:rPr lang="en-US" sz="2000" dirty="0">
                <a:solidFill>
                  <a:srgbClr val="C00000"/>
                </a:solidFill>
                <a:latin typeface="Consolas" panose="020B0609020204030204" pitchFamily="49" charset="0"/>
                <a:cs typeface="Times New Roman" pitchFamily="18" charset="0"/>
              </a:rPr>
              <a:t>_</a:t>
            </a:r>
            <a:r>
              <a:rPr lang="en-US" sz="2000" dirty="0">
                <a:solidFill>
                  <a:schemeClr val="tx1"/>
                </a:solidFill>
                <a:latin typeface="Consolas" panose="020B0609020204030204" pitchFamily="49" charset="0"/>
                <a:cs typeface="Times New Roman" pitchFamily="18" charset="0"/>
              </a:rPr>
              <a:t>);</a:t>
            </a:r>
          </a:p>
          <a:p>
            <a:r>
              <a:rPr lang="en-US" sz="2000" dirty="0">
                <a:solidFill>
                  <a:schemeClr val="tx1"/>
                </a:solidFill>
                <a:latin typeface="Consolas" panose="020B0609020204030204" pitchFamily="49" charset="0"/>
                <a:cs typeface="Times New Roman" pitchFamily="18" charset="0"/>
              </a:rPr>
              <a:t>    array_[</a:t>
            </a:r>
            <a:r>
              <a:rPr lang="en-US" sz="2000" dirty="0" err="1">
                <a:solidFill>
                  <a:schemeClr val="tx1"/>
                </a:solidFill>
                <a:latin typeface="Consolas" panose="020B0609020204030204" pitchFamily="49" charset="0"/>
                <a:cs typeface="Times New Roman" pitchFamily="18" charset="0"/>
              </a:rPr>
              <a:t>used_slots</a:t>
            </a:r>
            <a:r>
              <a:rPr lang="en-US" sz="2000" dirty="0">
                <a:solidFill>
                  <a:schemeClr val="tx1"/>
                </a:solidFill>
                <a:latin typeface="Consolas" panose="020B0609020204030204" pitchFamily="49" charset="0"/>
                <a:cs typeface="Times New Roman" pitchFamily="18" charset="0"/>
              </a:rPr>
              <a:t>_] = </a:t>
            </a:r>
            <a:r>
              <a:rPr lang="en-US" sz="2000" dirty="0" err="1">
                <a:solidFill>
                  <a:schemeClr val="tx1"/>
                </a:solidFill>
                <a:latin typeface="Consolas" panose="020B0609020204030204" pitchFamily="49" charset="0"/>
                <a:cs typeface="Times New Roman" pitchFamily="18" charset="0"/>
              </a:rPr>
              <a:t>val</a:t>
            </a:r>
            <a:r>
              <a:rPr lang="en-US" sz="2000" dirty="0">
                <a:solidFill>
                  <a:schemeClr val="tx1"/>
                </a:solidFill>
                <a:latin typeface="Consolas" panose="020B0609020204030204" pitchFamily="49" charset="0"/>
                <a:cs typeface="Times New Roman" pitchFamily="18" charset="0"/>
              </a:rPr>
              <a:t>;</a:t>
            </a:r>
          </a:p>
          <a:p>
            <a:r>
              <a:rPr lang="en-US" sz="2000" dirty="0">
                <a:solidFill>
                  <a:schemeClr val="tx1"/>
                </a:solidFill>
                <a:latin typeface="Consolas" panose="020B0609020204030204" pitchFamily="49" charset="0"/>
                <a:cs typeface="Times New Roman" pitchFamily="18" charset="0"/>
              </a:rPr>
              <a:t>    ++</a:t>
            </a:r>
            <a:r>
              <a:rPr lang="en-US" sz="2000" dirty="0" err="1">
                <a:solidFill>
                  <a:schemeClr val="tx1"/>
                </a:solidFill>
                <a:latin typeface="Consolas" panose="020B0609020204030204" pitchFamily="49" charset="0"/>
                <a:cs typeface="Times New Roman" pitchFamily="18" charset="0"/>
              </a:rPr>
              <a:t>used_slots</a:t>
            </a:r>
            <a:r>
              <a:rPr lang="en-US" sz="2000" dirty="0">
                <a:solidFill>
                  <a:schemeClr val="tx1"/>
                </a:solidFill>
                <a:latin typeface="Consolas" panose="020B0609020204030204" pitchFamily="49" charset="0"/>
                <a:cs typeface="Times New Roman" pitchFamily="18" charset="0"/>
              </a:rPr>
              <a:t>_;</a:t>
            </a:r>
          </a:p>
          <a:p>
            <a:r>
              <a:rPr lang="en-US" sz="2000" dirty="0">
                <a:solidFill>
                  <a:schemeClr val="tx1"/>
                </a:solidFill>
                <a:latin typeface="Consolas" panose="020B0609020204030204" pitchFamily="49" charset="0"/>
                <a:cs typeface="Times New Roman" pitchFamily="18" charset="0"/>
              </a:rPr>
              <a:t>    --</a:t>
            </a:r>
            <a:r>
              <a:rPr lang="en-US" sz="2000" dirty="0" err="1">
                <a:solidFill>
                  <a:schemeClr val="tx1"/>
                </a:solidFill>
                <a:latin typeface="Consolas" panose="020B0609020204030204" pitchFamily="49" charset="0"/>
                <a:cs typeface="Times New Roman" pitchFamily="18" charset="0"/>
              </a:rPr>
              <a:t>open_slots</a:t>
            </a:r>
            <a:r>
              <a:rPr lang="en-US" sz="2000" dirty="0">
                <a:solidFill>
                  <a:schemeClr val="tx1"/>
                </a:solidFill>
                <a:latin typeface="Consolas" panose="020B0609020204030204" pitchFamily="49" charset="0"/>
                <a:cs typeface="Times New Roman" pitchFamily="18" charset="0"/>
              </a:rPr>
              <a:t>_;</a:t>
            </a:r>
          </a:p>
          <a:p>
            <a:r>
              <a:rPr lang="en-US" sz="2000" dirty="0">
                <a:solidFill>
                  <a:schemeClr val="tx1"/>
                </a:solidFill>
                <a:latin typeface="Consolas" panose="020B0609020204030204" pitchFamily="49" charset="0"/>
                <a:cs typeface="Times New Roman" pitchFamily="18" charset="0"/>
              </a:rPr>
              <a:t>    assert(</a:t>
            </a:r>
            <a:r>
              <a:rPr lang="en-US" sz="2000" dirty="0" err="1">
                <a:solidFill>
                  <a:srgbClr val="00B0F0"/>
                </a:solidFill>
                <a:latin typeface="Consolas" panose="020B0609020204030204" pitchFamily="49" charset="0"/>
                <a:cs typeface="Times New Roman" pitchFamily="18" charset="0"/>
              </a:rPr>
              <a:t>used_slots</a:t>
            </a:r>
            <a:r>
              <a:rPr lang="en-US" sz="2000" dirty="0">
                <a:solidFill>
                  <a:srgbClr val="00B0F0"/>
                </a:solidFill>
                <a:latin typeface="Consolas" panose="020B0609020204030204" pitchFamily="49" charset="0"/>
                <a:cs typeface="Times New Roman" pitchFamily="18" charset="0"/>
              </a:rPr>
              <a:t>_ </a:t>
            </a:r>
            <a:r>
              <a:rPr lang="en-US" sz="2000" dirty="0">
                <a:solidFill>
                  <a:srgbClr val="FF0000"/>
                </a:solidFill>
                <a:latin typeface="Consolas" panose="020B0609020204030204" pitchFamily="49" charset="0"/>
                <a:cs typeface="Times New Roman" pitchFamily="18" charset="0"/>
              </a:rPr>
              <a:t>+ </a:t>
            </a:r>
            <a:r>
              <a:rPr lang="en-US" sz="2000" dirty="0" err="1">
                <a:solidFill>
                  <a:srgbClr val="00B050"/>
                </a:solidFill>
                <a:latin typeface="Consolas" panose="020B0609020204030204" pitchFamily="49" charset="0"/>
                <a:cs typeface="Times New Roman" pitchFamily="18" charset="0"/>
              </a:rPr>
              <a:t>open_slots</a:t>
            </a:r>
            <a:r>
              <a:rPr lang="en-US" sz="2000" dirty="0">
                <a:solidFill>
                  <a:srgbClr val="00B050"/>
                </a:solidFill>
                <a:latin typeface="Consolas" panose="020B0609020204030204" pitchFamily="49" charset="0"/>
                <a:cs typeface="Times New Roman" pitchFamily="18" charset="0"/>
              </a:rPr>
              <a:t>_ </a:t>
            </a:r>
            <a:r>
              <a:rPr lang="en-US" sz="2000" dirty="0">
                <a:solidFill>
                  <a:srgbClr val="FF0000"/>
                </a:solidFill>
                <a:latin typeface="Consolas" panose="020B0609020204030204" pitchFamily="49" charset="0"/>
                <a:cs typeface="Times New Roman" pitchFamily="18" charset="0"/>
              </a:rPr>
              <a:t>== </a:t>
            </a:r>
            <a:r>
              <a:rPr lang="en-US" sz="2000" dirty="0" err="1">
                <a:solidFill>
                  <a:srgbClr val="C00000"/>
                </a:solidFill>
                <a:latin typeface="Consolas" panose="020B0609020204030204" pitchFamily="49" charset="0"/>
                <a:cs typeface="Times New Roman" pitchFamily="18" charset="0"/>
              </a:rPr>
              <a:t>max_size</a:t>
            </a:r>
            <a:r>
              <a:rPr lang="en-US" sz="2000" dirty="0">
                <a:solidFill>
                  <a:srgbClr val="C00000"/>
                </a:solidFill>
                <a:latin typeface="Consolas" panose="020B0609020204030204" pitchFamily="49" charset="0"/>
                <a:cs typeface="Times New Roman" pitchFamily="18" charset="0"/>
              </a:rPr>
              <a:t>_</a:t>
            </a:r>
            <a:r>
              <a:rPr lang="en-US" sz="2000" dirty="0">
                <a:solidFill>
                  <a:schemeClr val="tx1"/>
                </a:solidFill>
                <a:latin typeface="Consolas" panose="020B0609020204030204" pitchFamily="49" charset="0"/>
                <a:cs typeface="Times New Roman" pitchFamily="18" charset="0"/>
              </a:rPr>
              <a:t>);</a:t>
            </a:r>
          </a:p>
          <a:p>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  ...</a:t>
            </a:r>
          </a:p>
          <a:p>
            <a:r>
              <a:rPr lang="en-US" sz="2000" dirty="0">
                <a:solidFill>
                  <a:schemeClr val="tx1"/>
                </a:solidFill>
                <a:latin typeface="Consolas" panose="020B0609020204030204" pitchFamily="49" charset="0"/>
                <a:cs typeface="Times New Roman" pitchFamily="18" charset="0"/>
              </a:rPr>
              <a:t>};</a:t>
            </a:r>
          </a:p>
        </p:txBody>
      </p:sp>
      <p:sp>
        <p:nvSpPr>
          <p:cNvPr id="13" name="TextBox 12">
            <a:extLst>
              <a:ext uri="{FF2B5EF4-FFF2-40B4-BE49-F238E27FC236}">
                <a16:creationId xmlns:a16="http://schemas.microsoft.com/office/drawing/2014/main" id="{1D64B53E-8934-442C-BA8F-9B7A9D9D8273}"/>
              </a:ext>
            </a:extLst>
          </p:cNvPr>
          <p:cNvSpPr txBox="1"/>
          <p:nvPr/>
        </p:nvSpPr>
        <p:spPr>
          <a:xfrm>
            <a:off x="8029883" y="1595079"/>
            <a:ext cx="4085683" cy="1200329"/>
          </a:xfrm>
          <a:prstGeom prst="rect">
            <a:avLst/>
          </a:prstGeom>
          <a:noFill/>
        </p:spPr>
        <p:txBody>
          <a:bodyPr wrap="square">
            <a:spAutoFit/>
          </a:bodyPr>
          <a:lstStyle/>
          <a:p>
            <a:pPr algn="ctr"/>
            <a:r>
              <a:rPr lang="en-US" sz="2400" dirty="0"/>
              <a:t>In a class, an </a:t>
            </a:r>
            <a:r>
              <a:rPr lang="en-US" sz="2400" dirty="0">
                <a:solidFill>
                  <a:srgbClr val="FF0000"/>
                </a:solidFill>
              </a:rPr>
              <a:t>invariant</a:t>
            </a:r>
            <a:r>
              <a:rPr lang="en-US" sz="2400" dirty="0"/>
              <a:t> is a particular state that we always expect to be maintained.</a:t>
            </a:r>
          </a:p>
        </p:txBody>
      </p:sp>
      <p:sp>
        <p:nvSpPr>
          <p:cNvPr id="14" name="TextBox 13">
            <a:extLst>
              <a:ext uri="{FF2B5EF4-FFF2-40B4-BE49-F238E27FC236}">
                <a16:creationId xmlns:a16="http://schemas.microsoft.com/office/drawing/2014/main" id="{3AAF6648-F56E-488E-AAF7-4A5157B84D4B}"/>
              </a:ext>
            </a:extLst>
          </p:cNvPr>
          <p:cNvSpPr txBox="1"/>
          <p:nvPr/>
        </p:nvSpPr>
        <p:spPr>
          <a:xfrm>
            <a:off x="7953828" y="2907094"/>
            <a:ext cx="4238172" cy="1569660"/>
          </a:xfrm>
          <a:prstGeom prst="rect">
            <a:avLst/>
          </a:prstGeom>
          <a:noFill/>
        </p:spPr>
        <p:txBody>
          <a:bodyPr wrap="square">
            <a:spAutoFit/>
          </a:bodyPr>
          <a:lstStyle/>
          <a:p>
            <a:pPr algn="ctr"/>
            <a:r>
              <a:rPr lang="en-US" sz="2400" dirty="0"/>
              <a:t>e.g., in a Stack class, the </a:t>
            </a:r>
            <a:br>
              <a:rPr lang="en-US" sz="2400" dirty="0"/>
            </a:br>
            <a:r>
              <a:rPr lang="en-US" sz="2400" dirty="0">
                <a:solidFill>
                  <a:srgbClr val="00B0F0"/>
                </a:solidFill>
              </a:rPr>
              <a:t># used slots </a:t>
            </a:r>
            <a:r>
              <a:rPr lang="en-US" sz="2400" dirty="0"/>
              <a:t>+ </a:t>
            </a:r>
            <a:r>
              <a:rPr lang="en-US" sz="2400" dirty="0">
                <a:solidFill>
                  <a:srgbClr val="00B050"/>
                </a:solidFill>
              </a:rPr>
              <a:t># of free slots</a:t>
            </a:r>
            <a:r>
              <a:rPr lang="en-US" sz="2400" dirty="0"/>
              <a:t> must always equal the stack's </a:t>
            </a:r>
            <a:r>
              <a:rPr lang="en-US" sz="2400" dirty="0">
                <a:solidFill>
                  <a:srgbClr val="C00000"/>
                </a:solidFill>
              </a:rPr>
              <a:t>maximum size</a:t>
            </a:r>
            <a:r>
              <a:rPr lang="en-US" sz="2400" dirty="0"/>
              <a:t>.</a:t>
            </a:r>
          </a:p>
        </p:txBody>
      </p:sp>
      <p:sp>
        <p:nvSpPr>
          <p:cNvPr id="15" name="TextBox 14">
            <a:extLst>
              <a:ext uri="{FF2B5EF4-FFF2-40B4-BE49-F238E27FC236}">
                <a16:creationId xmlns:a16="http://schemas.microsoft.com/office/drawing/2014/main" id="{159D7380-E791-4176-8DED-72ACD27A6017}"/>
              </a:ext>
            </a:extLst>
          </p:cNvPr>
          <p:cNvSpPr txBox="1"/>
          <p:nvPr/>
        </p:nvSpPr>
        <p:spPr>
          <a:xfrm>
            <a:off x="7953827" y="4588440"/>
            <a:ext cx="4085683" cy="1938992"/>
          </a:xfrm>
          <a:prstGeom prst="rect">
            <a:avLst/>
          </a:prstGeom>
          <a:noFill/>
        </p:spPr>
        <p:txBody>
          <a:bodyPr wrap="square">
            <a:spAutoFit/>
          </a:bodyPr>
          <a:lstStyle/>
          <a:p>
            <a:pPr algn="ctr"/>
            <a:r>
              <a:rPr lang="en-US" sz="2400" dirty="0"/>
              <a:t>While it's impossible to maintain an invariant across every line of code, you should maintain invariants at the function level.</a:t>
            </a:r>
          </a:p>
        </p:txBody>
      </p:sp>
      <p:sp>
        <p:nvSpPr>
          <p:cNvPr id="12" name="Speech Bubble: Rectangle with Corners Rounded 11">
            <a:extLst>
              <a:ext uri="{FF2B5EF4-FFF2-40B4-BE49-F238E27FC236}">
                <a16:creationId xmlns:a16="http://schemas.microsoft.com/office/drawing/2014/main" id="{1BF9C418-8057-4623-9C1D-9C7594B5F5E8}"/>
              </a:ext>
            </a:extLst>
          </p:cNvPr>
          <p:cNvSpPr/>
          <p:nvPr/>
        </p:nvSpPr>
        <p:spPr>
          <a:xfrm>
            <a:off x="7844717" y="4647110"/>
            <a:ext cx="3955208" cy="1272059"/>
          </a:xfrm>
          <a:prstGeom prst="wedgeRoundRectCallout">
            <a:avLst>
              <a:gd name="adj1" fmla="val -94459"/>
              <a:gd name="adj2" fmla="val -694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invariant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verifies that the # of used slots and # of free slots are always consistent and valid.</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6" name="Speech Bubble: Rectangle with Corners Rounded 15">
            <a:extLst>
              <a:ext uri="{FF2B5EF4-FFF2-40B4-BE49-F238E27FC236}">
                <a16:creationId xmlns:a16="http://schemas.microsoft.com/office/drawing/2014/main" id="{8FED6DC1-6B39-4DA2-A89A-EE9AFC54E3A8}"/>
              </a:ext>
            </a:extLst>
          </p:cNvPr>
          <p:cNvSpPr/>
          <p:nvPr/>
        </p:nvSpPr>
        <p:spPr>
          <a:xfrm>
            <a:off x="3594448" y="5928334"/>
            <a:ext cx="4630313" cy="787965"/>
          </a:xfrm>
          <a:prstGeom prst="wedgeRoundRectCallout">
            <a:avLst>
              <a:gd name="adj1" fmla="val -87981"/>
              <a:gd name="adj2" fmla="val -865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push</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function guarantees that the invariant is maintained before it returns.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17" name="Speech Bubble: Rectangle with Corners Rounded 16">
            <a:extLst>
              <a:ext uri="{FF2B5EF4-FFF2-40B4-BE49-F238E27FC236}">
                <a16:creationId xmlns:a16="http://schemas.microsoft.com/office/drawing/2014/main" id="{5016CA65-2182-46D4-8FDD-D69141688531}"/>
              </a:ext>
            </a:extLst>
          </p:cNvPr>
          <p:cNvSpPr/>
          <p:nvPr/>
        </p:nvSpPr>
        <p:spPr>
          <a:xfrm>
            <a:off x="4195150" y="3861241"/>
            <a:ext cx="3331285" cy="1092968"/>
          </a:xfrm>
          <a:prstGeom prst="wedgeRoundRectCallout">
            <a:avLst>
              <a:gd name="adj1" fmla="val -87250"/>
              <a:gd name="adj2" fmla="val 583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But clearly, there are times when the invariant will temporarily be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broken.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65313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uiExpand="1" build="p" animBg="1"/>
      <p:bldP spid="13" grpId="0"/>
      <p:bldP spid="14" grpId="0"/>
      <p:bldP spid="15" grpId="0"/>
      <p:bldP spid="12" grpId="0" animBg="1"/>
      <p:bldP spid="12" grpId="1" animBg="1"/>
      <p:bldP spid="16" grpId="0" animBg="1"/>
      <p:bldP spid="16" grpId="1" animBg="1"/>
      <p:bldP spid="17" grpId="0" animBg="1"/>
      <p:bldP spid="1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670398" y="65246"/>
            <a:ext cx="10477500" cy="1143000"/>
          </a:xfrm>
        </p:spPr>
        <p:txBody>
          <a:bodyPr>
            <a:normAutofit/>
          </a:bodyPr>
          <a:lstStyle/>
          <a:p>
            <a:r>
              <a:rPr lang="en-US" sz="4000" dirty="0"/>
              <a:t>Assertions: Analysis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1195361" y="5041810"/>
            <a:ext cx="9552052"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Why would you want a program to crash if an assertion fails, rather than handling it gracefully?</a:t>
            </a: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3007290" y="154852"/>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107721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3200" dirty="0">
                <a:solidFill>
                  <a:prstClr val="black"/>
                </a:solidFill>
              </a:rPr>
              <a:t>When would you use an assertion instead of an error object, optional, or result object?</a:t>
            </a:r>
          </a:p>
        </p:txBody>
      </p:sp>
      <p:sp>
        <p:nvSpPr>
          <p:cNvPr id="10" name="Rectangle 9">
            <a:extLst>
              <a:ext uri="{FF2B5EF4-FFF2-40B4-BE49-F238E27FC236}">
                <a16:creationId xmlns:a16="http://schemas.microsoft.com/office/drawing/2014/main" id="{A5C1A0BD-28E2-4A50-99EB-AA8B52F7CA62}"/>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FC4F18D9-015B-4977-9A79-E62B9CD68E61}"/>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45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C1E6B4AA-998C-4AA8-9721-0B94FCE44B85}"/>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76" name="TextBox 75">
            <a:extLst>
              <a:ext uri="{FF2B5EF4-FFF2-40B4-BE49-F238E27FC236}">
                <a16:creationId xmlns:a16="http://schemas.microsoft.com/office/drawing/2014/main" id="{3BA31CCD-3FE4-4B78-848A-46C86D4563F2}"/>
              </a:ext>
            </a:extLst>
          </p:cNvPr>
          <p:cNvSpPr txBox="1"/>
          <p:nvPr/>
        </p:nvSpPr>
        <p:spPr>
          <a:xfrm>
            <a:off x="566141" y="4485378"/>
            <a:ext cx="10937994" cy="461665"/>
          </a:xfrm>
          <a:prstGeom prst="rect">
            <a:avLst/>
          </a:prstGeom>
          <a:noFill/>
        </p:spPr>
        <p:txBody>
          <a:bodyPr wrap="square">
            <a:spAutoFit/>
          </a:bodyPr>
          <a:lstStyle/>
          <a:p>
            <a:pPr algn="ctr"/>
            <a:r>
              <a:rPr lang="en-US" sz="2400" dirty="0"/>
              <a:t>Thus, errors are </a:t>
            </a:r>
            <a:r>
              <a:rPr lang="en-US" sz="2400" dirty="0">
                <a:solidFill>
                  <a:srgbClr val="FF0000"/>
                </a:solidFill>
              </a:rPr>
              <a:t>communicated and handled independently </a:t>
            </a:r>
            <a:r>
              <a:rPr lang="en-US" sz="2400" dirty="0"/>
              <a:t>of the mainline logic.</a:t>
            </a:r>
          </a:p>
        </p:txBody>
      </p:sp>
      <p:grpSp>
        <p:nvGrpSpPr>
          <p:cNvPr id="9" name="Group 8">
            <a:extLst>
              <a:ext uri="{FF2B5EF4-FFF2-40B4-BE49-F238E27FC236}">
                <a16:creationId xmlns:a16="http://schemas.microsoft.com/office/drawing/2014/main" id="{3FC6D047-0D80-4A3A-A85F-A20161570D7F}"/>
              </a:ext>
            </a:extLst>
          </p:cNvPr>
          <p:cNvGrpSpPr/>
          <p:nvPr/>
        </p:nvGrpSpPr>
        <p:grpSpPr>
          <a:xfrm>
            <a:off x="7490443" y="169637"/>
            <a:ext cx="4525346" cy="461665"/>
            <a:chOff x="275253" y="1361270"/>
            <a:chExt cx="9960347" cy="904009"/>
          </a:xfrm>
        </p:grpSpPr>
        <p:sp>
          <p:nvSpPr>
            <p:cNvPr id="10" name="Rectangle 9">
              <a:extLst>
                <a:ext uri="{FF2B5EF4-FFF2-40B4-BE49-F238E27FC236}">
                  <a16:creationId xmlns:a16="http://schemas.microsoft.com/office/drawing/2014/main" id="{5D615330-B36F-40E5-A5CB-C09640EA7A8E}"/>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11" name="Rectangle 10">
              <a:extLst>
                <a:ext uri="{FF2B5EF4-FFF2-40B4-BE49-F238E27FC236}">
                  <a16:creationId xmlns:a16="http://schemas.microsoft.com/office/drawing/2014/main" id="{326B13BA-DA91-4CE0-9DBD-14709E42759B}"/>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13" name="Rectangle 12">
              <a:extLst>
                <a:ext uri="{FF2B5EF4-FFF2-40B4-BE49-F238E27FC236}">
                  <a16:creationId xmlns:a16="http://schemas.microsoft.com/office/drawing/2014/main" id="{840F0665-0EEB-4DFF-B39F-9F31436C0D1D}"/>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14" name="Rectangle 13">
              <a:extLst>
                <a:ext uri="{FF2B5EF4-FFF2-40B4-BE49-F238E27FC236}">
                  <a16:creationId xmlns:a16="http://schemas.microsoft.com/office/drawing/2014/main" id="{D80F8ABB-00DE-4498-8A04-D83DE60AAE29}"/>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15" name="Rectangle 14">
            <a:extLst>
              <a:ext uri="{FF2B5EF4-FFF2-40B4-BE49-F238E27FC236}">
                <a16:creationId xmlns:a16="http://schemas.microsoft.com/office/drawing/2014/main" id="{5AF4779B-F25E-49D7-88F4-3E840C30A535}"/>
              </a:ext>
            </a:extLst>
          </p:cNvPr>
          <p:cNvSpPr/>
          <p:nvPr/>
        </p:nvSpPr>
        <p:spPr>
          <a:xfrm>
            <a:off x="7400928" y="74308"/>
            <a:ext cx="3562348" cy="646331"/>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62B1363-07DC-46C8-9F3C-B635FE9CA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465" y="-84147"/>
            <a:ext cx="3003727" cy="1120531"/>
          </a:xfrm>
          <a:prstGeom prst="rect">
            <a:avLst/>
          </a:prstGeom>
        </p:spPr>
      </p:pic>
      <p:grpSp>
        <p:nvGrpSpPr>
          <p:cNvPr id="8" name="Group 7">
            <a:extLst>
              <a:ext uri="{FF2B5EF4-FFF2-40B4-BE49-F238E27FC236}">
                <a16:creationId xmlns:a16="http://schemas.microsoft.com/office/drawing/2014/main" id="{880858E8-2C87-410C-8113-C414E7420219}"/>
              </a:ext>
            </a:extLst>
          </p:cNvPr>
          <p:cNvGrpSpPr/>
          <p:nvPr/>
        </p:nvGrpSpPr>
        <p:grpSpPr>
          <a:xfrm>
            <a:off x="703967" y="1167423"/>
            <a:ext cx="10176782" cy="1536606"/>
            <a:chOff x="607008" y="1401365"/>
            <a:chExt cx="10176782" cy="1536606"/>
          </a:xfrm>
        </p:grpSpPr>
        <p:sp>
          <p:nvSpPr>
            <p:cNvPr id="75" name="TextBox 74">
              <a:extLst>
                <a:ext uri="{FF2B5EF4-FFF2-40B4-BE49-F238E27FC236}">
                  <a16:creationId xmlns:a16="http://schemas.microsoft.com/office/drawing/2014/main" id="{81C78B19-DA27-4358-B0C5-9C4EDFD0F3D3}"/>
                </a:ext>
              </a:extLst>
            </p:cNvPr>
            <p:cNvSpPr txBox="1"/>
            <p:nvPr/>
          </p:nvSpPr>
          <p:spPr>
            <a:xfrm>
              <a:off x="2543328" y="1617887"/>
              <a:ext cx="8240462" cy="1200329"/>
            </a:xfrm>
            <a:prstGeom prst="rect">
              <a:avLst/>
            </a:prstGeom>
            <a:noFill/>
          </p:spPr>
          <p:txBody>
            <a:bodyPr wrap="square">
              <a:spAutoFit/>
            </a:bodyPr>
            <a:lstStyle/>
            <a:p>
              <a:pPr algn="ctr"/>
              <a:r>
                <a:rPr lang="en-US" sz="2400" dirty="0"/>
                <a:t>With other </a:t>
              </a:r>
              <a:r>
                <a:rPr lang="en-US" sz="2400" dirty="0">
                  <a:solidFill>
                    <a:srgbClr val="FF0000"/>
                  </a:solidFill>
                </a:rPr>
                <a:t>error handling approaches</a:t>
              </a:r>
              <a:r>
                <a:rPr lang="en-US" sz="2400" dirty="0"/>
                <a:t>, error checking is woven directly into the code, making it harder to understand the core business logic. </a:t>
              </a:r>
            </a:p>
          </p:txBody>
        </p:sp>
        <p:pic>
          <p:nvPicPr>
            <p:cNvPr id="7" name="Picture 6">
              <a:extLst>
                <a:ext uri="{FF2B5EF4-FFF2-40B4-BE49-F238E27FC236}">
                  <a16:creationId xmlns:a16="http://schemas.microsoft.com/office/drawing/2014/main" id="{A008D21A-6188-4ABC-89DA-B5DD0B2728FB}"/>
                </a:ext>
              </a:extLst>
            </p:cNvPr>
            <p:cNvPicPr>
              <a:picLocks noChangeAspect="1"/>
            </p:cNvPicPr>
            <p:nvPr/>
          </p:nvPicPr>
          <p:blipFill>
            <a:blip r:embed="rId4"/>
            <a:stretch>
              <a:fillRect/>
            </a:stretch>
          </p:blipFill>
          <p:spPr>
            <a:xfrm>
              <a:off x="607008" y="1401365"/>
              <a:ext cx="2096826" cy="1536606"/>
            </a:xfrm>
            <a:prstGeom prst="rect">
              <a:avLst/>
            </a:prstGeom>
          </p:spPr>
        </p:pic>
      </p:grpSp>
      <p:grpSp>
        <p:nvGrpSpPr>
          <p:cNvPr id="20" name="Group 19">
            <a:extLst>
              <a:ext uri="{FF2B5EF4-FFF2-40B4-BE49-F238E27FC236}">
                <a16:creationId xmlns:a16="http://schemas.microsoft.com/office/drawing/2014/main" id="{4A8F05AD-6F20-4FEC-A431-C6866DD8634D}"/>
              </a:ext>
            </a:extLst>
          </p:cNvPr>
          <p:cNvGrpSpPr/>
          <p:nvPr/>
        </p:nvGrpSpPr>
        <p:grpSpPr>
          <a:xfrm>
            <a:off x="1501864" y="2855250"/>
            <a:ext cx="9461412" cy="1311419"/>
            <a:chOff x="1575934" y="2869844"/>
            <a:chExt cx="9461412" cy="1311419"/>
          </a:xfrm>
        </p:grpSpPr>
        <p:sp>
          <p:nvSpPr>
            <p:cNvPr id="12" name="TextBox 11">
              <a:extLst>
                <a:ext uri="{FF2B5EF4-FFF2-40B4-BE49-F238E27FC236}">
                  <a16:creationId xmlns:a16="http://schemas.microsoft.com/office/drawing/2014/main" id="{227775B8-4791-4FDB-8428-64ABC0848393}"/>
                </a:ext>
              </a:extLst>
            </p:cNvPr>
            <p:cNvSpPr txBox="1"/>
            <p:nvPr/>
          </p:nvSpPr>
          <p:spPr>
            <a:xfrm>
              <a:off x="1575934" y="2956717"/>
              <a:ext cx="7490701" cy="1200329"/>
            </a:xfrm>
            <a:prstGeom prst="rect">
              <a:avLst/>
            </a:prstGeom>
            <a:noFill/>
          </p:spPr>
          <p:txBody>
            <a:bodyPr wrap="square">
              <a:spAutoFit/>
            </a:bodyPr>
            <a:lstStyle/>
            <a:p>
              <a:pPr algn="ctr"/>
              <a:r>
                <a:rPr lang="en-US" sz="2400" dirty="0"/>
                <a:t>With </a:t>
              </a:r>
              <a:r>
                <a:rPr lang="en-US" sz="2400" dirty="0">
                  <a:solidFill>
                    <a:srgbClr val="FF0000"/>
                  </a:solidFill>
                </a:rPr>
                <a:t>exception handling</a:t>
              </a:r>
              <a:r>
                <a:rPr lang="en-US" sz="2400" dirty="0"/>
                <a:t>, we </a:t>
              </a:r>
              <a:r>
                <a:rPr lang="en-US" sz="2400" dirty="0">
                  <a:solidFill>
                    <a:srgbClr val="FF0000"/>
                  </a:solidFill>
                </a:rPr>
                <a:t>separate the handling of exceptional situations/unexpected errors</a:t>
              </a:r>
              <a:r>
                <a:rPr lang="en-US" sz="2400" dirty="0"/>
                <a:t> from the core problem-solving logic of our program.</a:t>
              </a:r>
              <a:endParaRPr lang="en-US" sz="2400" dirty="0">
                <a:solidFill>
                  <a:srgbClr val="C00000"/>
                </a:solidFill>
              </a:endParaRPr>
            </a:p>
          </p:txBody>
        </p:sp>
        <p:pic>
          <p:nvPicPr>
            <p:cNvPr id="19" name="Picture 18">
              <a:extLst>
                <a:ext uri="{FF2B5EF4-FFF2-40B4-BE49-F238E27FC236}">
                  <a16:creationId xmlns:a16="http://schemas.microsoft.com/office/drawing/2014/main" id="{26E75163-4690-445C-B4A4-7E4CDA88E1AC}"/>
                </a:ext>
              </a:extLst>
            </p:cNvPr>
            <p:cNvPicPr>
              <a:picLocks noChangeAspect="1"/>
            </p:cNvPicPr>
            <p:nvPr/>
          </p:nvPicPr>
          <p:blipFill>
            <a:blip r:embed="rId5"/>
            <a:stretch>
              <a:fillRect/>
            </a:stretch>
          </p:blipFill>
          <p:spPr>
            <a:xfrm>
              <a:off x="9066635" y="2869844"/>
              <a:ext cx="1970711" cy="13114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4" name="Group 23">
            <a:extLst>
              <a:ext uri="{FF2B5EF4-FFF2-40B4-BE49-F238E27FC236}">
                <a16:creationId xmlns:a16="http://schemas.microsoft.com/office/drawing/2014/main" id="{AFFFDFA1-1043-4E41-A407-4F5703D2D803}"/>
              </a:ext>
            </a:extLst>
          </p:cNvPr>
          <p:cNvGrpSpPr/>
          <p:nvPr/>
        </p:nvGrpSpPr>
        <p:grpSpPr>
          <a:xfrm>
            <a:off x="1220902" y="5234243"/>
            <a:ext cx="10241495" cy="1341509"/>
            <a:chOff x="1220902" y="5234243"/>
            <a:chExt cx="10241495" cy="1341509"/>
          </a:xfrm>
        </p:grpSpPr>
        <p:sp>
          <p:nvSpPr>
            <p:cNvPr id="73" name="TextBox 72">
              <a:extLst>
                <a:ext uri="{FF2B5EF4-FFF2-40B4-BE49-F238E27FC236}">
                  <a16:creationId xmlns:a16="http://schemas.microsoft.com/office/drawing/2014/main" id="{06E3014C-F873-4BDF-BF24-C3174475DF34}"/>
                </a:ext>
              </a:extLst>
            </p:cNvPr>
            <p:cNvSpPr txBox="1"/>
            <p:nvPr/>
          </p:nvSpPr>
          <p:spPr>
            <a:xfrm>
              <a:off x="2860693" y="5234243"/>
              <a:ext cx="8601704" cy="1200329"/>
            </a:xfrm>
            <a:prstGeom prst="rect">
              <a:avLst/>
            </a:prstGeom>
            <a:noFill/>
          </p:spPr>
          <p:txBody>
            <a:bodyPr wrap="square">
              <a:spAutoFit/>
            </a:bodyPr>
            <a:lstStyle/>
            <a:p>
              <a:pPr algn="ctr"/>
              <a:r>
                <a:rPr lang="en-US" sz="2400" dirty="0"/>
                <a:t>This allows us to create </a:t>
              </a:r>
              <a:r>
                <a:rPr lang="en-US" sz="2400" dirty="0">
                  <a:solidFill>
                    <a:srgbClr val="FF0000"/>
                  </a:solidFill>
                </a:rPr>
                <a:t>more readable code </a:t>
              </a:r>
              <a:r>
                <a:rPr lang="en-US" sz="2400" dirty="0"/>
                <a:t>that focuses on the problem we're trying to solve and isn't littered with extraneous error checks that complicate the code.</a:t>
              </a:r>
              <a:endParaRPr lang="en-US" sz="2400" dirty="0">
                <a:solidFill>
                  <a:srgbClr val="C00000"/>
                </a:solidFill>
              </a:endParaRPr>
            </a:p>
          </p:txBody>
        </p:sp>
        <p:pic>
          <p:nvPicPr>
            <p:cNvPr id="23" name="Picture 22">
              <a:extLst>
                <a:ext uri="{FF2B5EF4-FFF2-40B4-BE49-F238E27FC236}">
                  <a16:creationId xmlns:a16="http://schemas.microsoft.com/office/drawing/2014/main" id="{1C132532-AE8A-4401-BFBA-CA5DB0F45326}"/>
                </a:ext>
              </a:extLst>
            </p:cNvPr>
            <p:cNvPicPr>
              <a:picLocks noChangeAspect="1"/>
            </p:cNvPicPr>
            <p:nvPr/>
          </p:nvPicPr>
          <p:blipFill>
            <a:blip r:embed="rId6"/>
            <a:stretch>
              <a:fillRect/>
            </a:stretch>
          </p:blipFill>
          <p:spPr>
            <a:xfrm>
              <a:off x="1220902" y="5234243"/>
              <a:ext cx="1797899" cy="1341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36163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6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ppt_x"/>
                                          </p:val>
                                        </p:tav>
                                      </p:tavLst>
                                    </p:anim>
                                    <p:anim calcmode="lin" valueType="num">
                                      <p:cBhvr additive="base">
                                        <p:cTn id="18" dur="500"/>
                                        <p:tgtEl>
                                          <p:spTgt spid="9"/>
                                        </p:tgtEl>
                                        <p:attrNameLst>
                                          <p:attrName>ppt_y</p:attrName>
                                        </p:attrNameLst>
                                      </p:cBhvr>
                                      <p:tavLst>
                                        <p:tav tm="0">
                                          <p:val>
                                            <p:strVal val="ppt_y"/>
                                          </p:val>
                                        </p:tav>
                                        <p:tav tm="100000">
                                          <p:val>
                                            <p:strVal val="0-ppt_h/2"/>
                                          </p:val>
                                        </p:tav>
                                      </p:tavLst>
                                    </p:anim>
                                    <p:set>
                                      <p:cBhvr>
                                        <p:cTn id="19" dur="1" fill="hold">
                                          <p:stCondLst>
                                            <p:cond delay="499"/>
                                          </p:stCondLst>
                                        </p:cTn>
                                        <p:tgtEl>
                                          <p:spTgt spid="9"/>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15"/>
                                        </p:tgtEl>
                                        <p:attrNameLst>
                                          <p:attrName>ppt_x</p:attrName>
                                        </p:attrNameLst>
                                      </p:cBhvr>
                                      <p:tavLst>
                                        <p:tav tm="0">
                                          <p:val>
                                            <p:strVal val="ppt_x"/>
                                          </p:val>
                                        </p:tav>
                                        <p:tav tm="100000">
                                          <p:val>
                                            <p:strVal val="ppt_x"/>
                                          </p:val>
                                        </p:tav>
                                      </p:tavLst>
                                    </p:anim>
                                    <p:anim calcmode="lin" valueType="num">
                                      <p:cBhvr additive="base">
                                        <p:cTn id="22" dur="500"/>
                                        <p:tgtEl>
                                          <p:spTgt spid="15"/>
                                        </p:tgtEl>
                                        <p:attrNameLst>
                                          <p:attrName>ppt_y</p:attrName>
                                        </p:attrNameLst>
                                      </p:cBhvr>
                                      <p:tavLst>
                                        <p:tav tm="0">
                                          <p:val>
                                            <p:strVal val="ppt_y"/>
                                          </p:val>
                                        </p:tav>
                                        <p:tav tm="100000">
                                          <p:val>
                                            <p:strVal val="0-ppt_h/2"/>
                                          </p:val>
                                        </p:tav>
                                      </p:tavLst>
                                    </p:anim>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5" grpId="0" animBg="1"/>
      <p:bldP spid="1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27775B8-4791-4FDB-8428-64ABC0848393}"/>
              </a:ext>
            </a:extLst>
          </p:cNvPr>
          <p:cNvSpPr txBox="1"/>
          <p:nvPr/>
        </p:nvSpPr>
        <p:spPr>
          <a:xfrm>
            <a:off x="534081" y="1186719"/>
            <a:ext cx="11123838" cy="461665"/>
          </a:xfrm>
          <a:prstGeom prst="rect">
            <a:avLst/>
          </a:prstGeom>
          <a:noFill/>
        </p:spPr>
        <p:txBody>
          <a:bodyPr wrap="square">
            <a:spAutoFit/>
          </a:bodyPr>
          <a:lstStyle/>
          <a:p>
            <a:pPr algn="ctr"/>
            <a:r>
              <a:rPr lang="en-US" sz="2400" dirty="0"/>
              <a:t>There are two participants with exception handling: a </a:t>
            </a:r>
            <a:r>
              <a:rPr lang="en-US" sz="2400" dirty="0">
                <a:solidFill>
                  <a:srgbClr val="00B050"/>
                </a:solidFill>
              </a:rPr>
              <a:t>catcher</a:t>
            </a:r>
            <a:r>
              <a:rPr lang="en-US" sz="2400" dirty="0"/>
              <a:t> and a </a:t>
            </a:r>
            <a:r>
              <a:rPr lang="en-US" sz="2400" dirty="0">
                <a:solidFill>
                  <a:srgbClr val="C00000"/>
                </a:solidFill>
              </a:rPr>
              <a:t>thrower</a:t>
            </a:r>
          </a:p>
        </p:txBody>
      </p:sp>
      <p:sp>
        <p:nvSpPr>
          <p:cNvPr id="25" name="Rectangle 24">
            <a:extLst>
              <a:ext uri="{FF2B5EF4-FFF2-40B4-BE49-F238E27FC236}">
                <a16:creationId xmlns:a16="http://schemas.microsoft.com/office/drawing/2014/main" id="{361BEB03-2803-4972-817B-8F4861F5C6D0}"/>
              </a:ext>
            </a:extLst>
          </p:cNvPr>
          <p:cNvSpPr/>
          <p:nvPr/>
        </p:nvSpPr>
        <p:spPr>
          <a:xfrm>
            <a:off x="6140089"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E4D1F4-9D0F-4520-90C3-1065E2DAFA9E}"/>
              </a:ext>
            </a:extLst>
          </p:cNvPr>
          <p:cNvSpPr/>
          <p:nvPr/>
        </p:nvSpPr>
        <p:spPr>
          <a:xfrm>
            <a:off x="299650"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449609-9AE5-4EC3-9BE8-38C7166CDAF7}"/>
              </a:ext>
            </a:extLst>
          </p:cNvPr>
          <p:cNvSpPr txBox="1"/>
          <p:nvPr/>
        </p:nvSpPr>
        <p:spPr>
          <a:xfrm>
            <a:off x="279041" y="908121"/>
            <a:ext cx="5690795" cy="461665"/>
          </a:xfrm>
          <a:prstGeom prst="rect">
            <a:avLst/>
          </a:prstGeom>
          <a:noFill/>
        </p:spPr>
        <p:txBody>
          <a:bodyPr wrap="square">
            <a:spAutoFit/>
          </a:bodyPr>
          <a:lstStyle/>
          <a:p>
            <a:pPr algn="ctr"/>
            <a:r>
              <a:rPr lang="en-US" sz="2400" dirty="0"/>
              <a:t>The </a:t>
            </a:r>
            <a:r>
              <a:rPr lang="en-US" sz="2400" dirty="0">
                <a:solidFill>
                  <a:srgbClr val="00B050"/>
                </a:solidFill>
              </a:rPr>
              <a:t>catcher</a:t>
            </a:r>
            <a:r>
              <a:rPr lang="en-US" sz="2400" dirty="0"/>
              <a:t> has two parts:</a:t>
            </a:r>
          </a:p>
        </p:txBody>
      </p:sp>
      <p:sp>
        <p:nvSpPr>
          <p:cNvPr id="19" name="TextBox 18">
            <a:extLst>
              <a:ext uri="{FF2B5EF4-FFF2-40B4-BE49-F238E27FC236}">
                <a16:creationId xmlns:a16="http://schemas.microsoft.com/office/drawing/2014/main" id="{5468D278-4679-4424-BF04-E2863479C738}"/>
              </a:ext>
            </a:extLst>
          </p:cNvPr>
          <p:cNvSpPr txBox="1"/>
          <p:nvPr/>
        </p:nvSpPr>
        <p:spPr>
          <a:xfrm>
            <a:off x="353685" y="2786633"/>
            <a:ext cx="5541506" cy="1200329"/>
          </a:xfrm>
          <a:prstGeom prst="rect">
            <a:avLst/>
          </a:prstGeom>
          <a:noFill/>
        </p:spPr>
        <p:txBody>
          <a:bodyPr wrap="square">
            <a:spAutoFit/>
          </a:bodyPr>
          <a:lstStyle/>
          <a:p>
            <a:pPr algn="ctr"/>
            <a:r>
              <a:rPr lang="en-US" sz="2400" dirty="0"/>
              <a:t>#2: An </a:t>
            </a:r>
            <a:r>
              <a:rPr lang="en-US" sz="2400" dirty="0">
                <a:solidFill>
                  <a:srgbClr val="7030A0"/>
                </a:solidFill>
              </a:rPr>
              <a:t>"exception handler" </a:t>
            </a:r>
            <a:r>
              <a:rPr lang="en-US" sz="2400" dirty="0"/>
              <a:t>that runs </a:t>
            </a:r>
            <a:r>
              <a:rPr lang="en-US" sz="2400" dirty="0" err="1"/>
              <a:t>iff</a:t>
            </a:r>
            <a:r>
              <a:rPr lang="en-US" sz="2400" dirty="0"/>
              <a:t> an </a:t>
            </a:r>
            <a:r>
              <a:rPr lang="en-US" sz="2400" dirty="0">
                <a:solidFill>
                  <a:srgbClr val="FF0000"/>
                </a:solidFill>
              </a:rPr>
              <a:t>error</a:t>
            </a:r>
            <a:r>
              <a:rPr lang="en-US" sz="2400" dirty="0"/>
              <a:t> occurs during the </a:t>
            </a:r>
            <a:r>
              <a:rPr lang="en-US" sz="2400" dirty="0">
                <a:solidFill>
                  <a:srgbClr val="0070C0"/>
                </a:solidFill>
              </a:rPr>
              <a:t>tried</a:t>
            </a:r>
            <a:r>
              <a:rPr lang="en-US" sz="2400" dirty="0"/>
              <a:t> operations, and deals with the error</a:t>
            </a:r>
          </a:p>
        </p:txBody>
      </p:sp>
      <p:sp>
        <p:nvSpPr>
          <p:cNvPr id="22" name="TextBox 21">
            <a:extLst>
              <a:ext uri="{FF2B5EF4-FFF2-40B4-BE49-F238E27FC236}">
                <a16:creationId xmlns:a16="http://schemas.microsoft.com/office/drawing/2014/main" id="{050BD5A8-B6AA-440B-978F-46B7F865FB01}"/>
              </a:ext>
            </a:extLst>
          </p:cNvPr>
          <p:cNvSpPr txBox="1"/>
          <p:nvPr/>
        </p:nvSpPr>
        <p:spPr>
          <a:xfrm>
            <a:off x="6259321" y="908121"/>
            <a:ext cx="5401968" cy="830997"/>
          </a:xfrm>
          <a:prstGeom prst="rect">
            <a:avLst/>
          </a:prstGeom>
          <a:noFill/>
        </p:spPr>
        <p:txBody>
          <a:bodyPr wrap="square">
            <a:spAutoFit/>
          </a:bodyPr>
          <a:lstStyle/>
          <a:p>
            <a:pPr algn="ctr"/>
            <a:r>
              <a:rPr lang="en-US" sz="2400" dirty="0"/>
              <a:t>The </a:t>
            </a:r>
            <a:r>
              <a:rPr lang="en-US" sz="2400" dirty="0">
                <a:solidFill>
                  <a:srgbClr val="C00000"/>
                </a:solidFill>
              </a:rPr>
              <a:t>thrower </a:t>
            </a:r>
            <a:r>
              <a:rPr lang="en-US" sz="2400" dirty="0"/>
              <a:t>is a function that performs an operation that might result in an </a:t>
            </a:r>
            <a:r>
              <a:rPr lang="en-US" sz="2400" dirty="0">
                <a:solidFill>
                  <a:srgbClr val="FF0000"/>
                </a:solidFill>
              </a:rPr>
              <a:t>error</a:t>
            </a:r>
            <a:r>
              <a:rPr lang="en-US" sz="2400" dirty="0"/>
              <a:t>.</a:t>
            </a:r>
          </a:p>
        </p:txBody>
      </p:sp>
      <p:sp>
        <p:nvSpPr>
          <p:cNvPr id="23" name="TextBox 22">
            <a:extLst>
              <a:ext uri="{FF2B5EF4-FFF2-40B4-BE49-F238E27FC236}">
                <a16:creationId xmlns:a16="http://schemas.microsoft.com/office/drawing/2014/main" id="{0658447B-6A81-48FD-9231-F8DB5DB0B168}"/>
              </a:ext>
            </a:extLst>
          </p:cNvPr>
          <p:cNvSpPr txBox="1"/>
          <p:nvPr/>
        </p:nvSpPr>
        <p:spPr>
          <a:xfrm>
            <a:off x="6259321" y="2173937"/>
            <a:ext cx="5086706" cy="1569660"/>
          </a:xfrm>
          <a:prstGeom prst="rect">
            <a:avLst/>
          </a:prstGeom>
          <a:noFill/>
        </p:spPr>
        <p:txBody>
          <a:bodyPr wrap="square">
            <a:spAutoFit/>
          </a:bodyPr>
          <a:lstStyle/>
          <a:p>
            <a:pPr algn="ctr"/>
            <a:r>
              <a:rPr lang="en-US" sz="2400" dirty="0"/>
              <a:t>If an error occurs, the </a:t>
            </a:r>
            <a:r>
              <a:rPr lang="en-US" sz="2400" dirty="0">
                <a:solidFill>
                  <a:srgbClr val="C00000"/>
                </a:solidFill>
              </a:rPr>
              <a:t>thrower</a:t>
            </a:r>
            <a:r>
              <a:rPr lang="en-US" sz="2400" dirty="0"/>
              <a:t> creates an </a:t>
            </a:r>
            <a:r>
              <a:rPr lang="en-US" sz="2400" dirty="0">
                <a:solidFill>
                  <a:srgbClr val="8E6C00"/>
                </a:solidFill>
              </a:rPr>
              <a:t>exception object </a:t>
            </a:r>
            <a:r>
              <a:rPr lang="en-US" sz="2400" dirty="0"/>
              <a:t>containing details about the error, and </a:t>
            </a:r>
            <a:r>
              <a:rPr lang="en-US" sz="2400" dirty="0">
                <a:solidFill>
                  <a:srgbClr val="00B050"/>
                </a:solidFill>
              </a:rPr>
              <a:t>"throws" </a:t>
            </a:r>
            <a:r>
              <a:rPr lang="en-US" sz="2400" dirty="0"/>
              <a:t>it to the </a:t>
            </a:r>
            <a:r>
              <a:rPr lang="en-US" sz="2400" dirty="0">
                <a:solidFill>
                  <a:srgbClr val="7030A0"/>
                </a:solidFill>
              </a:rPr>
              <a:t>exception handler</a:t>
            </a:r>
            <a:r>
              <a:rPr lang="en-US" sz="2400" dirty="0"/>
              <a:t> to deal with.</a:t>
            </a:r>
          </a:p>
        </p:txBody>
      </p:sp>
      <p:sp>
        <p:nvSpPr>
          <p:cNvPr id="36" name="Rectangle 35">
            <a:extLst>
              <a:ext uri="{FF2B5EF4-FFF2-40B4-BE49-F238E27FC236}">
                <a16:creationId xmlns:a16="http://schemas.microsoft.com/office/drawing/2014/main" id="{23E8D9FD-D8F6-475D-AF06-6E061B864621}"/>
              </a:ext>
            </a:extLst>
          </p:cNvPr>
          <p:cNvSpPr/>
          <p:nvPr/>
        </p:nvSpPr>
        <p:spPr>
          <a:xfrm>
            <a:off x="643896" y="402942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38" name="TextBox 37">
            <a:extLst>
              <a:ext uri="{FF2B5EF4-FFF2-40B4-BE49-F238E27FC236}">
                <a16:creationId xmlns:a16="http://schemas.microsoft.com/office/drawing/2014/main" id="{3B94C948-514F-45C9-BD44-6B0842CE0B29}"/>
              </a:ext>
            </a:extLst>
          </p:cNvPr>
          <p:cNvSpPr txBox="1"/>
          <p:nvPr/>
        </p:nvSpPr>
        <p:spPr>
          <a:xfrm>
            <a:off x="1014753" y="4278384"/>
            <a:ext cx="4885818" cy="1477328"/>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g();</a:t>
            </a:r>
          </a:p>
          <a:p>
            <a:r>
              <a:rPr lang="en-US" dirty="0">
                <a:solidFill>
                  <a:srgbClr val="0070C0"/>
                </a:solidFill>
                <a:latin typeface="Consolas" panose="020B0609020204030204" pitchFamily="49" charset="0"/>
              </a:rPr>
              <a:t>  h();</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p:txBody>
      </p:sp>
      <p:sp>
        <p:nvSpPr>
          <p:cNvPr id="39" name="TextBox 38">
            <a:extLst>
              <a:ext uri="{FF2B5EF4-FFF2-40B4-BE49-F238E27FC236}">
                <a16:creationId xmlns:a16="http://schemas.microsoft.com/office/drawing/2014/main" id="{26B8E700-523C-4524-BEE6-2D5C34C58A76}"/>
              </a:ext>
            </a:extLst>
          </p:cNvPr>
          <p:cNvSpPr txBox="1"/>
          <p:nvPr/>
        </p:nvSpPr>
        <p:spPr>
          <a:xfrm>
            <a:off x="640094" y="1571665"/>
            <a:ext cx="4968688" cy="1200329"/>
          </a:xfrm>
          <a:prstGeom prst="rect">
            <a:avLst/>
          </a:prstGeom>
          <a:noFill/>
        </p:spPr>
        <p:txBody>
          <a:bodyPr wrap="square">
            <a:spAutoFit/>
          </a:bodyPr>
          <a:lstStyle/>
          <a:p>
            <a:pPr algn="ctr"/>
            <a:r>
              <a:rPr lang="en-US" sz="2400" dirty="0"/>
              <a:t>#1: A block of code that </a:t>
            </a:r>
            <a:r>
              <a:rPr lang="en-US" sz="2400" dirty="0">
                <a:solidFill>
                  <a:srgbClr val="0070C0"/>
                </a:solidFill>
              </a:rPr>
              <a:t>"tries" </a:t>
            </a:r>
            <a:r>
              <a:rPr lang="en-US" sz="2400" dirty="0"/>
              <a:t>to complete one or more </a:t>
            </a:r>
            <a:r>
              <a:rPr lang="en-US" sz="2400" dirty="0">
                <a:solidFill>
                  <a:srgbClr val="0070C0"/>
                </a:solidFill>
              </a:rPr>
              <a:t>operations</a:t>
            </a:r>
            <a:r>
              <a:rPr lang="en-US" sz="2400" dirty="0"/>
              <a:t> that might result in an </a:t>
            </a:r>
            <a:r>
              <a:rPr lang="en-US" sz="2400" dirty="0">
                <a:solidFill>
                  <a:srgbClr val="FF0000"/>
                </a:solidFill>
              </a:rPr>
              <a:t>unexpected error</a:t>
            </a:r>
            <a:r>
              <a:rPr lang="en-US" sz="2400" dirty="0"/>
              <a:t>.</a:t>
            </a:r>
          </a:p>
        </p:txBody>
      </p:sp>
      <p:sp>
        <p:nvSpPr>
          <p:cNvPr id="40" name="TextBox 39">
            <a:extLst>
              <a:ext uri="{FF2B5EF4-FFF2-40B4-BE49-F238E27FC236}">
                <a16:creationId xmlns:a16="http://schemas.microsoft.com/office/drawing/2014/main" id="{26B51B84-52E0-449E-8ED9-2122637A9C98}"/>
              </a:ext>
            </a:extLst>
          </p:cNvPr>
          <p:cNvSpPr txBox="1"/>
          <p:nvPr/>
        </p:nvSpPr>
        <p:spPr>
          <a:xfrm>
            <a:off x="1014753" y="5651275"/>
            <a:ext cx="4288769" cy="923330"/>
          </a:xfrm>
          <a:prstGeom prst="rect">
            <a:avLst/>
          </a:prstGeom>
          <a:noFill/>
        </p:spPr>
        <p:txBody>
          <a:bodyPr wrap="square">
            <a:spAutoFit/>
          </a:bodyPr>
          <a:lstStyle/>
          <a:p>
            <a:r>
              <a:rPr lang="en-US" dirty="0">
                <a:solidFill>
                  <a:srgbClr val="7030A0"/>
                </a:solidFill>
                <a:latin typeface="Consolas" panose="020B0609020204030204" pitchFamily="49" charset="0"/>
              </a:rPr>
              <a:t>catch (Exception &amp;e)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deal_with_issue</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sp>
        <p:nvSpPr>
          <p:cNvPr id="41" name="Rectangle 40">
            <a:extLst>
              <a:ext uri="{FF2B5EF4-FFF2-40B4-BE49-F238E27FC236}">
                <a16:creationId xmlns:a16="http://schemas.microsoft.com/office/drawing/2014/main" id="{47B277F8-8011-47E1-A644-77A29A8363DB}"/>
              </a:ext>
            </a:extLst>
          </p:cNvPr>
          <p:cNvSpPr/>
          <p:nvPr/>
        </p:nvSpPr>
        <p:spPr>
          <a:xfrm>
            <a:off x="6543189" y="400785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void h() {</a:t>
            </a: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a:t>
            </a:r>
          </a:p>
        </p:txBody>
      </p:sp>
      <p:sp>
        <p:nvSpPr>
          <p:cNvPr id="42" name="TextBox 41">
            <a:extLst>
              <a:ext uri="{FF2B5EF4-FFF2-40B4-BE49-F238E27FC236}">
                <a16:creationId xmlns:a16="http://schemas.microsoft.com/office/drawing/2014/main" id="{829D59B1-094F-4C3C-8EE0-DDF1763B773A}"/>
              </a:ext>
            </a:extLst>
          </p:cNvPr>
          <p:cNvSpPr txBox="1"/>
          <p:nvPr/>
        </p:nvSpPr>
        <p:spPr>
          <a:xfrm>
            <a:off x="6782363" y="4142136"/>
            <a:ext cx="4885818" cy="2308324"/>
          </a:xfrm>
          <a:prstGeom prst="rect">
            <a:avLst/>
          </a:prstGeom>
          <a:noFill/>
        </p:spPr>
        <p:txBody>
          <a:bodyPr wrap="square">
            <a:spAutoFit/>
          </a:bodyPr>
          <a:lstStyle/>
          <a:p>
            <a:endParaRPr lang="en-US" dirty="0">
              <a:latin typeface="Consolas" panose="020B0609020204030204" pitchFamily="49" charset="0"/>
            </a:endParaRPr>
          </a:p>
          <a:p>
            <a:r>
              <a:rPr lang="en-US" dirty="0">
                <a:solidFill>
                  <a:srgbClr val="C00000"/>
                </a:solidFill>
                <a:latin typeface="Consolas" panose="020B0609020204030204" pitchFamily="49" charset="0"/>
              </a:rPr>
              <a:t>// Next command might fail!</a:t>
            </a: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p>
          <a:p>
            <a:endParaRPr lang="en-US" dirty="0">
              <a:latin typeface="Consolas" panose="020B0609020204030204" pitchFamily="49" charset="0"/>
            </a:endParaRPr>
          </a:p>
          <a:p>
            <a:r>
              <a:rPr lang="en-US" dirty="0" err="1">
                <a:solidFill>
                  <a:srgbClr val="C00000"/>
                </a:solidFill>
                <a:latin typeface="Consolas" panose="020B0609020204030204" pitchFamily="49" charset="0"/>
              </a:rPr>
              <a:t>op_succeeded_so_do_other_stuff</a:t>
            </a:r>
            <a:r>
              <a:rPr lang="en-US" dirty="0">
                <a:solidFill>
                  <a:srgbClr val="C00000"/>
                </a:solidFill>
                <a:latin typeface="Consolas" panose="020B0609020204030204" pitchFamily="49" charset="0"/>
              </a:rPr>
              <a:t>();</a:t>
            </a:r>
          </a:p>
          <a:p>
            <a:r>
              <a:rPr lang="en-US" dirty="0" err="1">
                <a:solidFill>
                  <a:srgbClr val="C00000"/>
                </a:solidFill>
                <a:latin typeface="Consolas" panose="020B0609020204030204" pitchFamily="49" charset="0"/>
              </a:rPr>
              <a:t>do_even_more_stuff</a:t>
            </a:r>
            <a:r>
              <a:rPr lang="en-US" dirty="0">
                <a:solidFill>
                  <a:srgbClr val="C00000"/>
                </a:solidFill>
                <a:latin typeface="Consolas" panose="020B0609020204030204" pitchFamily="49" charset="0"/>
              </a:rPr>
              <a:t>();</a:t>
            </a:r>
          </a:p>
          <a:p>
            <a:r>
              <a:rPr lang="en-US" dirty="0" err="1">
                <a:solidFill>
                  <a:srgbClr val="C00000"/>
                </a:solidFill>
                <a:latin typeface="Consolas" panose="020B0609020204030204" pitchFamily="49" charset="0"/>
              </a:rPr>
              <a:t>finish_with_more_stuff</a:t>
            </a:r>
            <a:r>
              <a:rPr lang="en-US" dirty="0">
                <a:solidFill>
                  <a:srgbClr val="C00000"/>
                </a:solidFill>
                <a:latin typeface="Consolas" panose="020B0609020204030204" pitchFamily="49" charset="0"/>
              </a:rPr>
              <a:t>();</a:t>
            </a:r>
          </a:p>
        </p:txBody>
      </p:sp>
      <p:grpSp>
        <p:nvGrpSpPr>
          <p:cNvPr id="6" name="Group 5">
            <a:extLst>
              <a:ext uri="{FF2B5EF4-FFF2-40B4-BE49-F238E27FC236}">
                <a16:creationId xmlns:a16="http://schemas.microsoft.com/office/drawing/2014/main" id="{EA8B6EF0-749F-46CA-81F5-8A5B9B06B983}"/>
              </a:ext>
            </a:extLst>
          </p:cNvPr>
          <p:cNvGrpSpPr/>
          <p:nvPr/>
        </p:nvGrpSpPr>
        <p:grpSpPr>
          <a:xfrm>
            <a:off x="6779850" y="4688503"/>
            <a:ext cx="4878926" cy="646331"/>
            <a:chOff x="7648354" y="5828658"/>
            <a:chExt cx="4878926" cy="646331"/>
          </a:xfrm>
        </p:grpSpPr>
        <p:sp>
          <p:nvSpPr>
            <p:cNvPr id="5" name="Rectangle 4">
              <a:extLst>
                <a:ext uri="{FF2B5EF4-FFF2-40B4-BE49-F238E27FC236}">
                  <a16:creationId xmlns:a16="http://schemas.microsoft.com/office/drawing/2014/main" id="{9ABE89CB-1585-48A5-8858-0CF1E5018C33}"/>
                </a:ext>
              </a:extLst>
            </p:cNvPr>
            <p:cNvSpPr/>
            <p:nvPr/>
          </p:nvSpPr>
          <p:spPr>
            <a:xfrm>
              <a:off x="7885357" y="6154491"/>
              <a:ext cx="629322" cy="273703"/>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311E7A-79BC-4E2C-B507-B90B07CEE484}"/>
                </a:ext>
              </a:extLst>
            </p:cNvPr>
            <p:cNvSpPr txBox="1"/>
            <p:nvPr/>
          </p:nvSpPr>
          <p:spPr>
            <a:xfrm>
              <a:off x="7648354" y="5828658"/>
              <a:ext cx="4878926" cy="646331"/>
            </a:xfrm>
            <a:prstGeom prst="rect">
              <a:avLst/>
            </a:prstGeom>
            <a:noFill/>
          </p:spPr>
          <p:txBody>
            <a:bodyPr wrap="square">
              <a:spAutoFit/>
            </a:bodyPr>
            <a:lstStyle/>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a:solidFill>
                    <a:srgbClr val="00B050"/>
                  </a:solidFill>
                  <a:latin typeface="Consolas" panose="020B0609020204030204" pitchFamily="49" charset="0"/>
                </a:rPr>
                <a:t>throw</a:t>
              </a:r>
              <a:r>
                <a:rPr lang="en-US" dirty="0">
                  <a:solidFill>
                    <a:srgbClr val="C00000"/>
                  </a:solidFill>
                  <a:latin typeface="Consolas" panose="020B0609020204030204" pitchFamily="49" charset="0"/>
                </a:rPr>
                <a:t>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("details..")</a:t>
              </a:r>
              <a:r>
                <a:rPr lang="en-US" dirty="0">
                  <a:solidFill>
                    <a:srgbClr val="C00000"/>
                  </a:solidFill>
                  <a:latin typeface="Consolas" panose="020B0609020204030204" pitchFamily="49" charset="0"/>
                </a:rPr>
                <a:t>;</a:t>
              </a:r>
            </a:p>
          </p:txBody>
        </p:sp>
      </p:grpSp>
      <p:cxnSp>
        <p:nvCxnSpPr>
          <p:cNvPr id="8" name="Straight Arrow Connector 7">
            <a:extLst>
              <a:ext uri="{FF2B5EF4-FFF2-40B4-BE49-F238E27FC236}">
                <a16:creationId xmlns:a16="http://schemas.microsoft.com/office/drawing/2014/main" id="{CC7894EE-435C-47EF-A615-7AF04BE1CAD2}"/>
              </a:ext>
            </a:extLst>
          </p:cNvPr>
          <p:cNvCxnSpPr/>
          <p:nvPr/>
        </p:nvCxnSpPr>
        <p:spPr>
          <a:xfrm flipH="1">
            <a:off x="3641464" y="5174428"/>
            <a:ext cx="3431689" cy="64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1E6B4AA-998C-4AA8-9721-0B94FCE44B85}"/>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11" name="Arrow: Right 10">
            <a:extLst>
              <a:ext uri="{FF2B5EF4-FFF2-40B4-BE49-F238E27FC236}">
                <a16:creationId xmlns:a16="http://schemas.microsoft.com/office/drawing/2014/main" id="{B369A39A-5B2A-4752-B8FD-F7E8CF3451A8}"/>
              </a:ext>
            </a:extLst>
          </p:cNvPr>
          <p:cNvSpPr/>
          <p:nvPr/>
        </p:nvSpPr>
        <p:spPr>
          <a:xfrm>
            <a:off x="4921888" y="4285395"/>
            <a:ext cx="1946606" cy="1197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Might result in an error</a:t>
            </a:r>
          </a:p>
        </p:txBody>
      </p:sp>
      <p:sp>
        <p:nvSpPr>
          <p:cNvPr id="13" name="Arrow: Left 12">
            <a:extLst>
              <a:ext uri="{FF2B5EF4-FFF2-40B4-BE49-F238E27FC236}">
                <a16:creationId xmlns:a16="http://schemas.microsoft.com/office/drawing/2014/main" id="{44965E90-E7C2-46B7-BB07-ABA697DB7A59}"/>
              </a:ext>
            </a:extLst>
          </p:cNvPr>
          <p:cNvSpPr/>
          <p:nvPr/>
        </p:nvSpPr>
        <p:spPr>
          <a:xfrm>
            <a:off x="1903647" y="4487107"/>
            <a:ext cx="2386376" cy="1136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Might have an unexpected error</a:t>
            </a:r>
          </a:p>
        </p:txBody>
      </p:sp>
      <p:sp>
        <p:nvSpPr>
          <p:cNvPr id="51" name="Arrow: Left 50">
            <a:extLst>
              <a:ext uri="{FF2B5EF4-FFF2-40B4-BE49-F238E27FC236}">
                <a16:creationId xmlns:a16="http://schemas.microsoft.com/office/drawing/2014/main" id="{2FF729AA-CC70-4AC3-AEF8-1FF4D4CCF271}"/>
              </a:ext>
            </a:extLst>
          </p:cNvPr>
          <p:cNvSpPr/>
          <p:nvPr/>
        </p:nvSpPr>
        <p:spPr>
          <a:xfrm>
            <a:off x="3773228" y="5579630"/>
            <a:ext cx="2388351" cy="1136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Deals with the error if one occurs</a:t>
            </a:r>
          </a:p>
        </p:txBody>
      </p:sp>
    </p:spTree>
    <p:extLst>
      <p:ext uri="{BB962C8B-B14F-4D97-AF65-F5344CB8AC3E}">
        <p14:creationId xmlns:p14="http://schemas.microsoft.com/office/powerpoint/2010/main" val="7639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right)">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5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left)">
                                      <p:cBhvr>
                                        <p:cTn id="80" dur="500"/>
                                        <p:tgtEl>
                                          <p:spTgt spid="1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wipe(right)">
                                      <p:cBhvr>
                                        <p:cTn id="98" dur="5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5" grpId="0" animBg="1"/>
      <p:bldP spid="2" grpId="0" animBg="1"/>
      <p:bldP spid="18" grpId="0"/>
      <p:bldP spid="19" grpId="0"/>
      <p:bldP spid="22" grpId="0"/>
      <p:bldP spid="23" grpId="0"/>
      <p:bldP spid="36" grpId="0" animBg="1"/>
      <p:bldP spid="38" grpId="0"/>
      <p:bldP spid="39" grpId="0"/>
      <p:bldP spid="40" grpId="0"/>
      <p:bldP spid="41" grpId="0" animBg="1"/>
      <p:bldP spid="42" grpId="0"/>
      <p:bldP spid="11" grpId="0" animBg="1"/>
      <p:bldP spid="11" grpId="1" animBg="1"/>
      <p:bldP spid="13" grpId="0" animBg="1"/>
      <p:bldP spid="13" grpId="1" animBg="1"/>
      <p:bldP spid="51" grpId="0" animBg="1"/>
      <p:bldP spid="5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BBA6021-D6D3-43B7-B3BD-D971BC9A8550}"/>
              </a:ext>
            </a:extLst>
          </p:cNvPr>
          <p:cNvGrpSpPr/>
          <p:nvPr/>
        </p:nvGrpSpPr>
        <p:grpSpPr>
          <a:xfrm>
            <a:off x="279041" y="779924"/>
            <a:ext cx="11551843" cy="6018163"/>
            <a:chOff x="279041" y="779924"/>
            <a:chExt cx="11551843" cy="6018163"/>
          </a:xfrm>
        </p:grpSpPr>
        <p:sp>
          <p:nvSpPr>
            <p:cNvPr id="61" name="Rectangle 60">
              <a:extLst>
                <a:ext uri="{FF2B5EF4-FFF2-40B4-BE49-F238E27FC236}">
                  <a16:creationId xmlns:a16="http://schemas.microsoft.com/office/drawing/2014/main" id="{CCA471BE-286E-4D3B-9DAF-7BD042213509}"/>
                </a:ext>
              </a:extLst>
            </p:cNvPr>
            <p:cNvSpPr/>
            <p:nvPr/>
          </p:nvSpPr>
          <p:spPr>
            <a:xfrm>
              <a:off x="6140089"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B207D35-F91C-4B33-8C7B-6FD17EC13DF9}"/>
                </a:ext>
              </a:extLst>
            </p:cNvPr>
            <p:cNvSpPr/>
            <p:nvPr/>
          </p:nvSpPr>
          <p:spPr>
            <a:xfrm>
              <a:off x="299650" y="779924"/>
              <a:ext cx="5690795" cy="3141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5F04379-C747-4FBA-A51D-07297E0B7A6A}"/>
                </a:ext>
              </a:extLst>
            </p:cNvPr>
            <p:cNvSpPr txBox="1"/>
            <p:nvPr/>
          </p:nvSpPr>
          <p:spPr>
            <a:xfrm>
              <a:off x="279041" y="908121"/>
              <a:ext cx="5690795" cy="461665"/>
            </a:xfrm>
            <a:prstGeom prst="rect">
              <a:avLst/>
            </a:prstGeom>
            <a:noFill/>
          </p:spPr>
          <p:txBody>
            <a:bodyPr wrap="square">
              <a:spAutoFit/>
            </a:bodyPr>
            <a:lstStyle/>
            <a:p>
              <a:pPr algn="ctr"/>
              <a:r>
                <a:rPr lang="en-US" sz="2400" dirty="0"/>
                <a:t>The </a:t>
              </a:r>
              <a:r>
                <a:rPr lang="en-US" sz="2400" dirty="0">
                  <a:solidFill>
                    <a:srgbClr val="00B050"/>
                  </a:solidFill>
                </a:rPr>
                <a:t>catcher</a:t>
              </a:r>
              <a:r>
                <a:rPr lang="en-US" sz="2400" dirty="0"/>
                <a:t> has two parts:</a:t>
              </a:r>
            </a:p>
          </p:txBody>
        </p:sp>
        <p:sp>
          <p:nvSpPr>
            <p:cNvPr id="64" name="TextBox 63">
              <a:extLst>
                <a:ext uri="{FF2B5EF4-FFF2-40B4-BE49-F238E27FC236}">
                  <a16:creationId xmlns:a16="http://schemas.microsoft.com/office/drawing/2014/main" id="{5CD37381-7809-4313-9297-EF1E19DCFB2E}"/>
                </a:ext>
              </a:extLst>
            </p:cNvPr>
            <p:cNvSpPr txBox="1"/>
            <p:nvPr/>
          </p:nvSpPr>
          <p:spPr>
            <a:xfrm>
              <a:off x="353685" y="2781022"/>
              <a:ext cx="5541506" cy="1200329"/>
            </a:xfrm>
            <a:prstGeom prst="rect">
              <a:avLst/>
            </a:prstGeom>
            <a:noFill/>
          </p:spPr>
          <p:txBody>
            <a:bodyPr wrap="square">
              <a:spAutoFit/>
            </a:bodyPr>
            <a:lstStyle/>
            <a:p>
              <a:pPr algn="ctr"/>
              <a:r>
                <a:rPr lang="en-US" sz="2400" dirty="0"/>
                <a:t>#2: An </a:t>
              </a:r>
              <a:r>
                <a:rPr lang="en-US" sz="2400" dirty="0">
                  <a:solidFill>
                    <a:srgbClr val="7030A0"/>
                  </a:solidFill>
                </a:rPr>
                <a:t>"exception handler" </a:t>
              </a:r>
              <a:r>
                <a:rPr lang="en-US" sz="2400" dirty="0"/>
                <a:t>that runs </a:t>
              </a:r>
              <a:r>
                <a:rPr lang="en-US" sz="2400" dirty="0" err="1"/>
                <a:t>iff</a:t>
              </a:r>
              <a:r>
                <a:rPr lang="en-US" sz="2400" dirty="0"/>
                <a:t> an </a:t>
              </a:r>
              <a:r>
                <a:rPr lang="en-US" sz="2400" dirty="0">
                  <a:solidFill>
                    <a:srgbClr val="FF0000"/>
                  </a:solidFill>
                </a:rPr>
                <a:t>error</a:t>
              </a:r>
              <a:r>
                <a:rPr lang="en-US" sz="2400" dirty="0"/>
                <a:t> occurs during the </a:t>
              </a:r>
              <a:r>
                <a:rPr lang="en-US" sz="2400" dirty="0">
                  <a:solidFill>
                    <a:srgbClr val="0070C0"/>
                  </a:solidFill>
                </a:rPr>
                <a:t>tried</a:t>
              </a:r>
              <a:r>
                <a:rPr lang="en-US" sz="2400" dirty="0"/>
                <a:t> operations and deals with the error</a:t>
              </a:r>
            </a:p>
          </p:txBody>
        </p:sp>
        <p:sp>
          <p:nvSpPr>
            <p:cNvPr id="65" name="TextBox 64">
              <a:extLst>
                <a:ext uri="{FF2B5EF4-FFF2-40B4-BE49-F238E27FC236}">
                  <a16:creationId xmlns:a16="http://schemas.microsoft.com/office/drawing/2014/main" id="{BA65D87A-E423-4F94-A3F2-7AC6B9E0FF5A}"/>
                </a:ext>
              </a:extLst>
            </p:cNvPr>
            <p:cNvSpPr txBox="1"/>
            <p:nvPr/>
          </p:nvSpPr>
          <p:spPr>
            <a:xfrm>
              <a:off x="6259321" y="908121"/>
              <a:ext cx="5401968" cy="830997"/>
            </a:xfrm>
            <a:prstGeom prst="rect">
              <a:avLst/>
            </a:prstGeom>
            <a:noFill/>
          </p:spPr>
          <p:txBody>
            <a:bodyPr wrap="square">
              <a:spAutoFit/>
            </a:bodyPr>
            <a:lstStyle/>
            <a:p>
              <a:pPr algn="ctr"/>
              <a:r>
                <a:rPr lang="en-US" sz="2400" dirty="0"/>
                <a:t>The </a:t>
              </a:r>
              <a:r>
                <a:rPr lang="en-US" sz="2400" dirty="0">
                  <a:solidFill>
                    <a:srgbClr val="C00000"/>
                  </a:solidFill>
                </a:rPr>
                <a:t>thrower </a:t>
              </a:r>
              <a:r>
                <a:rPr lang="en-US" sz="2400" dirty="0"/>
                <a:t>is a function that performs an operation that might result in an </a:t>
              </a:r>
              <a:r>
                <a:rPr lang="en-US" sz="2400" dirty="0">
                  <a:solidFill>
                    <a:srgbClr val="FF0000"/>
                  </a:solidFill>
                </a:rPr>
                <a:t>error</a:t>
              </a:r>
              <a:r>
                <a:rPr lang="en-US" sz="2400" dirty="0"/>
                <a:t>.</a:t>
              </a:r>
            </a:p>
          </p:txBody>
        </p:sp>
        <p:sp>
          <p:nvSpPr>
            <p:cNvPr id="66" name="TextBox 65">
              <a:extLst>
                <a:ext uri="{FF2B5EF4-FFF2-40B4-BE49-F238E27FC236}">
                  <a16:creationId xmlns:a16="http://schemas.microsoft.com/office/drawing/2014/main" id="{78217FC4-E05F-4ECE-AC8A-7236B58FD0FA}"/>
                </a:ext>
              </a:extLst>
            </p:cNvPr>
            <p:cNvSpPr txBox="1"/>
            <p:nvPr/>
          </p:nvSpPr>
          <p:spPr>
            <a:xfrm>
              <a:off x="6259321" y="2173937"/>
              <a:ext cx="5086706" cy="1569660"/>
            </a:xfrm>
            <a:prstGeom prst="rect">
              <a:avLst/>
            </a:prstGeom>
            <a:noFill/>
          </p:spPr>
          <p:txBody>
            <a:bodyPr wrap="square">
              <a:spAutoFit/>
            </a:bodyPr>
            <a:lstStyle/>
            <a:p>
              <a:pPr algn="ctr"/>
              <a:r>
                <a:rPr lang="en-US" sz="2400" dirty="0"/>
                <a:t>If an error occurs, the </a:t>
              </a:r>
              <a:r>
                <a:rPr lang="en-US" sz="2400" dirty="0">
                  <a:solidFill>
                    <a:srgbClr val="C00000"/>
                  </a:solidFill>
                </a:rPr>
                <a:t>thrower</a:t>
              </a:r>
              <a:r>
                <a:rPr lang="en-US" sz="2400" dirty="0"/>
                <a:t> creates an </a:t>
              </a:r>
              <a:r>
                <a:rPr lang="en-US" sz="2400" dirty="0">
                  <a:solidFill>
                    <a:srgbClr val="8E6C00"/>
                  </a:solidFill>
                </a:rPr>
                <a:t>exception object </a:t>
              </a:r>
              <a:r>
                <a:rPr lang="en-US" sz="2400" dirty="0"/>
                <a:t>containing details about the error, and </a:t>
              </a:r>
              <a:r>
                <a:rPr lang="en-US" sz="2400" dirty="0">
                  <a:solidFill>
                    <a:srgbClr val="00B050"/>
                  </a:solidFill>
                </a:rPr>
                <a:t>"throws" </a:t>
              </a:r>
              <a:r>
                <a:rPr lang="en-US" sz="2400" dirty="0"/>
                <a:t>it to the </a:t>
              </a:r>
              <a:r>
                <a:rPr lang="en-US" sz="2400" dirty="0">
                  <a:solidFill>
                    <a:srgbClr val="7030A0"/>
                  </a:solidFill>
                </a:rPr>
                <a:t>exception handler</a:t>
              </a:r>
              <a:r>
                <a:rPr lang="en-US" sz="2400" dirty="0"/>
                <a:t> to deal with.</a:t>
              </a:r>
            </a:p>
          </p:txBody>
        </p:sp>
        <p:sp>
          <p:nvSpPr>
            <p:cNvPr id="67" name="Rectangle 66">
              <a:extLst>
                <a:ext uri="{FF2B5EF4-FFF2-40B4-BE49-F238E27FC236}">
                  <a16:creationId xmlns:a16="http://schemas.microsoft.com/office/drawing/2014/main" id="{EB789056-B701-4E5C-AFB3-B056C5492189}"/>
                </a:ext>
              </a:extLst>
            </p:cNvPr>
            <p:cNvSpPr/>
            <p:nvPr/>
          </p:nvSpPr>
          <p:spPr>
            <a:xfrm>
              <a:off x="643896" y="402942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68" name="TextBox 67">
              <a:extLst>
                <a:ext uri="{FF2B5EF4-FFF2-40B4-BE49-F238E27FC236}">
                  <a16:creationId xmlns:a16="http://schemas.microsoft.com/office/drawing/2014/main" id="{5F9CE194-828C-4BB9-9525-2681F8B41E04}"/>
                </a:ext>
              </a:extLst>
            </p:cNvPr>
            <p:cNvSpPr txBox="1"/>
            <p:nvPr/>
          </p:nvSpPr>
          <p:spPr>
            <a:xfrm>
              <a:off x="1014753" y="4278384"/>
              <a:ext cx="4885818" cy="1477328"/>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0070C0"/>
                  </a:solidFill>
                  <a:latin typeface="Consolas" panose="020B0609020204030204" pitchFamily="49" charset="0"/>
                </a:rPr>
                <a:t>  g();</a:t>
              </a:r>
            </a:p>
            <a:p>
              <a:r>
                <a:rPr lang="en-US" dirty="0">
                  <a:solidFill>
                    <a:srgbClr val="0070C0"/>
                  </a:solidFill>
                  <a:latin typeface="Consolas" panose="020B0609020204030204" pitchFamily="49" charset="0"/>
                </a:rPr>
                <a:t>  h();</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p:txBody>
        </p:sp>
        <p:sp>
          <p:nvSpPr>
            <p:cNvPr id="69" name="TextBox 68">
              <a:extLst>
                <a:ext uri="{FF2B5EF4-FFF2-40B4-BE49-F238E27FC236}">
                  <a16:creationId xmlns:a16="http://schemas.microsoft.com/office/drawing/2014/main" id="{6EF9D0AE-D8DE-4770-A83C-6BD373DA00D3}"/>
                </a:ext>
              </a:extLst>
            </p:cNvPr>
            <p:cNvSpPr txBox="1"/>
            <p:nvPr/>
          </p:nvSpPr>
          <p:spPr>
            <a:xfrm>
              <a:off x="640094" y="1571665"/>
              <a:ext cx="4968688" cy="1200329"/>
            </a:xfrm>
            <a:prstGeom prst="rect">
              <a:avLst/>
            </a:prstGeom>
            <a:noFill/>
          </p:spPr>
          <p:txBody>
            <a:bodyPr wrap="square">
              <a:spAutoFit/>
            </a:bodyPr>
            <a:lstStyle/>
            <a:p>
              <a:pPr algn="ctr"/>
              <a:r>
                <a:rPr lang="en-US" sz="2400" dirty="0"/>
                <a:t>#1: A block of code that </a:t>
              </a:r>
              <a:r>
                <a:rPr lang="en-US" sz="2400" dirty="0">
                  <a:solidFill>
                    <a:srgbClr val="0070C0"/>
                  </a:solidFill>
                </a:rPr>
                <a:t>"tries" </a:t>
              </a:r>
              <a:r>
                <a:rPr lang="en-US" sz="2400" dirty="0"/>
                <a:t>to complete one or more </a:t>
              </a:r>
              <a:r>
                <a:rPr lang="en-US" sz="2400" dirty="0">
                  <a:solidFill>
                    <a:srgbClr val="0070C0"/>
                  </a:solidFill>
                </a:rPr>
                <a:t>operations</a:t>
              </a:r>
              <a:r>
                <a:rPr lang="en-US" sz="2400" dirty="0"/>
                <a:t> that might result in an </a:t>
              </a:r>
              <a:r>
                <a:rPr lang="en-US" sz="2400" dirty="0">
                  <a:solidFill>
                    <a:srgbClr val="FF0000"/>
                  </a:solidFill>
                </a:rPr>
                <a:t>unexpected error</a:t>
              </a:r>
              <a:r>
                <a:rPr lang="en-US" sz="2400" dirty="0"/>
                <a:t>.</a:t>
              </a:r>
            </a:p>
          </p:txBody>
        </p:sp>
        <p:sp>
          <p:nvSpPr>
            <p:cNvPr id="70" name="TextBox 69">
              <a:extLst>
                <a:ext uri="{FF2B5EF4-FFF2-40B4-BE49-F238E27FC236}">
                  <a16:creationId xmlns:a16="http://schemas.microsoft.com/office/drawing/2014/main" id="{127B08E8-316A-43DD-97B8-BCDBF789C578}"/>
                </a:ext>
              </a:extLst>
            </p:cNvPr>
            <p:cNvSpPr txBox="1"/>
            <p:nvPr/>
          </p:nvSpPr>
          <p:spPr>
            <a:xfrm>
              <a:off x="1014753" y="5651275"/>
              <a:ext cx="4288769" cy="923330"/>
            </a:xfrm>
            <a:prstGeom prst="rect">
              <a:avLst/>
            </a:prstGeom>
            <a:noFill/>
          </p:spPr>
          <p:txBody>
            <a:bodyPr wrap="square">
              <a:spAutoFit/>
            </a:bodyPr>
            <a:lstStyle/>
            <a:p>
              <a:r>
                <a:rPr lang="en-US" dirty="0">
                  <a:solidFill>
                    <a:srgbClr val="7030A0"/>
                  </a:solidFill>
                  <a:latin typeface="Consolas" panose="020B0609020204030204" pitchFamily="49" charset="0"/>
                </a:rPr>
                <a:t>catch (Exception &amp;e)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deal_with_issue</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sp>
          <p:nvSpPr>
            <p:cNvPr id="71" name="Rectangle 70">
              <a:extLst>
                <a:ext uri="{FF2B5EF4-FFF2-40B4-BE49-F238E27FC236}">
                  <a16:creationId xmlns:a16="http://schemas.microsoft.com/office/drawing/2014/main" id="{490ED800-91A5-4624-9217-894BD0F2660E}"/>
                </a:ext>
              </a:extLst>
            </p:cNvPr>
            <p:cNvSpPr/>
            <p:nvPr/>
          </p:nvSpPr>
          <p:spPr>
            <a:xfrm>
              <a:off x="6543189" y="4007857"/>
              <a:ext cx="4885818"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void h() {</a:t>
              </a: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a:t>
              </a:r>
            </a:p>
          </p:txBody>
        </p:sp>
        <p:sp>
          <p:nvSpPr>
            <p:cNvPr id="72" name="TextBox 71">
              <a:extLst>
                <a:ext uri="{FF2B5EF4-FFF2-40B4-BE49-F238E27FC236}">
                  <a16:creationId xmlns:a16="http://schemas.microsoft.com/office/drawing/2014/main" id="{028A54B2-AA7F-49DE-9CE9-E278139309A4}"/>
                </a:ext>
              </a:extLst>
            </p:cNvPr>
            <p:cNvSpPr txBox="1"/>
            <p:nvPr/>
          </p:nvSpPr>
          <p:spPr>
            <a:xfrm>
              <a:off x="6782363" y="4142136"/>
              <a:ext cx="4885818" cy="2308324"/>
            </a:xfrm>
            <a:prstGeom prst="rect">
              <a:avLst/>
            </a:prstGeom>
            <a:noFill/>
          </p:spPr>
          <p:txBody>
            <a:bodyPr wrap="square">
              <a:spAutoFit/>
            </a:bodyPr>
            <a:lstStyle/>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Next command might fail!</a:t>
              </a: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failure)</a:t>
              </a:r>
            </a:p>
            <a:p>
              <a:r>
                <a:rPr lang="en-US" dirty="0">
                  <a:solidFill>
                    <a:srgbClr val="C00000"/>
                  </a:solidFill>
                  <a:latin typeface="Consolas" panose="020B0609020204030204" pitchFamily="49" charset="0"/>
                </a:rPr>
                <a:t>  ...</a:t>
              </a:r>
            </a:p>
            <a:p>
              <a:endParaRPr lang="en-US" dirty="0">
                <a:solidFill>
                  <a:srgbClr val="C00000"/>
                </a:solidFill>
                <a:latin typeface="Consolas" panose="020B0609020204030204" pitchFamily="49" charset="0"/>
              </a:endParaRPr>
            </a:p>
            <a:p>
              <a:r>
                <a:rPr lang="en-US" dirty="0" err="1">
                  <a:solidFill>
                    <a:srgbClr val="C00000"/>
                  </a:solidFill>
                  <a:latin typeface="Consolas" panose="020B0609020204030204" pitchFamily="49" charset="0"/>
                </a:rPr>
                <a:t>op_succeeded_so_do_other_stuff</a:t>
              </a:r>
              <a:r>
                <a:rPr lang="en-US" dirty="0">
                  <a:solidFill>
                    <a:srgbClr val="C00000"/>
                  </a:solidFill>
                  <a:latin typeface="Consolas" panose="020B0609020204030204" pitchFamily="49" charset="0"/>
                </a:rPr>
                <a:t>();</a:t>
              </a:r>
            </a:p>
            <a:p>
              <a:r>
                <a:rPr lang="en-US" dirty="0" err="1">
                  <a:solidFill>
                    <a:srgbClr val="C00000"/>
                  </a:solidFill>
                  <a:latin typeface="Consolas" panose="020B0609020204030204" pitchFamily="49" charset="0"/>
                </a:rPr>
                <a:t>do_even_more_stuff</a:t>
              </a:r>
              <a:r>
                <a:rPr lang="en-US" dirty="0">
                  <a:solidFill>
                    <a:srgbClr val="C00000"/>
                  </a:solidFill>
                  <a:latin typeface="Consolas" panose="020B0609020204030204" pitchFamily="49" charset="0"/>
                </a:rPr>
                <a:t>();</a:t>
              </a:r>
            </a:p>
            <a:p>
              <a:r>
                <a:rPr lang="en-US" dirty="0" err="1">
                  <a:solidFill>
                    <a:srgbClr val="C00000"/>
                  </a:solidFill>
                  <a:latin typeface="Consolas" panose="020B0609020204030204" pitchFamily="49" charset="0"/>
                </a:rPr>
                <a:t>finish_with_more_stuff</a:t>
              </a:r>
              <a:r>
                <a:rPr lang="en-US" dirty="0">
                  <a:solidFill>
                    <a:srgbClr val="C00000"/>
                  </a:solidFill>
                  <a:latin typeface="Consolas" panose="020B0609020204030204" pitchFamily="49" charset="0"/>
                </a:rPr>
                <a:t>();</a:t>
              </a:r>
            </a:p>
          </p:txBody>
        </p:sp>
        <p:grpSp>
          <p:nvGrpSpPr>
            <p:cNvPr id="73" name="Group 72">
              <a:extLst>
                <a:ext uri="{FF2B5EF4-FFF2-40B4-BE49-F238E27FC236}">
                  <a16:creationId xmlns:a16="http://schemas.microsoft.com/office/drawing/2014/main" id="{6CDEA4C3-53B7-4326-BEF5-ACFAECADD49A}"/>
                </a:ext>
              </a:extLst>
            </p:cNvPr>
            <p:cNvGrpSpPr/>
            <p:nvPr/>
          </p:nvGrpSpPr>
          <p:grpSpPr>
            <a:xfrm>
              <a:off x="6779850" y="4688503"/>
              <a:ext cx="4878926" cy="646331"/>
              <a:chOff x="7648354" y="5828658"/>
              <a:chExt cx="4878926" cy="646331"/>
            </a:xfrm>
          </p:grpSpPr>
          <p:sp>
            <p:nvSpPr>
              <p:cNvPr id="74" name="Rectangle 73">
                <a:extLst>
                  <a:ext uri="{FF2B5EF4-FFF2-40B4-BE49-F238E27FC236}">
                    <a16:creationId xmlns:a16="http://schemas.microsoft.com/office/drawing/2014/main" id="{5330602B-84A1-438D-9E6A-89B59041384A}"/>
                  </a:ext>
                </a:extLst>
              </p:cNvPr>
              <p:cNvSpPr/>
              <p:nvPr/>
            </p:nvSpPr>
            <p:spPr>
              <a:xfrm>
                <a:off x="7885357" y="6154491"/>
                <a:ext cx="629322" cy="273703"/>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5C53586-4B26-4436-8BD7-6DD49D654207}"/>
                  </a:ext>
                </a:extLst>
              </p:cNvPr>
              <p:cNvSpPr txBox="1"/>
              <p:nvPr/>
            </p:nvSpPr>
            <p:spPr>
              <a:xfrm>
                <a:off x="7648354" y="5828658"/>
                <a:ext cx="4878926" cy="646331"/>
              </a:xfrm>
              <a:prstGeom prst="rect">
                <a:avLst/>
              </a:prstGeom>
              <a:noFill/>
            </p:spPr>
            <p:txBody>
              <a:bodyPr wrap="square">
                <a:spAutoFit/>
              </a:bodyPr>
              <a:lstStyle/>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some_operation</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a:solidFill>
                      <a:srgbClr val="00B050"/>
                    </a:solidFill>
                    <a:latin typeface="Consolas" panose="020B0609020204030204" pitchFamily="49" charset="0"/>
                  </a:rPr>
                  <a:t>throw</a:t>
                </a:r>
                <a:r>
                  <a:rPr lang="en-US" dirty="0">
                    <a:solidFill>
                      <a:srgbClr val="C00000"/>
                    </a:solidFill>
                    <a:latin typeface="Consolas" panose="020B0609020204030204" pitchFamily="49" charset="0"/>
                  </a:rPr>
                  <a:t>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("details..")</a:t>
                </a:r>
                <a:r>
                  <a:rPr lang="en-US" dirty="0">
                    <a:solidFill>
                      <a:srgbClr val="C00000"/>
                    </a:solidFill>
                    <a:latin typeface="Consolas" panose="020B0609020204030204" pitchFamily="49" charset="0"/>
                  </a:rPr>
                  <a:t>;</a:t>
                </a:r>
              </a:p>
            </p:txBody>
          </p:sp>
        </p:grpSp>
      </p:grpSp>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cxnSp>
        <p:nvCxnSpPr>
          <p:cNvPr id="33" name="Straight Arrow Connector 32">
            <a:extLst>
              <a:ext uri="{FF2B5EF4-FFF2-40B4-BE49-F238E27FC236}">
                <a16:creationId xmlns:a16="http://schemas.microsoft.com/office/drawing/2014/main" id="{E547439A-63C8-4EE1-8442-E4D6E26070E6}"/>
              </a:ext>
            </a:extLst>
          </p:cNvPr>
          <p:cNvCxnSpPr/>
          <p:nvPr/>
        </p:nvCxnSpPr>
        <p:spPr>
          <a:xfrm>
            <a:off x="768575" y="448302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EC30AF-826C-4A23-A60B-7E096995C863}"/>
              </a:ext>
            </a:extLst>
          </p:cNvPr>
          <p:cNvCxnSpPr/>
          <p:nvPr/>
        </p:nvCxnSpPr>
        <p:spPr>
          <a:xfrm>
            <a:off x="1003995" y="47395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B068EE-25EE-4D37-9738-559B952C4034}"/>
              </a:ext>
            </a:extLst>
          </p:cNvPr>
          <p:cNvCxnSpPr/>
          <p:nvPr/>
        </p:nvCxnSpPr>
        <p:spPr>
          <a:xfrm>
            <a:off x="1003995" y="50210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4DB5B90-5D3B-477F-95D8-2D29CAC33484}"/>
              </a:ext>
            </a:extLst>
          </p:cNvPr>
          <p:cNvCxnSpPr/>
          <p:nvPr/>
        </p:nvCxnSpPr>
        <p:spPr>
          <a:xfrm>
            <a:off x="6320063" y="416903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0F081-CBEA-4572-BF9C-8090373A85D9}"/>
              </a:ext>
            </a:extLst>
          </p:cNvPr>
          <p:cNvCxnSpPr/>
          <p:nvPr/>
        </p:nvCxnSpPr>
        <p:spPr>
          <a:xfrm>
            <a:off x="6554036" y="48700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2AF1634-1F4E-49DC-ACC4-A54E1DDB9157}"/>
              </a:ext>
            </a:extLst>
          </p:cNvPr>
          <p:cNvCxnSpPr/>
          <p:nvPr/>
        </p:nvCxnSpPr>
        <p:spPr>
          <a:xfrm>
            <a:off x="6803253" y="51461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94752FC-FBAE-4DFC-A19B-98F788DBD684}"/>
              </a:ext>
            </a:extLst>
          </p:cNvPr>
          <p:cNvCxnSpPr/>
          <p:nvPr/>
        </p:nvCxnSpPr>
        <p:spPr>
          <a:xfrm>
            <a:off x="768575" y="58364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DDBD90F-6524-476E-8860-E61B62A4A6E1}"/>
              </a:ext>
            </a:extLst>
          </p:cNvPr>
          <p:cNvCxnSpPr/>
          <p:nvPr/>
        </p:nvCxnSpPr>
        <p:spPr>
          <a:xfrm>
            <a:off x="1003995" y="61233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Speech Bubble: Rectangle with Corners Rounded 42">
            <a:extLst>
              <a:ext uri="{FF2B5EF4-FFF2-40B4-BE49-F238E27FC236}">
                <a16:creationId xmlns:a16="http://schemas.microsoft.com/office/drawing/2014/main" id="{8D4659B0-A8D8-4EAB-B064-6FEB21CF890B}"/>
              </a:ext>
            </a:extLst>
          </p:cNvPr>
          <p:cNvSpPr/>
          <p:nvPr/>
        </p:nvSpPr>
        <p:spPr>
          <a:xfrm>
            <a:off x="4119374" y="3745202"/>
            <a:ext cx="3689591" cy="1259126"/>
          </a:xfrm>
          <a:prstGeom prst="wedgeRoundRectCallout">
            <a:avLst>
              <a:gd name="adj1" fmla="val -110186"/>
              <a:gd name="adj2" fmla="val 533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any operation performed in the </a:t>
            </a:r>
            <a:r>
              <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rPr>
              <a:t>try block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results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 a thrown exception...</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45" name="Speech Bubble: Rectangle with Corners Rounded 44">
            <a:extLst>
              <a:ext uri="{FF2B5EF4-FFF2-40B4-BE49-F238E27FC236}">
                <a16:creationId xmlns:a16="http://schemas.microsoft.com/office/drawing/2014/main" id="{7DB3E773-64AB-40C1-929C-87BCE64F1279}"/>
              </a:ext>
            </a:extLst>
          </p:cNvPr>
          <p:cNvSpPr/>
          <p:nvPr/>
        </p:nvSpPr>
        <p:spPr>
          <a:xfrm>
            <a:off x="8273294" y="2698762"/>
            <a:ext cx="3689591" cy="1136643"/>
          </a:xfrm>
          <a:prstGeom prst="wedgeRoundRectCallout">
            <a:avLst>
              <a:gd name="adj1" fmla="val -51290"/>
              <a:gd name="adj2" fmla="val 1328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Let's assume this operation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fails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and so</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the code </a:t>
            </a:r>
            <a:r>
              <a:rPr kumimoji="0" lang="en-US" sz="2000" b="0" i="0" u="none" strike="noStrike" kern="1200" cap="none" spc="0" normalizeH="0" noProof="0" dirty="0">
                <a:ln>
                  <a:noFill/>
                </a:ln>
                <a:solidFill>
                  <a:schemeClr val="accent4">
                    <a:lumMod val="60000"/>
                    <a:lumOff val="40000"/>
                  </a:schemeClr>
                </a:solidFill>
                <a:effectLst/>
                <a:uLnTx/>
                <a:uFillTx/>
                <a:latin typeface="Corbel" panose="020B0503020204020204" pitchFamily="34" charset="0"/>
                <a:ea typeface="+mn-ea"/>
                <a:cs typeface="+mn-cs"/>
              </a:rPr>
              <a:t>throws an exception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44" name="Speech Bubble: Rectangle with Corners Rounded 43">
            <a:extLst>
              <a:ext uri="{FF2B5EF4-FFF2-40B4-BE49-F238E27FC236}">
                <a16:creationId xmlns:a16="http://schemas.microsoft.com/office/drawing/2014/main" id="{2E276BA2-99DA-4DE9-A12A-AB68E14B5BE5}"/>
              </a:ext>
            </a:extLst>
          </p:cNvPr>
          <p:cNvSpPr/>
          <p:nvPr/>
        </p:nvSpPr>
        <p:spPr>
          <a:xfrm>
            <a:off x="5614531" y="5511279"/>
            <a:ext cx="3689591" cy="1136643"/>
          </a:xfrm>
          <a:prstGeom prst="wedgeRoundRectCallout">
            <a:avLst>
              <a:gd name="adj1" fmla="val -99835"/>
              <a:gd name="adj2" fmla="val 36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exception 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immediately passed to the </a:t>
            </a:r>
            <a:r>
              <a:rPr kumimoji="0" lang="en-US" sz="2000" b="0" i="0" u="none" strike="noStrike" kern="1200" cap="none" spc="0" normalizeH="0" noProof="0" dirty="0">
                <a:ln>
                  <a:noFill/>
                </a:ln>
                <a:solidFill>
                  <a:srgbClr val="D5B8EA"/>
                </a:solidFill>
                <a:effectLst/>
                <a:uLnTx/>
                <a:uFillTx/>
                <a:latin typeface="Corbel" panose="020B0503020204020204" pitchFamily="34" charset="0"/>
                <a:ea typeface="+mn-ea"/>
                <a:cs typeface="+mn-cs"/>
              </a:rPr>
              <a:t>exception handler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for processing.</a:t>
            </a:r>
            <a:endParaRPr kumimoji="0" lang="en-US" sz="2000" b="0" i="0" u="none" strike="noStrike" kern="1200" cap="none" spc="0" normalizeH="0" baseline="0" noProof="0" dirty="0">
              <a:ln>
                <a:noFill/>
              </a:ln>
              <a:solidFill>
                <a:srgbClr val="FFCDCD"/>
              </a:solidFill>
              <a:effectLst/>
              <a:uLnTx/>
              <a:uFillTx/>
              <a:latin typeface="Corbel" panose="020B0503020204020204" pitchFamily="34" charset="0"/>
              <a:ea typeface="+mn-ea"/>
              <a:cs typeface="+mn-cs"/>
            </a:endParaRPr>
          </a:p>
        </p:txBody>
      </p:sp>
      <p:sp>
        <p:nvSpPr>
          <p:cNvPr id="46" name="Speech Bubble: Rectangle with Corners Rounded 45">
            <a:extLst>
              <a:ext uri="{FF2B5EF4-FFF2-40B4-BE49-F238E27FC236}">
                <a16:creationId xmlns:a16="http://schemas.microsoft.com/office/drawing/2014/main" id="{DF413D37-29CF-4CE8-AB83-B5BFFAB737CA}"/>
              </a:ext>
            </a:extLst>
          </p:cNvPr>
          <p:cNvSpPr/>
          <p:nvPr/>
        </p:nvSpPr>
        <p:spPr>
          <a:xfrm>
            <a:off x="8094868" y="1559008"/>
            <a:ext cx="3457038" cy="1337936"/>
          </a:xfrm>
          <a:prstGeom prst="wedgeRoundRectCallout">
            <a:avLst>
              <a:gd name="adj1" fmla="val 982"/>
              <a:gd name="adj2" fmla="val 2524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Throwing immediately exits the function, skipping all remaining statements. </a:t>
            </a:r>
          </a:p>
        </p:txBody>
      </p:sp>
      <p:sp>
        <p:nvSpPr>
          <p:cNvPr id="47" name="Speech Bubble: Rectangle with Corners Rounded 46">
            <a:extLst>
              <a:ext uri="{FF2B5EF4-FFF2-40B4-BE49-F238E27FC236}">
                <a16:creationId xmlns:a16="http://schemas.microsoft.com/office/drawing/2014/main" id="{270AF324-EFBE-4BD1-B8D8-7F876F39C972}"/>
              </a:ext>
            </a:extLst>
          </p:cNvPr>
          <p:cNvSpPr/>
          <p:nvPr/>
        </p:nvSpPr>
        <p:spPr>
          <a:xfrm>
            <a:off x="2516570" y="2680298"/>
            <a:ext cx="3352830" cy="1155909"/>
          </a:xfrm>
          <a:prstGeom prst="wedgeRoundRectCallout">
            <a:avLst>
              <a:gd name="adj1" fmla="val -68789"/>
              <a:gd name="adj2" fmla="val 1764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an exception occurs, all remaining statements in the </a:t>
            </a:r>
            <a:r>
              <a:rPr lang="en-US" sz="2000" dirty="0">
                <a:solidFill>
                  <a:srgbClr val="00FFFF"/>
                </a:solidFill>
              </a:rPr>
              <a:t>try block </a:t>
            </a:r>
            <a:r>
              <a:rPr lang="en-US" sz="2000" dirty="0"/>
              <a:t>are also skipped. </a:t>
            </a:r>
          </a:p>
        </p:txBody>
      </p:sp>
      <p:sp>
        <p:nvSpPr>
          <p:cNvPr id="51" name="Speech Bubble: Rectangle with Corners Rounded 50">
            <a:extLst>
              <a:ext uri="{FF2B5EF4-FFF2-40B4-BE49-F238E27FC236}">
                <a16:creationId xmlns:a16="http://schemas.microsoft.com/office/drawing/2014/main" id="{7973DDFE-E4DF-4243-A369-3ABA708D44CC}"/>
              </a:ext>
            </a:extLst>
          </p:cNvPr>
          <p:cNvSpPr/>
          <p:nvPr/>
        </p:nvSpPr>
        <p:spPr>
          <a:xfrm>
            <a:off x="4247893" y="3228451"/>
            <a:ext cx="3352830" cy="1155909"/>
          </a:xfrm>
          <a:prstGeom prst="wedgeRoundRectCallout">
            <a:avLst>
              <a:gd name="adj1" fmla="val -68789"/>
              <a:gd name="adj2" fmla="val 1764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a:t>
            </a:r>
            <a:r>
              <a:rPr lang="en-US" sz="2000" dirty="0">
                <a:solidFill>
                  <a:srgbClr val="D5B8EA"/>
                </a:solidFill>
              </a:rPr>
              <a:t>exception handler </a:t>
            </a:r>
            <a:r>
              <a:rPr lang="en-US" sz="2000" dirty="0"/>
              <a:t>then processes the exception and figures out how to proceed.</a:t>
            </a:r>
          </a:p>
        </p:txBody>
      </p:sp>
      <p:cxnSp>
        <p:nvCxnSpPr>
          <p:cNvPr id="79" name="Straight Arrow Connector 78">
            <a:extLst>
              <a:ext uri="{FF2B5EF4-FFF2-40B4-BE49-F238E27FC236}">
                <a16:creationId xmlns:a16="http://schemas.microsoft.com/office/drawing/2014/main" id="{92A5726D-9848-4695-8200-8CA76D0F17DC}"/>
              </a:ext>
            </a:extLst>
          </p:cNvPr>
          <p:cNvCxnSpPr/>
          <p:nvPr/>
        </p:nvCxnSpPr>
        <p:spPr>
          <a:xfrm>
            <a:off x="6359020" y="66479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Speech Bubble: Rectangle with Corners Rounded 79">
            <a:extLst>
              <a:ext uri="{FF2B5EF4-FFF2-40B4-BE49-F238E27FC236}">
                <a16:creationId xmlns:a16="http://schemas.microsoft.com/office/drawing/2014/main" id="{07B456AA-5384-4AF8-95F0-8BD25992EB79}"/>
              </a:ext>
            </a:extLst>
          </p:cNvPr>
          <p:cNvSpPr/>
          <p:nvPr/>
        </p:nvSpPr>
        <p:spPr>
          <a:xfrm>
            <a:off x="8651133" y="4542287"/>
            <a:ext cx="3412639" cy="1337936"/>
          </a:xfrm>
          <a:prstGeom prst="wedgeRoundRectCallout">
            <a:avLst>
              <a:gd name="adj1" fmla="val -103517"/>
              <a:gd name="adj2" fmla="val 1092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All local variables go out of scope, just as if the function returned.</a:t>
            </a:r>
          </a:p>
        </p:txBody>
      </p:sp>
      <p:sp>
        <p:nvSpPr>
          <p:cNvPr id="81" name="Speech Bubble: Rectangle with Corners Rounded 80">
            <a:extLst>
              <a:ext uri="{FF2B5EF4-FFF2-40B4-BE49-F238E27FC236}">
                <a16:creationId xmlns:a16="http://schemas.microsoft.com/office/drawing/2014/main" id="{456F8D10-16FC-426E-A167-298DA89C608F}"/>
              </a:ext>
            </a:extLst>
          </p:cNvPr>
          <p:cNvSpPr/>
          <p:nvPr/>
        </p:nvSpPr>
        <p:spPr>
          <a:xfrm>
            <a:off x="4051095" y="5457579"/>
            <a:ext cx="3516206" cy="1155909"/>
          </a:xfrm>
          <a:prstGeom prst="wedgeRoundRectCallout">
            <a:avLst>
              <a:gd name="adj1" fmla="val -139611"/>
              <a:gd name="adj2" fmla="val 546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Finally, when the </a:t>
            </a:r>
            <a:r>
              <a:rPr lang="en-US" sz="2000" dirty="0">
                <a:solidFill>
                  <a:srgbClr val="D5B8EA"/>
                </a:solidFill>
              </a:rPr>
              <a:t>exception handler </a:t>
            </a:r>
            <a:r>
              <a:rPr lang="en-US" sz="2000" dirty="0"/>
              <a:t>completes, execution continues normally.</a:t>
            </a:r>
          </a:p>
        </p:txBody>
      </p:sp>
      <p:cxnSp>
        <p:nvCxnSpPr>
          <p:cNvPr id="82" name="Straight Arrow Connector 81">
            <a:extLst>
              <a:ext uri="{FF2B5EF4-FFF2-40B4-BE49-F238E27FC236}">
                <a16:creationId xmlns:a16="http://schemas.microsoft.com/office/drawing/2014/main" id="{B41ABBF8-5654-4B00-858D-AD4FE95A547A}"/>
              </a:ext>
            </a:extLst>
          </p:cNvPr>
          <p:cNvCxnSpPr/>
          <p:nvPr/>
        </p:nvCxnSpPr>
        <p:spPr>
          <a:xfrm>
            <a:off x="455661" y="66411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91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35"/>
                                        </p:tgtEl>
                                        <p:attrNameLst>
                                          <p:attrName>stroke.color</p:attrName>
                                        </p:attrNameLst>
                                      </p:cBhvr>
                                      <p:to>
                                        <a:srgbClr val="7F7F7F"/>
                                      </p:to>
                                    </p:animClr>
                                    <p:set>
                                      <p:cBhvr>
                                        <p:cTn id="43" dur="2000" fill="hold"/>
                                        <p:tgtEl>
                                          <p:spTgt spid="35"/>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down)">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3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6"/>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8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7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3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47"/>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down)">
                                      <p:cBhvr>
                                        <p:cTn id="122" dur="500"/>
                                        <p:tgtEl>
                                          <p:spTgt spid="51"/>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9"/>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8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5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81"/>
                                        </p:tgtEl>
                                        <p:attrNameLst>
                                          <p:attrName>style.visibility</p:attrName>
                                        </p:attrNameLst>
                                      </p:cBhvr>
                                      <p:to>
                                        <p:strVal val="visible"/>
                                      </p:to>
                                    </p:set>
                                    <p:animEffect transition="in" filter="wipe(down)">
                                      <p:cBhvr>
                                        <p:cTn id="147" dur="500"/>
                                        <p:tgtEl>
                                          <p:spTgt spid="81"/>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81"/>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nodeType="clickEffect">
                                  <p:stCondLst>
                                    <p:cond delay="0"/>
                                  </p:stCondLst>
                                  <p:childTnLst>
                                    <p:set>
                                      <p:cBhvr>
                                        <p:cTn id="155"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5" grpId="0" animBg="1"/>
      <p:bldP spid="45" grpId="1" animBg="1"/>
      <p:bldP spid="44" grpId="0" animBg="1"/>
      <p:bldP spid="44" grpId="1" animBg="1"/>
      <p:bldP spid="46" grpId="0" animBg="1"/>
      <p:bldP spid="46" grpId="1" animBg="1"/>
      <p:bldP spid="47" grpId="0" animBg="1"/>
      <p:bldP spid="47" grpId="1" animBg="1"/>
      <p:bldP spid="51" grpId="0" animBg="1"/>
      <p:bldP spid="51" grpId="1" animBg="1"/>
      <p:bldP spid="80" grpId="0" animBg="1"/>
      <p:bldP spid="80" grpId="1" animBg="1"/>
      <p:bldP spid="81" grpId="0" animBg="1"/>
      <p:bldP spid="81"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 Flow</a:t>
            </a:r>
          </a:p>
        </p:txBody>
      </p:sp>
      <p:sp>
        <p:nvSpPr>
          <p:cNvPr id="48" name="TextBox 47">
            <a:extLst>
              <a:ext uri="{FF2B5EF4-FFF2-40B4-BE49-F238E27FC236}">
                <a16:creationId xmlns:a16="http://schemas.microsoft.com/office/drawing/2014/main" id="{4F4032BA-895A-4CAD-B9C6-D8BC786F7700}"/>
              </a:ext>
            </a:extLst>
          </p:cNvPr>
          <p:cNvSpPr txBox="1"/>
          <p:nvPr/>
        </p:nvSpPr>
        <p:spPr>
          <a:xfrm>
            <a:off x="465620" y="1022723"/>
            <a:ext cx="5179104" cy="830997"/>
          </a:xfrm>
          <a:prstGeom prst="rect">
            <a:avLst/>
          </a:prstGeom>
          <a:noFill/>
        </p:spPr>
        <p:txBody>
          <a:bodyPr wrap="square">
            <a:spAutoFit/>
          </a:bodyPr>
          <a:lstStyle/>
          <a:p>
            <a:pPr algn="ctr"/>
            <a:r>
              <a:rPr lang="en-US" sz="2400" dirty="0"/>
              <a:t>Let's review how execution flows in the case where an </a:t>
            </a:r>
            <a:r>
              <a:rPr lang="en-US" sz="2400" dirty="0">
                <a:solidFill>
                  <a:srgbClr val="FF0000"/>
                </a:solidFill>
              </a:rPr>
              <a:t>exception</a:t>
            </a:r>
            <a:r>
              <a:rPr lang="en-US" sz="2400" dirty="0"/>
              <a:t> </a:t>
            </a:r>
            <a:r>
              <a:rPr lang="en-US" sz="2400" dirty="0">
                <a:solidFill>
                  <a:srgbClr val="FF0000"/>
                </a:solidFill>
              </a:rPr>
              <a:t>is generated</a:t>
            </a:r>
            <a:r>
              <a:rPr lang="en-US" sz="2400" dirty="0"/>
              <a:t>.</a:t>
            </a:r>
          </a:p>
        </p:txBody>
      </p:sp>
      <p:sp>
        <p:nvSpPr>
          <p:cNvPr id="50" name="Rectangle 49">
            <a:extLst>
              <a:ext uri="{FF2B5EF4-FFF2-40B4-BE49-F238E27FC236}">
                <a16:creationId xmlns:a16="http://schemas.microsoft.com/office/drawing/2014/main" id="{D9A33DEB-72C4-482A-83F6-3B26E94659D5}"/>
              </a:ext>
            </a:extLst>
          </p:cNvPr>
          <p:cNvSpPr/>
          <p:nvPr/>
        </p:nvSpPr>
        <p:spPr>
          <a:xfrm>
            <a:off x="595863" y="2167666"/>
            <a:ext cx="4357213" cy="444416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r>
              <a:rPr lang="en-US" dirty="0">
                <a:solidFill>
                  <a:schemeClr val="tx1"/>
                </a:solidFill>
                <a:latin typeface="Consolas" panose="020B0609020204030204" pitchFamily="49" charset="0"/>
              </a:rPr>
              <a:t>  do_thing0();</a:t>
            </a:r>
          </a:p>
          <a:p>
            <a:r>
              <a:rPr lang="en-US" dirty="0">
                <a:solidFill>
                  <a:srgbClr val="0070C0"/>
                </a:solidFill>
                <a:latin typeface="Consolas" panose="020B0609020204030204" pitchFamily="49" charset="0"/>
              </a:rPr>
              <a:t>  try {</a:t>
            </a:r>
          </a:p>
          <a:p>
            <a:r>
              <a:rPr lang="en-US" dirty="0">
                <a:solidFill>
                  <a:srgbClr val="0070C0"/>
                </a:solidFill>
                <a:latin typeface="Consolas" panose="020B0609020204030204" pitchFamily="49" charset="0"/>
              </a:rPr>
              <a:t>    do_thing1();</a:t>
            </a:r>
          </a:p>
          <a:p>
            <a:r>
              <a:rPr lang="en-US" dirty="0">
                <a:solidFill>
                  <a:srgbClr val="0070C0"/>
                </a:solidFill>
                <a:latin typeface="Consolas" panose="020B0609020204030204" pitchFamily="49" charset="0"/>
              </a:rPr>
              <a:t>    do_thing2();</a:t>
            </a:r>
          </a:p>
          <a:p>
            <a:r>
              <a:rPr lang="en-US" dirty="0">
                <a:solidFill>
                  <a:srgbClr val="FF0000"/>
                </a:solidFill>
                <a:latin typeface="Consolas" panose="020B0609020204030204" pitchFamily="49" charset="0"/>
              </a:rPr>
              <a:t>    do_thing3();</a:t>
            </a:r>
          </a:p>
          <a:p>
            <a:r>
              <a:rPr lang="en-US" dirty="0">
                <a:solidFill>
                  <a:srgbClr val="0070C0"/>
                </a:solidFill>
                <a:latin typeface="Consolas" panose="020B0609020204030204" pitchFamily="49" charset="0"/>
              </a:rPr>
              <a:t>    do_thing4();</a:t>
            </a:r>
          </a:p>
          <a:p>
            <a:r>
              <a:rPr lang="en-US" dirty="0">
                <a:solidFill>
                  <a:srgbClr val="0070C0"/>
                </a:solidFill>
                <a:latin typeface="Consolas" panose="020B0609020204030204" pitchFamily="49" charset="0"/>
              </a:rPr>
              <a:t>    do_thing5();</a:t>
            </a:r>
          </a:p>
          <a:p>
            <a:r>
              <a:rPr lang="en-US" dirty="0">
                <a:solidFill>
                  <a:srgbClr val="0070C0"/>
                </a:solidFill>
                <a:latin typeface="Consolas" panose="020B0609020204030204" pitchFamily="49" charset="0"/>
              </a:rPr>
              <a:t>  }</a:t>
            </a:r>
            <a:endParaRPr lang="en-US"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  catch (Exception &amp;e) {</a:t>
            </a:r>
          </a:p>
          <a:p>
            <a:r>
              <a:rPr lang="en-US" dirty="0">
                <a:solidFill>
                  <a:srgbClr val="7030A0"/>
                </a:solidFill>
                <a:latin typeface="Consolas" panose="020B0609020204030204" pitchFamily="49" charset="0"/>
              </a:rPr>
              <a:t>    deal_with_issue1(e);</a:t>
            </a:r>
          </a:p>
          <a:p>
            <a:r>
              <a:rPr lang="en-US" dirty="0">
                <a:solidFill>
                  <a:srgbClr val="7030A0"/>
                </a:solidFill>
                <a:latin typeface="Consolas" panose="020B0609020204030204" pitchFamily="49" charset="0"/>
              </a:rPr>
              <a:t>    deal_with_issue2(e);</a:t>
            </a:r>
          </a:p>
          <a:p>
            <a:r>
              <a:rPr lang="en-US" dirty="0">
                <a:solidFill>
                  <a:srgbClr val="7030A0"/>
                </a:solidFill>
                <a:latin typeface="Consolas" panose="020B0609020204030204" pitchFamily="49" charset="0"/>
              </a:rPr>
              <a:t>  }</a:t>
            </a:r>
          </a:p>
          <a:p>
            <a:r>
              <a:rPr lang="en-US" dirty="0">
                <a:solidFill>
                  <a:schemeClr val="tx1"/>
                </a:solidFill>
                <a:latin typeface="Consolas" panose="020B0609020204030204" pitchFamily="49" charset="0"/>
              </a:rPr>
              <a:t>  do_post_thing1();</a:t>
            </a:r>
          </a:p>
          <a:p>
            <a:r>
              <a:rPr lang="en-US" dirty="0">
                <a:solidFill>
                  <a:schemeClr val="tx1"/>
                </a:solidFill>
                <a:latin typeface="Consolas" panose="020B0609020204030204" pitchFamily="49" charset="0"/>
              </a:rPr>
              <a:t>  do_post_thing2();</a:t>
            </a:r>
          </a:p>
          <a:p>
            <a:r>
              <a:rPr lang="en-US" dirty="0">
                <a:solidFill>
                  <a:schemeClr val="tx1"/>
                </a:solidFill>
                <a:latin typeface="Consolas" panose="020B0609020204030204" pitchFamily="49" charset="0"/>
              </a:rPr>
              <a:t>}</a:t>
            </a:r>
          </a:p>
        </p:txBody>
      </p:sp>
      <p:sp>
        <p:nvSpPr>
          <p:cNvPr id="96" name="TextBox 95">
            <a:extLst>
              <a:ext uri="{FF2B5EF4-FFF2-40B4-BE49-F238E27FC236}">
                <a16:creationId xmlns:a16="http://schemas.microsoft.com/office/drawing/2014/main" id="{3EA0BC95-0CDB-45EB-B4CA-5876DDD12026}"/>
              </a:ext>
            </a:extLst>
          </p:cNvPr>
          <p:cNvSpPr txBox="1"/>
          <p:nvPr/>
        </p:nvSpPr>
        <p:spPr>
          <a:xfrm>
            <a:off x="3640920" y="5470275"/>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2" name="Arrow: Left 1">
            <a:extLst>
              <a:ext uri="{FF2B5EF4-FFF2-40B4-BE49-F238E27FC236}">
                <a16:creationId xmlns:a16="http://schemas.microsoft.com/office/drawing/2014/main" id="{3DE8B9A6-00FD-4637-A915-317B5A950BCA}"/>
              </a:ext>
            </a:extLst>
          </p:cNvPr>
          <p:cNvSpPr/>
          <p:nvPr/>
        </p:nvSpPr>
        <p:spPr>
          <a:xfrm>
            <a:off x="2704544" y="3093339"/>
            <a:ext cx="3289600" cy="1258644"/>
          </a:xfrm>
          <a:prstGeom prst="leftArrow">
            <a:avLst>
              <a:gd name="adj1" fmla="val 528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assume an exception was generated in do_thing3()</a:t>
            </a:r>
          </a:p>
        </p:txBody>
      </p:sp>
      <p:cxnSp>
        <p:nvCxnSpPr>
          <p:cNvPr id="6" name="Straight Arrow Connector 5">
            <a:extLst>
              <a:ext uri="{FF2B5EF4-FFF2-40B4-BE49-F238E27FC236}">
                <a16:creationId xmlns:a16="http://schemas.microsoft.com/office/drawing/2014/main" id="{9E46FA2B-D90F-4164-BE78-0D6C7EA606C2}"/>
              </a:ext>
            </a:extLst>
          </p:cNvPr>
          <p:cNvCxnSpPr/>
          <p:nvPr/>
        </p:nvCxnSpPr>
        <p:spPr>
          <a:xfrm>
            <a:off x="1113416" y="3081434"/>
            <a:ext cx="0" cy="661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CB409BF-1326-411F-968A-0DA2A402C5D4}"/>
              </a:ext>
            </a:extLst>
          </p:cNvPr>
          <p:cNvCxnSpPr>
            <a:cxnSpLocks/>
          </p:cNvCxnSpPr>
          <p:nvPr/>
        </p:nvCxnSpPr>
        <p:spPr>
          <a:xfrm>
            <a:off x="862405" y="2503844"/>
            <a:ext cx="0" cy="239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8375116A-AB69-487A-A544-08C16C5B86E9}"/>
              </a:ext>
            </a:extLst>
          </p:cNvPr>
          <p:cNvSpPr/>
          <p:nvPr/>
        </p:nvSpPr>
        <p:spPr>
          <a:xfrm rot="11604880">
            <a:off x="863617" y="2486963"/>
            <a:ext cx="516367" cy="625115"/>
          </a:xfrm>
          <a:prstGeom prst="arc">
            <a:avLst>
              <a:gd name="adj1" fmla="val 15890854"/>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015841AD-43E5-499E-9DB0-2D77881EAAC5}"/>
              </a:ext>
            </a:extLst>
          </p:cNvPr>
          <p:cNvSpPr/>
          <p:nvPr/>
        </p:nvSpPr>
        <p:spPr>
          <a:xfrm rot="16200000">
            <a:off x="401731" y="3926517"/>
            <a:ext cx="1362961" cy="897017"/>
          </a:xfrm>
          <a:prstGeom prst="arc">
            <a:avLst>
              <a:gd name="adj1" fmla="val 10768677"/>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D56C1BA-E579-4F98-92DA-A79C65675FF0}"/>
              </a:ext>
            </a:extLst>
          </p:cNvPr>
          <p:cNvCxnSpPr>
            <a:cxnSpLocks/>
          </p:cNvCxnSpPr>
          <p:nvPr/>
        </p:nvCxnSpPr>
        <p:spPr>
          <a:xfrm>
            <a:off x="1131294" y="5054700"/>
            <a:ext cx="0" cy="344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A19BDD57-8629-4EB1-B33C-7B9CB20554B4}"/>
              </a:ext>
            </a:extLst>
          </p:cNvPr>
          <p:cNvSpPr/>
          <p:nvPr/>
        </p:nvSpPr>
        <p:spPr>
          <a:xfrm rot="16200000">
            <a:off x="587926" y="5678039"/>
            <a:ext cx="1081556" cy="568362"/>
          </a:xfrm>
          <a:prstGeom prst="arc">
            <a:avLst>
              <a:gd name="adj1" fmla="val 17129638"/>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0AF2FA6-A88E-4B61-9544-CBEF17127B3D}"/>
              </a:ext>
            </a:extLst>
          </p:cNvPr>
          <p:cNvCxnSpPr>
            <a:cxnSpLocks/>
          </p:cNvCxnSpPr>
          <p:nvPr/>
        </p:nvCxnSpPr>
        <p:spPr>
          <a:xfrm>
            <a:off x="844773" y="5862669"/>
            <a:ext cx="0" cy="462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47F0588-CE34-48A2-BFF5-2A135B5F2535}"/>
              </a:ext>
            </a:extLst>
          </p:cNvPr>
          <p:cNvSpPr txBox="1"/>
          <p:nvPr/>
        </p:nvSpPr>
        <p:spPr>
          <a:xfrm>
            <a:off x="6303867" y="1022722"/>
            <a:ext cx="5149488" cy="830997"/>
          </a:xfrm>
          <a:prstGeom prst="rect">
            <a:avLst/>
          </a:prstGeom>
          <a:noFill/>
        </p:spPr>
        <p:txBody>
          <a:bodyPr wrap="square">
            <a:spAutoFit/>
          </a:bodyPr>
          <a:lstStyle/>
          <a:p>
            <a:pPr algn="ctr"/>
            <a:r>
              <a:rPr lang="en-US" sz="2400" dirty="0"/>
              <a:t>Let's review how execution flows in the case where </a:t>
            </a:r>
            <a:r>
              <a:rPr lang="en-US" sz="2400" dirty="0">
                <a:solidFill>
                  <a:srgbClr val="00B050"/>
                </a:solidFill>
              </a:rPr>
              <a:t>no exception is generated</a:t>
            </a:r>
            <a:r>
              <a:rPr lang="en-US" sz="2400" dirty="0"/>
              <a:t>.</a:t>
            </a:r>
          </a:p>
        </p:txBody>
      </p:sp>
      <p:sp>
        <p:nvSpPr>
          <p:cNvPr id="49" name="Rectangle 48">
            <a:extLst>
              <a:ext uri="{FF2B5EF4-FFF2-40B4-BE49-F238E27FC236}">
                <a16:creationId xmlns:a16="http://schemas.microsoft.com/office/drawing/2014/main" id="{BB8FCD1D-A548-4ACB-90D0-17DA7C889FF2}"/>
              </a:ext>
            </a:extLst>
          </p:cNvPr>
          <p:cNvSpPr/>
          <p:nvPr/>
        </p:nvSpPr>
        <p:spPr>
          <a:xfrm>
            <a:off x="6680133" y="2129900"/>
            <a:ext cx="4357213" cy="444416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r>
              <a:rPr lang="en-US" dirty="0">
                <a:solidFill>
                  <a:schemeClr val="tx1"/>
                </a:solidFill>
                <a:latin typeface="Consolas" panose="020B0609020204030204" pitchFamily="49" charset="0"/>
              </a:rPr>
              <a:t>  do_thing0();</a:t>
            </a:r>
          </a:p>
          <a:p>
            <a:r>
              <a:rPr lang="en-US" dirty="0">
                <a:solidFill>
                  <a:srgbClr val="0070C0"/>
                </a:solidFill>
                <a:latin typeface="Consolas" panose="020B0609020204030204" pitchFamily="49" charset="0"/>
              </a:rPr>
              <a:t>  try {</a:t>
            </a:r>
          </a:p>
          <a:p>
            <a:r>
              <a:rPr lang="en-US" dirty="0">
                <a:solidFill>
                  <a:srgbClr val="0070C0"/>
                </a:solidFill>
                <a:latin typeface="Consolas" panose="020B0609020204030204" pitchFamily="49" charset="0"/>
              </a:rPr>
              <a:t>    do_thing1();</a:t>
            </a:r>
          </a:p>
          <a:p>
            <a:r>
              <a:rPr lang="en-US" dirty="0">
                <a:solidFill>
                  <a:srgbClr val="0070C0"/>
                </a:solidFill>
                <a:latin typeface="Consolas" panose="020B0609020204030204" pitchFamily="49" charset="0"/>
              </a:rPr>
              <a:t>    do_thing2();</a:t>
            </a:r>
          </a:p>
          <a:p>
            <a:r>
              <a:rPr lang="en-US" dirty="0">
                <a:solidFill>
                  <a:srgbClr val="0070C0"/>
                </a:solidFill>
                <a:latin typeface="Consolas" panose="020B0609020204030204" pitchFamily="49" charset="0"/>
              </a:rPr>
              <a:t>    do_thing3();</a:t>
            </a:r>
          </a:p>
          <a:p>
            <a:r>
              <a:rPr lang="en-US" dirty="0">
                <a:solidFill>
                  <a:srgbClr val="0070C0"/>
                </a:solidFill>
                <a:latin typeface="Consolas" panose="020B0609020204030204" pitchFamily="49" charset="0"/>
              </a:rPr>
              <a:t>    do_thing4();</a:t>
            </a:r>
          </a:p>
          <a:p>
            <a:r>
              <a:rPr lang="en-US" dirty="0">
                <a:solidFill>
                  <a:srgbClr val="0070C0"/>
                </a:solidFill>
                <a:latin typeface="Consolas" panose="020B0609020204030204" pitchFamily="49" charset="0"/>
              </a:rPr>
              <a:t>    do_thing5();</a:t>
            </a:r>
          </a:p>
          <a:p>
            <a:r>
              <a:rPr lang="en-US" dirty="0">
                <a:solidFill>
                  <a:srgbClr val="0070C0"/>
                </a:solidFill>
                <a:latin typeface="Consolas" panose="020B0609020204030204" pitchFamily="49" charset="0"/>
              </a:rPr>
              <a:t>  }</a:t>
            </a:r>
            <a:endParaRPr lang="en-US"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  catch (Exception &amp;e) {</a:t>
            </a:r>
          </a:p>
          <a:p>
            <a:r>
              <a:rPr lang="en-US" dirty="0">
                <a:solidFill>
                  <a:srgbClr val="7030A0"/>
                </a:solidFill>
                <a:latin typeface="Consolas" panose="020B0609020204030204" pitchFamily="49" charset="0"/>
              </a:rPr>
              <a:t>    deal_with_issue1(e);</a:t>
            </a:r>
          </a:p>
          <a:p>
            <a:r>
              <a:rPr lang="en-US" dirty="0">
                <a:solidFill>
                  <a:srgbClr val="7030A0"/>
                </a:solidFill>
                <a:latin typeface="Consolas" panose="020B0609020204030204" pitchFamily="49" charset="0"/>
              </a:rPr>
              <a:t>    deal_with_issue2(e);</a:t>
            </a:r>
          </a:p>
          <a:p>
            <a:r>
              <a:rPr lang="en-US" dirty="0">
                <a:solidFill>
                  <a:srgbClr val="7030A0"/>
                </a:solidFill>
                <a:latin typeface="Consolas" panose="020B0609020204030204" pitchFamily="49" charset="0"/>
              </a:rPr>
              <a:t>  }</a:t>
            </a:r>
          </a:p>
          <a:p>
            <a:r>
              <a:rPr lang="en-US" dirty="0">
                <a:solidFill>
                  <a:schemeClr val="tx1"/>
                </a:solidFill>
                <a:latin typeface="Consolas" panose="020B0609020204030204" pitchFamily="49" charset="0"/>
              </a:rPr>
              <a:t>  do_post_thing1();</a:t>
            </a:r>
          </a:p>
          <a:p>
            <a:r>
              <a:rPr lang="en-US" dirty="0">
                <a:solidFill>
                  <a:schemeClr val="tx1"/>
                </a:solidFill>
                <a:latin typeface="Consolas" panose="020B0609020204030204" pitchFamily="49" charset="0"/>
              </a:rPr>
              <a:t>  do_post_thing2();</a:t>
            </a:r>
          </a:p>
          <a:p>
            <a:r>
              <a:rPr lang="en-US" dirty="0">
                <a:solidFill>
                  <a:schemeClr val="tx1"/>
                </a:solidFill>
                <a:latin typeface="Consolas" panose="020B0609020204030204" pitchFamily="49" charset="0"/>
              </a:rPr>
              <a:t>}</a:t>
            </a:r>
          </a:p>
        </p:txBody>
      </p:sp>
      <p:sp>
        <p:nvSpPr>
          <p:cNvPr id="51" name="TextBox 50">
            <a:extLst>
              <a:ext uri="{FF2B5EF4-FFF2-40B4-BE49-F238E27FC236}">
                <a16:creationId xmlns:a16="http://schemas.microsoft.com/office/drawing/2014/main" id="{8958DD06-8C1B-47E1-8696-9B6BA8623CC6}"/>
              </a:ext>
            </a:extLst>
          </p:cNvPr>
          <p:cNvSpPr txBox="1"/>
          <p:nvPr/>
        </p:nvSpPr>
        <p:spPr>
          <a:xfrm>
            <a:off x="9725190" y="543250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56" name="Straight Arrow Connector 55">
            <a:extLst>
              <a:ext uri="{FF2B5EF4-FFF2-40B4-BE49-F238E27FC236}">
                <a16:creationId xmlns:a16="http://schemas.microsoft.com/office/drawing/2014/main" id="{D97270E6-3015-4B12-AB89-B1B783E97CCE}"/>
              </a:ext>
            </a:extLst>
          </p:cNvPr>
          <p:cNvCxnSpPr>
            <a:cxnSpLocks/>
          </p:cNvCxnSpPr>
          <p:nvPr/>
        </p:nvCxnSpPr>
        <p:spPr>
          <a:xfrm>
            <a:off x="7197686" y="3043668"/>
            <a:ext cx="0" cy="126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ED4E772-4104-42B3-9C0A-AA61C8CFAF1A}"/>
              </a:ext>
            </a:extLst>
          </p:cNvPr>
          <p:cNvCxnSpPr>
            <a:cxnSpLocks/>
          </p:cNvCxnSpPr>
          <p:nvPr/>
        </p:nvCxnSpPr>
        <p:spPr>
          <a:xfrm>
            <a:off x="6946675" y="2466078"/>
            <a:ext cx="0" cy="239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Arc 57">
            <a:extLst>
              <a:ext uri="{FF2B5EF4-FFF2-40B4-BE49-F238E27FC236}">
                <a16:creationId xmlns:a16="http://schemas.microsoft.com/office/drawing/2014/main" id="{8EE61905-E8DD-4979-8F16-2CD8E79709FC}"/>
              </a:ext>
            </a:extLst>
          </p:cNvPr>
          <p:cNvSpPr/>
          <p:nvPr/>
        </p:nvSpPr>
        <p:spPr>
          <a:xfrm rot="11604880">
            <a:off x="6947887" y="2449197"/>
            <a:ext cx="516367" cy="625115"/>
          </a:xfrm>
          <a:prstGeom prst="arc">
            <a:avLst>
              <a:gd name="adj1" fmla="val 15890854"/>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AC404FE1-6963-4637-9331-ABC37B4D4051}"/>
              </a:ext>
            </a:extLst>
          </p:cNvPr>
          <p:cNvSpPr/>
          <p:nvPr/>
        </p:nvSpPr>
        <p:spPr>
          <a:xfrm rot="16200000">
            <a:off x="6320891" y="4669501"/>
            <a:ext cx="1672298" cy="917902"/>
          </a:xfrm>
          <a:prstGeom prst="arc">
            <a:avLst>
              <a:gd name="adj1" fmla="val 11692263"/>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AD6DA44C-C2CB-456F-A17C-57D6D88D3476}"/>
              </a:ext>
            </a:extLst>
          </p:cNvPr>
          <p:cNvCxnSpPr>
            <a:cxnSpLocks/>
          </p:cNvCxnSpPr>
          <p:nvPr/>
        </p:nvCxnSpPr>
        <p:spPr>
          <a:xfrm>
            <a:off x="6951483" y="5819293"/>
            <a:ext cx="0" cy="462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2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up)">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up)">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up)">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up)">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up)">
                                      <p:cBhvr>
                                        <p:cTn id="8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2" grpId="0" animBg="1"/>
      <p:bldP spid="2" grpId="1" animBg="1"/>
      <p:bldP spid="14" grpId="0" animBg="1"/>
      <p:bldP spid="15" grpId="0" animBg="1"/>
      <p:bldP spid="43" grpId="0" animBg="1"/>
      <p:bldP spid="47" grpId="0"/>
      <p:bldP spid="49" grpId="0" animBg="1"/>
      <p:bldP spid="58" grpId="0" animBg="1"/>
      <p:bldP spid="5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B323-EF4B-499E-92F0-97B7750BFA14}"/>
              </a:ext>
            </a:extLst>
          </p:cNvPr>
          <p:cNvSpPr>
            <a:spLocks noGrp="1"/>
          </p:cNvSpPr>
          <p:nvPr>
            <p:ph type="title"/>
          </p:nvPr>
        </p:nvSpPr>
        <p:spPr/>
        <p:txBody>
          <a:bodyPr/>
          <a:lstStyle/>
          <a:p>
            <a:r>
              <a:rPr lang="en-US" dirty="0"/>
              <a:t>So What is An Exception?</a:t>
            </a:r>
          </a:p>
        </p:txBody>
      </p:sp>
      <p:sp>
        <p:nvSpPr>
          <p:cNvPr id="5" name="TextBox 4">
            <a:extLst>
              <a:ext uri="{FF2B5EF4-FFF2-40B4-BE49-F238E27FC236}">
                <a16:creationId xmlns:a16="http://schemas.microsoft.com/office/drawing/2014/main" id="{26323BAF-E043-4ACE-9E44-E5E48764B3C1}"/>
              </a:ext>
            </a:extLst>
          </p:cNvPr>
          <p:cNvSpPr txBox="1"/>
          <p:nvPr/>
        </p:nvSpPr>
        <p:spPr>
          <a:xfrm>
            <a:off x="7004321" y="1150223"/>
            <a:ext cx="4692116" cy="1200329"/>
          </a:xfrm>
          <a:prstGeom prst="rect">
            <a:avLst/>
          </a:prstGeom>
          <a:noFill/>
        </p:spPr>
        <p:txBody>
          <a:bodyPr wrap="square">
            <a:spAutoFit/>
          </a:bodyPr>
          <a:lstStyle/>
          <a:p>
            <a:pPr algn="ctr"/>
            <a:r>
              <a:rPr lang="en-US" sz="2400" dirty="0"/>
              <a:t>An </a:t>
            </a:r>
            <a:r>
              <a:rPr lang="en-US" sz="2400" dirty="0">
                <a:solidFill>
                  <a:srgbClr val="FF0000"/>
                </a:solidFill>
              </a:rPr>
              <a:t>exception is an object </a:t>
            </a:r>
            <a:r>
              <a:rPr lang="en-US" sz="2400" dirty="0"/>
              <a:t>with one or more fields which describe an </a:t>
            </a:r>
            <a:r>
              <a:rPr lang="en-US" sz="2400" dirty="0">
                <a:solidFill>
                  <a:srgbClr val="FF0000"/>
                </a:solidFill>
              </a:rPr>
              <a:t>exceptional situation</a:t>
            </a:r>
            <a:r>
              <a:rPr lang="en-US" sz="2400" dirty="0"/>
              <a:t>.</a:t>
            </a:r>
          </a:p>
        </p:txBody>
      </p:sp>
      <p:sp>
        <p:nvSpPr>
          <p:cNvPr id="6" name="Rectangle 5">
            <a:extLst>
              <a:ext uri="{FF2B5EF4-FFF2-40B4-BE49-F238E27FC236}">
                <a16:creationId xmlns:a16="http://schemas.microsoft.com/office/drawing/2014/main" id="{0ADFF922-068A-41B3-A757-901DBC6B1D43}"/>
              </a:ext>
            </a:extLst>
          </p:cNvPr>
          <p:cNvSpPr/>
          <p:nvPr/>
        </p:nvSpPr>
        <p:spPr>
          <a:xfrm>
            <a:off x="205251" y="89289"/>
            <a:ext cx="6296525" cy="537767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class </a:t>
            </a:r>
            <a:r>
              <a:rPr lang="en-US" dirty="0" err="1">
                <a:solidFill>
                  <a:schemeClr val="tx1"/>
                </a:solidFill>
                <a:latin typeface="Consolas" panose="020B0609020204030204" pitchFamily="49" charset="0"/>
              </a:rPr>
              <a:t>WebsiteException</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public std::exception </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public:</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WebsiteException</a:t>
            </a:r>
            <a:r>
              <a:rPr lang="en-US" dirty="0">
                <a:solidFill>
                  <a:schemeClr val="tx1"/>
                </a:solidFill>
                <a:latin typeface="Consolas" panose="020B0609020204030204" pitchFamily="49" charset="0"/>
              </a:rPr>
              <a:t>(const string&amp; website,</a:t>
            </a:r>
          </a:p>
          <a:p>
            <a:r>
              <a:rPr lang="en-US" dirty="0">
                <a:solidFill>
                  <a:schemeClr val="tx1"/>
                </a:solidFill>
                <a:latin typeface="Consolas" panose="020B0609020204030204" pitchFamily="49" charset="0"/>
              </a:rPr>
              <a:t>                  int </a:t>
            </a:r>
            <a:r>
              <a:rPr lang="en-US" dirty="0" err="1">
                <a:solidFill>
                  <a:schemeClr val="tx1"/>
                </a:solidFill>
                <a:latin typeface="Consolas" panose="020B0609020204030204" pitchFamily="49" charset="0"/>
              </a:rPr>
              <a:t>http_error</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website_ = website;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http_error_code</a:t>
            </a:r>
            <a:r>
              <a:rPr lang="en-US" dirty="0">
                <a:solidFill>
                  <a:schemeClr val="tx1"/>
                </a:solidFill>
                <a:latin typeface="Consolas" panose="020B0609020204030204" pitchFamily="49" charset="0"/>
              </a:rPr>
              <a:t>_ = </a:t>
            </a:r>
            <a:r>
              <a:rPr lang="en-US" dirty="0" err="1">
                <a:solidFill>
                  <a:schemeClr val="tx1"/>
                </a:solidFill>
                <a:latin typeface="Consolas" panose="020B0609020204030204" pitchFamily="49" charset="0"/>
              </a:rPr>
              <a:t>http_error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string </a:t>
            </a:r>
            <a:r>
              <a:rPr lang="en-US" dirty="0" err="1">
                <a:solidFill>
                  <a:srgbClr val="00B050"/>
                </a:solidFill>
                <a:latin typeface="Consolas" panose="020B0609020204030204" pitchFamily="49" charset="0"/>
              </a:rPr>
              <a:t>get_website_url</a:t>
            </a:r>
            <a:r>
              <a:rPr lang="en-US" dirty="0">
                <a:solidFill>
                  <a:srgbClr val="00B050"/>
                </a:solidFill>
                <a:latin typeface="Consolas" panose="020B0609020204030204" pitchFamily="49" charset="0"/>
              </a:rPr>
              <a:t>() const </a:t>
            </a:r>
          </a:p>
          <a:p>
            <a:r>
              <a:rPr lang="en-US" dirty="0">
                <a:solidFill>
                  <a:srgbClr val="00B050"/>
                </a:solidFill>
                <a:latin typeface="Consolas" panose="020B0609020204030204" pitchFamily="49" charset="0"/>
              </a:rPr>
              <a:t>    { return website_; }</a:t>
            </a:r>
          </a:p>
          <a:p>
            <a:r>
              <a:rPr lang="en-US" dirty="0">
                <a:solidFill>
                  <a:srgbClr val="00B050"/>
                </a:solidFill>
                <a:latin typeface="Consolas" panose="020B0609020204030204" pitchFamily="49" charset="0"/>
              </a:rPr>
              <a:t> string </a:t>
            </a:r>
            <a:r>
              <a:rPr lang="en-US" dirty="0" err="1">
                <a:solidFill>
                  <a:srgbClr val="00B050"/>
                </a:solidFill>
                <a:latin typeface="Consolas" panose="020B0609020204030204" pitchFamily="49" charset="0"/>
              </a:rPr>
              <a:t>get_http_error_code</a:t>
            </a:r>
            <a:r>
              <a:rPr lang="en-US" dirty="0">
                <a:solidFill>
                  <a:srgbClr val="00B050"/>
                </a:solidFill>
                <a:latin typeface="Consolas" panose="020B0609020204030204" pitchFamily="49" charset="0"/>
              </a:rPr>
              <a:t> () const </a:t>
            </a:r>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    { return </a:t>
            </a:r>
            <a:r>
              <a:rPr lang="en-US" dirty="0" err="1">
                <a:solidFill>
                  <a:srgbClr val="00B050"/>
                </a:solidFill>
                <a:latin typeface="Consolas" panose="020B0609020204030204" pitchFamily="49" charset="0"/>
              </a:rPr>
              <a:t>http_error_code</a:t>
            </a:r>
            <a:r>
              <a:rPr lang="en-US" dirty="0">
                <a:solidFill>
                  <a:srgbClr val="00B050"/>
                </a:solidFill>
                <a:latin typeface="Consolas" panose="020B0609020204030204" pitchFamily="49" charset="0"/>
              </a:rPr>
              <a:t>_; }</a:t>
            </a:r>
          </a:p>
          <a:p>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const char* what() const </a:t>
            </a:r>
            <a:r>
              <a:rPr lang="en-US" dirty="0" err="1">
                <a:solidFill>
                  <a:srgbClr val="0070C0"/>
                </a:solidFill>
                <a:latin typeface="Consolas" panose="020B0609020204030204" pitchFamily="49" charset="0"/>
              </a:rPr>
              <a:t>noexcept</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 return "Unable to connect to URL\n";}</a:t>
            </a:r>
          </a:p>
          <a:p>
            <a:r>
              <a:rPr lang="en-US" dirty="0">
                <a:solidFill>
                  <a:schemeClr val="tx1"/>
                </a:solidFill>
                <a:latin typeface="Consolas" panose="020B0609020204030204" pitchFamily="49" charset="0"/>
              </a:rPr>
              <a:t>private:</a:t>
            </a:r>
          </a:p>
          <a:p>
            <a:r>
              <a:rPr lang="en-US" dirty="0">
                <a:solidFill>
                  <a:schemeClr val="tx1"/>
                </a:solidFill>
                <a:latin typeface="Consolas" panose="020B0609020204030204" pitchFamily="49" charset="0"/>
              </a:rPr>
              <a:t>  string website_;</a:t>
            </a:r>
          </a:p>
          <a:p>
            <a:r>
              <a:rPr lang="en-US" dirty="0">
                <a:solidFill>
                  <a:schemeClr val="tx1"/>
                </a:solidFill>
                <a:latin typeface="Consolas" panose="020B0609020204030204" pitchFamily="49" charset="0"/>
              </a:rPr>
              <a:t>  int </a:t>
            </a:r>
            <a:r>
              <a:rPr lang="en-US" dirty="0" err="1">
                <a:solidFill>
                  <a:schemeClr val="tx1"/>
                </a:solidFill>
                <a:latin typeface="Consolas" panose="020B0609020204030204" pitchFamily="49" charset="0"/>
              </a:rPr>
              <a:t>http_error_code</a:t>
            </a:r>
            <a:r>
              <a:rPr lang="en-US" dirty="0">
                <a:solidFill>
                  <a:schemeClr val="tx1"/>
                </a:solidFill>
                <a:latin typeface="Consolas" panose="020B0609020204030204" pitchFamily="49" charset="0"/>
              </a:rPr>
              <a:t>_; // </a:t>
            </a:r>
            <a:r>
              <a:rPr lang="en-US" dirty="0" err="1">
                <a:solidFill>
                  <a:schemeClr val="tx1"/>
                </a:solidFill>
                <a:latin typeface="Consolas" panose="020B0609020204030204" pitchFamily="49" charset="0"/>
              </a:rPr>
              <a:t>eg</a:t>
            </a:r>
            <a:r>
              <a:rPr lang="en-US" dirty="0">
                <a:solidFill>
                  <a:schemeClr val="tx1"/>
                </a:solidFill>
                <a:latin typeface="Consolas" panose="020B0609020204030204" pitchFamily="49" charset="0"/>
              </a:rPr>
              <a:t>, 404 access denied</a:t>
            </a:r>
          </a:p>
          <a:p>
            <a:r>
              <a:rPr lang="en-US" dirty="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48BDAC88-FEE3-4E1C-8FE8-E09B0E691090}"/>
              </a:ext>
            </a:extLst>
          </p:cNvPr>
          <p:cNvSpPr txBox="1"/>
          <p:nvPr/>
        </p:nvSpPr>
        <p:spPr>
          <a:xfrm>
            <a:off x="6585922" y="2646381"/>
            <a:ext cx="5528914" cy="1200329"/>
          </a:xfrm>
          <a:prstGeom prst="rect">
            <a:avLst/>
          </a:prstGeom>
          <a:noFill/>
        </p:spPr>
        <p:txBody>
          <a:bodyPr wrap="square">
            <a:spAutoFit/>
          </a:bodyPr>
          <a:lstStyle/>
          <a:p>
            <a:pPr algn="ctr"/>
            <a:r>
              <a:rPr lang="en-US" sz="2400" dirty="0"/>
              <a:t>At a minimum, every exception has a way to get a </a:t>
            </a:r>
            <a:r>
              <a:rPr lang="en-US" sz="2400" dirty="0">
                <a:solidFill>
                  <a:srgbClr val="0070C0"/>
                </a:solidFill>
              </a:rPr>
              <a:t>description of the problem</a:t>
            </a:r>
            <a:r>
              <a:rPr lang="en-US" sz="2400" dirty="0">
                <a:solidFill>
                  <a:srgbClr val="FF0000"/>
                </a:solidFill>
              </a:rPr>
              <a:t> </a:t>
            </a:r>
            <a:r>
              <a:rPr lang="en-US" sz="2400" dirty="0"/>
              <a:t>that occurred, e.g., </a:t>
            </a:r>
            <a:r>
              <a:rPr lang="en-US" sz="2400" dirty="0">
                <a:solidFill>
                  <a:srgbClr val="0070C0"/>
                </a:solidFill>
              </a:rPr>
              <a:t>"division by zero."</a:t>
            </a:r>
          </a:p>
        </p:txBody>
      </p:sp>
      <p:sp>
        <p:nvSpPr>
          <p:cNvPr id="8" name="TextBox 7">
            <a:extLst>
              <a:ext uri="{FF2B5EF4-FFF2-40B4-BE49-F238E27FC236}">
                <a16:creationId xmlns:a16="http://schemas.microsoft.com/office/drawing/2014/main" id="{42FACFA1-EC69-49F1-B53C-8CC24F45300E}"/>
              </a:ext>
            </a:extLst>
          </p:cNvPr>
          <p:cNvSpPr txBox="1"/>
          <p:nvPr/>
        </p:nvSpPr>
        <p:spPr>
          <a:xfrm>
            <a:off x="6667678" y="4142539"/>
            <a:ext cx="5365402" cy="1200329"/>
          </a:xfrm>
          <a:prstGeom prst="rect">
            <a:avLst/>
          </a:prstGeom>
          <a:noFill/>
        </p:spPr>
        <p:txBody>
          <a:bodyPr wrap="square">
            <a:spAutoFit/>
          </a:bodyPr>
          <a:lstStyle/>
          <a:p>
            <a:pPr algn="ctr"/>
            <a:r>
              <a:rPr lang="en-US" sz="2400" dirty="0"/>
              <a:t>But programmers can also use </a:t>
            </a:r>
            <a:r>
              <a:rPr lang="en-US" sz="2400" dirty="0">
                <a:solidFill>
                  <a:srgbClr val="7030A0"/>
                </a:solidFill>
              </a:rPr>
              <a:t>subclassing</a:t>
            </a:r>
            <a:r>
              <a:rPr lang="en-US" sz="2400" dirty="0"/>
              <a:t> to create their own exception classes and encode </a:t>
            </a:r>
            <a:r>
              <a:rPr lang="en-US" sz="2400" dirty="0">
                <a:solidFill>
                  <a:srgbClr val="00B050"/>
                </a:solidFill>
              </a:rPr>
              <a:t>other relevant info</a:t>
            </a:r>
            <a:r>
              <a:rPr lang="en-US" sz="2400" dirty="0"/>
              <a:t>.</a:t>
            </a:r>
          </a:p>
        </p:txBody>
      </p:sp>
      <p:sp>
        <p:nvSpPr>
          <p:cNvPr id="9" name="Rectangle 8">
            <a:extLst>
              <a:ext uri="{FF2B5EF4-FFF2-40B4-BE49-F238E27FC236}">
                <a16:creationId xmlns:a16="http://schemas.microsoft.com/office/drawing/2014/main" id="{A1912717-F0E2-4FBE-9805-1830E72E5F05}"/>
              </a:ext>
            </a:extLst>
          </p:cNvPr>
          <p:cNvSpPr/>
          <p:nvPr/>
        </p:nvSpPr>
        <p:spPr>
          <a:xfrm>
            <a:off x="205252" y="5545772"/>
            <a:ext cx="6296524" cy="95600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nsolas" panose="020B0609020204030204" pitchFamily="49" charset="0"/>
              </a:rPr>
              <a:t>HttpStatus</a:t>
            </a:r>
            <a:r>
              <a:rPr lang="en-US" dirty="0">
                <a:solidFill>
                  <a:schemeClr val="tx1"/>
                </a:solidFill>
                <a:latin typeface="Consolas" panose="020B0609020204030204" pitchFamily="49" charset="0"/>
              </a:rPr>
              <a:t> s = connect(</a:t>
            </a:r>
            <a:r>
              <a:rPr lang="en-US" dirty="0" err="1">
                <a:solidFill>
                  <a:schemeClr val="tx1"/>
                </a:solidFill>
                <a:latin typeface="Consolas" panose="020B0609020204030204" pitchFamily="49" charset="0"/>
              </a:rPr>
              <a:t>url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if (s != OK)</a:t>
            </a:r>
          </a:p>
          <a:p>
            <a:r>
              <a:rPr lang="en-US" sz="1600" dirty="0">
                <a:solidFill>
                  <a:schemeClr val="tx1"/>
                </a:solidFill>
                <a:latin typeface="Consolas" panose="020B0609020204030204" pitchFamily="49" charset="0"/>
              </a:rPr>
              <a:t>  </a:t>
            </a:r>
            <a:r>
              <a:rPr lang="en-US" dirty="0">
                <a:solidFill>
                  <a:schemeClr val="tx1"/>
                </a:solidFill>
                <a:latin typeface="Consolas" panose="020B0609020204030204" pitchFamily="49" charset="0"/>
              </a:rPr>
              <a:t>throw </a:t>
            </a:r>
            <a:r>
              <a:rPr lang="en-US" dirty="0" err="1">
                <a:solidFill>
                  <a:schemeClr val="tx1"/>
                </a:solidFill>
                <a:latin typeface="Consolas" panose="020B0609020204030204" pitchFamily="49" charset="0"/>
              </a:rPr>
              <a:t>WebsiteException</a:t>
            </a: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url</a:t>
            </a:r>
            <a:r>
              <a:rPr lang="en-US" dirty="0">
                <a:solidFill>
                  <a:schemeClr val="tx1"/>
                </a:solidFill>
                <a:latin typeface="Consolas" panose="020B0609020204030204" pitchFamily="49" charset="0"/>
              </a:rPr>
              <a:t>,</a:t>
            </a:r>
            <a:r>
              <a:rPr lang="en-US" sz="1400"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s.getHTTPStatus</a:t>
            </a:r>
            <a:r>
              <a:rPr lang="en-US"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9004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animBg="1"/>
      <p:bldP spid="7"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Parameter Passing Semantics</a:t>
            </a:r>
          </a:p>
        </p:txBody>
      </p:sp>
      <p:sp>
        <p:nvSpPr>
          <p:cNvPr id="24" name="TextBox 23">
            <a:extLst>
              <a:ext uri="{FF2B5EF4-FFF2-40B4-BE49-F238E27FC236}">
                <a16:creationId xmlns:a16="http://schemas.microsoft.com/office/drawing/2014/main" id="{632FEB41-4FFE-4556-869D-F7CDAC56ABCB}"/>
              </a:ext>
            </a:extLst>
          </p:cNvPr>
          <p:cNvSpPr txBox="1"/>
          <p:nvPr/>
        </p:nvSpPr>
        <p:spPr>
          <a:xfrm>
            <a:off x="1071067" y="840024"/>
            <a:ext cx="10047206" cy="461665"/>
          </a:xfrm>
          <a:prstGeom prst="rect">
            <a:avLst/>
          </a:prstGeom>
          <a:noFill/>
        </p:spPr>
        <p:txBody>
          <a:bodyPr wrap="square">
            <a:spAutoFit/>
          </a:bodyPr>
          <a:lstStyle/>
          <a:p>
            <a:pPr algn="ctr"/>
            <a:r>
              <a:rPr lang="en-US" sz="2400" dirty="0"/>
              <a:t>In this next section we’re going to learn about </a:t>
            </a:r>
            <a:r>
              <a:rPr lang="en-US" sz="2400" dirty="0">
                <a:solidFill>
                  <a:srgbClr val="FF0000"/>
                </a:solidFill>
              </a:rPr>
              <a:t>Parameter Passing Semantics</a:t>
            </a:r>
            <a:r>
              <a:rPr lang="en-US" sz="2400" dirty="0"/>
              <a:t>.</a:t>
            </a:r>
          </a:p>
        </p:txBody>
      </p:sp>
      <p:grpSp>
        <p:nvGrpSpPr>
          <p:cNvPr id="14" name="Group 13">
            <a:extLst>
              <a:ext uri="{FF2B5EF4-FFF2-40B4-BE49-F238E27FC236}">
                <a16:creationId xmlns:a16="http://schemas.microsoft.com/office/drawing/2014/main" id="{93C04F52-4171-43B6-986F-BAD6CE9925FC}"/>
              </a:ext>
            </a:extLst>
          </p:cNvPr>
          <p:cNvGrpSpPr/>
          <p:nvPr/>
        </p:nvGrpSpPr>
        <p:grpSpPr>
          <a:xfrm>
            <a:off x="1221207" y="1871465"/>
            <a:ext cx="9348447" cy="1357127"/>
            <a:chOff x="1287709" y="3500760"/>
            <a:chExt cx="9348447" cy="1357127"/>
          </a:xfrm>
        </p:grpSpPr>
        <p:sp>
          <p:nvSpPr>
            <p:cNvPr id="32" name="TextBox 31">
              <a:extLst>
                <a:ext uri="{FF2B5EF4-FFF2-40B4-BE49-F238E27FC236}">
                  <a16:creationId xmlns:a16="http://schemas.microsoft.com/office/drawing/2014/main" id="{09CE6484-4954-43B7-AED1-F609A9958A05}"/>
                </a:ext>
              </a:extLst>
            </p:cNvPr>
            <p:cNvSpPr txBox="1"/>
            <p:nvPr/>
          </p:nvSpPr>
          <p:spPr>
            <a:xfrm>
              <a:off x="1287709" y="3579160"/>
              <a:ext cx="7642371" cy="1200329"/>
            </a:xfrm>
            <a:prstGeom prst="rect">
              <a:avLst/>
            </a:prstGeom>
            <a:noFill/>
          </p:spPr>
          <p:txBody>
            <a:bodyPr wrap="square">
              <a:spAutoFit/>
            </a:bodyPr>
            <a:lstStyle/>
            <a:p>
              <a:pPr algn="ctr"/>
              <a:r>
                <a:rPr lang="en-US" sz="2400" dirty="0">
                  <a:solidFill>
                    <a:srgbClr val="FF0000"/>
                  </a:solidFill>
                </a:rPr>
                <a:t>Parameter Passing Semantics </a:t>
              </a:r>
              <a:r>
                <a:rPr lang="en-US" sz="2400" dirty="0"/>
                <a:t>is the term we use to describe the underlying mechanisms that languages use to  </a:t>
              </a:r>
              <a:r>
                <a:rPr lang="en-US" sz="2400" dirty="0">
                  <a:solidFill>
                    <a:srgbClr val="FF0000"/>
                  </a:solidFill>
                </a:rPr>
                <a:t>pass arguments </a:t>
              </a:r>
              <a:r>
                <a:rPr lang="en-US" sz="2400" dirty="0"/>
                <a:t>(e.g., </a:t>
              </a:r>
              <a:r>
                <a:rPr lang="en-US" sz="2400" dirty="0" err="1"/>
                <a:t>x+y</a:t>
              </a:r>
              <a:r>
                <a:rPr lang="en-US" sz="2400" dirty="0"/>
                <a:t>) to </a:t>
              </a:r>
              <a:r>
                <a:rPr lang="en-US" sz="2400" dirty="0">
                  <a:solidFill>
                    <a:srgbClr val="FF0000"/>
                  </a:solidFill>
                </a:rPr>
                <a:t>functions</a:t>
              </a:r>
              <a:r>
                <a:rPr lang="en-US" sz="2400" dirty="0"/>
                <a:t> (e.g., f(</a:t>
              </a:r>
              <a:r>
                <a:rPr lang="en-US" sz="2400" dirty="0" err="1"/>
                <a:t>x+y</a:t>
              </a:r>
              <a:r>
                <a:rPr lang="en-US" sz="2400" dirty="0"/>
                <a:t>)).</a:t>
              </a:r>
            </a:p>
          </p:txBody>
        </p:sp>
        <p:pic>
          <p:nvPicPr>
            <p:cNvPr id="13" name="Picture 12">
              <a:extLst>
                <a:ext uri="{FF2B5EF4-FFF2-40B4-BE49-F238E27FC236}">
                  <a16:creationId xmlns:a16="http://schemas.microsoft.com/office/drawing/2014/main" id="{4CA79EA0-4F61-4264-8787-94EFCA1DB7BA}"/>
                </a:ext>
              </a:extLst>
            </p:cNvPr>
            <p:cNvPicPr>
              <a:picLocks noChangeAspect="1"/>
            </p:cNvPicPr>
            <p:nvPr/>
          </p:nvPicPr>
          <p:blipFill>
            <a:blip r:embed="rId3"/>
            <a:stretch>
              <a:fillRect/>
            </a:stretch>
          </p:blipFill>
          <p:spPr>
            <a:xfrm>
              <a:off x="9057191" y="3500760"/>
              <a:ext cx="1578965" cy="1357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5" name="Group 4">
            <a:extLst>
              <a:ext uri="{FF2B5EF4-FFF2-40B4-BE49-F238E27FC236}">
                <a16:creationId xmlns:a16="http://schemas.microsoft.com/office/drawing/2014/main" id="{CD21BC83-3FF2-4AF4-A0F2-0A3889930E7C}"/>
              </a:ext>
            </a:extLst>
          </p:cNvPr>
          <p:cNvGrpSpPr/>
          <p:nvPr/>
        </p:nvGrpSpPr>
        <p:grpSpPr>
          <a:xfrm>
            <a:off x="1253399" y="3429000"/>
            <a:ext cx="9291770" cy="1743075"/>
            <a:chOff x="1253399" y="3429000"/>
            <a:chExt cx="9291770" cy="1743075"/>
          </a:xfrm>
        </p:grpSpPr>
        <p:pic>
          <p:nvPicPr>
            <p:cNvPr id="4" name="Picture 3">
              <a:extLst>
                <a:ext uri="{FF2B5EF4-FFF2-40B4-BE49-F238E27FC236}">
                  <a16:creationId xmlns:a16="http://schemas.microsoft.com/office/drawing/2014/main" id="{0D5AC601-C9FD-40A5-90AF-85F01F5D639E}"/>
                </a:ext>
              </a:extLst>
            </p:cNvPr>
            <p:cNvPicPr>
              <a:picLocks noChangeAspect="1"/>
            </p:cNvPicPr>
            <p:nvPr/>
          </p:nvPicPr>
          <p:blipFill>
            <a:blip r:embed="rId4"/>
            <a:stretch>
              <a:fillRect/>
            </a:stretch>
          </p:blipFill>
          <p:spPr>
            <a:xfrm>
              <a:off x="1253399" y="3429000"/>
              <a:ext cx="2619375" cy="1743075"/>
            </a:xfrm>
            <a:prstGeom prst="rect">
              <a:avLst/>
            </a:prstGeom>
          </p:spPr>
        </p:pic>
        <p:sp>
          <p:nvSpPr>
            <p:cNvPr id="31" name="TextBox 30">
              <a:extLst>
                <a:ext uri="{FF2B5EF4-FFF2-40B4-BE49-F238E27FC236}">
                  <a16:creationId xmlns:a16="http://schemas.microsoft.com/office/drawing/2014/main" id="{B2EFD89E-999E-468E-AD76-3EB96774517A}"/>
                </a:ext>
              </a:extLst>
            </p:cNvPr>
            <p:cNvSpPr txBox="1"/>
            <p:nvPr/>
          </p:nvSpPr>
          <p:spPr>
            <a:xfrm>
              <a:off x="3768449" y="3885038"/>
              <a:ext cx="6776720" cy="830997"/>
            </a:xfrm>
            <a:prstGeom prst="rect">
              <a:avLst/>
            </a:prstGeom>
            <a:noFill/>
          </p:spPr>
          <p:txBody>
            <a:bodyPr wrap="square">
              <a:spAutoFit/>
            </a:bodyPr>
            <a:lstStyle/>
            <a:p>
              <a:pPr algn="ctr"/>
              <a:r>
                <a:rPr lang="en-US" sz="2400" dirty="0"/>
                <a:t>As it turns out this concept is closely related to the concept of </a:t>
              </a:r>
              <a:r>
                <a:rPr lang="en-US" sz="2400" dirty="0">
                  <a:solidFill>
                    <a:srgbClr val="FF0000"/>
                  </a:solidFill>
                </a:rPr>
                <a:t>binding semantics </a:t>
              </a:r>
              <a:r>
                <a:rPr lang="en-US" sz="2400" dirty="0"/>
                <a:t>we recently learned! </a:t>
              </a:r>
            </a:p>
          </p:txBody>
        </p:sp>
      </p:grpSp>
    </p:spTree>
    <p:extLst>
      <p:ext uri="{BB962C8B-B14F-4D97-AF65-F5344CB8AC3E}">
        <p14:creationId xmlns:p14="http://schemas.microsoft.com/office/powerpoint/2010/main" val="60239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48" name="TextBox 47">
            <a:extLst>
              <a:ext uri="{FF2B5EF4-FFF2-40B4-BE49-F238E27FC236}">
                <a16:creationId xmlns:a16="http://schemas.microsoft.com/office/drawing/2014/main" id="{4F4032BA-895A-4CAD-B9C6-D8BC786F7700}"/>
              </a:ext>
            </a:extLst>
          </p:cNvPr>
          <p:cNvSpPr txBox="1"/>
          <p:nvPr/>
        </p:nvSpPr>
        <p:spPr>
          <a:xfrm>
            <a:off x="5179807" y="1010592"/>
            <a:ext cx="6653605" cy="830997"/>
          </a:xfrm>
          <a:prstGeom prst="rect">
            <a:avLst/>
          </a:prstGeom>
          <a:noFill/>
        </p:spPr>
        <p:txBody>
          <a:bodyPr wrap="square">
            <a:spAutoFit/>
          </a:bodyPr>
          <a:lstStyle/>
          <a:p>
            <a:pPr algn="ctr"/>
            <a:r>
              <a:rPr lang="en-US" sz="2400" dirty="0"/>
              <a:t>An exception may be thrown an arbitrary number of levels down from the catcher...</a:t>
            </a:r>
          </a:p>
        </p:txBody>
      </p:sp>
      <p:grpSp>
        <p:nvGrpSpPr>
          <p:cNvPr id="4" name="Group 3">
            <a:extLst>
              <a:ext uri="{FF2B5EF4-FFF2-40B4-BE49-F238E27FC236}">
                <a16:creationId xmlns:a16="http://schemas.microsoft.com/office/drawing/2014/main" id="{F25CE015-FFFD-4848-BEDE-ECCFD2D87CC5}"/>
              </a:ext>
            </a:extLst>
          </p:cNvPr>
          <p:cNvGrpSpPr/>
          <p:nvPr/>
        </p:nvGrpSpPr>
        <p:grpSpPr>
          <a:xfrm>
            <a:off x="262376" y="3950746"/>
            <a:ext cx="4357213" cy="2768660"/>
            <a:chOff x="643896" y="4029427"/>
            <a:chExt cx="4287896" cy="2768660"/>
          </a:xfrm>
        </p:grpSpPr>
        <p:sp>
          <p:nvSpPr>
            <p:cNvPr id="50" name="Rectangle 49">
              <a:extLst>
                <a:ext uri="{FF2B5EF4-FFF2-40B4-BE49-F238E27FC236}">
                  <a16:creationId xmlns:a16="http://schemas.microsoft.com/office/drawing/2014/main" id="{D9A33DEB-72C4-482A-83F6-3B26E94659D5}"/>
                </a:ext>
              </a:extLst>
            </p:cNvPr>
            <p:cNvSpPr/>
            <p:nvPr/>
          </p:nvSpPr>
          <p:spPr>
            <a:xfrm>
              <a:off x="643896" y="4029427"/>
              <a:ext cx="4287896" cy="27686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2" name="TextBox 51">
              <a:extLst>
                <a:ext uri="{FF2B5EF4-FFF2-40B4-BE49-F238E27FC236}">
                  <a16:creationId xmlns:a16="http://schemas.microsoft.com/office/drawing/2014/main" id="{8CD6889D-44A6-4E2E-AD8D-5F2419364BF1}"/>
                </a:ext>
              </a:extLst>
            </p:cNvPr>
            <p:cNvSpPr txBox="1"/>
            <p:nvPr/>
          </p:nvSpPr>
          <p:spPr>
            <a:xfrm>
              <a:off x="1014753" y="4278384"/>
              <a:ext cx="3766644" cy="1477328"/>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"Before!\n";</a:t>
              </a:r>
            </a:p>
            <a:p>
              <a:r>
                <a:rPr lang="en-US" dirty="0">
                  <a:solidFill>
                    <a:srgbClr val="FF0000"/>
                  </a:solidFill>
                  <a:latin typeface="Consolas" panose="020B0609020204030204" pitchFamily="49" charset="0"/>
                </a:rPr>
                <a:t>  g();</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"After!\n";</a:t>
              </a:r>
            </a:p>
            <a:p>
              <a:r>
                <a:rPr lang="en-US" dirty="0">
                  <a:solidFill>
                    <a:srgbClr val="0070C0"/>
                  </a:solidFill>
                  <a:latin typeface="Consolas" panose="020B0609020204030204" pitchFamily="49" charset="0"/>
                </a:rPr>
                <a:t>}</a:t>
              </a:r>
            </a:p>
          </p:txBody>
        </p:sp>
        <p:sp>
          <p:nvSpPr>
            <p:cNvPr id="53" name="TextBox 52">
              <a:extLst>
                <a:ext uri="{FF2B5EF4-FFF2-40B4-BE49-F238E27FC236}">
                  <a16:creationId xmlns:a16="http://schemas.microsoft.com/office/drawing/2014/main" id="{FF0E4056-B08B-4B28-92C4-6041D601A55C}"/>
                </a:ext>
              </a:extLst>
            </p:cNvPr>
            <p:cNvSpPr txBox="1"/>
            <p:nvPr/>
          </p:nvSpPr>
          <p:spPr>
            <a:xfrm>
              <a:off x="1014753" y="5651275"/>
              <a:ext cx="3503081" cy="923330"/>
            </a:xfrm>
            <a:prstGeom prst="rect">
              <a:avLst/>
            </a:prstGeom>
            <a:noFill/>
          </p:spPr>
          <p:txBody>
            <a:bodyPr wrap="square">
              <a:spAutoFit/>
            </a:bodyPr>
            <a:lstStyle/>
            <a:p>
              <a:r>
                <a:rPr lang="en-US" dirty="0">
                  <a:solidFill>
                    <a:srgbClr val="7030A0"/>
                  </a:solidFill>
                  <a:latin typeface="Consolas" panose="020B0609020204030204" pitchFamily="49" charset="0"/>
                </a:rPr>
                <a:t>catch (Exception &amp;e)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deal_with_issue</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grpSp>
      <p:grpSp>
        <p:nvGrpSpPr>
          <p:cNvPr id="5" name="Group 4">
            <a:extLst>
              <a:ext uri="{FF2B5EF4-FFF2-40B4-BE49-F238E27FC236}">
                <a16:creationId xmlns:a16="http://schemas.microsoft.com/office/drawing/2014/main" id="{299A8987-B75F-495B-8E0F-EEF049C12B69}"/>
              </a:ext>
            </a:extLst>
          </p:cNvPr>
          <p:cNvGrpSpPr/>
          <p:nvPr/>
        </p:nvGrpSpPr>
        <p:grpSpPr>
          <a:xfrm>
            <a:off x="286799" y="523835"/>
            <a:ext cx="4406229" cy="1667374"/>
            <a:chOff x="6543189" y="4007858"/>
            <a:chExt cx="4406229" cy="1667374"/>
          </a:xfrm>
        </p:grpSpPr>
        <p:sp>
          <p:nvSpPr>
            <p:cNvPr id="54" name="Rectangle 53">
              <a:extLst>
                <a:ext uri="{FF2B5EF4-FFF2-40B4-BE49-F238E27FC236}">
                  <a16:creationId xmlns:a16="http://schemas.microsoft.com/office/drawing/2014/main" id="{F86B8059-75F0-4FD0-916B-EC31A332622B}"/>
                </a:ext>
              </a:extLst>
            </p:cNvPr>
            <p:cNvSpPr/>
            <p:nvPr/>
          </p:nvSpPr>
          <p:spPr>
            <a:xfrm>
              <a:off x="6543189" y="4007858"/>
              <a:ext cx="4332792" cy="166737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5" name="TextBox 54">
              <a:extLst>
                <a:ext uri="{FF2B5EF4-FFF2-40B4-BE49-F238E27FC236}">
                  <a16:creationId xmlns:a16="http://schemas.microsoft.com/office/drawing/2014/main" id="{F937C772-1751-4224-9F1F-CF934BC2259A}"/>
                </a:ext>
              </a:extLst>
            </p:cNvPr>
            <p:cNvSpPr txBox="1"/>
            <p:nvPr/>
          </p:nvSpPr>
          <p:spPr>
            <a:xfrm>
              <a:off x="6782363" y="4018423"/>
              <a:ext cx="4167055" cy="1384995"/>
            </a:xfrm>
            <a:prstGeom prst="rect">
              <a:avLst/>
            </a:prstGeom>
            <a:noFill/>
          </p:spPr>
          <p:txBody>
            <a:bodyPr wrap="square">
              <a:spAutoFit/>
            </a:bodyPr>
            <a:lstStyle/>
            <a:p>
              <a:endParaRPr lang="en-US" dirty="0">
                <a:latin typeface="Consolas" panose="020B0609020204030204" pitchFamily="49" charset="0"/>
              </a:endParaRP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a:t>
              </a:r>
              <a:r>
                <a:rPr lang="en-US" dirty="0" err="1">
                  <a:solidFill>
                    <a:schemeClr val="accent4">
                      <a:lumMod val="50000"/>
                    </a:schemeClr>
                  </a:solidFill>
                  <a:latin typeface="Consolas" panose="020B0609020204030204" pitchFamily="49" charset="0"/>
                </a:rPr>
                <a:t>deets</a:t>
              </a:r>
              <a:r>
                <a:rPr lang="en-US" dirty="0">
                  <a:solidFill>
                    <a:schemeClr val="accent4">
                      <a:lumMod val="50000"/>
                    </a:schemeClr>
                  </a:solidFill>
                  <a:latin typeface="Consolas" panose="020B0609020204030204" pitchFamily="49" charset="0"/>
                </a:rPr>
                <a:t>")</a:t>
              </a:r>
              <a:r>
                <a:rPr lang="en-US" dirty="0">
                  <a:solidFill>
                    <a:srgbClr val="C00000"/>
                  </a:solidFill>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do_other_stuff</a:t>
              </a:r>
              <a:r>
                <a:rPr lang="en-US" dirty="0">
                  <a:latin typeface="Consolas" panose="020B0609020204030204" pitchFamily="49" charset="0"/>
                </a:rPr>
                <a:t>();</a:t>
              </a:r>
            </a:p>
          </p:txBody>
        </p:sp>
      </p:grpSp>
      <p:sp>
        <p:nvSpPr>
          <p:cNvPr id="76" name="Rectangle 75">
            <a:extLst>
              <a:ext uri="{FF2B5EF4-FFF2-40B4-BE49-F238E27FC236}">
                <a16:creationId xmlns:a16="http://schemas.microsoft.com/office/drawing/2014/main" id="{84A477E9-09E2-4631-9F0C-17BC00659FA8}"/>
              </a:ext>
            </a:extLst>
          </p:cNvPr>
          <p:cNvSpPr/>
          <p:nvPr/>
        </p:nvSpPr>
        <p:spPr>
          <a:xfrm>
            <a:off x="286799" y="2269201"/>
            <a:ext cx="4332791" cy="156452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some_intermediate_code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h();</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some_more_code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p:txBody>
      </p:sp>
      <p:sp>
        <p:nvSpPr>
          <p:cNvPr id="83" name="TextBox 82">
            <a:extLst>
              <a:ext uri="{FF2B5EF4-FFF2-40B4-BE49-F238E27FC236}">
                <a16:creationId xmlns:a16="http://schemas.microsoft.com/office/drawing/2014/main" id="{D16CB35C-AF73-4A2B-ACE7-C88491AACB66}"/>
              </a:ext>
            </a:extLst>
          </p:cNvPr>
          <p:cNvSpPr txBox="1"/>
          <p:nvPr/>
        </p:nvSpPr>
        <p:spPr>
          <a:xfrm>
            <a:off x="5179807" y="2066115"/>
            <a:ext cx="6653605" cy="830997"/>
          </a:xfrm>
          <a:prstGeom prst="rect">
            <a:avLst/>
          </a:prstGeom>
          <a:noFill/>
        </p:spPr>
        <p:txBody>
          <a:bodyPr wrap="square">
            <a:spAutoFit/>
          </a:bodyPr>
          <a:lstStyle/>
          <a:p>
            <a:pPr algn="ctr"/>
            <a:r>
              <a:rPr lang="en-US" sz="2400" dirty="0"/>
              <a:t>And will automatically terminate every intervening function on its way back to the handler!</a:t>
            </a:r>
          </a:p>
        </p:txBody>
      </p:sp>
      <p:cxnSp>
        <p:nvCxnSpPr>
          <p:cNvPr id="84" name="Straight Arrow Connector 83">
            <a:extLst>
              <a:ext uri="{FF2B5EF4-FFF2-40B4-BE49-F238E27FC236}">
                <a16:creationId xmlns:a16="http://schemas.microsoft.com/office/drawing/2014/main" id="{FC1A3D33-A063-42FF-B3C7-0D473F9F69E5}"/>
              </a:ext>
            </a:extLst>
          </p:cNvPr>
          <p:cNvCxnSpPr/>
          <p:nvPr/>
        </p:nvCxnSpPr>
        <p:spPr>
          <a:xfrm>
            <a:off x="51660" y="41077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30B35A-1435-443B-BC2F-16960C6BF137}"/>
              </a:ext>
            </a:extLst>
          </p:cNvPr>
          <p:cNvCxnSpPr/>
          <p:nvPr/>
        </p:nvCxnSpPr>
        <p:spPr>
          <a:xfrm>
            <a:off x="408456" y="43785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37243C6-0E6F-4B5D-8265-B886950B2CF3}"/>
              </a:ext>
            </a:extLst>
          </p:cNvPr>
          <p:cNvCxnSpPr/>
          <p:nvPr/>
        </p:nvCxnSpPr>
        <p:spPr>
          <a:xfrm>
            <a:off x="639228" y="46546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0CB0169-9C63-4360-A101-0DDE5AE273D7}"/>
              </a:ext>
            </a:extLst>
          </p:cNvPr>
          <p:cNvCxnSpPr/>
          <p:nvPr/>
        </p:nvCxnSpPr>
        <p:spPr>
          <a:xfrm>
            <a:off x="639228" y="49468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C65BB31-E9ED-4E6B-AF66-E89CC318D419}"/>
              </a:ext>
            </a:extLst>
          </p:cNvPr>
          <p:cNvCxnSpPr/>
          <p:nvPr/>
        </p:nvCxnSpPr>
        <p:spPr>
          <a:xfrm>
            <a:off x="61232" y="24994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E17A07C-90E8-4539-9065-5AFCEAEEE3DB}"/>
              </a:ext>
            </a:extLst>
          </p:cNvPr>
          <p:cNvCxnSpPr/>
          <p:nvPr/>
        </p:nvCxnSpPr>
        <p:spPr>
          <a:xfrm>
            <a:off x="326314" y="278098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D96B775-6129-409F-8B69-2BA4AB0EE030}"/>
              </a:ext>
            </a:extLst>
          </p:cNvPr>
          <p:cNvCxnSpPr/>
          <p:nvPr/>
        </p:nvCxnSpPr>
        <p:spPr>
          <a:xfrm>
            <a:off x="315556" y="306068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8C26AAB-18B8-44A4-98DB-F5C662054264}"/>
              </a:ext>
            </a:extLst>
          </p:cNvPr>
          <p:cNvCxnSpPr/>
          <p:nvPr/>
        </p:nvCxnSpPr>
        <p:spPr>
          <a:xfrm>
            <a:off x="51660" y="67553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EAC7E27-1C72-49ED-8399-94028E67E295}"/>
              </a:ext>
            </a:extLst>
          </p:cNvPr>
          <p:cNvCxnSpPr/>
          <p:nvPr/>
        </p:nvCxnSpPr>
        <p:spPr>
          <a:xfrm>
            <a:off x="286799" y="9940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24B76C2-64C0-40F6-88EC-3E51E6B6F4AF}"/>
              </a:ext>
            </a:extLst>
          </p:cNvPr>
          <p:cNvCxnSpPr/>
          <p:nvPr/>
        </p:nvCxnSpPr>
        <p:spPr>
          <a:xfrm>
            <a:off x="535166" y="12540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D106C27-0F9A-47BF-9EFE-262912435BCD}"/>
              </a:ext>
            </a:extLst>
          </p:cNvPr>
          <p:cNvSpPr txBox="1"/>
          <p:nvPr/>
        </p:nvSpPr>
        <p:spPr>
          <a:xfrm>
            <a:off x="4289968" y="1066024"/>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96" name="TextBox 95">
            <a:extLst>
              <a:ext uri="{FF2B5EF4-FFF2-40B4-BE49-F238E27FC236}">
                <a16:creationId xmlns:a16="http://schemas.microsoft.com/office/drawing/2014/main" id="{3EA0BC95-0CDB-45EB-B4CA-5876DDD12026}"/>
              </a:ext>
            </a:extLst>
          </p:cNvPr>
          <p:cNvSpPr txBox="1"/>
          <p:nvPr/>
        </p:nvSpPr>
        <p:spPr>
          <a:xfrm>
            <a:off x="3307433" y="5577851"/>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12" name="Connector: Curved 11">
            <a:extLst>
              <a:ext uri="{FF2B5EF4-FFF2-40B4-BE49-F238E27FC236}">
                <a16:creationId xmlns:a16="http://schemas.microsoft.com/office/drawing/2014/main" id="{61739D39-ED04-4644-AF36-EA71F34579CA}"/>
              </a:ext>
            </a:extLst>
          </p:cNvPr>
          <p:cNvCxnSpPr>
            <a:cxnSpLocks/>
            <a:stCxn id="10" idx="3"/>
            <a:endCxn id="96" idx="3"/>
          </p:cNvCxnSpPr>
          <p:nvPr/>
        </p:nvCxnSpPr>
        <p:spPr>
          <a:xfrm flipH="1">
            <a:off x="3543396" y="1266079"/>
            <a:ext cx="982535" cy="4511827"/>
          </a:xfrm>
          <a:prstGeom prst="curvedConnector3">
            <a:avLst>
              <a:gd name="adj1" fmla="val -2326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1B3EAF-C87E-4540-8852-3E8DF1ED2CE4}"/>
              </a:ext>
            </a:extLst>
          </p:cNvPr>
          <p:cNvCxnSpPr/>
          <p:nvPr/>
        </p:nvCxnSpPr>
        <p:spPr>
          <a:xfrm>
            <a:off x="415247" y="57654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E4D5124-29E6-4387-859E-C75A24C7157C}"/>
              </a:ext>
            </a:extLst>
          </p:cNvPr>
          <p:cNvCxnSpPr/>
          <p:nvPr/>
        </p:nvCxnSpPr>
        <p:spPr>
          <a:xfrm>
            <a:off x="655365" y="60416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79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7" presetClass="emph" presetSubtype="2" fill="hold" nodeType="clickEffect">
                                  <p:stCondLst>
                                    <p:cond delay="0"/>
                                  </p:stCondLst>
                                  <p:childTnLst>
                                    <p:animClr clrSpc="rgb" dir="cw">
                                      <p:cBhvr>
                                        <p:cTn id="54" dur="900" fill="hold"/>
                                        <p:tgtEl>
                                          <p:spTgt spid="87"/>
                                        </p:tgtEl>
                                        <p:attrNameLst>
                                          <p:attrName>stroke.color</p:attrName>
                                        </p:attrNameLst>
                                      </p:cBhvr>
                                      <p:to>
                                        <a:srgbClr val="7F7F7F"/>
                                      </p:to>
                                    </p:animClr>
                                    <p:set>
                                      <p:cBhvr>
                                        <p:cTn id="55" dur="900" fill="hold"/>
                                        <p:tgtEl>
                                          <p:spTgt spid="87"/>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8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8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7" presetClass="emph" presetSubtype="2" fill="hold" nodeType="clickEffect">
                                  <p:stCondLst>
                                    <p:cond delay="0"/>
                                  </p:stCondLst>
                                  <p:childTnLst>
                                    <p:animClr clrSpc="rgb" dir="cw">
                                      <p:cBhvr>
                                        <p:cTn id="79" dur="900" fill="hold"/>
                                        <p:tgtEl>
                                          <p:spTgt spid="92"/>
                                        </p:tgtEl>
                                        <p:attrNameLst>
                                          <p:attrName>stroke.color</p:attrName>
                                        </p:attrNameLst>
                                      </p:cBhvr>
                                      <p:to>
                                        <a:srgbClr val="7F7F7F"/>
                                      </p:to>
                                    </p:animClr>
                                    <p:set>
                                      <p:cBhvr>
                                        <p:cTn id="80" dur="900" fill="hold"/>
                                        <p:tgtEl>
                                          <p:spTgt spid="92"/>
                                        </p:tgtEl>
                                        <p:attrNameLst>
                                          <p:attrName>stroke.on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9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up)">
                                      <p:cBhvr>
                                        <p:cTn id="105" dur="4000"/>
                                        <p:tgtEl>
                                          <p:spTgt spid="12"/>
                                        </p:tgtEl>
                                      </p:cBhvr>
                                    </p:animEffect>
                                  </p:childTnLst>
                                </p:cTn>
                              </p:par>
                              <p:par>
                                <p:cTn id="106" presetID="10" presetClass="exit" presetSubtype="0" fill="hold" nodeType="withEffect">
                                  <p:stCondLst>
                                    <p:cond delay="0"/>
                                  </p:stCondLst>
                                  <p:childTnLst>
                                    <p:animEffect transition="out" filter="fade">
                                      <p:cBhvr>
                                        <p:cTn id="107" dur="1500"/>
                                        <p:tgtEl>
                                          <p:spTgt spid="5"/>
                                        </p:tgtEl>
                                      </p:cBhvr>
                                    </p:animEffect>
                                    <p:set>
                                      <p:cBhvr>
                                        <p:cTn id="108" dur="1" fill="hold">
                                          <p:stCondLst>
                                            <p:cond delay="1499"/>
                                          </p:stCondLst>
                                        </p:cTn>
                                        <p:tgtEl>
                                          <p:spTgt spid="5"/>
                                        </p:tgtEl>
                                        <p:attrNameLst>
                                          <p:attrName>style.visibility</p:attrName>
                                        </p:attrNameLst>
                                      </p:cBhvr>
                                      <p:to>
                                        <p:strVal val="hidden"/>
                                      </p:to>
                                    </p:set>
                                  </p:childTnLst>
                                </p:cTn>
                              </p:par>
                              <p:par>
                                <p:cTn id="109" presetID="10" presetClass="exit" presetSubtype="0" fill="hold" nodeType="withEffect">
                                  <p:stCondLst>
                                    <p:cond delay="300"/>
                                  </p:stCondLst>
                                  <p:childTnLst>
                                    <p:animEffect transition="out" filter="fade">
                                      <p:cBhvr>
                                        <p:cTn id="110" dur="500"/>
                                        <p:tgtEl>
                                          <p:spTgt spid="95"/>
                                        </p:tgtEl>
                                      </p:cBhvr>
                                    </p:animEffect>
                                    <p:set>
                                      <p:cBhvr>
                                        <p:cTn id="111" dur="1" fill="hold">
                                          <p:stCondLst>
                                            <p:cond delay="499"/>
                                          </p:stCondLst>
                                        </p:cTn>
                                        <p:tgtEl>
                                          <p:spTgt spid="95"/>
                                        </p:tgtEl>
                                        <p:attrNameLst>
                                          <p:attrName>style.visibility</p:attrName>
                                        </p:attrNameLst>
                                      </p:cBhvr>
                                      <p:to>
                                        <p:strVal val="hidden"/>
                                      </p:to>
                                    </p:set>
                                  </p:childTnLst>
                                </p:cTn>
                              </p:par>
                              <p:par>
                                <p:cTn id="112" presetID="10" presetClass="exit" presetSubtype="0" fill="hold" grpId="1" nodeType="withEffect">
                                  <p:stCondLst>
                                    <p:cond delay="1500"/>
                                  </p:stCondLst>
                                  <p:childTnLst>
                                    <p:animEffect transition="out" filter="fade">
                                      <p:cBhvr>
                                        <p:cTn id="113" dur="1500"/>
                                        <p:tgtEl>
                                          <p:spTgt spid="76"/>
                                        </p:tgtEl>
                                      </p:cBhvr>
                                    </p:animEffect>
                                    <p:set>
                                      <p:cBhvr>
                                        <p:cTn id="114" dur="1" fill="hold">
                                          <p:stCondLst>
                                            <p:cond delay="1499"/>
                                          </p:stCondLst>
                                        </p:cTn>
                                        <p:tgtEl>
                                          <p:spTgt spid="76"/>
                                        </p:tgtEl>
                                        <p:attrNameLst>
                                          <p:attrName>style.visibility</p:attrName>
                                        </p:attrNameLst>
                                      </p:cBhvr>
                                      <p:to>
                                        <p:strVal val="hidden"/>
                                      </p:to>
                                    </p:set>
                                  </p:childTnLst>
                                </p:cTn>
                              </p:par>
                              <p:par>
                                <p:cTn id="115" presetID="10" presetClass="exit" presetSubtype="0" fill="hold" nodeType="withEffect">
                                  <p:stCondLst>
                                    <p:cond delay="2400"/>
                                  </p:stCondLst>
                                  <p:childTnLst>
                                    <p:animEffect transition="out" filter="fade">
                                      <p:cBhvr>
                                        <p:cTn id="116" dur="500"/>
                                        <p:tgtEl>
                                          <p:spTgt spid="92"/>
                                        </p:tgtEl>
                                      </p:cBhvr>
                                    </p:animEffect>
                                    <p:set>
                                      <p:cBhvr>
                                        <p:cTn id="117" dur="1" fill="hold">
                                          <p:stCondLst>
                                            <p:cond delay="499"/>
                                          </p:stCondLst>
                                        </p:cTn>
                                        <p:tgtEl>
                                          <p:spTgt spid="9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87"/>
                                        </p:tgtEl>
                                        <p:attrNameLst>
                                          <p:attrName>style.visibility</p:attrName>
                                        </p:attrNameLst>
                                      </p:cBhvr>
                                      <p:to>
                                        <p:strVal val="hidden"/>
                                      </p:to>
                                    </p:set>
                                  </p:childTnLst>
                                </p:cTn>
                              </p:par>
                              <p:par>
                                <p:cTn id="122" presetID="1" presetClass="entr" presetSubtype="0" fill="hold" nodeType="withEffect">
                                  <p:stCondLst>
                                    <p:cond delay="0"/>
                                  </p:stCondLst>
                                  <p:childTnLst>
                                    <p:set>
                                      <p:cBhvr>
                                        <p:cTn id="123" dur="1" fill="hold">
                                          <p:stCondLst>
                                            <p:cond delay="0"/>
                                          </p:stCondLst>
                                        </p:cTn>
                                        <p:tgtEl>
                                          <p:spTgt spid="97"/>
                                        </p:tgtEl>
                                        <p:attrNameLst>
                                          <p:attrName>style.visibility</p:attrName>
                                        </p:attrNameLst>
                                      </p:cBhvr>
                                      <p:to>
                                        <p:strVal val="visible"/>
                                      </p:to>
                                    </p:set>
                                  </p:childTnLst>
                                </p:cTn>
                              </p:par>
                              <p:par>
                                <p:cTn id="124" presetID="10" presetClass="exit" presetSubtype="0" fill="hold" nodeType="withEffect">
                                  <p:stCondLst>
                                    <p:cond delay="0"/>
                                  </p:stCondLst>
                                  <p:childTnLst>
                                    <p:animEffect transition="out" filter="fade">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97"/>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76" grpId="0" animBg="1"/>
      <p:bldP spid="76" grpId="1" animBg="1"/>
      <p:bldP spid="8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54" name="Rectangle 53">
            <a:extLst>
              <a:ext uri="{FF2B5EF4-FFF2-40B4-BE49-F238E27FC236}">
                <a16:creationId xmlns:a16="http://schemas.microsoft.com/office/drawing/2014/main" id="{F86B8059-75F0-4FD0-916B-EC31A332622B}"/>
              </a:ext>
            </a:extLst>
          </p:cNvPr>
          <p:cNvSpPr/>
          <p:nvPr/>
        </p:nvSpPr>
        <p:spPr>
          <a:xfrm>
            <a:off x="286798" y="179591"/>
            <a:ext cx="5280283" cy="94229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out_of_range</a:t>
            </a:r>
            <a:r>
              <a:rPr lang="en-US" dirty="0">
                <a:solidFill>
                  <a:schemeClr val="accent4">
                    <a:lumMod val="50000"/>
                  </a:schemeClr>
                </a:solidFill>
                <a:latin typeface="Consolas" panose="020B0609020204030204" pitchFamily="49" charset="0"/>
              </a:rPr>
              <a:t>("negative index")</a:t>
            </a:r>
            <a:r>
              <a:rPr lang="en-US" dirty="0">
                <a:solidFill>
                  <a:srgbClr val="C00000"/>
                </a:solidFill>
                <a:latin typeface="Consolas" panose="020B0609020204030204" pitchFamily="49" charset="0"/>
              </a:rPr>
              <a:t>;</a:t>
            </a:r>
          </a:p>
          <a:p>
            <a:r>
              <a:rPr lang="en-US" dirty="0">
                <a:solidFill>
                  <a:schemeClr val="tx1"/>
                </a:solidFill>
                <a:latin typeface="Consolas" panose="020B0609020204030204" pitchFamily="49" charset="0"/>
              </a:rPr>
              <a:t>}</a:t>
            </a:r>
          </a:p>
        </p:txBody>
      </p:sp>
      <p:grpSp>
        <p:nvGrpSpPr>
          <p:cNvPr id="28" name="Group 27">
            <a:extLst>
              <a:ext uri="{FF2B5EF4-FFF2-40B4-BE49-F238E27FC236}">
                <a16:creationId xmlns:a16="http://schemas.microsoft.com/office/drawing/2014/main" id="{66B321C4-4520-4DDE-8FFF-F0F627993379}"/>
              </a:ext>
            </a:extLst>
          </p:cNvPr>
          <p:cNvGrpSpPr/>
          <p:nvPr/>
        </p:nvGrpSpPr>
        <p:grpSpPr>
          <a:xfrm>
            <a:off x="265421" y="1222662"/>
            <a:ext cx="5304706" cy="2352155"/>
            <a:chOff x="643896" y="3744232"/>
            <a:chExt cx="4287896" cy="2352155"/>
          </a:xfrm>
        </p:grpSpPr>
        <p:sp>
          <p:nvSpPr>
            <p:cNvPr id="29" name="Rectangle 28">
              <a:extLst>
                <a:ext uri="{FF2B5EF4-FFF2-40B4-BE49-F238E27FC236}">
                  <a16:creationId xmlns:a16="http://schemas.microsoft.com/office/drawing/2014/main" id="{61C979F5-5396-49D5-8BDC-CF23F3E8020A}"/>
                </a:ext>
              </a:extLst>
            </p:cNvPr>
            <p:cNvSpPr/>
            <p:nvPr/>
          </p:nvSpPr>
          <p:spPr>
            <a:xfrm>
              <a:off x="643896" y="3744232"/>
              <a:ext cx="4287896" cy="23521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30" name="TextBox 29">
              <a:extLst>
                <a:ext uri="{FF2B5EF4-FFF2-40B4-BE49-F238E27FC236}">
                  <a16:creationId xmlns:a16="http://schemas.microsoft.com/office/drawing/2014/main" id="{EDEA4243-3B7C-4414-8296-32468A3371C8}"/>
                </a:ext>
              </a:extLst>
            </p:cNvPr>
            <p:cNvSpPr txBox="1"/>
            <p:nvPr/>
          </p:nvSpPr>
          <p:spPr>
            <a:xfrm>
              <a:off x="897362" y="4057852"/>
              <a:ext cx="4031968" cy="1754326"/>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FF0000"/>
                  </a:solidFill>
                  <a:latin typeface="Consolas" panose="020B0609020204030204" pitchFamily="49" charset="0"/>
                </a:rPr>
                <a:t>  h();</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invalid_argument</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deal_with_invalid_argument_err</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grpSp>
      <p:sp>
        <p:nvSpPr>
          <p:cNvPr id="48" name="TextBox 47">
            <a:extLst>
              <a:ext uri="{FF2B5EF4-FFF2-40B4-BE49-F238E27FC236}">
                <a16:creationId xmlns:a16="http://schemas.microsoft.com/office/drawing/2014/main" id="{4F4032BA-895A-4CAD-B9C6-D8BC786F7700}"/>
              </a:ext>
            </a:extLst>
          </p:cNvPr>
          <p:cNvSpPr txBox="1"/>
          <p:nvPr/>
        </p:nvSpPr>
        <p:spPr>
          <a:xfrm>
            <a:off x="6002767" y="1010592"/>
            <a:ext cx="5830645" cy="830997"/>
          </a:xfrm>
          <a:prstGeom prst="rect">
            <a:avLst/>
          </a:prstGeom>
          <a:noFill/>
        </p:spPr>
        <p:txBody>
          <a:bodyPr wrap="square">
            <a:spAutoFit/>
          </a:bodyPr>
          <a:lstStyle/>
          <a:p>
            <a:pPr algn="ctr"/>
            <a:r>
              <a:rPr lang="en-US" sz="2400" dirty="0"/>
              <a:t>An exception handler can specify exactly what </a:t>
            </a:r>
            <a:r>
              <a:rPr lang="en-US" sz="2400" dirty="0">
                <a:solidFill>
                  <a:srgbClr val="00B050"/>
                </a:solidFill>
              </a:rPr>
              <a:t>type of exception(s) </a:t>
            </a:r>
            <a:r>
              <a:rPr lang="en-US" sz="2400" dirty="0"/>
              <a:t>it handles.</a:t>
            </a:r>
          </a:p>
        </p:txBody>
      </p:sp>
      <p:grpSp>
        <p:nvGrpSpPr>
          <p:cNvPr id="4" name="Group 3">
            <a:extLst>
              <a:ext uri="{FF2B5EF4-FFF2-40B4-BE49-F238E27FC236}">
                <a16:creationId xmlns:a16="http://schemas.microsoft.com/office/drawing/2014/main" id="{F25CE015-FFFD-4848-BEDE-ECCFD2D87CC5}"/>
              </a:ext>
            </a:extLst>
          </p:cNvPr>
          <p:cNvGrpSpPr/>
          <p:nvPr/>
        </p:nvGrpSpPr>
        <p:grpSpPr>
          <a:xfrm>
            <a:off x="262376" y="3665551"/>
            <a:ext cx="5304706" cy="3181322"/>
            <a:chOff x="643896" y="3744232"/>
            <a:chExt cx="4287896" cy="3181322"/>
          </a:xfrm>
        </p:grpSpPr>
        <p:sp>
          <p:nvSpPr>
            <p:cNvPr id="50" name="Rectangle 49">
              <a:extLst>
                <a:ext uri="{FF2B5EF4-FFF2-40B4-BE49-F238E27FC236}">
                  <a16:creationId xmlns:a16="http://schemas.microsoft.com/office/drawing/2014/main" id="{D9A33DEB-72C4-482A-83F6-3B26E94659D5}"/>
                </a:ext>
              </a:extLst>
            </p:cNvPr>
            <p:cNvSpPr/>
            <p:nvPr/>
          </p:nvSpPr>
          <p:spPr>
            <a:xfrm>
              <a:off x="643896" y="3744232"/>
              <a:ext cx="4287896" cy="30538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2" name="TextBox 51">
              <a:extLst>
                <a:ext uri="{FF2B5EF4-FFF2-40B4-BE49-F238E27FC236}">
                  <a16:creationId xmlns:a16="http://schemas.microsoft.com/office/drawing/2014/main" id="{8CD6889D-44A6-4E2E-AD8D-5F2419364BF1}"/>
                </a:ext>
              </a:extLst>
            </p:cNvPr>
            <p:cNvSpPr txBox="1"/>
            <p:nvPr/>
          </p:nvSpPr>
          <p:spPr>
            <a:xfrm>
              <a:off x="914753" y="4063232"/>
              <a:ext cx="3766644" cy="2862322"/>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FF0000"/>
                  </a:solidFill>
                  <a:latin typeface="Consolas" panose="020B0609020204030204" pitchFamily="49" charset="0"/>
                </a:rPr>
                <a:t>  g();</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overflow_error</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deal_with_arithmetic_overflow</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out_of_range</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deal_with_out_of_range_error</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a:p>
              <a:endParaRPr lang="en-US" dirty="0">
                <a:solidFill>
                  <a:srgbClr val="0070C0"/>
                </a:solidFill>
                <a:latin typeface="Consolas" panose="020B0609020204030204" pitchFamily="49" charset="0"/>
              </a:endParaRPr>
            </a:p>
          </p:txBody>
        </p:sp>
      </p:grpSp>
      <p:sp>
        <p:nvSpPr>
          <p:cNvPr id="83" name="TextBox 82">
            <a:extLst>
              <a:ext uri="{FF2B5EF4-FFF2-40B4-BE49-F238E27FC236}">
                <a16:creationId xmlns:a16="http://schemas.microsoft.com/office/drawing/2014/main" id="{D16CB35C-AF73-4A2B-ACE7-C88491AACB66}"/>
              </a:ext>
            </a:extLst>
          </p:cNvPr>
          <p:cNvSpPr txBox="1"/>
          <p:nvPr/>
        </p:nvSpPr>
        <p:spPr>
          <a:xfrm>
            <a:off x="6326969" y="2066115"/>
            <a:ext cx="5286038" cy="1200329"/>
          </a:xfrm>
          <a:prstGeom prst="rect">
            <a:avLst/>
          </a:prstGeom>
          <a:noFill/>
        </p:spPr>
        <p:txBody>
          <a:bodyPr wrap="square">
            <a:spAutoFit/>
          </a:bodyPr>
          <a:lstStyle/>
          <a:p>
            <a:pPr algn="ctr"/>
            <a:r>
              <a:rPr lang="en-US" sz="2400" dirty="0"/>
              <a:t>A thrown exception will be directed to the closest handler (in the call stack) that covers its exception type.</a:t>
            </a:r>
          </a:p>
        </p:txBody>
      </p:sp>
      <p:sp>
        <p:nvSpPr>
          <p:cNvPr id="10" name="TextBox 9">
            <a:extLst>
              <a:ext uri="{FF2B5EF4-FFF2-40B4-BE49-F238E27FC236}">
                <a16:creationId xmlns:a16="http://schemas.microsoft.com/office/drawing/2014/main" id="{4D106C27-0F9A-47BF-9EFE-262912435BCD}"/>
              </a:ext>
            </a:extLst>
          </p:cNvPr>
          <p:cNvSpPr txBox="1"/>
          <p:nvPr/>
        </p:nvSpPr>
        <p:spPr>
          <a:xfrm>
            <a:off x="4289968" y="1066024"/>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96" name="TextBox 95">
            <a:extLst>
              <a:ext uri="{FF2B5EF4-FFF2-40B4-BE49-F238E27FC236}">
                <a16:creationId xmlns:a16="http://schemas.microsoft.com/office/drawing/2014/main" id="{3EA0BC95-0CDB-45EB-B4CA-5876DDD12026}"/>
              </a:ext>
            </a:extLst>
          </p:cNvPr>
          <p:cNvSpPr txBox="1"/>
          <p:nvPr/>
        </p:nvSpPr>
        <p:spPr>
          <a:xfrm>
            <a:off x="3307433" y="5577851"/>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12" name="Connector: Curved 11">
            <a:extLst>
              <a:ext uri="{FF2B5EF4-FFF2-40B4-BE49-F238E27FC236}">
                <a16:creationId xmlns:a16="http://schemas.microsoft.com/office/drawing/2014/main" id="{61739D39-ED04-4644-AF36-EA71F34579CA}"/>
              </a:ext>
            </a:extLst>
          </p:cNvPr>
          <p:cNvCxnSpPr>
            <a:cxnSpLocks/>
            <a:stCxn id="41" idx="3"/>
            <a:endCxn id="42" idx="3"/>
          </p:cNvCxnSpPr>
          <p:nvPr/>
        </p:nvCxnSpPr>
        <p:spPr>
          <a:xfrm flipH="1">
            <a:off x="3746692" y="658374"/>
            <a:ext cx="1628599" cy="5163200"/>
          </a:xfrm>
          <a:prstGeom prst="curvedConnector3">
            <a:avLst>
              <a:gd name="adj1" fmla="val -351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4AAA67-E87A-4D50-AE89-F6049B142814}"/>
              </a:ext>
            </a:extLst>
          </p:cNvPr>
          <p:cNvCxnSpPr/>
          <p:nvPr/>
        </p:nvCxnSpPr>
        <p:spPr>
          <a:xfrm>
            <a:off x="61231" y="38173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26A0DFF-2689-4B67-B0D2-C63C26C0469D}"/>
              </a:ext>
            </a:extLst>
          </p:cNvPr>
          <p:cNvCxnSpPr/>
          <p:nvPr/>
        </p:nvCxnSpPr>
        <p:spPr>
          <a:xfrm>
            <a:off x="374145" y="41579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279632A-6CED-43FC-A43B-E3737F7A994B}"/>
              </a:ext>
            </a:extLst>
          </p:cNvPr>
          <p:cNvCxnSpPr/>
          <p:nvPr/>
        </p:nvCxnSpPr>
        <p:spPr>
          <a:xfrm>
            <a:off x="597463" y="44520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6DF45A-57E4-4181-9105-9A2F940A8EA7}"/>
              </a:ext>
            </a:extLst>
          </p:cNvPr>
          <p:cNvCxnSpPr/>
          <p:nvPr/>
        </p:nvCxnSpPr>
        <p:spPr>
          <a:xfrm>
            <a:off x="50473" y="14357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23704F-86EC-47CF-8DCA-BFF22468B1B9}"/>
              </a:ext>
            </a:extLst>
          </p:cNvPr>
          <p:cNvCxnSpPr/>
          <p:nvPr/>
        </p:nvCxnSpPr>
        <p:spPr>
          <a:xfrm>
            <a:off x="337341" y="17226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D9213D-C529-4FD4-87EF-7547F079273A}"/>
              </a:ext>
            </a:extLst>
          </p:cNvPr>
          <p:cNvCxnSpPr/>
          <p:nvPr/>
        </p:nvCxnSpPr>
        <p:spPr>
          <a:xfrm>
            <a:off x="597463" y="19903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5B5A74-B0C7-4B7F-83B5-D4E696A8F9E2}"/>
              </a:ext>
            </a:extLst>
          </p:cNvPr>
          <p:cNvCxnSpPr/>
          <p:nvPr/>
        </p:nvCxnSpPr>
        <p:spPr>
          <a:xfrm>
            <a:off x="50129" y="38333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E9E549-178B-4AD6-8060-C35B3E0F65FE}"/>
              </a:ext>
            </a:extLst>
          </p:cNvPr>
          <p:cNvCxnSpPr/>
          <p:nvPr/>
        </p:nvCxnSpPr>
        <p:spPr>
          <a:xfrm>
            <a:off x="293970" y="6486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91A7C1F-4121-4F36-A22B-E463CE0C4AE0}"/>
              </a:ext>
            </a:extLst>
          </p:cNvPr>
          <p:cNvSpPr txBox="1"/>
          <p:nvPr/>
        </p:nvSpPr>
        <p:spPr>
          <a:xfrm>
            <a:off x="5139328" y="45831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42" name="TextBox 41">
            <a:extLst>
              <a:ext uri="{FF2B5EF4-FFF2-40B4-BE49-F238E27FC236}">
                <a16:creationId xmlns:a16="http://schemas.microsoft.com/office/drawing/2014/main" id="{FDB18934-233A-4EA5-9293-A2EC96CBAB8B}"/>
              </a:ext>
            </a:extLst>
          </p:cNvPr>
          <p:cNvSpPr txBox="1"/>
          <p:nvPr/>
        </p:nvSpPr>
        <p:spPr>
          <a:xfrm>
            <a:off x="3510729" y="562151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46" name="Speech Bubble: Rectangle with Corners Rounded 45">
            <a:extLst>
              <a:ext uri="{FF2B5EF4-FFF2-40B4-BE49-F238E27FC236}">
                <a16:creationId xmlns:a16="http://schemas.microsoft.com/office/drawing/2014/main" id="{32276CE0-9883-4C96-AB9D-CAB30BEFB1E2}"/>
              </a:ext>
            </a:extLst>
          </p:cNvPr>
          <p:cNvSpPr/>
          <p:nvPr/>
        </p:nvSpPr>
        <p:spPr>
          <a:xfrm>
            <a:off x="5503732" y="1967138"/>
            <a:ext cx="3352830" cy="1155909"/>
          </a:xfrm>
          <a:prstGeom prst="wedgeRoundRectCallout">
            <a:avLst>
              <a:gd name="adj1" fmla="val -98949"/>
              <a:gd name="adj2" fmla="val -69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handler only handles </a:t>
            </a:r>
            <a:r>
              <a:rPr lang="en-US" sz="2000" dirty="0">
                <a:solidFill>
                  <a:schemeClr val="accent6">
                    <a:lumMod val="40000"/>
                    <a:lumOff val="60000"/>
                  </a:schemeClr>
                </a:solidFill>
              </a:rPr>
              <a:t>invalid argument exceptions </a:t>
            </a:r>
            <a:r>
              <a:rPr lang="en-US" sz="2000" dirty="0"/>
              <a:t>and ignores all others!</a:t>
            </a:r>
          </a:p>
        </p:txBody>
      </p:sp>
      <p:sp>
        <p:nvSpPr>
          <p:cNvPr id="51" name="Speech Bubble: Rectangle with Corners Rounded 50">
            <a:extLst>
              <a:ext uri="{FF2B5EF4-FFF2-40B4-BE49-F238E27FC236}">
                <a16:creationId xmlns:a16="http://schemas.microsoft.com/office/drawing/2014/main" id="{C7CA7E05-8BD5-4EC1-A77A-1D111B370ADF}"/>
              </a:ext>
            </a:extLst>
          </p:cNvPr>
          <p:cNvSpPr/>
          <p:nvPr/>
        </p:nvSpPr>
        <p:spPr>
          <a:xfrm>
            <a:off x="6002767" y="3727663"/>
            <a:ext cx="3695252" cy="1155909"/>
          </a:xfrm>
          <a:prstGeom prst="wedgeRoundRectCallout">
            <a:avLst>
              <a:gd name="adj1" fmla="val -113257"/>
              <a:gd name="adj2" fmla="val 517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handler only handles </a:t>
            </a:r>
            <a:r>
              <a:rPr lang="en-US" sz="2000" dirty="0">
                <a:solidFill>
                  <a:schemeClr val="accent6">
                    <a:lumMod val="40000"/>
                    <a:lumOff val="60000"/>
                  </a:schemeClr>
                </a:solidFill>
              </a:rPr>
              <a:t>arithmetic overflow exceptions </a:t>
            </a:r>
            <a:r>
              <a:rPr lang="en-US" sz="2000" dirty="0"/>
              <a:t>and ignores all others!</a:t>
            </a:r>
          </a:p>
        </p:txBody>
      </p:sp>
      <p:sp>
        <p:nvSpPr>
          <p:cNvPr id="56" name="Speech Bubble: Rectangle with Corners Rounded 55">
            <a:extLst>
              <a:ext uri="{FF2B5EF4-FFF2-40B4-BE49-F238E27FC236}">
                <a16:creationId xmlns:a16="http://schemas.microsoft.com/office/drawing/2014/main" id="{CCC0C590-632A-4B95-AE1D-F039E43FD73D}"/>
              </a:ext>
            </a:extLst>
          </p:cNvPr>
          <p:cNvSpPr/>
          <p:nvPr/>
        </p:nvSpPr>
        <p:spPr>
          <a:xfrm>
            <a:off x="6431625" y="5536684"/>
            <a:ext cx="3310040" cy="1155909"/>
          </a:xfrm>
          <a:prstGeom prst="wedgeRoundRectCallout">
            <a:avLst>
              <a:gd name="adj1" fmla="val -125048"/>
              <a:gd name="adj2" fmla="val -227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handler only handles </a:t>
            </a:r>
            <a:r>
              <a:rPr lang="en-US" sz="2000" dirty="0">
                <a:solidFill>
                  <a:schemeClr val="accent6">
                    <a:lumMod val="40000"/>
                    <a:lumOff val="60000"/>
                  </a:schemeClr>
                </a:solidFill>
              </a:rPr>
              <a:t>out-of-range exceptions </a:t>
            </a:r>
            <a:r>
              <a:rPr lang="en-US" sz="2000" dirty="0"/>
              <a:t>and ignores all others!</a:t>
            </a:r>
          </a:p>
        </p:txBody>
      </p:sp>
      <p:cxnSp>
        <p:nvCxnSpPr>
          <p:cNvPr id="57" name="Straight Arrow Connector 56">
            <a:extLst>
              <a:ext uri="{FF2B5EF4-FFF2-40B4-BE49-F238E27FC236}">
                <a16:creationId xmlns:a16="http://schemas.microsoft.com/office/drawing/2014/main" id="{D45B2521-68F4-4489-9516-7BA9562B78D2}"/>
              </a:ext>
            </a:extLst>
          </p:cNvPr>
          <p:cNvCxnSpPr/>
          <p:nvPr/>
        </p:nvCxnSpPr>
        <p:spPr>
          <a:xfrm>
            <a:off x="374145" y="58215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8432B5-E4F5-4198-9BFA-F87E8437C1E6}"/>
              </a:ext>
            </a:extLst>
          </p:cNvPr>
          <p:cNvCxnSpPr/>
          <p:nvPr/>
        </p:nvCxnSpPr>
        <p:spPr>
          <a:xfrm>
            <a:off x="597463" y="608155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Arrow: Left 6">
            <a:extLst>
              <a:ext uri="{FF2B5EF4-FFF2-40B4-BE49-F238E27FC236}">
                <a16:creationId xmlns:a16="http://schemas.microsoft.com/office/drawing/2014/main" id="{CD14AC41-6D77-4436-B64F-CD404CF057C5}"/>
              </a:ext>
            </a:extLst>
          </p:cNvPr>
          <p:cNvSpPr/>
          <p:nvPr/>
        </p:nvSpPr>
        <p:spPr>
          <a:xfrm>
            <a:off x="5292711" y="162321"/>
            <a:ext cx="2373360" cy="10358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this exception...</a:t>
            </a:r>
          </a:p>
        </p:txBody>
      </p:sp>
      <p:sp>
        <p:nvSpPr>
          <p:cNvPr id="59" name="Arrow: Left 58">
            <a:extLst>
              <a:ext uri="{FF2B5EF4-FFF2-40B4-BE49-F238E27FC236}">
                <a16:creationId xmlns:a16="http://schemas.microsoft.com/office/drawing/2014/main" id="{D89E7C37-E4BC-4D63-B3AD-3A6ED26584E6}"/>
              </a:ext>
            </a:extLst>
          </p:cNvPr>
          <p:cNvSpPr/>
          <p:nvPr/>
        </p:nvSpPr>
        <p:spPr>
          <a:xfrm rot="20865337">
            <a:off x="3595510" y="4920695"/>
            <a:ext cx="2901619" cy="10358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Would be directed here!</a:t>
            </a:r>
          </a:p>
        </p:txBody>
      </p:sp>
    </p:spTree>
    <p:extLst>
      <p:ext uri="{BB962C8B-B14F-4D97-AF65-F5344CB8AC3E}">
        <p14:creationId xmlns:p14="http://schemas.microsoft.com/office/powerpoint/2010/main" val="188055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down)">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righ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7" presetClass="emph" presetSubtype="2" fill="hold" nodeType="clickEffect">
                                  <p:stCondLst>
                                    <p:cond delay="0"/>
                                  </p:stCondLst>
                                  <p:childTnLst>
                                    <p:animClr clrSpc="rgb" dir="cw">
                                      <p:cBhvr>
                                        <p:cTn id="89" dur="2000" fill="hold"/>
                                        <p:tgtEl>
                                          <p:spTgt spid="34"/>
                                        </p:tgtEl>
                                        <p:attrNameLst>
                                          <p:attrName>stroke.color</p:attrName>
                                        </p:attrNameLst>
                                      </p:cBhvr>
                                      <p:to>
                                        <a:srgbClr val="7F7F7F"/>
                                      </p:to>
                                    </p:animClr>
                                    <p:set>
                                      <p:cBhvr>
                                        <p:cTn id="90" dur="2000" fill="hold"/>
                                        <p:tgtEl>
                                          <p:spTgt spid="34"/>
                                        </p:tgtEl>
                                        <p:attrNameLst>
                                          <p:attrName>stroke.on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2" fill="hold" nodeType="clickEffect">
                                  <p:stCondLst>
                                    <p:cond delay="0"/>
                                  </p:stCondLst>
                                  <p:childTnLst>
                                    <p:animClr clrSpc="rgb" dir="cw">
                                      <p:cBhvr>
                                        <p:cTn id="114" dur="2000" fill="hold"/>
                                        <p:tgtEl>
                                          <p:spTgt spid="37"/>
                                        </p:tgtEl>
                                        <p:attrNameLst>
                                          <p:attrName>stroke.color</p:attrName>
                                        </p:attrNameLst>
                                      </p:cBhvr>
                                      <p:to>
                                        <a:srgbClr val="7F7F7F"/>
                                      </p:to>
                                    </p:animClr>
                                    <p:set>
                                      <p:cBhvr>
                                        <p:cTn id="115" dur="2000" fill="hold"/>
                                        <p:tgtEl>
                                          <p:spTgt spid="37"/>
                                        </p:tgtEl>
                                        <p:attrNameLst>
                                          <p:attrName>stroke.on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3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up)">
                                      <p:cBhvr>
                                        <p:cTn id="132" dur="4000"/>
                                        <p:tgtEl>
                                          <p:spTgt spid="12"/>
                                        </p:tgtEl>
                                      </p:cBhvr>
                                    </p:animEffect>
                                  </p:childTnLst>
                                </p:cTn>
                              </p:par>
                              <p:par>
                                <p:cTn id="133" presetID="10" presetClass="exit" presetSubtype="0" fill="hold" grpId="1" nodeType="withEffect">
                                  <p:stCondLst>
                                    <p:cond delay="0"/>
                                  </p:stCondLst>
                                  <p:childTnLst>
                                    <p:animEffect transition="out" filter="fade">
                                      <p:cBhvr>
                                        <p:cTn id="134" dur="1000"/>
                                        <p:tgtEl>
                                          <p:spTgt spid="54"/>
                                        </p:tgtEl>
                                      </p:cBhvr>
                                    </p:animEffect>
                                    <p:set>
                                      <p:cBhvr>
                                        <p:cTn id="135" dur="1" fill="hold">
                                          <p:stCondLst>
                                            <p:cond delay="999"/>
                                          </p:stCondLst>
                                        </p:cTn>
                                        <p:tgtEl>
                                          <p:spTgt spid="54"/>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1000"/>
                                        <p:tgtEl>
                                          <p:spTgt spid="39"/>
                                        </p:tgtEl>
                                      </p:cBhvr>
                                    </p:animEffect>
                                    <p:set>
                                      <p:cBhvr>
                                        <p:cTn id="138" dur="1" fill="hold">
                                          <p:stCondLst>
                                            <p:cond delay="999"/>
                                          </p:stCondLst>
                                        </p:cTn>
                                        <p:tgtEl>
                                          <p:spTgt spid="39"/>
                                        </p:tgtEl>
                                        <p:attrNameLst>
                                          <p:attrName>style.visibility</p:attrName>
                                        </p:attrNameLst>
                                      </p:cBhvr>
                                      <p:to>
                                        <p:strVal val="hidden"/>
                                      </p:to>
                                    </p:set>
                                  </p:childTnLst>
                                </p:cTn>
                              </p:par>
                              <p:par>
                                <p:cTn id="139" presetID="10" presetClass="exit" presetSubtype="0" fill="hold" nodeType="withEffect">
                                  <p:stCondLst>
                                    <p:cond delay="1000"/>
                                  </p:stCondLst>
                                  <p:childTnLst>
                                    <p:animEffect transition="out" filter="fade">
                                      <p:cBhvr>
                                        <p:cTn id="140" dur="1000"/>
                                        <p:tgtEl>
                                          <p:spTgt spid="28"/>
                                        </p:tgtEl>
                                      </p:cBhvr>
                                    </p:animEffect>
                                    <p:set>
                                      <p:cBhvr>
                                        <p:cTn id="141" dur="1" fill="hold">
                                          <p:stCondLst>
                                            <p:cond delay="999"/>
                                          </p:stCondLst>
                                        </p:cTn>
                                        <p:tgtEl>
                                          <p:spTgt spid="28"/>
                                        </p:tgtEl>
                                        <p:attrNameLst>
                                          <p:attrName>style.visibility</p:attrName>
                                        </p:attrNameLst>
                                      </p:cBhvr>
                                      <p:to>
                                        <p:strVal val="hidden"/>
                                      </p:to>
                                    </p:set>
                                  </p:childTnLst>
                                </p:cTn>
                              </p:par>
                              <p:par>
                                <p:cTn id="142" presetID="10" presetClass="exit" presetSubtype="0" fill="hold" nodeType="withEffect">
                                  <p:stCondLst>
                                    <p:cond delay="1000"/>
                                  </p:stCondLst>
                                  <p:childTnLst>
                                    <p:animEffect transition="out" filter="fade">
                                      <p:cBhvr>
                                        <p:cTn id="143" dur="1000"/>
                                        <p:tgtEl>
                                          <p:spTgt spid="37"/>
                                        </p:tgtEl>
                                      </p:cBhvr>
                                    </p:animEffect>
                                    <p:set>
                                      <p:cBhvr>
                                        <p:cTn id="144" dur="1" fill="hold">
                                          <p:stCondLst>
                                            <p:cond delay="999"/>
                                          </p:stCondLst>
                                        </p:cTn>
                                        <p:tgtEl>
                                          <p:spTgt spid="37"/>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7"/>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34"/>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5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48" grpId="0"/>
      <p:bldP spid="83" grpId="0"/>
      <p:bldP spid="46" grpId="0" animBg="1"/>
      <p:bldP spid="46" grpId="1" animBg="1"/>
      <p:bldP spid="51" grpId="0" animBg="1"/>
      <p:bldP spid="51" grpId="1" animBg="1"/>
      <p:bldP spid="56" grpId="0" animBg="1"/>
      <p:bldP spid="56" grpId="1" animBg="1"/>
      <p:bldP spid="7" grpId="0" animBg="1"/>
      <p:bldP spid="7" grpId="1" animBg="1"/>
      <p:bldP spid="59" grpId="0" animBg="1"/>
      <p:bldP spid="59"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54" name="Rectangle 53">
            <a:extLst>
              <a:ext uri="{FF2B5EF4-FFF2-40B4-BE49-F238E27FC236}">
                <a16:creationId xmlns:a16="http://schemas.microsoft.com/office/drawing/2014/main" id="{F86B8059-75F0-4FD0-916B-EC31A332622B}"/>
              </a:ext>
            </a:extLst>
          </p:cNvPr>
          <p:cNvSpPr/>
          <p:nvPr/>
        </p:nvSpPr>
        <p:spPr>
          <a:xfrm>
            <a:off x="286798" y="179591"/>
            <a:ext cx="5280283" cy="94229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underflow_error</a:t>
            </a:r>
            <a:r>
              <a:rPr lang="en-US" dirty="0">
                <a:solidFill>
                  <a:schemeClr val="accent4">
                    <a:lumMod val="50000"/>
                  </a:schemeClr>
                </a:solidFill>
                <a:latin typeface="Consolas" panose="020B0609020204030204" pitchFamily="49" charset="0"/>
              </a:rPr>
              <a:t>("eek!")</a:t>
            </a:r>
            <a:r>
              <a:rPr lang="en-US" dirty="0">
                <a:solidFill>
                  <a:srgbClr val="C00000"/>
                </a:solidFill>
                <a:latin typeface="Consolas" panose="020B0609020204030204" pitchFamily="49" charset="0"/>
              </a:rPr>
              <a:t>;</a:t>
            </a:r>
          </a:p>
          <a:p>
            <a:r>
              <a:rPr lang="en-US" dirty="0">
                <a:solidFill>
                  <a:schemeClr val="tx1"/>
                </a:solidFill>
                <a:latin typeface="Consolas" panose="020B0609020204030204" pitchFamily="49" charset="0"/>
              </a:rPr>
              <a:t>}</a:t>
            </a:r>
          </a:p>
        </p:txBody>
      </p:sp>
      <p:grpSp>
        <p:nvGrpSpPr>
          <p:cNvPr id="28" name="Group 27">
            <a:extLst>
              <a:ext uri="{FF2B5EF4-FFF2-40B4-BE49-F238E27FC236}">
                <a16:creationId xmlns:a16="http://schemas.microsoft.com/office/drawing/2014/main" id="{66B321C4-4520-4DDE-8FFF-F0F627993379}"/>
              </a:ext>
            </a:extLst>
          </p:cNvPr>
          <p:cNvGrpSpPr/>
          <p:nvPr/>
        </p:nvGrpSpPr>
        <p:grpSpPr>
          <a:xfrm>
            <a:off x="265421" y="1222662"/>
            <a:ext cx="5304706" cy="2352155"/>
            <a:chOff x="643896" y="3744232"/>
            <a:chExt cx="4287896" cy="2352155"/>
          </a:xfrm>
        </p:grpSpPr>
        <p:sp>
          <p:nvSpPr>
            <p:cNvPr id="29" name="Rectangle 28">
              <a:extLst>
                <a:ext uri="{FF2B5EF4-FFF2-40B4-BE49-F238E27FC236}">
                  <a16:creationId xmlns:a16="http://schemas.microsoft.com/office/drawing/2014/main" id="{61C979F5-5396-49D5-8BDC-CF23F3E8020A}"/>
                </a:ext>
              </a:extLst>
            </p:cNvPr>
            <p:cNvSpPr/>
            <p:nvPr/>
          </p:nvSpPr>
          <p:spPr>
            <a:xfrm>
              <a:off x="643896" y="3744232"/>
              <a:ext cx="4287896" cy="23521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30" name="TextBox 29">
              <a:extLst>
                <a:ext uri="{FF2B5EF4-FFF2-40B4-BE49-F238E27FC236}">
                  <a16:creationId xmlns:a16="http://schemas.microsoft.com/office/drawing/2014/main" id="{EDEA4243-3B7C-4414-8296-32468A3371C8}"/>
                </a:ext>
              </a:extLst>
            </p:cNvPr>
            <p:cNvSpPr txBox="1"/>
            <p:nvPr/>
          </p:nvSpPr>
          <p:spPr>
            <a:xfrm>
              <a:off x="897362" y="4057852"/>
              <a:ext cx="4031968" cy="1754326"/>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FF0000"/>
                  </a:solidFill>
                  <a:latin typeface="Consolas" panose="020B0609020204030204" pitchFamily="49" charset="0"/>
                </a:rPr>
                <a:t>  h();</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invalid_argument</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deal_with_invalid_argument_err</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p:txBody>
        </p:sp>
      </p:grpSp>
      <p:sp>
        <p:nvSpPr>
          <p:cNvPr id="48" name="TextBox 47">
            <a:extLst>
              <a:ext uri="{FF2B5EF4-FFF2-40B4-BE49-F238E27FC236}">
                <a16:creationId xmlns:a16="http://schemas.microsoft.com/office/drawing/2014/main" id="{4F4032BA-895A-4CAD-B9C6-D8BC786F7700}"/>
              </a:ext>
            </a:extLst>
          </p:cNvPr>
          <p:cNvSpPr txBox="1"/>
          <p:nvPr/>
        </p:nvSpPr>
        <p:spPr>
          <a:xfrm>
            <a:off x="6002767" y="1010592"/>
            <a:ext cx="5400339" cy="1200329"/>
          </a:xfrm>
          <a:prstGeom prst="rect">
            <a:avLst/>
          </a:prstGeom>
          <a:noFill/>
        </p:spPr>
        <p:txBody>
          <a:bodyPr wrap="square">
            <a:spAutoFit/>
          </a:bodyPr>
          <a:lstStyle/>
          <a:p>
            <a:pPr algn="ctr"/>
            <a:r>
              <a:rPr lang="en-US" sz="2400" dirty="0"/>
              <a:t>If an exception is thrown for which there is no compatible handler, the program will just </a:t>
            </a:r>
            <a:r>
              <a:rPr lang="en-US" sz="2400" dirty="0">
                <a:solidFill>
                  <a:srgbClr val="FF0000"/>
                </a:solidFill>
              </a:rPr>
              <a:t>terminate</a:t>
            </a:r>
            <a:r>
              <a:rPr lang="en-US" sz="2400" dirty="0"/>
              <a:t>.</a:t>
            </a:r>
          </a:p>
        </p:txBody>
      </p:sp>
      <p:grpSp>
        <p:nvGrpSpPr>
          <p:cNvPr id="4" name="Group 3">
            <a:extLst>
              <a:ext uri="{FF2B5EF4-FFF2-40B4-BE49-F238E27FC236}">
                <a16:creationId xmlns:a16="http://schemas.microsoft.com/office/drawing/2014/main" id="{F25CE015-FFFD-4848-BEDE-ECCFD2D87CC5}"/>
              </a:ext>
            </a:extLst>
          </p:cNvPr>
          <p:cNvGrpSpPr/>
          <p:nvPr/>
        </p:nvGrpSpPr>
        <p:grpSpPr>
          <a:xfrm>
            <a:off x="262376" y="3665551"/>
            <a:ext cx="5304706" cy="3181322"/>
            <a:chOff x="643896" y="3744232"/>
            <a:chExt cx="4287896" cy="3181322"/>
          </a:xfrm>
        </p:grpSpPr>
        <p:sp>
          <p:nvSpPr>
            <p:cNvPr id="50" name="Rectangle 49">
              <a:extLst>
                <a:ext uri="{FF2B5EF4-FFF2-40B4-BE49-F238E27FC236}">
                  <a16:creationId xmlns:a16="http://schemas.microsoft.com/office/drawing/2014/main" id="{D9A33DEB-72C4-482A-83F6-3B26E94659D5}"/>
                </a:ext>
              </a:extLst>
            </p:cNvPr>
            <p:cNvSpPr/>
            <p:nvPr/>
          </p:nvSpPr>
          <p:spPr>
            <a:xfrm>
              <a:off x="643896" y="3744232"/>
              <a:ext cx="4287896" cy="30538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2" name="TextBox 51">
              <a:extLst>
                <a:ext uri="{FF2B5EF4-FFF2-40B4-BE49-F238E27FC236}">
                  <a16:creationId xmlns:a16="http://schemas.microsoft.com/office/drawing/2014/main" id="{8CD6889D-44A6-4E2E-AD8D-5F2419364BF1}"/>
                </a:ext>
              </a:extLst>
            </p:cNvPr>
            <p:cNvSpPr txBox="1"/>
            <p:nvPr/>
          </p:nvSpPr>
          <p:spPr>
            <a:xfrm>
              <a:off x="914753" y="4063232"/>
              <a:ext cx="3766644" cy="2862322"/>
            </a:xfrm>
            <a:prstGeom prst="rect">
              <a:avLst/>
            </a:prstGeom>
            <a:noFill/>
          </p:spPr>
          <p:txBody>
            <a:bodyPr wrap="square">
              <a:spAutoFit/>
            </a:bodyPr>
            <a:lstStyle/>
            <a:p>
              <a:r>
                <a:rPr lang="en-US" dirty="0">
                  <a:solidFill>
                    <a:srgbClr val="0070C0"/>
                  </a:solidFill>
                  <a:latin typeface="Consolas" panose="020B0609020204030204" pitchFamily="49" charset="0"/>
                </a:rPr>
                <a:t>try {</a:t>
              </a:r>
            </a:p>
            <a:p>
              <a:r>
                <a:rPr lang="en-US" dirty="0">
                  <a:solidFill>
                    <a:srgbClr val="FF0000"/>
                  </a:solidFill>
                  <a:latin typeface="Consolas" panose="020B0609020204030204" pitchFamily="49" charset="0"/>
                </a:rPr>
                <a:t>  g();</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overflow_error</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deal_with_arithmetic_overflow</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catch (</a:t>
              </a:r>
              <a:r>
                <a:rPr lang="en-US" dirty="0" err="1">
                  <a:solidFill>
                    <a:srgbClr val="00B050"/>
                  </a:solidFill>
                  <a:latin typeface="Consolas" panose="020B0609020204030204" pitchFamily="49" charset="0"/>
                </a:rPr>
                <a:t>out_of_range</a:t>
              </a:r>
              <a:r>
                <a:rPr lang="en-US" dirty="0">
                  <a:solidFill>
                    <a:srgbClr val="00B050"/>
                  </a:solidFill>
                  <a:latin typeface="Consolas" panose="020B0609020204030204" pitchFamily="49" charset="0"/>
                </a:rPr>
                <a:t> &amp;e</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deal_with_out_of_range_error</a:t>
              </a:r>
              <a:r>
                <a:rPr lang="en-US" dirty="0">
                  <a:solidFill>
                    <a:srgbClr val="7030A0"/>
                  </a:solidFill>
                  <a:latin typeface="Consolas" panose="020B0609020204030204" pitchFamily="49" charset="0"/>
                </a:rPr>
                <a:t>(e);</a:t>
              </a:r>
            </a:p>
            <a:p>
              <a:r>
                <a:rPr lang="en-US" dirty="0">
                  <a:solidFill>
                    <a:srgbClr val="7030A0"/>
                  </a:solidFill>
                  <a:latin typeface="Consolas" panose="020B0609020204030204" pitchFamily="49" charset="0"/>
                </a:rPr>
                <a:t>}</a:t>
              </a:r>
            </a:p>
            <a:p>
              <a:endParaRPr lang="en-US" dirty="0">
                <a:solidFill>
                  <a:srgbClr val="0070C0"/>
                </a:solidFill>
                <a:latin typeface="Consolas" panose="020B0609020204030204" pitchFamily="49" charset="0"/>
              </a:endParaRPr>
            </a:p>
          </p:txBody>
        </p:sp>
      </p:grpSp>
      <p:sp>
        <p:nvSpPr>
          <p:cNvPr id="96" name="TextBox 95">
            <a:extLst>
              <a:ext uri="{FF2B5EF4-FFF2-40B4-BE49-F238E27FC236}">
                <a16:creationId xmlns:a16="http://schemas.microsoft.com/office/drawing/2014/main" id="{3EA0BC95-0CDB-45EB-B4CA-5876DDD12026}"/>
              </a:ext>
            </a:extLst>
          </p:cNvPr>
          <p:cNvSpPr txBox="1"/>
          <p:nvPr/>
        </p:nvSpPr>
        <p:spPr>
          <a:xfrm>
            <a:off x="3307433" y="5577851"/>
            <a:ext cx="235963" cy="400110"/>
          </a:xfrm>
          <a:prstGeom prst="rect">
            <a:avLst/>
          </a:prstGeom>
          <a:noFill/>
        </p:spPr>
        <p:txBody>
          <a:bodyPr wrap="none" rtlCol="0">
            <a:spAutoFit/>
          </a:bodyPr>
          <a:lstStyle/>
          <a:p>
            <a:pPr algn="ctr"/>
            <a:r>
              <a:rPr lang="en-US" sz="2000" dirty="0">
                <a:solidFill>
                  <a:srgbClr val="00B050"/>
                </a:solidFill>
                <a:latin typeface="+mj-lt"/>
                <a:cs typeface="Times New Roman" pitchFamily="18" charset="0"/>
              </a:rPr>
              <a:t> </a:t>
            </a:r>
          </a:p>
        </p:txBody>
      </p:sp>
      <p:sp>
        <p:nvSpPr>
          <p:cNvPr id="42" name="TextBox 41">
            <a:extLst>
              <a:ext uri="{FF2B5EF4-FFF2-40B4-BE49-F238E27FC236}">
                <a16:creationId xmlns:a16="http://schemas.microsoft.com/office/drawing/2014/main" id="{FDB18934-233A-4EA5-9293-A2EC96CBAB8B}"/>
              </a:ext>
            </a:extLst>
          </p:cNvPr>
          <p:cNvSpPr txBox="1"/>
          <p:nvPr/>
        </p:nvSpPr>
        <p:spPr>
          <a:xfrm>
            <a:off x="3510729" y="562151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33" name="Speech Bubble: Rectangle with Corners Rounded 32">
            <a:extLst>
              <a:ext uri="{FF2B5EF4-FFF2-40B4-BE49-F238E27FC236}">
                <a16:creationId xmlns:a16="http://schemas.microsoft.com/office/drawing/2014/main" id="{6742D780-B864-461B-B958-69BE808C5EA7}"/>
              </a:ext>
            </a:extLst>
          </p:cNvPr>
          <p:cNvSpPr/>
          <p:nvPr/>
        </p:nvSpPr>
        <p:spPr>
          <a:xfrm>
            <a:off x="1812364" y="912962"/>
            <a:ext cx="4029038" cy="910356"/>
          </a:xfrm>
          <a:prstGeom prst="wedgeRoundRectCallout">
            <a:avLst>
              <a:gd name="adj1" fmla="val -57363"/>
              <a:gd name="adj2" fmla="val -658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code throws an </a:t>
            </a:r>
            <a:br>
              <a:rPr lang="en-US" sz="2000" dirty="0"/>
            </a:br>
            <a:r>
              <a:rPr lang="en-US" sz="2000" dirty="0">
                <a:solidFill>
                  <a:schemeClr val="accent6">
                    <a:lumMod val="20000"/>
                    <a:lumOff val="80000"/>
                  </a:schemeClr>
                </a:solidFill>
              </a:rPr>
              <a:t>arithmetic underflow exception</a:t>
            </a:r>
            <a:r>
              <a:rPr lang="en-US" sz="2000" dirty="0"/>
              <a:t>...</a:t>
            </a:r>
          </a:p>
        </p:txBody>
      </p:sp>
      <p:sp>
        <p:nvSpPr>
          <p:cNvPr id="40" name="Speech Bubble: Rectangle with Corners Rounded 39">
            <a:extLst>
              <a:ext uri="{FF2B5EF4-FFF2-40B4-BE49-F238E27FC236}">
                <a16:creationId xmlns:a16="http://schemas.microsoft.com/office/drawing/2014/main" id="{3E5ABDC3-557F-40E1-B080-2A4E9CF43D9B}"/>
              </a:ext>
            </a:extLst>
          </p:cNvPr>
          <p:cNvSpPr/>
          <p:nvPr/>
        </p:nvSpPr>
        <p:spPr>
          <a:xfrm>
            <a:off x="5610515" y="2043057"/>
            <a:ext cx="3352830" cy="1155909"/>
          </a:xfrm>
          <a:prstGeom prst="wedgeRoundRectCallout">
            <a:avLst>
              <a:gd name="adj1" fmla="val -98949"/>
              <a:gd name="adj2" fmla="val -69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none of our exception handlers can deal with it!</a:t>
            </a:r>
          </a:p>
        </p:txBody>
      </p:sp>
      <p:sp>
        <p:nvSpPr>
          <p:cNvPr id="43" name="TextBox 42">
            <a:extLst>
              <a:ext uri="{FF2B5EF4-FFF2-40B4-BE49-F238E27FC236}">
                <a16:creationId xmlns:a16="http://schemas.microsoft.com/office/drawing/2014/main" id="{C48FE00D-AA05-4639-8D1C-3A26C6AF6A37}"/>
              </a:ext>
            </a:extLst>
          </p:cNvPr>
          <p:cNvSpPr txBox="1"/>
          <p:nvPr/>
        </p:nvSpPr>
        <p:spPr>
          <a:xfrm>
            <a:off x="5787613" y="2528290"/>
            <a:ext cx="5830645" cy="1200329"/>
          </a:xfrm>
          <a:prstGeom prst="rect">
            <a:avLst/>
          </a:prstGeom>
          <a:noFill/>
        </p:spPr>
        <p:txBody>
          <a:bodyPr wrap="square">
            <a:spAutoFit/>
          </a:bodyPr>
          <a:lstStyle/>
          <a:p>
            <a:pPr algn="ctr"/>
            <a:r>
              <a:rPr lang="en-US" sz="2400" dirty="0"/>
              <a:t>This is the equivalent of a </a:t>
            </a:r>
            <a:r>
              <a:rPr lang="en-US" sz="2400" dirty="0">
                <a:solidFill>
                  <a:srgbClr val="FF0000"/>
                </a:solidFill>
              </a:rPr>
              <a:t>"panic" </a:t>
            </a:r>
            <a:r>
              <a:rPr lang="en-US" sz="2400" dirty="0"/>
              <a:t>which basically </a:t>
            </a:r>
            <a:r>
              <a:rPr lang="en-US" sz="2400" dirty="0">
                <a:solidFill>
                  <a:srgbClr val="FF0000"/>
                </a:solidFill>
              </a:rPr>
              <a:t>terminates the program </a:t>
            </a:r>
            <a:r>
              <a:rPr lang="en-US" sz="2400" dirty="0"/>
              <a:t>when an </a:t>
            </a:r>
            <a:r>
              <a:rPr lang="en-US" sz="2400" dirty="0" err="1"/>
              <a:t>unhandle</a:t>
            </a:r>
            <a:r>
              <a:rPr lang="en-US" sz="2400" dirty="0"/>
              <a:t>-able error occurs.</a:t>
            </a:r>
          </a:p>
        </p:txBody>
      </p:sp>
    </p:spTree>
    <p:extLst>
      <p:ext uri="{BB962C8B-B14F-4D97-AF65-F5344CB8AC3E}">
        <p14:creationId xmlns:p14="http://schemas.microsoft.com/office/powerpoint/2010/main" val="1484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3.75E-6 4.07407E-6 L -0.01927 0.35763 " pathEditMode="relative" rAng="0" ptsTypes="AA">
                                      <p:cBhvr>
                                        <p:cTn id="36" dur="2000" fill="hold"/>
                                        <p:tgtEl>
                                          <p:spTgt spid="40"/>
                                        </p:tgtEl>
                                        <p:attrNameLst>
                                          <p:attrName>ppt_x</p:attrName>
                                          <p:attrName>ppt_y</p:attrName>
                                        </p:attrNameLst>
                                      </p:cBhvr>
                                      <p:rCtr x="-964" y="1787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1927 0.35763 L -0.03998 0.47685 " pathEditMode="relative" rAng="0" ptsTypes="AA">
                                      <p:cBhvr>
                                        <p:cTn id="40" dur="2000" fill="hold"/>
                                        <p:tgtEl>
                                          <p:spTgt spid="40"/>
                                        </p:tgtEl>
                                        <p:attrNameLst>
                                          <p:attrName>ppt_x</p:attrName>
                                          <p:attrName>ppt_y</p:attrName>
                                        </p:attrNameLst>
                                      </p:cBhvr>
                                      <p:rCtr x="-1042" y="5949"/>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48" grpId="0"/>
      <p:bldP spid="33" grpId="0" animBg="1"/>
      <p:bldP spid="33" grpId="1" animBg="1"/>
      <p:bldP spid="40" grpId="0" animBg="1"/>
      <p:bldP spid="40" grpId="1" animBg="1"/>
      <p:bldP spid="40" grpId="2" animBg="1"/>
      <p:bldP spid="40" grpId="3" animBg="1"/>
      <p:bldP spid="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a:t>
            </a:r>
          </a:p>
        </p:txBody>
      </p:sp>
      <p:sp>
        <p:nvSpPr>
          <p:cNvPr id="54" name="Rectangle 53">
            <a:extLst>
              <a:ext uri="{FF2B5EF4-FFF2-40B4-BE49-F238E27FC236}">
                <a16:creationId xmlns:a16="http://schemas.microsoft.com/office/drawing/2014/main" id="{F86B8059-75F0-4FD0-916B-EC31A332622B}"/>
              </a:ext>
            </a:extLst>
          </p:cNvPr>
          <p:cNvSpPr/>
          <p:nvPr/>
        </p:nvSpPr>
        <p:spPr>
          <a:xfrm>
            <a:off x="286798" y="179591"/>
            <a:ext cx="5280283" cy="94229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r>
              <a:rPr lang="en-US" dirty="0">
                <a:solidFill>
                  <a:srgbClr val="C00000"/>
                </a:solidFill>
                <a:latin typeface="Consolas" panose="020B0609020204030204" pitchFamily="49" charset="0"/>
              </a:rPr>
              <a:t>  throw </a:t>
            </a:r>
            <a:r>
              <a:rPr lang="en-US" dirty="0" err="1">
                <a:solidFill>
                  <a:srgbClr val="00B050"/>
                </a:solidFill>
                <a:latin typeface="Consolas" panose="020B0609020204030204" pitchFamily="49" charset="0"/>
              </a:rPr>
              <a:t>underflow_error</a:t>
            </a:r>
            <a:r>
              <a:rPr lang="en-US" dirty="0">
                <a:solidFill>
                  <a:srgbClr val="00B050"/>
                </a:solidFill>
                <a:latin typeface="Consolas" panose="020B0609020204030204" pitchFamily="49" charset="0"/>
              </a:rPr>
              <a:t>("eek!")</a:t>
            </a:r>
            <a:r>
              <a:rPr lang="en-US" dirty="0">
                <a:solidFill>
                  <a:srgbClr val="C00000"/>
                </a:solidFill>
                <a:latin typeface="Consolas" panose="020B0609020204030204" pitchFamily="49" charset="0"/>
              </a:rPr>
              <a:t>;</a:t>
            </a:r>
          </a:p>
          <a:p>
            <a:r>
              <a:rPr lang="en-US" dirty="0">
                <a:solidFill>
                  <a:schemeClr val="tx1"/>
                </a:solidFill>
                <a:latin typeface="Consolas" panose="020B0609020204030204" pitchFamily="49" charset="0"/>
              </a:rPr>
              <a:t>}</a:t>
            </a:r>
          </a:p>
        </p:txBody>
      </p:sp>
      <p:grpSp>
        <p:nvGrpSpPr>
          <p:cNvPr id="28" name="Group 27">
            <a:extLst>
              <a:ext uri="{FF2B5EF4-FFF2-40B4-BE49-F238E27FC236}">
                <a16:creationId xmlns:a16="http://schemas.microsoft.com/office/drawing/2014/main" id="{66B321C4-4520-4DDE-8FFF-F0F627993379}"/>
              </a:ext>
            </a:extLst>
          </p:cNvPr>
          <p:cNvGrpSpPr/>
          <p:nvPr/>
        </p:nvGrpSpPr>
        <p:grpSpPr>
          <a:xfrm>
            <a:off x="265421" y="1222662"/>
            <a:ext cx="5304706" cy="2352155"/>
            <a:chOff x="643896" y="3744232"/>
            <a:chExt cx="4287896" cy="2352155"/>
          </a:xfrm>
        </p:grpSpPr>
        <p:sp>
          <p:nvSpPr>
            <p:cNvPr id="29" name="Rectangle 28">
              <a:extLst>
                <a:ext uri="{FF2B5EF4-FFF2-40B4-BE49-F238E27FC236}">
                  <a16:creationId xmlns:a16="http://schemas.microsoft.com/office/drawing/2014/main" id="{61C979F5-5396-49D5-8BDC-CF23F3E8020A}"/>
                </a:ext>
              </a:extLst>
            </p:cNvPr>
            <p:cNvSpPr/>
            <p:nvPr/>
          </p:nvSpPr>
          <p:spPr>
            <a:xfrm>
              <a:off x="643896" y="3744232"/>
              <a:ext cx="4287896" cy="23521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30" name="TextBox 29">
              <a:extLst>
                <a:ext uri="{FF2B5EF4-FFF2-40B4-BE49-F238E27FC236}">
                  <a16:creationId xmlns:a16="http://schemas.microsoft.com/office/drawing/2014/main" id="{EDEA4243-3B7C-4414-8296-32468A3371C8}"/>
                </a:ext>
              </a:extLst>
            </p:cNvPr>
            <p:cNvSpPr txBox="1"/>
            <p:nvPr/>
          </p:nvSpPr>
          <p:spPr>
            <a:xfrm>
              <a:off x="897362" y="4057852"/>
              <a:ext cx="4031968" cy="1754326"/>
            </a:xfrm>
            <a:prstGeom prst="rect">
              <a:avLst/>
            </a:prstGeom>
            <a:noFill/>
          </p:spPr>
          <p:txBody>
            <a:bodyPr wrap="square">
              <a:spAutoFit/>
            </a:bodyPr>
            <a:lstStyle/>
            <a:p>
              <a:r>
                <a:rPr lang="en-US" dirty="0">
                  <a:latin typeface="Consolas" panose="020B0609020204030204" pitchFamily="49" charset="0"/>
                </a:rPr>
                <a:t>try {</a:t>
              </a:r>
            </a:p>
            <a:p>
              <a:r>
                <a:rPr lang="en-US" dirty="0">
                  <a:latin typeface="Consolas" panose="020B0609020204030204" pitchFamily="49" charset="0"/>
                </a:rPr>
                <a:t>  h();</a:t>
              </a:r>
            </a:p>
            <a:p>
              <a:r>
                <a:rPr lang="en-US" dirty="0">
                  <a:latin typeface="Consolas" panose="020B0609020204030204" pitchFamily="49" charset="0"/>
                </a:rPr>
                <a:t>}</a:t>
              </a:r>
            </a:p>
            <a:p>
              <a:r>
                <a:rPr lang="en-US" dirty="0">
                  <a:latin typeface="Consolas" panose="020B0609020204030204" pitchFamily="49" charset="0"/>
                </a:rPr>
                <a:t>catch (</a:t>
              </a:r>
              <a:r>
                <a:rPr lang="en-US" dirty="0" err="1">
                  <a:solidFill>
                    <a:srgbClr val="00B050"/>
                  </a:solidFill>
                  <a:latin typeface="Consolas" panose="020B0609020204030204" pitchFamily="49" charset="0"/>
                </a:rPr>
                <a:t>invalid_argument</a:t>
              </a:r>
              <a:r>
                <a:rPr lang="en-US" dirty="0">
                  <a:solidFill>
                    <a:srgbClr val="00B050"/>
                  </a:solidFill>
                  <a:latin typeface="Consolas" panose="020B0609020204030204" pitchFamily="49" charset="0"/>
                </a:rPr>
                <a:t> &amp;e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deal_with_invalid_argument_err</a:t>
              </a:r>
              <a:r>
                <a:rPr lang="en-US" dirty="0">
                  <a:latin typeface="Consolas" panose="020B0609020204030204" pitchFamily="49" charset="0"/>
                </a:rPr>
                <a:t>(e);</a:t>
              </a:r>
            </a:p>
            <a:p>
              <a:r>
                <a:rPr lang="en-US" dirty="0">
                  <a:latin typeface="Consolas" panose="020B0609020204030204" pitchFamily="49" charset="0"/>
                </a:rPr>
                <a:t>}</a:t>
              </a:r>
            </a:p>
          </p:txBody>
        </p:sp>
      </p:grpSp>
      <p:sp>
        <p:nvSpPr>
          <p:cNvPr id="48" name="TextBox 47">
            <a:extLst>
              <a:ext uri="{FF2B5EF4-FFF2-40B4-BE49-F238E27FC236}">
                <a16:creationId xmlns:a16="http://schemas.microsoft.com/office/drawing/2014/main" id="{4F4032BA-895A-4CAD-B9C6-D8BC786F7700}"/>
              </a:ext>
            </a:extLst>
          </p:cNvPr>
          <p:cNvSpPr txBox="1"/>
          <p:nvPr/>
        </p:nvSpPr>
        <p:spPr>
          <a:xfrm>
            <a:off x="6096000" y="859985"/>
            <a:ext cx="5400339" cy="830997"/>
          </a:xfrm>
          <a:prstGeom prst="rect">
            <a:avLst/>
          </a:prstGeom>
          <a:noFill/>
        </p:spPr>
        <p:txBody>
          <a:bodyPr wrap="square">
            <a:spAutoFit/>
          </a:bodyPr>
          <a:lstStyle/>
          <a:p>
            <a:pPr algn="ctr"/>
            <a:r>
              <a:rPr lang="en-US" sz="2400" dirty="0"/>
              <a:t>Different types of exceptions are </a:t>
            </a:r>
            <a:r>
              <a:rPr lang="en-US" sz="2400" dirty="0">
                <a:solidFill>
                  <a:srgbClr val="00B050"/>
                </a:solidFill>
              </a:rPr>
              <a:t>derived </a:t>
            </a:r>
            <a:r>
              <a:rPr lang="en-US" sz="2400" dirty="0"/>
              <a:t>from more </a:t>
            </a:r>
            <a:r>
              <a:rPr lang="en-US" sz="2400" dirty="0">
                <a:solidFill>
                  <a:srgbClr val="0070C0"/>
                </a:solidFill>
              </a:rPr>
              <a:t>basic types of exceptions</a:t>
            </a:r>
            <a:r>
              <a:rPr lang="en-US" sz="2400" dirty="0"/>
              <a:t>. </a:t>
            </a:r>
          </a:p>
        </p:txBody>
      </p:sp>
      <p:grpSp>
        <p:nvGrpSpPr>
          <p:cNvPr id="4" name="Group 3">
            <a:extLst>
              <a:ext uri="{FF2B5EF4-FFF2-40B4-BE49-F238E27FC236}">
                <a16:creationId xmlns:a16="http://schemas.microsoft.com/office/drawing/2014/main" id="{F25CE015-FFFD-4848-BEDE-ECCFD2D87CC5}"/>
              </a:ext>
            </a:extLst>
          </p:cNvPr>
          <p:cNvGrpSpPr/>
          <p:nvPr/>
        </p:nvGrpSpPr>
        <p:grpSpPr>
          <a:xfrm>
            <a:off x="262376" y="3665551"/>
            <a:ext cx="5304706" cy="3181322"/>
            <a:chOff x="643896" y="3744232"/>
            <a:chExt cx="4287896" cy="3181322"/>
          </a:xfrm>
        </p:grpSpPr>
        <p:sp>
          <p:nvSpPr>
            <p:cNvPr id="50" name="Rectangle 49">
              <a:extLst>
                <a:ext uri="{FF2B5EF4-FFF2-40B4-BE49-F238E27FC236}">
                  <a16:creationId xmlns:a16="http://schemas.microsoft.com/office/drawing/2014/main" id="{D9A33DEB-72C4-482A-83F6-3B26E94659D5}"/>
                </a:ext>
              </a:extLst>
            </p:cNvPr>
            <p:cNvSpPr/>
            <p:nvPr/>
          </p:nvSpPr>
          <p:spPr>
            <a:xfrm>
              <a:off x="643896" y="3744232"/>
              <a:ext cx="4287896" cy="305385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2" name="TextBox 51">
              <a:extLst>
                <a:ext uri="{FF2B5EF4-FFF2-40B4-BE49-F238E27FC236}">
                  <a16:creationId xmlns:a16="http://schemas.microsoft.com/office/drawing/2014/main" id="{8CD6889D-44A6-4E2E-AD8D-5F2419364BF1}"/>
                </a:ext>
              </a:extLst>
            </p:cNvPr>
            <p:cNvSpPr txBox="1"/>
            <p:nvPr/>
          </p:nvSpPr>
          <p:spPr>
            <a:xfrm>
              <a:off x="914753" y="4063232"/>
              <a:ext cx="4017038" cy="2862322"/>
            </a:xfrm>
            <a:prstGeom prst="rect">
              <a:avLst/>
            </a:prstGeom>
            <a:noFill/>
          </p:spPr>
          <p:txBody>
            <a:bodyPr wrap="square">
              <a:spAutoFit/>
            </a:bodyPr>
            <a:lstStyle/>
            <a:p>
              <a:r>
                <a:rPr lang="en-US" dirty="0">
                  <a:latin typeface="Consolas" panose="020B0609020204030204" pitchFamily="49" charset="0"/>
                </a:rPr>
                <a:t>try {</a:t>
              </a:r>
            </a:p>
            <a:p>
              <a:r>
                <a:rPr lang="en-US" dirty="0">
                  <a:latin typeface="Consolas" panose="020B0609020204030204" pitchFamily="49" charset="0"/>
                </a:rPr>
                <a:t>  g();</a:t>
              </a:r>
            </a:p>
            <a:p>
              <a:r>
                <a:rPr lang="en-US" dirty="0">
                  <a:latin typeface="Consolas" panose="020B0609020204030204" pitchFamily="49" charset="0"/>
                </a:rPr>
                <a:t>}</a:t>
              </a:r>
            </a:p>
            <a:p>
              <a:r>
                <a:rPr lang="en-US" dirty="0">
                  <a:latin typeface="Consolas" panose="020B0609020204030204" pitchFamily="49" charset="0"/>
                </a:rPr>
                <a:t>catch (</a:t>
              </a:r>
              <a:r>
                <a:rPr lang="en-US" dirty="0" err="1">
                  <a:solidFill>
                    <a:srgbClr val="00B050"/>
                  </a:solidFill>
                  <a:latin typeface="Consolas" panose="020B0609020204030204" pitchFamily="49" charset="0"/>
                </a:rPr>
                <a:t>overflow_error</a:t>
              </a:r>
              <a:r>
                <a:rPr lang="en-US" dirty="0">
                  <a:solidFill>
                    <a:srgbClr val="00B050"/>
                  </a:solidFill>
                  <a:latin typeface="Consolas" panose="020B0609020204030204" pitchFamily="49" charset="0"/>
                </a:rPr>
                <a:t> &amp;e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deal_with_arithmetic_overflow</a:t>
              </a:r>
              <a:r>
                <a:rPr lang="en-US" dirty="0">
                  <a:latin typeface="Consolas" panose="020B0609020204030204" pitchFamily="49" charset="0"/>
                </a:rPr>
                <a:t>(e);</a:t>
              </a:r>
            </a:p>
            <a:p>
              <a:r>
                <a:rPr lang="en-US" dirty="0">
                  <a:latin typeface="Consolas" panose="020B0609020204030204" pitchFamily="49" charset="0"/>
                </a:rPr>
                <a:t>}</a:t>
              </a:r>
            </a:p>
            <a:p>
              <a:r>
                <a:rPr lang="en-US" dirty="0">
                  <a:latin typeface="Consolas" panose="020B0609020204030204" pitchFamily="49" charset="0"/>
                </a:rPr>
                <a:t>catch (</a:t>
              </a:r>
              <a:r>
                <a:rPr lang="en-US" dirty="0">
                  <a:solidFill>
                    <a:srgbClr val="00B0F0"/>
                  </a:solidFill>
                  <a:latin typeface="Consolas" panose="020B0609020204030204" pitchFamily="49" charset="0"/>
                </a:rPr>
                <a:t>exception &amp;e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process_all_other_exception_types</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p:txBody>
        </p:sp>
      </p:grpSp>
      <p:sp>
        <p:nvSpPr>
          <p:cNvPr id="96" name="TextBox 95">
            <a:extLst>
              <a:ext uri="{FF2B5EF4-FFF2-40B4-BE49-F238E27FC236}">
                <a16:creationId xmlns:a16="http://schemas.microsoft.com/office/drawing/2014/main" id="{3EA0BC95-0CDB-45EB-B4CA-5876DDD12026}"/>
              </a:ext>
            </a:extLst>
          </p:cNvPr>
          <p:cNvSpPr txBox="1"/>
          <p:nvPr/>
        </p:nvSpPr>
        <p:spPr>
          <a:xfrm>
            <a:off x="3307433" y="5577851"/>
            <a:ext cx="235963" cy="400110"/>
          </a:xfrm>
          <a:prstGeom prst="rect">
            <a:avLst/>
          </a:prstGeom>
          <a:noFill/>
        </p:spPr>
        <p:txBody>
          <a:bodyPr wrap="none" rtlCol="0">
            <a:spAutoFit/>
          </a:bodyPr>
          <a:lstStyle/>
          <a:p>
            <a:pPr algn="ctr"/>
            <a:r>
              <a:rPr lang="en-US" sz="2000" dirty="0">
                <a:solidFill>
                  <a:srgbClr val="00B050"/>
                </a:solidFill>
                <a:latin typeface="+mj-lt"/>
                <a:cs typeface="Times New Roman" pitchFamily="18" charset="0"/>
              </a:rPr>
              <a:t> </a:t>
            </a:r>
          </a:p>
        </p:txBody>
      </p:sp>
      <p:sp>
        <p:nvSpPr>
          <p:cNvPr id="42" name="TextBox 41">
            <a:extLst>
              <a:ext uri="{FF2B5EF4-FFF2-40B4-BE49-F238E27FC236}">
                <a16:creationId xmlns:a16="http://schemas.microsoft.com/office/drawing/2014/main" id="{FDB18934-233A-4EA5-9293-A2EC96CBAB8B}"/>
              </a:ext>
            </a:extLst>
          </p:cNvPr>
          <p:cNvSpPr txBox="1"/>
          <p:nvPr/>
        </p:nvSpPr>
        <p:spPr>
          <a:xfrm>
            <a:off x="3510729" y="562151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33" name="Speech Bubble: Rectangle with Corners Rounded 32">
            <a:extLst>
              <a:ext uri="{FF2B5EF4-FFF2-40B4-BE49-F238E27FC236}">
                <a16:creationId xmlns:a16="http://schemas.microsoft.com/office/drawing/2014/main" id="{6742D780-B864-461B-B958-69BE808C5EA7}"/>
              </a:ext>
            </a:extLst>
          </p:cNvPr>
          <p:cNvSpPr/>
          <p:nvPr/>
        </p:nvSpPr>
        <p:spPr>
          <a:xfrm>
            <a:off x="1802503" y="1162498"/>
            <a:ext cx="4029038" cy="522546"/>
          </a:xfrm>
          <a:prstGeom prst="wedgeRoundRectCallout">
            <a:avLst>
              <a:gd name="adj1" fmla="val -52557"/>
              <a:gd name="adj2" fmla="val -1245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 now this exception...</a:t>
            </a:r>
          </a:p>
        </p:txBody>
      </p:sp>
      <p:pic>
        <p:nvPicPr>
          <p:cNvPr id="3" name="Picture 2">
            <a:extLst>
              <a:ext uri="{FF2B5EF4-FFF2-40B4-BE49-F238E27FC236}">
                <a16:creationId xmlns:a16="http://schemas.microsoft.com/office/drawing/2014/main" id="{D43338C0-0099-48EA-AF1C-95DA0BE6E6DD}"/>
              </a:ext>
            </a:extLst>
          </p:cNvPr>
          <p:cNvPicPr>
            <a:picLocks noChangeAspect="1"/>
          </p:cNvPicPr>
          <p:nvPr/>
        </p:nvPicPr>
        <p:blipFill>
          <a:blip r:embed="rId3"/>
          <a:stretch>
            <a:fillRect/>
          </a:stretch>
        </p:blipFill>
        <p:spPr>
          <a:xfrm>
            <a:off x="7649583" y="1997504"/>
            <a:ext cx="2485016" cy="2902164"/>
          </a:xfrm>
          <a:prstGeom prst="rect">
            <a:avLst/>
          </a:prstGeom>
        </p:spPr>
      </p:pic>
      <p:sp>
        <p:nvSpPr>
          <p:cNvPr id="18" name="TextBox 17">
            <a:extLst>
              <a:ext uri="{FF2B5EF4-FFF2-40B4-BE49-F238E27FC236}">
                <a16:creationId xmlns:a16="http://schemas.microsoft.com/office/drawing/2014/main" id="{7F878F57-4C0A-4706-8B89-B53563B8E5F0}"/>
              </a:ext>
            </a:extLst>
          </p:cNvPr>
          <p:cNvSpPr txBox="1"/>
          <p:nvPr/>
        </p:nvSpPr>
        <p:spPr>
          <a:xfrm>
            <a:off x="5724859" y="4872588"/>
            <a:ext cx="6334464" cy="830997"/>
          </a:xfrm>
          <a:prstGeom prst="rect">
            <a:avLst/>
          </a:prstGeom>
          <a:noFill/>
        </p:spPr>
        <p:txBody>
          <a:bodyPr wrap="square">
            <a:spAutoFit/>
          </a:bodyPr>
          <a:lstStyle/>
          <a:p>
            <a:pPr algn="ctr"/>
            <a:r>
              <a:rPr lang="en-US" sz="2400" dirty="0"/>
              <a:t>So if you want to create a catch-all handler, you can have it specify a (more) </a:t>
            </a:r>
            <a:r>
              <a:rPr lang="en-US" sz="2400" dirty="0">
                <a:solidFill>
                  <a:srgbClr val="0070C0"/>
                </a:solidFill>
              </a:rPr>
              <a:t>basic exception class</a:t>
            </a:r>
            <a:r>
              <a:rPr lang="en-US" sz="2400" dirty="0"/>
              <a:t>.</a:t>
            </a:r>
          </a:p>
        </p:txBody>
      </p:sp>
      <p:sp>
        <p:nvSpPr>
          <p:cNvPr id="19" name="Speech Bubble: Rectangle with Corners Rounded 18">
            <a:extLst>
              <a:ext uri="{FF2B5EF4-FFF2-40B4-BE49-F238E27FC236}">
                <a16:creationId xmlns:a16="http://schemas.microsoft.com/office/drawing/2014/main" id="{89191706-6844-4D58-89EA-3493F53DD148}"/>
              </a:ext>
            </a:extLst>
          </p:cNvPr>
          <p:cNvSpPr/>
          <p:nvPr/>
        </p:nvSpPr>
        <p:spPr>
          <a:xfrm>
            <a:off x="4395319" y="3888437"/>
            <a:ext cx="2393725" cy="1200329"/>
          </a:xfrm>
          <a:prstGeom prst="wedgeRoundRectCallout">
            <a:avLst>
              <a:gd name="adj1" fmla="val -104140"/>
              <a:gd name="adj2" fmla="val 1070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Is guaranteed to be caught and processed here....</a:t>
            </a:r>
          </a:p>
        </p:txBody>
      </p:sp>
      <p:sp>
        <p:nvSpPr>
          <p:cNvPr id="20" name="Speech Bubble: Rectangle with Corners Rounded 19">
            <a:extLst>
              <a:ext uri="{FF2B5EF4-FFF2-40B4-BE49-F238E27FC236}">
                <a16:creationId xmlns:a16="http://schemas.microsoft.com/office/drawing/2014/main" id="{C1C152C0-262C-4FAA-A8AF-A86CDA344C14}"/>
              </a:ext>
            </a:extLst>
          </p:cNvPr>
          <p:cNvSpPr/>
          <p:nvPr/>
        </p:nvSpPr>
        <p:spPr>
          <a:xfrm>
            <a:off x="10033357" y="2568162"/>
            <a:ext cx="2158643" cy="1444891"/>
          </a:xfrm>
          <a:prstGeom prst="wedgeRoundRectCallout">
            <a:avLst>
              <a:gd name="adj1" fmla="val -64180"/>
              <a:gd name="adj2" fmla="val 936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because </a:t>
            </a:r>
            <a:r>
              <a:rPr lang="en-US" sz="2000" dirty="0" err="1">
                <a:solidFill>
                  <a:schemeClr val="accent6">
                    <a:lumMod val="40000"/>
                    <a:lumOff val="60000"/>
                  </a:schemeClr>
                </a:solidFill>
              </a:rPr>
              <a:t>underflow_error</a:t>
            </a:r>
            <a:r>
              <a:rPr lang="en-US" sz="2000" dirty="0">
                <a:solidFill>
                  <a:schemeClr val="accent6">
                    <a:lumMod val="40000"/>
                    <a:lumOff val="60000"/>
                  </a:schemeClr>
                </a:solidFill>
              </a:rPr>
              <a:t> </a:t>
            </a:r>
            <a:r>
              <a:rPr lang="en-US" sz="2000" dirty="0"/>
              <a:t>is derived from </a:t>
            </a:r>
            <a:r>
              <a:rPr lang="en-US" sz="2000" dirty="0">
                <a:solidFill>
                  <a:srgbClr val="00FFFF"/>
                </a:solidFill>
              </a:rPr>
              <a:t>exception</a:t>
            </a:r>
            <a:r>
              <a:rPr lang="en-US" sz="2000" dirty="0"/>
              <a:t>.</a:t>
            </a:r>
          </a:p>
        </p:txBody>
      </p:sp>
      <p:sp>
        <p:nvSpPr>
          <p:cNvPr id="22" name="TextBox 21">
            <a:extLst>
              <a:ext uri="{FF2B5EF4-FFF2-40B4-BE49-F238E27FC236}">
                <a16:creationId xmlns:a16="http://schemas.microsoft.com/office/drawing/2014/main" id="{3FCCE8B0-AFC0-479F-B2BF-C9CF826F7A8E}"/>
              </a:ext>
            </a:extLst>
          </p:cNvPr>
          <p:cNvSpPr txBox="1"/>
          <p:nvPr/>
        </p:nvSpPr>
        <p:spPr>
          <a:xfrm>
            <a:off x="6186542" y="2092940"/>
            <a:ext cx="1612752" cy="646331"/>
          </a:xfrm>
          <a:prstGeom prst="rect">
            <a:avLst/>
          </a:prstGeom>
          <a:noFill/>
        </p:spPr>
        <p:txBody>
          <a:bodyPr wrap="square">
            <a:spAutoFit/>
          </a:bodyPr>
          <a:lstStyle/>
          <a:p>
            <a:pPr algn="ctr"/>
            <a:r>
              <a:rPr lang="en-US" sz="1800" dirty="0"/>
              <a:t>C++ exception hierarchy:</a:t>
            </a:r>
            <a:endParaRPr lang="en-US" dirty="0"/>
          </a:p>
        </p:txBody>
      </p:sp>
      <p:sp>
        <p:nvSpPr>
          <p:cNvPr id="24" name="TextBox 23">
            <a:extLst>
              <a:ext uri="{FF2B5EF4-FFF2-40B4-BE49-F238E27FC236}">
                <a16:creationId xmlns:a16="http://schemas.microsoft.com/office/drawing/2014/main" id="{4BA3951F-B9B6-4BC8-B805-921C4CF087D3}"/>
              </a:ext>
            </a:extLst>
          </p:cNvPr>
          <p:cNvSpPr txBox="1"/>
          <p:nvPr/>
        </p:nvSpPr>
        <p:spPr>
          <a:xfrm>
            <a:off x="5770377" y="5786496"/>
            <a:ext cx="6334464" cy="830997"/>
          </a:xfrm>
          <a:prstGeom prst="rect">
            <a:avLst/>
          </a:prstGeom>
          <a:noFill/>
        </p:spPr>
        <p:txBody>
          <a:bodyPr wrap="square">
            <a:spAutoFit/>
          </a:bodyPr>
          <a:lstStyle/>
          <a:p>
            <a:pPr algn="ctr"/>
            <a:r>
              <a:rPr lang="en-US" sz="2400" dirty="0"/>
              <a:t>That handler will deal with the </a:t>
            </a:r>
            <a:r>
              <a:rPr lang="en-US" sz="2400" dirty="0">
                <a:solidFill>
                  <a:srgbClr val="0070C0"/>
                </a:solidFill>
              </a:rPr>
              <a:t>base exception </a:t>
            </a:r>
            <a:r>
              <a:rPr lang="en-US" sz="2400" dirty="0"/>
              <a:t>type and all of its </a:t>
            </a:r>
            <a:r>
              <a:rPr lang="en-US" sz="2400" dirty="0">
                <a:solidFill>
                  <a:srgbClr val="00B050"/>
                </a:solidFill>
              </a:rPr>
              <a:t>subclassed exceptions</a:t>
            </a:r>
            <a:r>
              <a:rPr lang="en-US" sz="2400" dirty="0"/>
              <a:t>.</a:t>
            </a:r>
          </a:p>
        </p:txBody>
      </p:sp>
    </p:spTree>
    <p:extLst>
      <p:ext uri="{BB962C8B-B14F-4D97-AF65-F5344CB8AC3E}">
        <p14:creationId xmlns:p14="http://schemas.microsoft.com/office/powerpoint/2010/main" val="403039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1.66667E-6 -1.11111E-6 L -0.05026 -0.3544 " pathEditMode="relative" rAng="0" ptsTypes="AA">
                                      <p:cBhvr>
                                        <p:cTn id="51" dur="2000" fill="hold"/>
                                        <p:tgtEl>
                                          <p:spTgt spid="20"/>
                                        </p:tgtEl>
                                        <p:attrNameLst>
                                          <p:attrName>ppt_x</p:attrName>
                                          <p:attrName>ppt_y</p:attrName>
                                        </p:attrNameLst>
                                      </p:cBhvr>
                                      <p:rCtr x="-2513" y="-17731"/>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48" grpId="0"/>
      <p:bldP spid="33" grpId="0" animBg="1"/>
      <p:bldP spid="33" grpId="1" animBg="1"/>
      <p:bldP spid="18" grpId="0"/>
      <p:bldP spid="19" grpId="0" animBg="1"/>
      <p:bldP spid="19" grpId="1" animBg="1"/>
      <p:bldP spid="20" grpId="0" animBg="1"/>
      <p:bldP spid="20" grpId="1" animBg="1"/>
      <p:bldP spid="20" grpId="2" animBg="1"/>
      <p:bldP spid="22" grpId="0"/>
      <p:bldP spid="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Exception Handling: Finally</a:t>
            </a:r>
          </a:p>
        </p:txBody>
      </p:sp>
      <p:sp>
        <p:nvSpPr>
          <p:cNvPr id="7" name="Rectangle 6">
            <a:extLst>
              <a:ext uri="{FF2B5EF4-FFF2-40B4-BE49-F238E27FC236}">
                <a16:creationId xmlns:a16="http://schemas.microsoft.com/office/drawing/2014/main" id="{41E98295-B075-46BF-9ED7-991A62DE446D}"/>
              </a:ext>
            </a:extLst>
          </p:cNvPr>
          <p:cNvSpPr/>
          <p:nvPr/>
        </p:nvSpPr>
        <p:spPr>
          <a:xfrm>
            <a:off x="222347" y="911662"/>
            <a:ext cx="6234847" cy="555761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void </a:t>
            </a:r>
            <a:r>
              <a:rPr lang="en-US" dirty="0" err="1">
                <a:solidFill>
                  <a:schemeClr val="tx1"/>
                </a:solidFill>
                <a:latin typeface="Consolas" panose="020B0609020204030204" pitchFamily="49" charset="0"/>
              </a:rPr>
              <a:t>saveDataToFile</a:t>
            </a:r>
            <a:r>
              <a:rPr lang="en-US" dirty="0">
                <a:solidFill>
                  <a:schemeClr val="tx1"/>
                </a:solidFill>
                <a:latin typeface="Consolas" panose="020B0609020204030204" pitchFamily="49" charset="0"/>
              </a:rPr>
              <a:t>(String filename, </a:t>
            </a:r>
          </a:p>
          <a:p>
            <a:r>
              <a:rPr lang="en-US" dirty="0">
                <a:solidFill>
                  <a:schemeClr val="tx1"/>
                </a:solidFill>
                <a:latin typeface="Consolas" panose="020B0609020204030204" pitchFamily="49" charset="0"/>
              </a:rPr>
              <a:t>  			     String data)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 writer = null;</a:t>
            </a:r>
          </a:p>
          <a:p>
            <a:r>
              <a:rPr lang="en-US" dirty="0">
                <a:solidFill>
                  <a:srgbClr val="C00000"/>
                </a:solidFill>
                <a:latin typeface="Consolas" panose="020B0609020204030204" pitchFamily="49" charset="0"/>
              </a:rPr>
              <a:t>  try {</a:t>
            </a:r>
          </a:p>
          <a:p>
            <a:r>
              <a:rPr lang="en-US" dirty="0">
                <a:solidFill>
                  <a:schemeClr val="tx1"/>
                </a:solidFill>
                <a:latin typeface="Consolas" panose="020B0609020204030204" pitchFamily="49" charset="0"/>
              </a:rPr>
              <a:t>    writer = new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(filename);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writer.write</a:t>
            </a:r>
            <a:r>
              <a:rPr lang="en-US" dirty="0">
                <a:solidFill>
                  <a:schemeClr val="tx1"/>
                </a:solidFill>
                <a:latin typeface="Consolas" panose="020B0609020204030204" pitchFamily="49" charset="0"/>
              </a:rPr>
              <a:t>(data);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writer.close</a:t>
            </a:r>
            <a:r>
              <a:rPr lang="en-US" dirty="0">
                <a:solidFill>
                  <a:schemeClr val="tx1"/>
                </a:solidFill>
                <a:latin typeface="Consolas" panose="020B0609020204030204" pitchFamily="49" charset="0"/>
              </a:rPr>
              <a:t>();</a:t>
            </a:r>
          </a:p>
          <a:p>
            <a:r>
              <a:rPr lang="en-US" dirty="0">
                <a:solidFill>
                  <a:srgbClr val="C0000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catch (</a:t>
            </a:r>
            <a:r>
              <a:rPr lang="en-US" dirty="0" err="1">
                <a:solidFill>
                  <a:srgbClr val="00B050"/>
                </a:solidFill>
                <a:latin typeface="Consolas" panose="020B0609020204030204" pitchFamily="49" charset="0"/>
              </a:rPr>
              <a:t>IOException</a:t>
            </a:r>
            <a:r>
              <a:rPr lang="en-US" dirty="0">
                <a:solidFill>
                  <a:srgbClr val="00B050"/>
                </a:solidFill>
                <a:latin typeface="Consolas" panose="020B0609020204030204" pitchFamily="49" charset="0"/>
              </a:rPr>
              <a:t> e)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e.printStackTrace</a:t>
            </a:r>
            <a:r>
              <a:rPr lang="en-US" dirty="0">
                <a:solidFill>
                  <a:schemeClr val="tx1"/>
                </a:solidFill>
                <a:latin typeface="Consolas" panose="020B0609020204030204" pitchFamily="49" charset="0"/>
              </a:rPr>
              <a:t>();  // debug info</a:t>
            </a:r>
          </a:p>
          <a:p>
            <a:r>
              <a:rPr lang="en-US" dirty="0">
                <a:solidFill>
                  <a:srgbClr val="00B050"/>
                </a:solidFill>
                <a:latin typeface="Consolas" panose="020B0609020204030204" pitchFamily="49" charset="0"/>
              </a:rPr>
              <a:t>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76CB989-1F24-4A2A-B8C5-2F130A321C4A}"/>
              </a:ext>
            </a:extLst>
          </p:cNvPr>
          <p:cNvSpPr txBox="1"/>
          <p:nvPr/>
        </p:nvSpPr>
        <p:spPr>
          <a:xfrm>
            <a:off x="7093199" y="2084252"/>
            <a:ext cx="4707426" cy="707886"/>
          </a:xfrm>
          <a:prstGeom prst="rect">
            <a:avLst/>
          </a:prstGeom>
          <a:noFill/>
        </p:spPr>
        <p:txBody>
          <a:bodyPr wrap="square">
            <a:spAutoFit/>
          </a:bodyPr>
          <a:lstStyle/>
          <a:p>
            <a:pPr algn="ctr"/>
            <a:r>
              <a:rPr lang="en-US" sz="2000" dirty="0"/>
              <a:t>Of course , we could fix this by having </a:t>
            </a:r>
            <a:r>
              <a:rPr lang="en-US" sz="2000" dirty="0">
                <a:solidFill>
                  <a:srgbClr val="FF0000"/>
                </a:solidFill>
              </a:rPr>
              <a:t>two close() commands</a:t>
            </a:r>
            <a:r>
              <a:rPr lang="en-US" sz="2000" dirty="0"/>
              <a:t>, but that's ugly...</a:t>
            </a:r>
            <a:endParaRPr lang="en-US" sz="2000" dirty="0">
              <a:solidFill>
                <a:srgbClr val="00B0F0"/>
              </a:solidFill>
            </a:endParaRPr>
          </a:p>
        </p:txBody>
      </p:sp>
      <p:grpSp>
        <p:nvGrpSpPr>
          <p:cNvPr id="2" name="Group 1">
            <a:extLst>
              <a:ext uri="{FF2B5EF4-FFF2-40B4-BE49-F238E27FC236}">
                <a16:creationId xmlns:a16="http://schemas.microsoft.com/office/drawing/2014/main" id="{2F6574EA-9ADD-47F3-B199-5D9F2A43EBC7}"/>
              </a:ext>
            </a:extLst>
          </p:cNvPr>
          <p:cNvGrpSpPr/>
          <p:nvPr/>
        </p:nvGrpSpPr>
        <p:grpSpPr>
          <a:xfrm>
            <a:off x="6806149" y="1044153"/>
            <a:ext cx="4816563" cy="754946"/>
            <a:chOff x="6679776" y="2007244"/>
            <a:chExt cx="4816563" cy="754946"/>
          </a:xfrm>
        </p:grpSpPr>
        <p:sp>
          <p:nvSpPr>
            <p:cNvPr id="11" name="TextBox 10">
              <a:extLst>
                <a:ext uri="{FF2B5EF4-FFF2-40B4-BE49-F238E27FC236}">
                  <a16:creationId xmlns:a16="http://schemas.microsoft.com/office/drawing/2014/main" id="{3C418656-2C09-4F84-8506-949FE9C6C2FC}"/>
                </a:ext>
              </a:extLst>
            </p:cNvPr>
            <p:cNvSpPr txBox="1"/>
            <p:nvPr/>
          </p:nvSpPr>
          <p:spPr>
            <a:xfrm>
              <a:off x="7356191" y="2054304"/>
              <a:ext cx="4140148" cy="707886"/>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What's wrong with this Java function?</a:t>
              </a:r>
            </a:p>
          </p:txBody>
        </p:sp>
        <p:pic>
          <p:nvPicPr>
            <p:cNvPr id="12" name="Picture 11" descr="Shape&#10;&#10;Description automatically generated with low confidence">
              <a:extLst>
                <a:ext uri="{FF2B5EF4-FFF2-40B4-BE49-F238E27FC236}">
                  <a16:creationId xmlns:a16="http://schemas.microsoft.com/office/drawing/2014/main" id="{7269F92F-7576-49CD-B68D-EBD02C10E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776" y="2007244"/>
              <a:ext cx="603149" cy="603149"/>
            </a:xfrm>
            <a:prstGeom prst="rect">
              <a:avLst/>
            </a:prstGeom>
            <a:ln>
              <a:noFill/>
            </a:ln>
            <a:effectLst>
              <a:outerShdw blurRad="292100" dist="139700" dir="2700000" algn="tl" rotWithShape="0">
                <a:srgbClr val="333333">
                  <a:alpha val="65000"/>
                </a:srgbClr>
              </a:outerShdw>
            </a:effectLst>
          </p:spPr>
        </p:pic>
      </p:grpSp>
      <p:sp>
        <p:nvSpPr>
          <p:cNvPr id="15" name="TextBox 14">
            <a:extLst>
              <a:ext uri="{FF2B5EF4-FFF2-40B4-BE49-F238E27FC236}">
                <a16:creationId xmlns:a16="http://schemas.microsoft.com/office/drawing/2014/main" id="{F75B03B1-3554-4B8F-BB3E-1DD21FB7BF36}"/>
              </a:ext>
            </a:extLst>
          </p:cNvPr>
          <p:cNvSpPr txBox="1"/>
          <p:nvPr/>
        </p:nvSpPr>
        <p:spPr>
          <a:xfrm>
            <a:off x="722451" y="2960090"/>
            <a:ext cx="6670688" cy="369332"/>
          </a:xfrm>
          <a:prstGeom prst="rect">
            <a:avLst/>
          </a:prstGeom>
          <a:noFill/>
        </p:spPr>
        <p:txBody>
          <a:bodyPr wrap="square">
            <a:spAutoFit/>
          </a:bodyPr>
          <a:lstStyle/>
          <a:p>
            <a:r>
              <a:rPr lang="en-US" dirty="0" err="1">
                <a:solidFill>
                  <a:srgbClr val="FF0000"/>
                </a:solidFill>
                <a:latin typeface="Consolas" panose="020B0609020204030204" pitchFamily="49" charset="0"/>
              </a:rPr>
              <a:t>writer.write</a:t>
            </a:r>
            <a:r>
              <a:rPr lang="en-US" dirty="0">
                <a:solidFill>
                  <a:srgbClr val="FF0000"/>
                </a:solidFill>
                <a:latin typeface="Consolas" panose="020B0609020204030204" pitchFamily="49" charset="0"/>
              </a:rPr>
              <a:t>(data); </a:t>
            </a:r>
            <a:endParaRPr lang="en-US" dirty="0">
              <a:solidFill>
                <a:srgbClr val="FF0000"/>
              </a:solidFill>
            </a:endParaRPr>
          </a:p>
        </p:txBody>
      </p:sp>
      <p:sp>
        <p:nvSpPr>
          <p:cNvPr id="21" name="Rectangle 20">
            <a:extLst>
              <a:ext uri="{FF2B5EF4-FFF2-40B4-BE49-F238E27FC236}">
                <a16:creationId xmlns:a16="http://schemas.microsoft.com/office/drawing/2014/main" id="{C39DFAAC-C078-4D84-9D4B-877D35A7E8F7}"/>
              </a:ext>
            </a:extLst>
          </p:cNvPr>
          <p:cNvSpPr/>
          <p:nvPr/>
        </p:nvSpPr>
        <p:spPr>
          <a:xfrm>
            <a:off x="218106" y="911661"/>
            <a:ext cx="6234847" cy="555761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void </a:t>
            </a:r>
            <a:r>
              <a:rPr lang="en-US" dirty="0" err="1">
                <a:solidFill>
                  <a:schemeClr val="tx1"/>
                </a:solidFill>
                <a:latin typeface="Consolas" panose="020B0609020204030204" pitchFamily="49" charset="0"/>
              </a:rPr>
              <a:t>saveDataToFile</a:t>
            </a:r>
            <a:r>
              <a:rPr lang="en-US" dirty="0">
                <a:solidFill>
                  <a:schemeClr val="tx1"/>
                </a:solidFill>
                <a:latin typeface="Consolas" panose="020B0609020204030204" pitchFamily="49" charset="0"/>
              </a:rPr>
              <a:t>(String filename, </a:t>
            </a:r>
          </a:p>
          <a:p>
            <a:r>
              <a:rPr lang="en-US" dirty="0">
                <a:solidFill>
                  <a:schemeClr val="tx1"/>
                </a:solidFill>
                <a:latin typeface="Consolas" panose="020B0609020204030204" pitchFamily="49" charset="0"/>
              </a:rPr>
              <a:t>  			     String data)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 writer = null;</a:t>
            </a:r>
          </a:p>
          <a:p>
            <a:r>
              <a:rPr lang="en-US" dirty="0">
                <a:solidFill>
                  <a:srgbClr val="C00000"/>
                </a:solidFill>
                <a:latin typeface="Consolas" panose="020B0609020204030204" pitchFamily="49" charset="0"/>
              </a:rPr>
              <a:t>  try {</a:t>
            </a:r>
          </a:p>
          <a:p>
            <a:r>
              <a:rPr lang="en-US" dirty="0">
                <a:solidFill>
                  <a:schemeClr val="tx1"/>
                </a:solidFill>
                <a:latin typeface="Consolas" panose="020B0609020204030204" pitchFamily="49" charset="0"/>
              </a:rPr>
              <a:t>    writer = new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(filename);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writer.write</a:t>
            </a:r>
            <a:r>
              <a:rPr lang="en-US" dirty="0">
                <a:solidFill>
                  <a:schemeClr val="tx1"/>
                </a:solidFill>
                <a:latin typeface="Consolas" panose="020B0609020204030204" pitchFamily="49" charset="0"/>
              </a:rPr>
              <a:t>(data); </a:t>
            </a:r>
          </a:p>
          <a:p>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writer.close</a:t>
            </a:r>
            <a:r>
              <a:rPr lang="en-US" dirty="0">
                <a:solidFill>
                  <a:srgbClr val="FF0000"/>
                </a:solidFill>
                <a:latin typeface="Consolas" panose="020B0609020204030204" pitchFamily="49" charset="0"/>
              </a:rPr>
              <a:t>();</a:t>
            </a:r>
          </a:p>
          <a:p>
            <a:r>
              <a:rPr lang="en-US" dirty="0">
                <a:solidFill>
                  <a:srgbClr val="C00000"/>
                </a:solidFill>
                <a:latin typeface="Consolas" panose="020B0609020204030204" pitchFamily="49" charset="0"/>
              </a:rPr>
              <a:t>  } </a:t>
            </a:r>
          </a:p>
          <a:p>
            <a:r>
              <a:rPr lang="en-US" dirty="0">
                <a:solidFill>
                  <a:schemeClr val="tx1"/>
                </a:solidFill>
                <a:latin typeface="Consolas" panose="020B0609020204030204" pitchFamily="49" charset="0"/>
              </a:rPr>
              <a:t>  catch (</a:t>
            </a:r>
            <a:r>
              <a:rPr lang="en-US" dirty="0" err="1">
                <a:solidFill>
                  <a:schemeClr val="tx1"/>
                </a:solidFill>
                <a:latin typeface="Consolas" panose="020B0609020204030204" pitchFamily="49" charset="0"/>
              </a:rPr>
              <a:t>IOException</a:t>
            </a:r>
            <a:r>
              <a:rPr lang="en-US" dirty="0">
                <a:solidFill>
                  <a:schemeClr val="tx1"/>
                </a:solidFill>
                <a:latin typeface="Consolas" panose="020B0609020204030204" pitchFamily="49" charset="0"/>
              </a:rPr>
              <a:t> e) {</a:t>
            </a:r>
          </a:p>
          <a:p>
            <a:r>
              <a:rPr lang="en-US" dirty="0">
                <a:solidFill>
                  <a:srgbClr val="FF0000"/>
                </a:solidFill>
                <a:latin typeface="Consolas" panose="020B0609020204030204" pitchFamily="49" charset="0"/>
              </a:rPr>
              <a:t>    if (writer != null) </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writer.close</a:t>
            </a:r>
            <a:r>
              <a:rPr lang="en-US" dirty="0">
                <a:solidFill>
                  <a:srgbClr val="FF0000"/>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e.printStackTrace</a:t>
            </a:r>
            <a:r>
              <a:rPr lang="en-US" dirty="0">
                <a:solidFill>
                  <a:schemeClr val="tx1"/>
                </a:solidFill>
                <a:latin typeface="Consolas" panose="020B0609020204030204" pitchFamily="49" charset="0"/>
              </a:rPr>
              <a:t>();  // debug info</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p:txBody>
      </p:sp>
      <p:sp>
        <p:nvSpPr>
          <p:cNvPr id="19" name="Speech Bubble: Rectangle with Corners Rounded 18">
            <a:extLst>
              <a:ext uri="{FF2B5EF4-FFF2-40B4-BE49-F238E27FC236}">
                <a16:creationId xmlns:a16="http://schemas.microsoft.com/office/drawing/2014/main" id="{EDE53BFA-A552-4C3E-A2E5-0070D6CAF053}"/>
              </a:ext>
            </a:extLst>
          </p:cNvPr>
          <p:cNvSpPr/>
          <p:nvPr/>
        </p:nvSpPr>
        <p:spPr>
          <a:xfrm>
            <a:off x="3558530" y="4000044"/>
            <a:ext cx="3756670" cy="1106165"/>
          </a:xfrm>
          <a:prstGeom prst="wedgeRoundRectCallout">
            <a:avLst>
              <a:gd name="adj1" fmla="val -73508"/>
              <a:gd name="adj2" fmla="val -1006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so, this line will never run and our file will </a:t>
            </a:r>
            <a:r>
              <a:rPr lang="en-US" sz="2000" dirty="0">
                <a:solidFill>
                  <a:srgbClr val="FFC9C9"/>
                </a:solidFill>
              </a:rPr>
              <a:t>never be closed</a:t>
            </a:r>
            <a:r>
              <a:rPr lang="en-US" sz="2000" dirty="0"/>
              <a:t>!</a:t>
            </a:r>
            <a:br>
              <a:rPr lang="en-US" sz="2000" dirty="0"/>
            </a:br>
            <a:r>
              <a:rPr lang="en-US" sz="2000" dirty="0"/>
              <a:t>A resource leak!</a:t>
            </a:r>
          </a:p>
        </p:txBody>
      </p:sp>
      <p:sp>
        <p:nvSpPr>
          <p:cNvPr id="20" name="TextBox 19">
            <a:extLst>
              <a:ext uri="{FF2B5EF4-FFF2-40B4-BE49-F238E27FC236}">
                <a16:creationId xmlns:a16="http://schemas.microsoft.com/office/drawing/2014/main" id="{A14256F1-0FE8-4CAA-8F9C-BFF7E261EE9F}"/>
              </a:ext>
            </a:extLst>
          </p:cNvPr>
          <p:cNvSpPr txBox="1"/>
          <p:nvPr/>
        </p:nvSpPr>
        <p:spPr>
          <a:xfrm>
            <a:off x="7120974" y="3073522"/>
            <a:ext cx="4651877" cy="1015663"/>
          </a:xfrm>
          <a:prstGeom prst="rect">
            <a:avLst/>
          </a:prstGeom>
          <a:noFill/>
        </p:spPr>
        <p:txBody>
          <a:bodyPr wrap="square">
            <a:spAutoFit/>
          </a:bodyPr>
          <a:lstStyle/>
          <a:p>
            <a:pPr algn="ctr"/>
            <a:r>
              <a:rPr lang="en-US" sz="2000" dirty="0"/>
              <a:t>So some languages, like Java, introduced a </a:t>
            </a:r>
            <a:r>
              <a:rPr lang="en-US" sz="2000" dirty="0">
                <a:solidFill>
                  <a:srgbClr val="00B0F0"/>
                </a:solidFill>
              </a:rPr>
              <a:t>third component </a:t>
            </a:r>
            <a:r>
              <a:rPr lang="en-US" sz="2000" dirty="0"/>
              <a:t>to a </a:t>
            </a:r>
            <a:r>
              <a:rPr lang="en-US" sz="2000" dirty="0">
                <a:solidFill>
                  <a:srgbClr val="FF0000"/>
                </a:solidFill>
              </a:rPr>
              <a:t>catcher </a:t>
            </a:r>
            <a:r>
              <a:rPr lang="en-US" sz="2000" dirty="0"/>
              <a:t>to make such handling simpler.</a:t>
            </a:r>
          </a:p>
        </p:txBody>
      </p:sp>
      <p:sp>
        <p:nvSpPr>
          <p:cNvPr id="13" name="Speech Bubble: Rectangle with Corners Rounded 12">
            <a:extLst>
              <a:ext uri="{FF2B5EF4-FFF2-40B4-BE49-F238E27FC236}">
                <a16:creationId xmlns:a16="http://schemas.microsoft.com/office/drawing/2014/main" id="{F38C1B29-1C39-4482-A806-7E070FE73B93}"/>
              </a:ext>
            </a:extLst>
          </p:cNvPr>
          <p:cNvSpPr/>
          <p:nvPr/>
        </p:nvSpPr>
        <p:spPr>
          <a:xfrm>
            <a:off x="5655005" y="2719895"/>
            <a:ext cx="3508585" cy="1200329"/>
          </a:xfrm>
          <a:prstGeom prst="wedgeRoundRectCallout">
            <a:avLst>
              <a:gd name="adj1" fmla="val -120042"/>
              <a:gd name="adj2" fmla="val -126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a:t>
            </a:r>
            <a:r>
              <a:rPr lang="en-US" sz="2000" dirty="0">
                <a:solidFill>
                  <a:srgbClr val="FFC9C9"/>
                </a:solidFill>
              </a:rPr>
              <a:t>line </a:t>
            </a:r>
            <a:r>
              <a:rPr lang="en-US" sz="2000" dirty="0"/>
              <a:t>could fail and </a:t>
            </a:r>
            <a:r>
              <a:rPr lang="en-US" sz="2000" dirty="0">
                <a:solidFill>
                  <a:srgbClr val="FFC9C9"/>
                </a:solidFill>
              </a:rPr>
              <a:t>throw an exception</a:t>
            </a:r>
            <a:r>
              <a:rPr lang="en-US" sz="2000" dirty="0"/>
              <a:t>!</a:t>
            </a:r>
          </a:p>
        </p:txBody>
      </p:sp>
      <p:sp>
        <p:nvSpPr>
          <p:cNvPr id="23" name="TextBox 22">
            <a:extLst>
              <a:ext uri="{FF2B5EF4-FFF2-40B4-BE49-F238E27FC236}">
                <a16:creationId xmlns:a16="http://schemas.microsoft.com/office/drawing/2014/main" id="{4794F8DE-33B5-4E89-B20B-F86DB99D8AA5}"/>
              </a:ext>
            </a:extLst>
          </p:cNvPr>
          <p:cNvSpPr txBox="1"/>
          <p:nvPr/>
        </p:nvSpPr>
        <p:spPr>
          <a:xfrm>
            <a:off x="7171138" y="4370569"/>
            <a:ext cx="4551548" cy="1015663"/>
          </a:xfrm>
          <a:prstGeom prst="rect">
            <a:avLst/>
          </a:prstGeom>
          <a:noFill/>
        </p:spPr>
        <p:txBody>
          <a:bodyPr wrap="square">
            <a:spAutoFit/>
          </a:bodyPr>
          <a:lstStyle/>
          <a:p>
            <a:pPr algn="ctr"/>
            <a:r>
              <a:rPr lang="en-US" sz="2000" dirty="0"/>
              <a:t>This third component is called a </a:t>
            </a:r>
            <a:br>
              <a:rPr lang="en-US" sz="2000" dirty="0"/>
            </a:br>
            <a:r>
              <a:rPr lang="en-US" sz="2000" dirty="0">
                <a:solidFill>
                  <a:srgbClr val="00B0F0"/>
                </a:solidFill>
              </a:rPr>
              <a:t>"finally block," </a:t>
            </a:r>
            <a:r>
              <a:rPr lang="en-US" sz="2000" dirty="0"/>
              <a:t>and it's </a:t>
            </a:r>
            <a:r>
              <a:rPr lang="en-US" sz="2000" dirty="0">
                <a:solidFill>
                  <a:srgbClr val="FF0000"/>
                </a:solidFill>
              </a:rPr>
              <a:t>guaranteed to run </a:t>
            </a:r>
            <a:r>
              <a:rPr lang="en-US" sz="2000" dirty="0"/>
              <a:t>whether the </a:t>
            </a:r>
            <a:r>
              <a:rPr lang="en-US" sz="2000" dirty="0">
                <a:solidFill>
                  <a:srgbClr val="C00000"/>
                </a:solidFill>
              </a:rPr>
              <a:t>try block</a:t>
            </a:r>
            <a:r>
              <a:rPr lang="en-US" sz="2000" dirty="0"/>
              <a:t> succeeds or throws!</a:t>
            </a:r>
          </a:p>
        </p:txBody>
      </p:sp>
      <p:sp>
        <p:nvSpPr>
          <p:cNvPr id="27" name="TextBox 26">
            <a:extLst>
              <a:ext uri="{FF2B5EF4-FFF2-40B4-BE49-F238E27FC236}">
                <a16:creationId xmlns:a16="http://schemas.microsoft.com/office/drawing/2014/main" id="{E43F45CE-7E7F-46E6-98A1-15D96719681D}"/>
              </a:ext>
            </a:extLst>
          </p:cNvPr>
          <p:cNvSpPr txBox="1"/>
          <p:nvPr/>
        </p:nvSpPr>
        <p:spPr>
          <a:xfrm>
            <a:off x="723975" y="3235934"/>
            <a:ext cx="6670688" cy="369332"/>
          </a:xfrm>
          <a:prstGeom prst="rect">
            <a:avLst/>
          </a:prstGeom>
          <a:noFill/>
        </p:spPr>
        <p:txBody>
          <a:bodyPr wrap="square">
            <a:spAutoFit/>
          </a:bodyPr>
          <a:lstStyle/>
          <a:p>
            <a:r>
              <a:rPr lang="en-US" dirty="0" err="1">
                <a:solidFill>
                  <a:srgbClr val="FF0000"/>
                </a:solidFill>
                <a:latin typeface="Consolas" panose="020B0609020204030204" pitchFamily="49" charset="0"/>
              </a:rPr>
              <a:t>writer.close</a:t>
            </a:r>
            <a:r>
              <a:rPr lang="en-US" dirty="0">
                <a:solidFill>
                  <a:srgbClr val="FF0000"/>
                </a:solidFill>
                <a:latin typeface="Consolas" panose="020B0609020204030204" pitchFamily="49" charset="0"/>
              </a:rPr>
              <a:t>();</a:t>
            </a:r>
            <a:endParaRPr lang="en-US" dirty="0">
              <a:solidFill>
                <a:srgbClr val="FF0000"/>
              </a:solidFill>
            </a:endParaRPr>
          </a:p>
        </p:txBody>
      </p:sp>
      <p:sp>
        <p:nvSpPr>
          <p:cNvPr id="10" name="Rectangle 9">
            <a:extLst>
              <a:ext uri="{FF2B5EF4-FFF2-40B4-BE49-F238E27FC236}">
                <a16:creationId xmlns:a16="http://schemas.microsoft.com/office/drawing/2014/main" id="{5F53B59E-B746-4E27-A8BD-2DEE55D38D75}"/>
              </a:ext>
            </a:extLst>
          </p:cNvPr>
          <p:cNvSpPr/>
          <p:nvPr/>
        </p:nvSpPr>
        <p:spPr>
          <a:xfrm>
            <a:off x="213864" y="911661"/>
            <a:ext cx="6243329" cy="555761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"finally" block</a:t>
            </a:r>
          </a:p>
          <a:p>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FileSaver</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a:t>
            </a:r>
            <a:r>
              <a:rPr lang="en-US" dirty="0" err="1">
                <a:solidFill>
                  <a:schemeClr val="tx1"/>
                </a:solidFill>
                <a:latin typeface="Consolas" panose="020B0609020204030204" pitchFamily="49" charset="0"/>
              </a:rPr>
              <a:t>saveDataToFile</a:t>
            </a:r>
            <a:r>
              <a:rPr lang="en-US" dirty="0">
                <a:solidFill>
                  <a:schemeClr val="tx1"/>
                </a:solidFill>
                <a:latin typeface="Consolas" panose="020B0609020204030204" pitchFamily="49" charset="0"/>
              </a:rPr>
              <a:t>(String filename, </a:t>
            </a:r>
          </a:p>
          <a:p>
            <a:r>
              <a:rPr lang="en-US" dirty="0">
                <a:solidFill>
                  <a:schemeClr val="tx1"/>
                </a:solidFill>
                <a:latin typeface="Consolas" panose="020B0609020204030204" pitchFamily="49" charset="0"/>
              </a:rPr>
              <a:t>				String data)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 writer = null;</a:t>
            </a:r>
          </a:p>
          <a:p>
            <a:r>
              <a:rPr lang="en-US" dirty="0">
                <a:solidFill>
                  <a:schemeClr val="tx1"/>
                </a:solidFill>
                <a:latin typeface="Consolas" panose="020B0609020204030204" pitchFamily="49" charset="0"/>
              </a:rPr>
              <a:t>    </a:t>
            </a:r>
            <a:r>
              <a:rPr lang="en-US" dirty="0">
                <a:solidFill>
                  <a:srgbClr val="C00000"/>
                </a:solidFill>
                <a:latin typeface="Consolas" panose="020B0609020204030204" pitchFamily="49" charset="0"/>
              </a:rPr>
              <a:t>try {</a:t>
            </a:r>
          </a:p>
          <a:p>
            <a:r>
              <a:rPr lang="en-US" dirty="0">
                <a:solidFill>
                  <a:schemeClr val="tx1"/>
                </a:solidFill>
                <a:latin typeface="Consolas" panose="020B0609020204030204" pitchFamily="49" charset="0"/>
              </a:rPr>
              <a:t>      // Next 2 lines might throw </a:t>
            </a:r>
            <a:r>
              <a:rPr lang="en-US" dirty="0" err="1">
                <a:solidFill>
                  <a:schemeClr val="tx1"/>
                </a:solidFill>
                <a:latin typeface="Consolas" panose="020B0609020204030204" pitchFamily="49" charset="0"/>
              </a:rPr>
              <a:t>IOExceptions</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writer = new </a:t>
            </a:r>
            <a:r>
              <a:rPr lang="en-US" dirty="0" err="1">
                <a:solidFill>
                  <a:schemeClr val="tx1"/>
                </a:solidFill>
                <a:latin typeface="Consolas" panose="020B0609020204030204" pitchFamily="49" charset="0"/>
              </a:rPr>
              <a:t>FileWriter</a:t>
            </a:r>
            <a:r>
              <a:rPr lang="en-US" dirty="0">
                <a:solidFill>
                  <a:schemeClr val="tx1"/>
                </a:solidFill>
                <a:latin typeface="Consolas" panose="020B0609020204030204" pitchFamily="49" charset="0"/>
              </a:rPr>
              <a:t>(filename);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writer.write</a:t>
            </a:r>
            <a:r>
              <a:rPr lang="en-US" dirty="0">
                <a:solidFill>
                  <a:schemeClr val="tx1"/>
                </a:solidFill>
                <a:latin typeface="Consolas" panose="020B0609020204030204" pitchFamily="49" charset="0"/>
              </a:rPr>
              <a:t>(data); </a:t>
            </a:r>
          </a:p>
          <a:p>
            <a:r>
              <a:rPr lang="en-US" dirty="0">
                <a:solidFill>
                  <a:srgbClr val="C0000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catch (</a:t>
            </a:r>
            <a:r>
              <a:rPr lang="en-US" dirty="0" err="1">
                <a:solidFill>
                  <a:srgbClr val="00B050"/>
                </a:solidFill>
                <a:latin typeface="Consolas" panose="020B0609020204030204" pitchFamily="49" charset="0"/>
              </a:rPr>
              <a:t>IOException</a:t>
            </a:r>
            <a:r>
              <a:rPr lang="en-US" dirty="0">
                <a:solidFill>
                  <a:srgbClr val="00B050"/>
                </a:solidFill>
                <a:latin typeface="Consolas" panose="020B0609020204030204" pitchFamily="49" charset="0"/>
              </a:rPr>
              <a:t> e)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e.printStackTrace</a:t>
            </a:r>
            <a:r>
              <a:rPr lang="en-US" dirty="0">
                <a:solidFill>
                  <a:schemeClr val="tx1"/>
                </a:solidFill>
                <a:latin typeface="Consolas" panose="020B0609020204030204" pitchFamily="49" charset="0"/>
              </a:rPr>
              <a:t>();  // debug info</a:t>
            </a:r>
          </a:p>
          <a:p>
            <a:r>
              <a:rPr lang="en-US" dirty="0">
                <a:solidFill>
                  <a:srgbClr val="00B050"/>
                </a:solidFill>
                <a:latin typeface="Consolas" panose="020B0609020204030204" pitchFamily="49" charset="0"/>
              </a:rPr>
              <a:t>    }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finally {</a:t>
            </a:r>
          </a:p>
          <a:p>
            <a:r>
              <a:rPr lang="en-US" dirty="0">
                <a:solidFill>
                  <a:srgbClr val="0070C0"/>
                </a:solidFill>
                <a:latin typeface="Consolas" panose="020B0609020204030204" pitchFamily="49" charset="0"/>
              </a:rPr>
              <a:t>      if (writer != null)</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writer.close</a:t>
            </a:r>
            <a:r>
              <a:rPr lang="en-US" dirty="0">
                <a:solidFill>
                  <a:srgbClr val="0070C0"/>
                </a:solidFill>
                <a:latin typeface="Consolas" panose="020B0609020204030204" pitchFamily="49" charset="0"/>
              </a:rPr>
              <a:t>();</a:t>
            </a:r>
          </a:p>
          <a:p>
            <a:r>
              <a:rPr lang="en-US" dirty="0">
                <a:solidFill>
                  <a:srgbClr val="00B0F0"/>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24" name="Speech Bubble: Rectangle with Corners Rounded 23">
            <a:extLst>
              <a:ext uri="{FF2B5EF4-FFF2-40B4-BE49-F238E27FC236}">
                <a16:creationId xmlns:a16="http://schemas.microsoft.com/office/drawing/2014/main" id="{A0F61484-8F3B-45F2-97C3-CDE0B8B426F4}"/>
              </a:ext>
            </a:extLst>
          </p:cNvPr>
          <p:cNvSpPr/>
          <p:nvPr/>
        </p:nvSpPr>
        <p:spPr>
          <a:xfrm>
            <a:off x="2612518" y="5583440"/>
            <a:ext cx="3381368" cy="747070"/>
          </a:xfrm>
          <a:prstGeom prst="wedgeRoundRectCallout">
            <a:avLst>
              <a:gd name="adj1" fmla="val -98757"/>
              <a:gd name="adj2" fmla="val -462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Here's our </a:t>
            </a:r>
            <a:r>
              <a:rPr lang="en-US" sz="2000" dirty="0">
                <a:solidFill>
                  <a:srgbClr val="00FFFF"/>
                </a:solidFill>
              </a:rPr>
              <a:t>finally block</a:t>
            </a:r>
            <a:r>
              <a:rPr lang="en-US" sz="2000" dirty="0"/>
              <a:t>. It is guaranteed to run, either...</a:t>
            </a:r>
          </a:p>
        </p:txBody>
      </p:sp>
      <p:sp>
        <p:nvSpPr>
          <p:cNvPr id="25" name="Speech Bubble: Rectangle with Corners Rounded 24">
            <a:extLst>
              <a:ext uri="{FF2B5EF4-FFF2-40B4-BE49-F238E27FC236}">
                <a16:creationId xmlns:a16="http://schemas.microsoft.com/office/drawing/2014/main" id="{D44D3EA3-FAC3-4053-ADB5-E31F6B061969}"/>
              </a:ext>
            </a:extLst>
          </p:cNvPr>
          <p:cNvSpPr/>
          <p:nvPr/>
        </p:nvSpPr>
        <p:spPr>
          <a:xfrm>
            <a:off x="4629833" y="3094553"/>
            <a:ext cx="2932333" cy="1053363"/>
          </a:xfrm>
          <a:prstGeom prst="wedgeRoundRectCallout">
            <a:avLst>
              <a:gd name="adj1" fmla="val -174819"/>
              <a:gd name="adj2" fmla="val 43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After the </a:t>
            </a:r>
            <a:r>
              <a:rPr lang="en-US" sz="2000" dirty="0">
                <a:solidFill>
                  <a:srgbClr val="FFD5D5"/>
                </a:solidFill>
              </a:rPr>
              <a:t>try block </a:t>
            </a:r>
            <a:r>
              <a:rPr lang="en-US" sz="2000" dirty="0"/>
              <a:t>successfully finishes without an exception</a:t>
            </a:r>
          </a:p>
        </p:txBody>
      </p:sp>
      <p:sp>
        <p:nvSpPr>
          <p:cNvPr id="26" name="Speech Bubble: Rectangle with Corners Rounded 25">
            <a:extLst>
              <a:ext uri="{FF2B5EF4-FFF2-40B4-BE49-F238E27FC236}">
                <a16:creationId xmlns:a16="http://schemas.microsoft.com/office/drawing/2014/main" id="{FD998963-C186-4D78-9DED-290FB896B440}"/>
              </a:ext>
            </a:extLst>
          </p:cNvPr>
          <p:cNvSpPr/>
          <p:nvPr/>
        </p:nvSpPr>
        <p:spPr>
          <a:xfrm>
            <a:off x="4629833" y="4366355"/>
            <a:ext cx="2932333" cy="1053363"/>
          </a:xfrm>
          <a:prstGeom prst="wedgeRoundRectCallout">
            <a:avLst>
              <a:gd name="adj1" fmla="val -174351"/>
              <a:gd name="adj2" fmla="val -403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 after the </a:t>
            </a:r>
            <a:r>
              <a:rPr lang="en-US" sz="2000" dirty="0">
                <a:solidFill>
                  <a:schemeClr val="accent6">
                    <a:lumMod val="40000"/>
                    <a:lumOff val="60000"/>
                  </a:schemeClr>
                </a:solidFill>
              </a:rPr>
              <a:t>catch block </a:t>
            </a:r>
            <a:r>
              <a:rPr lang="en-US" sz="2000" dirty="0"/>
              <a:t>finishes, if an exception occurred.</a:t>
            </a:r>
          </a:p>
        </p:txBody>
      </p:sp>
      <p:sp>
        <p:nvSpPr>
          <p:cNvPr id="28" name="TextBox 27">
            <a:extLst>
              <a:ext uri="{FF2B5EF4-FFF2-40B4-BE49-F238E27FC236}">
                <a16:creationId xmlns:a16="http://schemas.microsoft.com/office/drawing/2014/main" id="{B6D34E9F-8CE0-4CF9-B54D-D98D38E19372}"/>
              </a:ext>
            </a:extLst>
          </p:cNvPr>
          <p:cNvSpPr txBox="1"/>
          <p:nvPr/>
        </p:nvSpPr>
        <p:spPr>
          <a:xfrm>
            <a:off x="7171138" y="5516677"/>
            <a:ext cx="4551548" cy="1015663"/>
          </a:xfrm>
          <a:prstGeom prst="rect">
            <a:avLst/>
          </a:prstGeom>
          <a:noFill/>
        </p:spPr>
        <p:txBody>
          <a:bodyPr wrap="square">
            <a:spAutoFit/>
          </a:bodyPr>
          <a:lstStyle/>
          <a:p>
            <a:pPr algn="ctr"/>
            <a:r>
              <a:rPr lang="en-US" sz="2000" dirty="0"/>
              <a:t>This enables you to place your </a:t>
            </a:r>
            <a:r>
              <a:rPr lang="en-US" sz="2000" dirty="0">
                <a:solidFill>
                  <a:srgbClr val="0070C0"/>
                </a:solidFill>
              </a:rPr>
              <a:t>"cleanup" </a:t>
            </a:r>
            <a:r>
              <a:rPr lang="en-US" sz="2000" dirty="0"/>
              <a:t>code in a single place, yet guarantee it runs in both error and success situations.</a:t>
            </a:r>
          </a:p>
        </p:txBody>
      </p:sp>
      <p:sp>
        <p:nvSpPr>
          <p:cNvPr id="22" name="Rectangle 21">
            <a:extLst>
              <a:ext uri="{FF2B5EF4-FFF2-40B4-BE49-F238E27FC236}">
                <a16:creationId xmlns:a16="http://schemas.microsoft.com/office/drawing/2014/main" id="{C4EA2FF6-06EE-4E84-90B4-87A81315CC11}"/>
              </a:ext>
            </a:extLst>
          </p:cNvPr>
          <p:cNvSpPr/>
          <p:nvPr/>
        </p:nvSpPr>
        <p:spPr>
          <a:xfrm>
            <a:off x="7037208" y="1974332"/>
            <a:ext cx="4342762"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9" name="Rectangle 28">
            <a:extLst>
              <a:ext uri="{FF2B5EF4-FFF2-40B4-BE49-F238E27FC236}">
                <a16:creationId xmlns:a16="http://schemas.microsoft.com/office/drawing/2014/main" id="{F376D605-8FB3-4084-96CB-575E4CEE47F8}"/>
              </a:ext>
            </a:extLst>
          </p:cNvPr>
          <p:cNvSpPr/>
          <p:nvPr/>
        </p:nvSpPr>
        <p:spPr>
          <a:xfrm>
            <a:off x="7036381" y="1980804"/>
            <a:ext cx="434438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3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par>
                                <p:cTn id="42" presetID="10" presetClass="exit" presetSubtype="0" fill="hold" grpId="1"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down)">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6"/>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5"/>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5" grpId="0"/>
      <p:bldP spid="15" grpId="1"/>
      <p:bldP spid="21" grpId="0" animBg="1"/>
      <p:bldP spid="19" grpId="0" animBg="1"/>
      <p:bldP spid="19" grpId="1" animBg="1"/>
      <p:bldP spid="20" grpId="0"/>
      <p:bldP spid="13" grpId="0" animBg="1"/>
      <p:bldP spid="13" grpId="1" animBg="1"/>
      <p:bldP spid="23" grpId="0"/>
      <p:bldP spid="27" grpId="0"/>
      <p:bldP spid="10" grpId="0" animBg="1"/>
      <p:bldP spid="24" grpId="0" animBg="1"/>
      <p:bldP spid="24" grpId="1" animBg="1"/>
      <p:bldP spid="25" grpId="0" animBg="1"/>
      <p:bldP spid="25" grpId="1" animBg="1"/>
      <p:bldP spid="26" grpId="0" animBg="1"/>
      <p:bldP spid="26" grpId="1" animBg="1"/>
      <p:bldP spid="28" grpId="0"/>
      <p:bldP spid="22" grpId="0" animBg="1"/>
      <p:bldP spid="22" grpId="1" animBg="1"/>
      <p:bldP spid="29" grpId="0" animBg="1"/>
      <p:bldP spid="29"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 Flow with Finally</a:t>
            </a:r>
          </a:p>
        </p:txBody>
      </p:sp>
      <p:sp>
        <p:nvSpPr>
          <p:cNvPr id="48" name="TextBox 47">
            <a:extLst>
              <a:ext uri="{FF2B5EF4-FFF2-40B4-BE49-F238E27FC236}">
                <a16:creationId xmlns:a16="http://schemas.microsoft.com/office/drawing/2014/main" id="{4F4032BA-895A-4CAD-B9C6-D8BC786F7700}"/>
              </a:ext>
            </a:extLst>
          </p:cNvPr>
          <p:cNvSpPr txBox="1"/>
          <p:nvPr/>
        </p:nvSpPr>
        <p:spPr>
          <a:xfrm>
            <a:off x="465620" y="1022723"/>
            <a:ext cx="5179104" cy="830997"/>
          </a:xfrm>
          <a:prstGeom prst="rect">
            <a:avLst/>
          </a:prstGeom>
          <a:noFill/>
        </p:spPr>
        <p:txBody>
          <a:bodyPr wrap="square">
            <a:spAutoFit/>
          </a:bodyPr>
          <a:lstStyle/>
          <a:p>
            <a:pPr algn="ctr"/>
            <a:r>
              <a:rPr lang="en-US" sz="2400" dirty="0"/>
              <a:t>Let's review how execution flows in the case where an </a:t>
            </a:r>
            <a:r>
              <a:rPr lang="en-US" sz="2400" dirty="0">
                <a:solidFill>
                  <a:srgbClr val="FF0000"/>
                </a:solidFill>
              </a:rPr>
              <a:t>exception</a:t>
            </a:r>
            <a:r>
              <a:rPr lang="en-US" sz="2400" dirty="0"/>
              <a:t> </a:t>
            </a:r>
            <a:r>
              <a:rPr lang="en-US" sz="2400" dirty="0">
                <a:solidFill>
                  <a:srgbClr val="FF0000"/>
                </a:solidFill>
              </a:rPr>
              <a:t>is generated</a:t>
            </a:r>
            <a:r>
              <a:rPr lang="en-US" sz="2400" dirty="0"/>
              <a:t>.</a:t>
            </a:r>
          </a:p>
        </p:txBody>
      </p:sp>
      <p:sp>
        <p:nvSpPr>
          <p:cNvPr id="50" name="Rectangle 49">
            <a:extLst>
              <a:ext uri="{FF2B5EF4-FFF2-40B4-BE49-F238E27FC236}">
                <a16:creationId xmlns:a16="http://schemas.microsoft.com/office/drawing/2014/main" id="{D9A33DEB-72C4-482A-83F6-3B26E94659D5}"/>
              </a:ext>
            </a:extLst>
          </p:cNvPr>
          <p:cNvSpPr/>
          <p:nvPr/>
        </p:nvSpPr>
        <p:spPr>
          <a:xfrm>
            <a:off x="595863" y="2167666"/>
            <a:ext cx="4357213" cy="444416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r>
              <a:rPr lang="en-US" dirty="0">
                <a:solidFill>
                  <a:schemeClr val="tx1"/>
                </a:solidFill>
                <a:latin typeface="Consolas" panose="020B0609020204030204" pitchFamily="49" charset="0"/>
              </a:rPr>
              <a:t>  do_thing0();</a:t>
            </a:r>
          </a:p>
          <a:p>
            <a:r>
              <a:rPr lang="en-US" dirty="0">
                <a:solidFill>
                  <a:srgbClr val="0070C0"/>
                </a:solidFill>
                <a:latin typeface="Consolas" panose="020B0609020204030204" pitchFamily="49" charset="0"/>
              </a:rPr>
              <a:t>  try {</a:t>
            </a:r>
          </a:p>
          <a:p>
            <a:r>
              <a:rPr lang="en-US" dirty="0">
                <a:solidFill>
                  <a:srgbClr val="0070C0"/>
                </a:solidFill>
                <a:latin typeface="Consolas" panose="020B0609020204030204" pitchFamily="49" charset="0"/>
              </a:rPr>
              <a:t>    do_thing1();</a:t>
            </a:r>
          </a:p>
          <a:p>
            <a:r>
              <a:rPr lang="en-US" dirty="0">
                <a:solidFill>
                  <a:srgbClr val="FF0000"/>
                </a:solidFill>
                <a:latin typeface="Consolas" panose="020B0609020204030204" pitchFamily="49" charset="0"/>
              </a:rPr>
              <a:t>    do_thing2();</a:t>
            </a:r>
          </a:p>
          <a:p>
            <a:r>
              <a:rPr lang="en-US" dirty="0">
                <a:solidFill>
                  <a:srgbClr val="0070C0"/>
                </a:solidFill>
                <a:latin typeface="Consolas" panose="020B0609020204030204" pitchFamily="49" charset="0"/>
              </a:rPr>
              <a:t>    do_thing3();</a:t>
            </a:r>
          </a:p>
          <a:p>
            <a:r>
              <a:rPr lang="en-US" dirty="0">
                <a:solidFill>
                  <a:srgbClr val="0070C0"/>
                </a:solidFill>
                <a:latin typeface="Consolas" panose="020B0609020204030204" pitchFamily="49" charset="0"/>
              </a:rPr>
              <a:t>  }</a:t>
            </a:r>
            <a:endParaRPr lang="en-US"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  catch (Exception &amp;e) {</a:t>
            </a:r>
          </a:p>
          <a:p>
            <a:r>
              <a:rPr lang="en-US" dirty="0">
                <a:solidFill>
                  <a:srgbClr val="7030A0"/>
                </a:solidFill>
                <a:latin typeface="Consolas" panose="020B0609020204030204" pitchFamily="49" charset="0"/>
              </a:rPr>
              <a:t>    deal_with_issue1(e);</a:t>
            </a:r>
          </a:p>
          <a:p>
            <a:r>
              <a:rPr lang="en-US" dirty="0">
                <a:solidFill>
                  <a:srgbClr val="7030A0"/>
                </a:solidFill>
                <a:latin typeface="Consolas" panose="020B0609020204030204" pitchFamily="49" charset="0"/>
              </a:rPr>
              <a:t>    return;</a:t>
            </a:r>
          </a:p>
          <a:p>
            <a:r>
              <a:rPr lang="en-US" dirty="0">
                <a:solidFill>
                  <a:srgbClr val="7030A0"/>
                </a:solidFill>
                <a:latin typeface="Consolas" panose="020B0609020204030204" pitchFamily="49" charset="0"/>
              </a:rPr>
              <a:t>  }</a:t>
            </a:r>
          </a:p>
          <a:p>
            <a:r>
              <a:rPr lang="en-US" dirty="0">
                <a:solidFill>
                  <a:srgbClr val="00B0F0"/>
                </a:solidFill>
                <a:latin typeface="Consolas" panose="020B0609020204030204" pitchFamily="49" charset="0"/>
              </a:rPr>
              <a:t>  finally {</a:t>
            </a:r>
          </a:p>
          <a:p>
            <a:r>
              <a:rPr lang="en-US" dirty="0">
                <a:solidFill>
                  <a:srgbClr val="00B0F0"/>
                </a:solidFill>
                <a:latin typeface="Consolas" panose="020B0609020204030204" pitchFamily="49" charset="0"/>
              </a:rPr>
              <a:t>    do_final_thing1();</a:t>
            </a:r>
          </a:p>
          <a:p>
            <a:r>
              <a:rPr lang="en-US" dirty="0">
                <a:solidFill>
                  <a:srgbClr val="00B0F0"/>
                </a:solidFill>
                <a:latin typeface="Consolas" panose="020B0609020204030204" pitchFamily="49" charset="0"/>
              </a:rPr>
              <a:t>  }</a:t>
            </a:r>
          </a:p>
          <a:p>
            <a:r>
              <a:rPr lang="en-US" dirty="0">
                <a:solidFill>
                  <a:schemeClr val="tx1"/>
                </a:solidFill>
                <a:latin typeface="Consolas" panose="020B0609020204030204" pitchFamily="49" charset="0"/>
              </a:rPr>
              <a:t>  do_post_thing1();</a:t>
            </a:r>
          </a:p>
          <a:p>
            <a:r>
              <a:rPr lang="en-US" dirty="0">
                <a:solidFill>
                  <a:schemeClr val="tx1"/>
                </a:solidFill>
                <a:latin typeface="Consolas" panose="020B0609020204030204" pitchFamily="49" charset="0"/>
              </a:rPr>
              <a:t>}</a:t>
            </a:r>
          </a:p>
        </p:txBody>
      </p:sp>
      <p:sp>
        <p:nvSpPr>
          <p:cNvPr id="96" name="TextBox 95">
            <a:extLst>
              <a:ext uri="{FF2B5EF4-FFF2-40B4-BE49-F238E27FC236}">
                <a16:creationId xmlns:a16="http://schemas.microsoft.com/office/drawing/2014/main" id="{3EA0BC95-0CDB-45EB-B4CA-5876DDD12026}"/>
              </a:ext>
            </a:extLst>
          </p:cNvPr>
          <p:cNvSpPr txBox="1"/>
          <p:nvPr/>
        </p:nvSpPr>
        <p:spPr>
          <a:xfrm>
            <a:off x="3640920" y="5470275"/>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2" name="Arrow: Left 1">
            <a:extLst>
              <a:ext uri="{FF2B5EF4-FFF2-40B4-BE49-F238E27FC236}">
                <a16:creationId xmlns:a16="http://schemas.microsoft.com/office/drawing/2014/main" id="{3DE8B9A6-00FD-4637-A915-317B5A950BCA}"/>
              </a:ext>
            </a:extLst>
          </p:cNvPr>
          <p:cNvSpPr/>
          <p:nvPr/>
        </p:nvSpPr>
        <p:spPr>
          <a:xfrm>
            <a:off x="2709116" y="2799678"/>
            <a:ext cx="3289600" cy="1258644"/>
          </a:xfrm>
          <a:prstGeom prst="leftArrow">
            <a:avLst>
              <a:gd name="adj1" fmla="val 528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assume an exception was generated in do_thing2()</a:t>
            </a:r>
          </a:p>
        </p:txBody>
      </p:sp>
      <p:cxnSp>
        <p:nvCxnSpPr>
          <p:cNvPr id="6" name="Straight Arrow Connector 5">
            <a:extLst>
              <a:ext uri="{FF2B5EF4-FFF2-40B4-BE49-F238E27FC236}">
                <a16:creationId xmlns:a16="http://schemas.microsoft.com/office/drawing/2014/main" id="{9E46FA2B-D90F-4164-BE78-0D6C7EA606C2}"/>
              </a:ext>
            </a:extLst>
          </p:cNvPr>
          <p:cNvCxnSpPr>
            <a:cxnSpLocks/>
          </p:cNvCxnSpPr>
          <p:nvPr/>
        </p:nvCxnSpPr>
        <p:spPr>
          <a:xfrm>
            <a:off x="1113416" y="3081434"/>
            <a:ext cx="0" cy="402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CB409BF-1326-411F-968A-0DA2A402C5D4}"/>
              </a:ext>
            </a:extLst>
          </p:cNvPr>
          <p:cNvCxnSpPr>
            <a:cxnSpLocks/>
          </p:cNvCxnSpPr>
          <p:nvPr/>
        </p:nvCxnSpPr>
        <p:spPr>
          <a:xfrm>
            <a:off x="862405" y="2503844"/>
            <a:ext cx="0" cy="239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8375116A-AB69-487A-A544-08C16C5B86E9}"/>
              </a:ext>
            </a:extLst>
          </p:cNvPr>
          <p:cNvSpPr/>
          <p:nvPr/>
        </p:nvSpPr>
        <p:spPr>
          <a:xfrm rot="11604880">
            <a:off x="863617" y="2486963"/>
            <a:ext cx="516367" cy="625115"/>
          </a:xfrm>
          <a:prstGeom prst="arc">
            <a:avLst>
              <a:gd name="adj1" fmla="val 15890854"/>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015841AD-43E5-499E-9DB0-2D77881EAAC5}"/>
              </a:ext>
            </a:extLst>
          </p:cNvPr>
          <p:cNvSpPr/>
          <p:nvPr/>
        </p:nvSpPr>
        <p:spPr>
          <a:xfrm rot="16200000">
            <a:off x="630004" y="3514952"/>
            <a:ext cx="939157" cy="864042"/>
          </a:xfrm>
          <a:prstGeom prst="arc">
            <a:avLst>
              <a:gd name="adj1" fmla="val 10588958"/>
              <a:gd name="adj2" fmla="val 185286"/>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D56C1BA-E579-4F98-92DA-A79C65675FF0}"/>
              </a:ext>
            </a:extLst>
          </p:cNvPr>
          <p:cNvCxnSpPr>
            <a:cxnSpLocks/>
          </p:cNvCxnSpPr>
          <p:nvPr/>
        </p:nvCxnSpPr>
        <p:spPr>
          <a:xfrm>
            <a:off x="1135866" y="4416552"/>
            <a:ext cx="0" cy="4383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3A79E55-68DF-4A63-A375-F7A412835A71}"/>
              </a:ext>
            </a:extLst>
          </p:cNvPr>
          <p:cNvSpPr/>
          <p:nvPr/>
        </p:nvSpPr>
        <p:spPr>
          <a:xfrm rot="16200000">
            <a:off x="758934" y="4775127"/>
            <a:ext cx="708963" cy="864042"/>
          </a:xfrm>
          <a:prstGeom prst="arc">
            <a:avLst>
              <a:gd name="adj1" fmla="val 10588958"/>
              <a:gd name="adj2" fmla="val 185286"/>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34CB525-A8A6-4BD2-AD51-A4D441685C2B}"/>
              </a:ext>
            </a:extLst>
          </p:cNvPr>
          <p:cNvCxnSpPr>
            <a:cxnSpLocks/>
          </p:cNvCxnSpPr>
          <p:nvPr/>
        </p:nvCxnSpPr>
        <p:spPr>
          <a:xfrm>
            <a:off x="1135866" y="5554980"/>
            <a:ext cx="0" cy="2460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1E29838-DEE7-4F2C-B640-012F3585CADA}"/>
              </a:ext>
            </a:extLst>
          </p:cNvPr>
          <p:cNvSpPr txBox="1"/>
          <p:nvPr/>
        </p:nvSpPr>
        <p:spPr>
          <a:xfrm>
            <a:off x="6303867" y="1022722"/>
            <a:ext cx="5149488" cy="830997"/>
          </a:xfrm>
          <a:prstGeom prst="rect">
            <a:avLst/>
          </a:prstGeom>
          <a:noFill/>
        </p:spPr>
        <p:txBody>
          <a:bodyPr wrap="square">
            <a:spAutoFit/>
          </a:bodyPr>
          <a:lstStyle/>
          <a:p>
            <a:pPr algn="ctr"/>
            <a:r>
              <a:rPr lang="en-US" sz="2400" dirty="0"/>
              <a:t>Let's review how execution flows in the case where </a:t>
            </a:r>
            <a:r>
              <a:rPr lang="en-US" sz="2400" dirty="0">
                <a:solidFill>
                  <a:srgbClr val="00B050"/>
                </a:solidFill>
              </a:rPr>
              <a:t>no exception is generated</a:t>
            </a:r>
            <a:r>
              <a:rPr lang="en-US" sz="2400" dirty="0"/>
              <a:t>.</a:t>
            </a:r>
          </a:p>
        </p:txBody>
      </p:sp>
      <p:sp>
        <p:nvSpPr>
          <p:cNvPr id="31" name="Rectangle 30">
            <a:extLst>
              <a:ext uri="{FF2B5EF4-FFF2-40B4-BE49-F238E27FC236}">
                <a16:creationId xmlns:a16="http://schemas.microsoft.com/office/drawing/2014/main" id="{9E7B80EA-568F-4CEC-B112-D11596746BF1}"/>
              </a:ext>
            </a:extLst>
          </p:cNvPr>
          <p:cNvSpPr/>
          <p:nvPr/>
        </p:nvSpPr>
        <p:spPr>
          <a:xfrm>
            <a:off x="6680133" y="2129900"/>
            <a:ext cx="4357213" cy="444416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r>
              <a:rPr lang="en-US" dirty="0">
                <a:solidFill>
                  <a:schemeClr val="tx1"/>
                </a:solidFill>
                <a:latin typeface="Consolas" panose="020B0609020204030204" pitchFamily="49" charset="0"/>
              </a:rPr>
              <a:t>  do_thing0();</a:t>
            </a:r>
          </a:p>
          <a:p>
            <a:r>
              <a:rPr lang="en-US" dirty="0">
                <a:solidFill>
                  <a:srgbClr val="0070C0"/>
                </a:solidFill>
                <a:latin typeface="Consolas" panose="020B0609020204030204" pitchFamily="49" charset="0"/>
              </a:rPr>
              <a:t>  try {</a:t>
            </a:r>
          </a:p>
          <a:p>
            <a:r>
              <a:rPr lang="en-US" dirty="0">
                <a:solidFill>
                  <a:srgbClr val="0070C0"/>
                </a:solidFill>
                <a:latin typeface="Consolas" panose="020B0609020204030204" pitchFamily="49" charset="0"/>
              </a:rPr>
              <a:t>    do_thing1();</a:t>
            </a:r>
          </a:p>
          <a:p>
            <a:r>
              <a:rPr lang="en-US" dirty="0">
                <a:solidFill>
                  <a:srgbClr val="0070C0"/>
                </a:solidFill>
                <a:latin typeface="Consolas" panose="020B0609020204030204" pitchFamily="49" charset="0"/>
              </a:rPr>
              <a:t>    do_thing2();</a:t>
            </a:r>
          </a:p>
          <a:p>
            <a:r>
              <a:rPr lang="en-US" dirty="0">
                <a:solidFill>
                  <a:srgbClr val="0070C0"/>
                </a:solidFill>
                <a:latin typeface="Consolas" panose="020B0609020204030204" pitchFamily="49" charset="0"/>
              </a:rPr>
              <a:t>    do_thing3();</a:t>
            </a:r>
          </a:p>
          <a:p>
            <a:r>
              <a:rPr lang="en-US" dirty="0">
                <a:solidFill>
                  <a:srgbClr val="0070C0"/>
                </a:solidFill>
                <a:latin typeface="Consolas" panose="020B0609020204030204" pitchFamily="49" charset="0"/>
              </a:rPr>
              <a:t>  }</a:t>
            </a:r>
            <a:endParaRPr lang="en-US"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  catch (Exception &amp;e) {</a:t>
            </a:r>
          </a:p>
          <a:p>
            <a:r>
              <a:rPr lang="en-US" dirty="0">
                <a:solidFill>
                  <a:srgbClr val="7030A0"/>
                </a:solidFill>
                <a:latin typeface="Consolas" panose="020B0609020204030204" pitchFamily="49" charset="0"/>
              </a:rPr>
              <a:t>    deal_with_issue1(e);</a:t>
            </a:r>
          </a:p>
          <a:p>
            <a:r>
              <a:rPr lang="en-US" dirty="0">
                <a:solidFill>
                  <a:srgbClr val="7030A0"/>
                </a:solidFill>
                <a:latin typeface="Consolas" panose="020B0609020204030204" pitchFamily="49" charset="0"/>
              </a:rPr>
              <a:t>    return;</a:t>
            </a:r>
          </a:p>
          <a:p>
            <a:r>
              <a:rPr lang="en-US" dirty="0">
                <a:solidFill>
                  <a:srgbClr val="7030A0"/>
                </a:solidFill>
                <a:latin typeface="Consolas" panose="020B0609020204030204" pitchFamily="49" charset="0"/>
              </a:rPr>
              <a:t>  }</a:t>
            </a:r>
          </a:p>
          <a:p>
            <a:r>
              <a:rPr lang="en-US" dirty="0">
                <a:solidFill>
                  <a:srgbClr val="00B0F0"/>
                </a:solidFill>
                <a:latin typeface="Consolas" panose="020B0609020204030204" pitchFamily="49" charset="0"/>
              </a:rPr>
              <a:t> finally {</a:t>
            </a:r>
          </a:p>
          <a:p>
            <a:r>
              <a:rPr lang="en-US" dirty="0">
                <a:solidFill>
                  <a:srgbClr val="00B0F0"/>
                </a:solidFill>
                <a:latin typeface="Consolas" panose="020B0609020204030204" pitchFamily="49" charset="0"/>
              </a:rPr>
              <a:t>   do_final_thing1();</a:t>
            </a:r>
          </a:p>
          <a:p>
            <a:r>
              <a:rPr lang="en-US" dirty="0">
                <a:solidFill>
                  <a:srgbClr val="00B0F0"/>
                </a:solidFill>
                <a:latin typeface="Consolas" panose="020B0609020204030204" pitchFamily="49" charset="0"/>
              </a:rPr>
              <a:t> }</a:t>
            </a:r>
            <a:endParaRPr lang="en-US" dirty="0">
              <a:solidFill>
                <a:srgbClr val="7030A0"/>
              </a:solidFill>
              <a:latin typeface="Consolas" panose="020B0609020204030204" pitchFamily="49" charset="0"/>
            </a:endParaRPr>
          </a:p>
          <a:p>
            <a:r>
              <a:rPr lang="en-US" dirty="0">
                <a:solidFill>
                  <a:schemeClr val="tx1"/>
                </a:solidFill>
                <a:latin typeface="Consolas" panose="020B0609020204030204" pitchFamily="49" charset="0"/>
              </a:rPr>
              <a:t> do_post_thing1();</a:t>
            </a:r>
          </a:p>
          <a:p>
            <a:r>
              <a:rPr lang="en-US" dirty="0">
                <a:solidFill>
                  <a:schemeClr val="tx1"/>
                </a:solidFill>
                <a:latin typeface="Consolas" panose="020B0609020204030204" pitchFamily="49" charset="0"/>
              </a:rPr>
              <a:t>}</a:t>
            </a:r>
          </a:p>
        </p:txBody>
      </p:sp>
      <p:sp>
        <p:nvSpPr>
          <p:cNvPr id="32" name="TextBox 31">
            <a:extLst>
              <a:ext uri="{FF2B5EF4-FFF2-40B4-BE49-F238E27FC236}">
                <a16:creationId xmlns:a16="http://schemas.microsoft.com/office/drawing/2014/main" id="{78B38C62-4E74-4FAC-BA78-AD1F79A1EBDC}"/>
              </a:ext>
            </a:extLst>
          </p:cNvPr>
          <p:cNvSpPr txBox="1"/>
          <p:nvPr/>
        </p:nvSpPr>
        <p:spPr>
          <a:xfrm>
            <a:off x="9725190" y="543250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34" name="Straight Arrow Connector 33">
            <a:extLst>
              <a:ext uri="{FF2B5EF4-FFF2-40B4-BE49-F238E27FC236}">
                <a16:creationId xmlns:a16="http://schemas.microsoft.com/office/drawing/2014/main" id="{192BDE05-1718-4F97-9212-DF9CC5272EDB}"/>
              </a:ext>
            </a:extLst>
          </p:cNvPr>
          <p:cNvCxnSpPr>
            <a:cxnSpLocks/>
          </p:cNvCxnSpPr>
          <p:nvPr/>
        </p:nvCxnSpPr>
        <p:spPr>
          <a:xfrm>
            <a:off x="7197686" y="3043668"/>
            <a:ext cx="0" cy="7419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A2DCE61-1140-4E4D-A79D-5C26BFBADCE2}"/>
              </a:ext>
            </a:extLst>
          </p:cNvPr>
          <p:cNvCxnSpPr>
            <a:cxnSpLocks/>
          </p:cNvCxnSpPr>
          <p:nvPr/>
        </p:nvCxnSpPr>
        <p:spPr>
          <a:xfrm>
            <a:off x="6946675" y="2466078"/>
            <a:ext cx="0" cy="2393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7BA4DB66-5364-40E4-846A-B1B0355B827A}"/>
              </a:ext>
            </a:extLst>
          </p:cNvPr>
          <p:cNvSpPr/>
          <p:nvPr/>
        </p:nvSpPr>
        <p:spPr>
          <a:xfrm rot="11604880">
            <a:off x="6947887" y="2449197"/>
            <a:ext cx="516367" cy="625115"/>
          </a:xfrm>
          <a:prstGeom prst="arc">
            <a:avLst>
              <a:gd name="adj1" fmla="val 15890854"/>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F776433C-9BB6-4EB1-BBD1-61887BDEE31E}"/>
              </a:ext>
            </a:extLst>
          </p:cNvPr>
          <p:cNvSpPr/>
          <p:nvPr/>
        </p:nvSpPr>
        <p:spPr>
          <a:xfrm rot="16200000">
            <a:off x="6297749" y="4171435"/>
            <a:ext cx="1697008" cy="896328"/>
          </a:xfrm>
          <a:prstGeom prst="arc">
            <a:avLst>
              <a:gd name="adj1" fmla="val 10936334"/>
              <a:gd name="adj2" fmla="val 0"/>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386A68F0-C9C4-4FC9-A6F5-52D99406E4F8}"/>
              </a:ext>
            </a:extLst>
          </p:cNvPr>
          <p:cNvCxnSpPr>
            <a:cxnSpLocks/>
          </p:cNvCxnSpPr>
          <p:nvPr/>
        </p:nvCxnSpPr>
        <p:spPr>
          <a:xfrm>
            <a:off x="7102829" y="5470275"/>
            <a:ext cx="0" cy="2460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0DBD8D93-E3EE-4E13-83D4-18631F4E35DE}"/>
              </a:ext>
            </a:extLst>
          </p:cNvPr>
          <p:cNvSpPr/>
          <p:nvPr/>
        </p:nvSpPr>
        <p:spPr>
          <a:xfrm rot="16200000">
            <a:off x="278366" y="6190201"/>
            <a:ext cx="1481202" cy="702807"/>
          </a:xfrm>
          <a:prstGeom prst="arc">
            <a:avLst>
              <a:gd name="adj1" fmla="val 16262186"/>
              <a:gd name="adj2" fmla="val 467646"/>
            </a:avLst>
          </a:prstGeom>
          <a:ln w="28575">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5695BD31-D4B9-4012-8790-7A793288E979}"/>
              </a:ext>
            </a:extLst>
          </p:cNvPr>
          <p:cNvSpPr/>
          <p:nvPr/>
        </p:nvSpPr>
        <p:spPr>
          <a:xfrm rot="16200000">
            <a:off x="6770540" y="5779948"/>
            <a:ext cx="689265" cy="561964"/>
          </a:xfrm>
          <a:prstGeom prst="arc">
            <a:avLst>
              <a:gd name="adj1" fmla="val 16264419"/>
              <a:gd name="adj2" fmla="val 185286"/>
            </a:avLst>
          </a:prstGeom>
          <a:ln w="28575">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cxnSp>
        <p:nvCxnSpPr>
          <p:cNvPr id="27" name="Straight Arrow Connector 26">
            <a:extLst>
              <a:ext uri="{FF2B5EF4-FFF2-40B4-BE49-F238E27FC236}">
                <a16:creationId xmlns:a16="http://schemas.microsoft.com/office/drawing/2014/main" id="{472B3382-00A8-465A-B684-E4499840BCD3}"/>
              </a:ext>
            </a:extLst>
          </p:cNvPr>
          <p:cNvCxnSpPr>
            <a:cxnSpLocks/>
          </p:cNvCxnSpPr>
          <p:nvPr/>
        </p:nvCxnSpPr>
        <p:spPr>
          <a:xfrm>
            <a:off x="6836129" y="6013200"/>
            <a:ext cx="0" cy="2460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Speech Bubble: Rectangle with Corners Rounded 27">
            <a:extLst>
              <a:ext uri="{FF2B5EF4-FFF2-40B4-BE49-F238E27FC236}">
                <a16:creationId xmlns:a16="http://schemas.microsoft.com/office/drawing/2014/main" id="{BCA8DAA4-C721-4B56-9B03-4B7FE2C2BCD5}"/>
              </a:ext>
            </a:extLst>
          </p:cNvPr>
          <p:cNvSpPr/>
          <p:nvPr/>
        </p:nvSpPr>
        <p:spPr>
          <a:xfrm>
            <a:off x="4758193" y="4217694"/>
            <a:ext cx="2932333" cy="1053363"/>
          </a:xfrm>
          <a:prstGeom prst="wedgeRoundRectCallout">
            <a:avLst>
              <a:gd name="adj1" fmla="val -140609"/>
              <a:gd name="adj2" fmla="val 90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return statement in a catch will immediately exit the catch block...</a:t>
            </a:r>
          </a:p>
        </p:txBody>
      </p:sp>
      <p:sp>
        <p:nvSpPr>
          <p:cNvPr id="29" name="Speech Bubble: Rectangle with Corners Rounded 28">
            <a:extLst>
              <a:ext uri="{FF2B5EF4-FFF2-40B4-BE49-F238E27FC236}">
                <a16:creationId xmlns:a16="http://schemas.microsoft.com/office/drawing/2014/main" id="{2A940407-86A4-4182-A8A2-8D109A8BE517}"/>
              </a:ext>
            </a:extLst>
          </p:cNvPr>
          <p:cNvSpPr/>
          <p:nvPr/>
        </p:nvSpPr>
        <p:spPr>
          <a:xfrm>
            <a:off x="4332413" y="5682658"/>
            <a:ext cx="2401226" cy="867818"/>
          </a:xfrm>
          <a:prstGeom prst="wedgeRoundRectCallout">
            <a:avLst>
              <a:gd name="adj1" fmla="val -86078"/>
              <a:gd name="adj2" fmla="val -555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we still ALWAYS run the finally block!</a:t>
            </a:r>
          </a:p>
        </p:txBody>
      </p:sp>
      <p:sp>
        <p:nvSpPr>
          <p:cNvPr id="40" name="Speech Bubble: Rectangle with Corners Rounded 39">
            <a:extLst>
              <a:ext uri="{FF2B5EF4-FFF2-40B4-BE49-F238E27FC236}">
                <a16:creationId xmlns:a16="http://schemas.microsoft.com/office/drawing/2014/main" id="{7FAFC8E2-CEAB-4949-93B4-6649197A918D}"/>
              </a:ext>
            </a:extLst>
          </p:cNvPr>
          <p:cNvSpPr/>
          <p:nvPr/>
        </p:nvSpPr>
        <p:spPr>
          <a:xfrm>
            <a:off x="3801305" y="5207148"/>
            <a:ext cx="4235045" cy="1053363"/>
          </a:xfrm>
          <a:prstGeom prst="wedgeRoundRectCallout">
            <a:avLst>
              <a:gd name="adj1" fmla="val -112787"/>
              <a:gd name="adj2" fmla="val 85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since the catch block returned – the function then immediately exits (with the returned value).</a:t>
            </a:r>
          </a:p>
        </p:txBody>
      </p:sp>
    </p:spTree>
    <p:extLst>
      <p:ext uri="{BB962C8B-B14F-4D97-AF65-F5344CB8AC3E}">
        <p14:creationId xmlns:p14="http://schemas.microsoft.com/office/powerpoint/2010/main" val="197718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up)">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down)">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3.33333E-6 -1.11111E-6 L 0.07903 -0.14097 " pathEditMode="relative" rAng="0" ptsTypes="AA">
                                      <p:cBhvr>
                                        <p:cTn id="79" dur="2000" fill="hold"/>
                                        <p:tgtEl>
                                          <p:spTgt spid="40"/>
                                        </p:tgtEl>
                                        <p:attrNameLst>
                                          <p:attrName>ppt_x</p:attrName>
                                          <p:attrName>ppt_y</p:attrName>
                                        </p:attrNameLst>
                                      </p:cBhvr>
                                      <p:rCtr x="3945" y="-7060"/>
                                    </p:animMotion>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up)">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wipe(up)">
                                      <p:cBhvr>
                                        <p:cTn id="101" dur="500"/>
                                        <p:tgtEl>
                                          <p:spTgt spid="3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up)">
                                      <p:cBhvr>
                                        <p:cTn id="106" dur="500"/>
                                        <p:tgtEl>
                                          <p:spTgt spid="3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up)">
                                      <p:cBhvr>
                                        <p:cTn id="111" dur="500"/>
                                        <p:tgtEl>
                                          <p:spTgt spid="3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wipe(up)">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wipe(up)">
                                      <p:cBhvr>
                                        <p:cTn id="121" dur="500"/>
                                        <p:tgtEl>
                                          <p:spTgt spid="39"/>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up)">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up)">
                                      <p:cBhvr>
                                        <p:cTn id="1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animBg="1"/>
      <p:bldP spid="2" grpId="0" animBg="1"/>
      <p:bldP spid="2" grpId="1" animBg="1"/>
      <p:bldP spid="14" grpId="0" animBg="1"/>
      <p:bldP spid="15" grpId="0" animBg="1"/>
      <p:bldP spid="23" grpId="0" animBg="1"/>
      <p:bldP spid="30" grpId="0"/>
      <p:bldP spid="31" grpId="0" animBg="1"/>
      <p:bldP spid="36" grpId="0" animBg="1"/>
      <p:bldP spid="37" grpId="0" animBg="1"/>
      <p:bldP spid="45" grpId="0" animBg="1"/>
      <p:bldP spid="26" grpId="0" animBg="1"/>
      <p:bldP spid="28" grpId="0" animBg="1"/>
      <p:bldP spid="28" grpId="1" animBg="1"/>
      <p:bldP spid="29" grpId="0" animBg="1"/>
      <p:bldP spid="29" grpId="1" animBg="1"/>
      <p:bldP spid="40" grpId="0" animBg="1"/>
      <p:bldP spid="40" grpId="1" animBg="1"/>
      <p:bldP spid="40"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8988314" cy="646331"/>
          </a:xfrm>
          <a:prstGeom prst="rect">
            <a:avLst/>
          </a:prstGeom>
          <a:noFill/>
        </p:spPr>
        <p:txBody>
          <a:bodyPr wrap="square">
            <a:spAutoFit/>
          </a:bodyPr>
          <a:lstStyle/>
          <a:p>
            <a:pPr algn="ctr"/>
            <a:r>
              <a:rPr lang="en-US" sz="3600" dirty="0"/>
              <a:t>Exception Handling Challenge</a:t>
            </a:r>
          </a:p>
        </p:txBody>
      </p:sp>
      <p:sp>
        <p:nvSpPr>
          <p:cNvPr id="32" name="TextBox 31">
            <a:extLst>
              <a:ext uri="{FF2B5EF4-FFF2-40B4-BE49-F238E27FC236}">
                <a16:creationId xmlns:a16="http://schemas.microsoft.com/office/drawing/2014/main" id="{78B38C62-4E74-4FAC-BA78-AD1F79A1EBDC}"/>
              </a:ext>
            </a:extLst>
          </p:cNvPr>
          <p:cNvSpPr txBox="1"/>
          <p:nvPr/>
        </p:nvSpPr>
        <p:spPr>
          <a:xfrm>
            <a:off x="9725190" y="5432509"/>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28" name="TextBox 27">
            <a:extLst>
              <a:ext uri="{FF2B5EF4-FFF2-40B4-BE49-F238E27FC236}">
                <a16:creationId xmlns:a16="http://schemas.microsoft.com/office/drawing/2014/main" id="{731A1B9A-B50A-4B06-B386-D7DC45999DFF}"/>
              </a:ext>
            </a:extLst>
          </p:cNvPr>
          <p:cNvSpPr txBox="1"/>
          <p:nvPr/>
        </p:nvSpPr>
        <p:spPr>
          <a:xfrm>
            <a:off x="1218614" y="1397675"/>
            <a:ext cx="3428414"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String </a:t>
            </a:r>
            <a:r>
              <a:rPr lang="en-US" dirty="0" err="1">
                <a:latin typeface="Consolas" panose="020B0609020204030204" pitchFamily="49" charset="0"/>
              </a:rPr>
              <a:t>whatsForDinner</a:t>
            </a:r>
            <a:r>
              <a:rPr lang="en-US" dirty="0">
                <a:latin typeface="Consolas" panose="020B0609020204030204" pitchFamily="49" charset="0"/>
              </a:rPr>
              <a:t>() {</a:t>
            </a:r>
          </a:p>
          <a:p>
            <a:r>
              <a:rPr lang="en-US" dirty="0">
                <a:latin typeface="Consolas" panose="020B0609020204030204" pitchFamily="49" charset="0"/>
              </a:rPr>
              <a:t>  try {</a:t>
            </a:r>
          </a:p>
          <a:p>
            <a:r>
              <a:rPr lang="en-US" dirty="0">
                <a:latin typeface="Consolas" panose="020B0609020204030204" pitchFamily="49" charset="0"/>
              </a:rPr>
              <a:t>    return </a:t>
            </a:r>
            <a:r>
              <a:rPr lang="en-US" dirty="0">
                <a:solidFill>
                  <a:srgbClr val="00B050"/>
                </a:solidFill>
                <a:latin typeface="Consolas" panose="020B0609020204030204" pitchFamily="49" charset="0"/>
              </a:rPr>
              <a:t>"tacos"</a:t>
            </a:r>
            <a:r>
              <a:rPr lang="en-US" dirty="0">
                <a:latin typeface="Consolas" panose="020B0609020204030204" pitchFamily="49" charset="0"/>
              </a:rPr>
              <a:t>;</a:t>
            </a:r>
          </a:p>
          <a:p>
            <a:r>
              <a:rPr lang="en-US" dirty="0">
                <a:latin typeface="Consolas" panose="020B0609020204030204" pitchFamily="49" charset="0"/>
              </a:rPr>
              <a:t>  } finally {   </a:t>
            </a:r>
          </a:p>
          <a:p>
            <a:r>
              <a:rPr lang="en-US" dirty="0">
                <a:latin typeface="Consolas" panose="020B0609020204030204" pitchFamily="49" charset="0"/>
              </a:rPr>
              <a:t>    return </a:t>
            </a:r>
            <a:r>
              <a:rPr lang="en-US" dirty="0">
                <a:solidFill>
                  <a:srgbClr val="FF0000"/>
                </a:solidFill>
                <a:latin typeface="Consolas" panose="020B0609020204030204" pitchFamily="49" charset="0"/>
              </a:rPr>
              <a:t>"burritos"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pic>
        <p:nvPicPr>
          <p:cNvPr id="29" name="Picture 28" descr="Shape&#10;&#10;Description automatically generated with low confidence">
            <a:extLst>
              <a:ext uri="{FF2B5EF4-FFF2-40B4-BE49-F238E27FC236}">
                <a16:creationId xmlns:a16="http://schemas.microsoft.com/office/drawing/2014/main" id="{1DEE4147-94FA-47C1-B5F0-D510C4677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183" y="68482"/>
            <a:ext cx="603149" cy="603149"/>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1A850C74-13C5-45B3-886E-16E9B3F118AE}"/>
              </a:ext>
            </a:extLst>
          </p:cNvPr>
          <p:cNvSpPr txBox="1"/>
          <p:nvPr/>
        </p:nvSpPr>
        <p:spPr>
          <a:xfrm>
            <a:off x="4941346" y="1634756"/>
            <a:ext cx="6096000" cy="461665"/>
          </a:xfrm>
          <a:prstGeom prst="rect">
            <a:avLst/>
          </a:prstGeom>
          <a:noFill/>
        </p:spPr>
        <p:txBody>
          <a:bodyPr wrap="square">
            <a:spAutoFit/>
          </a:bodyPr>
          <a:lstStyle/>
          <a:p>
            <a:pPr algn="ctr"/>
            <a:r>
              <a:rPr lang="en-US" sz="2400" dirty="0"/>
              <a:t>What does this Java function return 😂?</a:t>
            </a:r>
          </a:p>
        </p:txBody>
      </p:sp>
      <p:sp>
        <p:nvSpPr>
          <p:cNvPr id="40" name="Rectangle 39">
            <a:extLst>
              <a:ext uri="{FF2B5EF4-FFF2-40B4-BE49-F238E27FC236}">
                <a16:creationId xmlns:a16="http://schemas.microsoft.com/office/drawing/2014/main" id="{7596386D-E2EB-4D3C-A2EC-8C851AA0266E}"/>
              </a:ext>
            </a:extLst>
          </p:cNvPr>
          <p:cNvSpPr/>
          <p:nvPr/>
        </p:nvSpPr>
        <p:spPr>
          <a:xfrm>
            <a:off x="6057214" y="2319912"/>
            <a:ext cx="410334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2" name="Rectangle 41">
            <a:extLst>
              <a:ext uri="{FF2B5EF4-FFF2-40B4-BE49-F238E27FC236}">
                <a16:creationId xmlns:a16="http://schemas.microsoft.com/office/drawing/2014/main" id="{1144AC9C-A976-49BA-B71B-772C1B9D0842}"/>
              </a:ext>
            </a:extLst>
          </p:cNvPr>
          <p:cNvSpPr/>
          <p:nvPr/>
        </p:nvSpPr>
        <p:spPr>
          <a:xfrm>
            <a:off x="6056690" y="2326384"/>
            <a:ext cx="410487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A02DD3BA-D695-4CCD-A196-03CF08873CEB}"/>
              </a:ext>
            </a:extLst>
          </p:cNvPr>
          <p:cNvSpPr txBox="1"/>
          <p:nvPr/>
        </p:nvSpPr>
        <p:spPr>
          <a:xfrm>
            <a:off x="5005306" y="3047892"/>
            <a:ext cx="5968080" cy="830997"/>
          </a:xfrm>
          <a:prstGeom prst="rect">
            <a:avLst/>
          </a:prstGeom>
          <a:noFill/>
        </p:spPr>
        <p:txBody>
          <a:bodyPr wrap="square">
            <a:spAutoFit/>
          </a:bodyPr>
          <a:lstStyle/>
          <a:p>
            <a:pPr algn="ctr"/>
            <a:r>
              <a:rPr lang="en-US" sz="2400" dirty="0"/>
              <a:t>Answer: </a:t>
            </a:r>
            <a:r>
              <a:rPr lang="en-US" sz="2400" dirty="0">
                <a:solidFill>
                  <a:srgbClr val="FF0000"/>
                </a:solidFill>
              </a:rPr>
              <a:t>burritos</a:t>
            </a:r>
            <a:r>
              <a:rPr lang="en-US" sz="2400" dirty="0"/>
              <a:t> – the finally block </a:t>
            </a:r>
            <a:r>
              <a:rPr lang="en-US" sz="2400" i="1" dirty="0"/>
              <a:t>always</a:t>
            </a:r>
            <a:r>
              <a:rPr lang="en-US" sz="2400" dirty="0"/>
              <a:t> runs after the try-block </a:t>
            </a:r>
            <a:r>
              <a:rPr lang="en-US" sz="2400" i="1" dirty="0"/>
              <a:t>and </a:t>
            </a:r>
            <a:r>
              <a:rPr lang="en-US" sz="2400" dirty="0"/>
              <a:t>the catch-block!</a:t>
            </a:r>
          </a:p>
        </p:txBody>
      </p:sp>
      <p:sp>
        <p:nvSpPr>
          <p:cNvPr id="44" name="TextBox 43">
            <a:extLst>
              <a:ext uri="{FF2B5EF4-FFF2-40B4-BE49-F238E27FC236}">
                <a16:creationId xmlns:a16="http://schemas.microsoft.com/office/drawing/2014/main" id="{4EBE6E87-9CD8-42D0-ABF5-152314392F28}"/>
              </a:ext>
            </a:extLst>
          </p:cNvPr>
          <p:cNvSpPr txBox="1"/>
          <p:nvPr/>
        </p:nvSpPr>
        <p:spPr>
          <a:xfrm>
            <a:off x="5338827" y="3993481"/>
            <a:ext cx="5301038" cy="461665"/>
          </a:xfrm>
          <a:prstGeom prst="rect">
            <a:avLst/>
          </a:prstGeom>
          <a:noFill/>
        </p:spPr>
        <p:txBody>
          <a:bodyPr wrap="square">
            <a:spAutoFit/>
          </a:bodyPr>
          <a:lstStyle/>
          <a:p>
            <a:pPr algn="ctr"/>
            <a:r>
              <a:rPr lang="en-US" sz="2400" dirty="0"/>
              <a:t>(Even after a return statement!)</a:t>
            </a:r>
          </a:p>
        </p:txBody>
      </p:sp>
      <p:sp>
        <p:nvSpPr>
          <p:cNvPr id="46" name="TextBox 45">
            <a:extLst>
              <a:ext uri="{FF2B5EF4-FFF2-40B4-BE49-F238E27FC236}">
                <a16:creationId xmlns:a16="http://schemas.microsoft.com/office/drawing/2014/main" id="{2E05CA53-B80A-49BA-9FF9-8F0D07B5032E}"/>
              </a:ext>
            </a:extLst>
          </p:cNvPr>
          <p:cNvSpPr txBox="1"/>
          <p:nvPr/>
        </p:nvSpPr>
        <p:spPr>
          <a:xfrm>
            <a:off x="4672957" y="4702217"/>
            <a:ext cx="6632778" cy="830997"/>
          </a:xfrm>
          <a:prstGeom prst="rect">
            <a:avLst/>
          </a:prstGeom>
          <a:noFill/>
        </p:spPr>
        <p:txBody>
          <a:bodyPr wrap="square">
            <a:spAutoFit/>
          </a:bodyPr>
          <a:lstStyle/>
          <a:p>
            <a:pPr algn="ctr"/>
            <a:r>
              <a:rPr lang="en-US" sz="2400" dirty="0">
                <a:solidFill>
                  <a:srgbClr val="7030A0"/>
                </a:solidFill>
              </a:rPr>
              <a:t>Morale: </a:t>
            </a:r>
            <a:r>
              <a:rPr lang="en-US" sz="2400" dirty="0"/>
              <a:t>Be careful when using </a:t>
            </a:r>
            <a:r>
              <a:rPr lang="en-US" sz="2400" i="1" dirty="0"/>
              <a:t>finally</a:t>
            </a:r>
            <a:r>
              <a:rPr lang="en-US" sz="2400" dirty="0"/>
              <a:t> as it can </a:t>
            </a:r>
            <a:r>
              <a:rPr lang="en-US" sz="2400" dirty="0">
                <a:solidFill>
                  <a:srgbClr val="C00000"/>
                </a:solidFill>
              </a:rPr>
              <a:t>hide</a:t>
            </a:r>
            <a:r>
              <a:rPr lang="en-US" sz="2400" dirty="0"/>
              <a:t>  both </a:t>
            </a:r>
            <a:r>
              <a:rPr lang="en-US" sz="2400" dirty="0">
                <a:solidFill>
                  <a:srgbClr val="FF0000"/>
                </a:solidFill>
              </a:rPr>
              <a:t>thrown exceptions </a:t>
            </a:r>
            <a:r>
              <a:rPr lang="en-US" sz="2400" dirty="0"/>
              <a:t>and </a:t>
            </a:r>
            <a:r>
              <a:rPr lang="en-US" sz="2400" dirty="0">
                <a:solidFill>
                  <a:srgbClr val="FF0000"/>
                </a:solidFill>
              </a:rPr>
              <a:t>returned values</a:t>
            </a:r>
            <a:r>
              <a:rPr lang="en-US" sz="2400" dirty="0"/>
              <a:t>!</a:t>
            </a:r>
          </a:p>
        </p:txBody>
      </p:sp>
    </p:spTree>
    <p:extLst>
      <p:ext uri="{BB962C8B-B14F-4D97-AF65-F5344CB8AC3E}">
        <p14:creationId xmlns:p14="http://schemas.microsoft.com/office/powerpoint/2010/main" val="342886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90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p:bldP spid="40" grpId="0" animBg="1"/>
      <p:bldP spid="40" grpId="1" animBg="1"/>
      <p:bldP spid="42" grpId="0" animBg="1"/>
      <p:bldP spid="42" grpId="1" animBg="1"/>
      <p:bldP spid="43" grpId="0"/>
      <p:bldP spid="44" grpId="0"/>
      <p:bldP spid="4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Exceptions: Unforeseen Consequences</a:t>
            </a:r>
          </a:p>
        </p:txBody>
      </p:sp>
      <p:sp>
        <p:nvSpPr>
          <p:cNvPr id="55" name="TextBox 54">
            <a:extLst>
              <a:ext uri="{FF2B5EF4-FFF2-40B4-BE49-F238E27FC236}">
                <a16:creationId xmlns:a16="http://schemas.microsoft.com/office/drawing/2014/main" id="{2C7BB8A0-AAFD-45F2-92F4-4F3047A93CD2}"/>
              </a:ext>
            </a:extLst>
          </p:cNvPr>
          <p:cNvSpPr txBox="1"/>
          <p:nvPr/>
        </p:nvSpPr>
        <p:spPr>
          <a:xfrm>
            <a:off x="6728216" y="859985"/>
            <a:ext cx="4613095" cy="830997"/>
          </a:xfrm>
          <a:prstGeom prst="rect">
            <a:avLst/>
          </a:prstGeom>
          <a:noFill/>
        </p:spPr>
        <p:txBody>
          <a:bodyPr wrap="square">
            <a:spAutoFit/>
          </a:bodyPr>
          <a:lstStyle/>
          <a:p>
            <a:pPr algn="ctr"/>
            <a:r>
              <a:rPr lang="en-US" sz="2400" dirty="0"/>
              <a:t>Exceptions can create all sorts of bugs if not used correctly!</a:t>
            </a:r>
          </a:p>
        </p:txBody>
      </p:sp>
      <p:grpSp>
        <p:nvGrpSpPr>
          <p:cNvPr id="57" name="Group 56">
            <a:extLst>
              <a:ext uri="{FF2B5EF4-FFF2-40B4-BE49-F238E27FC236}">
                <a16:creationId xmlns:a16="http://schemas.microsoft.com/office/drawing/2014/main" id="{6C4EC834-BF2D-4429-8137-2002258AC505}"/>
              </a:ext>
            </a:extLst>
          </p:cNvPr>
          <p:cNvGrpSpPr/>
          <p:nvPr/>
        </p:nvGrpSpPr>
        <p:grpSpPr>
          <a:xfrm>
            <a:off x="6988516" y="2054304"/>
            <a:ext cx="4454529" cy="830997"/>
            <a:chOff x="1492412" y="6066601"/>
            <a:chExt cx="4454529" cy="830997"/>
          </a:xfrm>
        </p:grpSpPr>
        <p:sp>
          <p:nvSpPr>
            <p:cNvPr id="58" name="TextBox 57">
              <a:extLst>
                <a:ext uri="{FF2B5EF4-FFF2-40B4-BE49-F238E27FC236}">
                  <a16:creationId xmlns:a16="http://schemas.microsoft.com/office/drawing/2014/main" id="{7EBC3D97-80B5-4E40-A054-340F75643111}"/>
                </a:ext>
              </a:extLst>
            </p:cNvPr>
            <p:cNvSpPr txBox="1"/>
            <p:nvPr/>
          </p:nvSpPr>
          <p:spPr>
            <a:xfrm>
              <a:off x="1806793" y="6066601"/>
              <a:ext cx="4140148"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What's wrong with this C++ program?</a:t>
              </a:r>
            </a:p>
          </p:txBody>
        </p:sp>
        <p:pic>
          <p:nvPicPr>
            <p:cNvPr id="59" name="Picture 58" descr="Shape&#10;&#10;Description automatically generated with low confidence">
              <a:extLst>
                <a:ext uri="{FF2B5EF4-FFF2-40B4-BE49-F238E27FC236}">
                  <a16:creationId xmlns:a16="http://schemas.microsoft.com/office/drawing/2014/main" id="{BA65B9EC-9CEA-46C3-8AD6-D125B932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12" y="6133067"/>
              <a:ext cx="603149" cy="603149"/>
            </a:xfrm>
            <a:prstGeom prst="rect">
              <a:avLst/>
            </a:prstGeom>
            <a:ln>
              <a:noFill/>
            </a:ln>
            <a:effectLst>
              <a:outerShdw blurRad="292100" dist="139700" dir="2700000" algn="tl" rotWithShape="0">
                <a:srgbClr val="333333">
                  <a:alpha val="65000"/>
                </a:srgbClr>
              </a:outerShdw>
            </a:effectLst>
          </p:spPr>
        </p:pic>
      </p:grpSp>
      <p:grpSp>
        <p:nvGrpSpPr>
          <p:cNvPr id="60" name="Group 59">
            <a:extLst>
              <a:ext uri="{FF2B5EF4-FFF2-40B4-BE49-F238E27FC236}">
                <a16:creationId xmlns:a16="http://schemas.microsoft.com/office/drawing/2014/main" id="{22B27C9A-1CBC-4BC6-9BB2-A1648FE94306}"/>
              </a:ext>
            </a:extLst>
          </p:cNvPr>
          <p:cNvGrpSpPr/>
          <p:nvPr/>
        </p:nvGrpSpPr>
        <p:grpSpPr>
          <a:xfrm>
            <a:off x="286799" y="4439486"/>
            <a:ext cx="4357213" cy="2231268"/>
            <a:chOff x="643896" y="4029427"/>
            <a:chExt cx="4287896" cy="2231268"/>
          </a:xfrm>
        </p:grpSpPr>
        <p:sp>
          <p:nvSpPr>
            <p:cNvPr id="61" name="Rectangle 60">
              <a:extLst>
                <a:ext uri="{FF2B5EF4-FFF2-40B4-BE49-F238E27FC236}">
                  <a16:creationId xmlns:a16="http://schemas.microsoft.com/office/drawing/2014/main" id="{15466A19-890F-492B-A426-DEB5599441C9}"/>
                </a:ext>
              </a:extLst>
            </p:cNvPr>
            <p:cNvSpPr/>
            <p:nvPr/>
          </p:nvSpPr>
          <p:spPr>
            <a:xfrm>
              <a:off x="643896" y="4029427"/>
              <a:ext cx="4287896" cy="223126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62" name="TextBox 61">
              <a:extLst>
                <a:ext uri="{FF2B5EF4-FFF2-40B4-BE49-F238E27FC236}">
                  <a16:creationId xmlns:a16="http://schemas.microsoft.com/office/drawing/2014/main" id="{35EEA813-7C97-4D3F-B2CA-4F5829C17609}"/>
                </a:ext>
              </a:extLst>
            </p:cNvPr>
            <p:cNvSpPr txBox="1"/>
            <p:nvPr/>
          </p:nvSpPr>
          <p:spPr>
            <a:xfrm>
              <a:off x="926423" y="4272775"/>
              <a:ext cx="3766644" cy="923330"/>
            </a:xfrm>
            <a:prstGeom prst="rect">
              <a:avLst/>
            </a:prstGeom>
            <a:noFill/>
          </p:spPr>
          <p:txBody>
            <a:bodyPr wrap="square">
              <a:spAutoFit/>
            </a:bodyPr>
            <a:lstStyle/>
            <a:p>
              <a:r>
                <a:rPr lang="en-US" dirty="0">
                  <a:latin typeface="Consolas" panose="020B0609020204030204" pitchFamily="49" charset="0"/>
                </a:rPr>
                <a:t>try {</a:t>
              </a:r>
            </a:p>
            <a:p>
              <a:r>
                <a:rPr lang="en-US" dirty="0">
                  <a:latin typeface="Consolas" panose="020B0609020204030204" pitchFamily="49" charset="0"/>
                </a:rPr>
                <a:t>  g();</a:t>
              </a:r>
            </a:p>
            <a:p>
              <a:r>
                <a:rPr lang="en-US" dirty="0">
                  <a:latin typeface="Consolas" panose="020B0609020204030204" pitchFamily="49" charset="0"/>
                </a:rPr>
                <a:t>}</a:t>
              </a:r>
            </a:p>
          </p:txBody>
        </p:sp>
        <p:sp>
          <p:nvSpPr>
            <p:cNvPr id="63" name="TextBox 62">
              <a:extLst>
                <a:ext uri="{FF2B5EF4-FFF2-40B4-BE49-F238E27FC236}">
                  <a16:creationId xmlns:a16="http://schemas.microsoft.com/office/drawing/2014/main" id="{CDD9F6DA-4B84-49DC-9E17-B6F8E75176A3}"/>
                </a:ext>
              </a:extLst>
            </p:cNvPr>
            <p:cNvSpPr txBox="1"/>
            <p:nvPr/>
          </p:nvSpPr>
          <p:spPr>
            <a:xfrm>
              <a:off x="926422" y="5127703"/>
              <a:ext cx="3503081" cy="923330"/>
            </a:xfrm>
            <a:prstGeom prst="rect">
              <a:avLst/>
            </a:prstGeom>
            <a:noFill/>
          </p:spPr>
          <p:txBody>
            <a:bodyPr wrap="square">
              <a:spAutoFit/>
            </a:bodyPr>
            <a:lstStyle/>
            <a:p>
              <a:r>
                <a:rPr lang="en-US" dirty="0">
                  <a:latin typeface="Consolas" panose="020B0609020204030204" pitchFamily="49" charset="0"/>
                </a:rPr>
                <a:t>catch (Exception &amp;e) {</a:t>
              </a:r>
            </a:p>
            <a:p>
              <a:r>
                <a:rPr lang="en-US" dirty="0">
                  <a:latin typeface="Consolas" panose="020B0609020204030204" pitchFamily="49" charset="0"/>
                </a:rPr>
                <a:t>  </a:t>
              </a:r>
              <a:r>
                <a:rPr lang="en-US" dirty="0" err="1">
                  <a:latin typeface="Consolas" panose="020B0609020204030204" pitchFamily="49" charset="0"/>
                </a:rPr>
                <a:t>deal_with_issue</a:t>
              </a:r>
              <a:r>
                <a:rPr lang="en-US" dirty="0">
                  <a:latin typeface="Consolas" panose="020B0609020204030204" pitchFamily="49" charset="0"/>
                </a:rPr>
                <a:t>(e);</a:t>
              </a:r>
            </a:p>
            <a:p>
              <a:r>
                <a:rPr lang="en-US" dirty="0">
                  <a:latin typeface="Consolas" panose="020B0609020204030204" pitchFamily="49" charset="0"/>
                </a:rPr>
                <a:t>}</a:t>
              </a:r>
            </a:p>
          </p:txBody>
        </p:sp>
      </p:grpSp>
      <p:grpSp>
        <p:nvGrpSpPr>
          <p:cNvPr id="64" name="Group 63">
            <a:extLst>
              <a:ext uri="{FF2B5EF4-FFF2-40B4-BE49-F238E27FC236}">
                <a16:creationId xmlns:a16="http://schemas.microsoft.com/office/drawing/2014/main" id="{ABA06624-20CC-46E7-B091-C85D470C7462}"/>
              </a:ext>
            </a:extLst>
          </p:cNvPr>
          <p:cNvGrpSpPr/>
          <p:nvPr/>
        </p:nvGrpSpPr>
        <p:grpSpPr>
          <a:xfrm>
            <a:off x="286799" y="860424"/>
            <a:ext cx="4406229" cy="1667374"/>
            <a:chOff x="6543189" y="4007858"/>
            <a:chExt cx="4406229" cy="1667374"/>
          </a:xfrm>
        </p:grpSpPr>
        <p:sp>
          <p:nvSpPr>
            <p:cNvPr id="65" name="Rectangle 64">
              <a:extLst>
                <a:ext uri="{FF2B5EF4-FFF2-40B4-BE49-F238E27FC236}">
                  <a16:creationId xmlns:a16="http://schemas.microsoft.com/office/drawing/2014/main" id="{C4EB36EE-63E4-47C7-8C31-2ADE6AB67B55}"/>
                </a:ext>
              </a:extLst>
            </p:cNvPr>
            <p:cNvSpPr/>
            <p:nvPr/>
          </p:nvSpPr>
          <p:spPr>
            <a:xfrm>
              <a:off x="6543189" y="4007858"/>
              <a:ext cx="4332792" cy="166737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66" name="TextBox 65">
              <a:extLst>
                <a:ext uri="{FF2B5EF4-FFF2-40B4-BE49-F238E27FC236}">
                  <a16:creationId xmlns:a16="http://schemas.microsoft.com/office/drawing/2014/main" id="{2A1689B6-C53C-403A-B5C8-EDA8CAD47689}"/>
                </a:ext>
              </a:extLst>
            </p:cNvPr>
            <p:cNvSpPr txBox="1"/>
            <p:nvPr/>
          </p:nvSpPr>
          <p:spPr>
            <a:xfrm>
              <a:off x="6782363" y="4018423"/>
              <a:ext cx="4167055" cy="646331"/>
            </a:xfrm>
            <a:prstGeom prst="rect">
              <a:avLst/>
            </a:prstGeom>
            <a:noFill/>
          </p:spPr>
          <p:txBody>
            <a:bodyPr wrap="square">
              <a:spAutoFit/>
            </a:bodyPr>
            <a:lstStyle/>
            <a:p>
              <a:endParaRPr lang="en-US" dirty="0">
                <a:latin typeface="Consolas" panose="020B0609020204030204" pitchFamily="49" charset="0"/>
              </a:endParaRPr>
            </a:p>
            <a:p>
              <a:r>
                <a:rPr lang="en-US" dirty="0">
                  <a:latin typeface="Consolas" panose="020B0609020204030204" pitchFamily="49" charset="0"/>
                </a:rPr>
                <a:t>// more code...</a:t>
              </a:r>
            </a:p>
          </p:txBody>
        </p:sp>
      </p:grpSp>
      <p:sp>
        <p:nvSpPr>
          <p:cNvPr id="67" name="Rectangle 66">
            <a:extLst>
              <a:ext uri="{FF2B5EF4-FFF2-40B4-BE49-F238E27FC236}">
                <a16:creationId xmlns:a16="http://schemas.microsoft.com/office/drawing/2014/main" id="{EDB57A4F-4934-4F2F-913C-7FE05C509FD1}"/>
              </a:ext>
            </a:extLst>
          </p:cNvPr>
          <p:cNvSpPr/>
          <p:nvPr/>
        </p:nvSpPr>
        <p:spPr>
          <a:xfrm>
            <a:off x="286799" y="2605790"/>
            <a:ext cx="4332791" cy="17304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r>
              <a:rPr lang="en-US" dirty="0">
                <a:solidFill>
                  <a:schemeClr val="tx1"/>
                </a:solidFill>
                <a:latin typeface="Consolas" panose="020B0609020204030204" pitchFamily="49" charset="0"/>
              </a:rPr>
              <a:t>  int * </a:t>
            </a:r>
            <a:r>
              <a:rPr lang="en-US" dirty="0" err="1">
                <a:solidFill>
                  <a:schemeClr val="tx1"/>
                </a:solidFill>
                <a:latin typeface="Consolas" panose="020B0609020204030204" pitchFamily="49" charset="0"/>
              </a:rPr>
              <a:t>arr</a:t>
            </a:r>
            <a:r>
              <a:rPr lang="en-US" dirty="0">
                <a:solidFill>
                  <a:schemeClr val="tx1"/>
                </a:solidFill>
                <a:latin typeface="Consolas" panose="020B0609020204030204" pitchFamily="49" charset="0"/>
              </a:rPr>
              <a:t> = new int[100];</a:t>
            </a:r>
          </a:p>
          <a:p>
            <a:r>
              <a:rPr lang="en-US" dirty="0">
                <a:solidFill>
                  <a:schemeClr val="tx1"/>
                </a:solidFill>
                <a:latin typeface="Consolas" panose="020B0609020204030204" pitchFamily="49" charset="0"/>
              </a:rPr>
              <a:t>  h();</a:t>
            </a:r>
          </a:p>
          <a:p>
            <a:r>
              <a:rPr lang="en-US" dirty="0">
                <a:solidFill>
                  <a:schemeClr val="tx1"/>
                </a:solidFill>
                <a:latin typeface="Consolas" panose="020B0609020204030204" pitchFamily="49" charset="0"/>
              </a:rPr>
              <a:t>  // code uses array here... </a:t>
            </a:r>
          </a:p>
          <a:p>
            <a:r>
              <a:rPr lang="en-US" dirty="0">
                <a:solidFill>
                  <a:schemeClr val="tx1"/>
                </a:solidFill>
                <a:latin typeface="Consolas" panose="020B0609020204030204" pitchFamily="49" charset="0"/>
              </a:rPr>
              <a:t>  delete [] </a:t>
            </a:r>
            <a:r>
              <a:rPr lang="en-US" dirty="0" err="1">
                <a:solidFill>
                  <a:schemeClr val="tx1"/>
                </a:solidFill>
                <a:latin typeface="Consolas" panose="020B0609020204030204" pitchFamily="49" charset="0"/>
              </a:rPr>
              <a:t>arr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p:txBody>
      </p:sp>
      <p:sp>
        <p:nvSpPr>
          <p:cNvPr id="78" name="TextBox 77">
            <a:extLst>
              <a:ext uri="{FF2B5EF4-FFF2-40B4-BE49-F238E27FC236}">
                <a16:creationId xmlns:a16="http://schemas.microsoft.com/office/drawing/2014/main" id="{9EA185C5-DD54-4241-8DBC-D4C260ED2A09}"/>
              </a:ext>
            </a:extLst>
          </p:cNvPr>
          <p:cNvSpPr txBox="1"/>
          <p:nvPr/>
        </p:nvSpPr>
        <p:spPr>
          <a:xfrm>
            <a:off x="4289968" y="1402613"/>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79" name="TextBox 78">
            <a:extLst>
              <a:ext uri="{FF2B5EF4-FFF2-40B4-BE49-F238E27FC236}">
                <a16:creationId xmlns:a16="http://schemas.microsoft.com/office/drawing/2014/main" id="{C44F9BAD-5BCE-4673-8F0B-A5B9D8B9D5F0}"/>
              </a:ext>
            </a:extLst>
          </p:cNvPr>
          <p:cNvSpPr txBox="1"/>
          <p:nvPr/>
        </p:nvSpPr>
        <p:spPr>
          <a:xfrm>
            <a:off x="3307433" y="5914440"/>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cxnSp>
        <p:nvCxnSpPr>
          <p:cNvPr id="82" name="Straight Arrow Connector 81">
            <a:extLst>
              <a:ext uri="{FF2B5EF4-FFF2-40B4-BE49-F238E27FC236}">
                <a16:creationId xmlns:a16="http://schemas.microsoft.com/office/drawing/2014/main" id="{C27A1422-69A6-45EE-B7A2-96B5E058BD13}"/>
              </a:ext>
            </a:extLst>
          </p:cNvPr>
          <p:cNvCxnSpPr/>
          <p:nvPr/>
        </p:nvCxnSpPr>
        <p:spPr>
          <a:xfrm>
            <a:off x="329996" y="48540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281DD73-D443-48B6-8833-8C749BF38901}"/>
              </a:ext>
            </a:extLst>
          </p:cNvPr>
          <p:cNvGrpSpPr/>
          <p:nvPr/>
        </p:nvGrpSpPr>
        <p:grpSpPr>
          <a:xfrm>
            <a:off x="284545" y="858904"/>
            <a:ext cx="4406229" cy="1667374"/>
            <a:chOff x="6543189" y="4007858"/>
            <a:chExt cx="4406229" cy="1667374"/>
          </a:xfrm>
        </p:grpSpPr>
        <p:sp>
          <p:nvSpPr>
            <p:cNvPr id="86" name="Rectangle 85">
              <a:extLst>
                <a:ext uri="{FF2B5EF4-FFF2-40B4-BE49-F238E27FC236}">
                  <a16:creationId xmlns:a16="http://schemas.microsoft.com/office/drawing/2014/main" id="{1A17A16A-FCA5-4F17-A6FB-763D287BFF46}"/>
                </a:ext>
              </a:extLst>
            </p:cNvPr>
            <p:cNvSpPr/>
            <p:nvPr/>
          </p:nvSpPr>
          <p:spPr>
            <a:xfrm>
              <a:off x="6543189" y="4007858"/>
              <a:ext cx="4332792" cy="166737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87" name="TextBox 86">
              <a:extLst>
                <a:ext uri="{FF2B5EF4-FFF2-40B4-BE49-F238E27FC236}">
                  <a16:creationId xmlns:a16="http://schemas.microsoft.com/office/drawing/2014/main" id="{3275423B-780C-47A8-9DAE-65664DA00E19}"/>
                </a:ext>
              </a:extLst>
            </p:cNvPr>
            <p:cNvSpPr txBox="1"/>
            <p:nvPr/>
          </p:nvSpPr>
          <p:spPr>
            <a:xfrm>
              <a:off x="6782363" y="4018423"/>
              <a:ext cx="4167055" cy="1384995"/>
            </a:xfrm>
            <a:prstGeom prst="rect">
              <a:avLst/>
            </a:prstGeom>
            <a:noFill/>
          </p:spPr>
          <p:txBody>
            <a:bodyPr wrap="square">
              <a:spAutoFit/>
            </a:bodyPr>
            <a:lstStyle/>
            <a:p>
              <a:endParaRPr lang="en-US" dirty="0">
                <a:latin typeface="Consolas" panose="020B0609020204030204" pitchFamily="49" charset="0"/>
              </a:endParaRP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a:t>
              </a:r>
              <a:r>
                <a:rPr lang="en-US" dirty="0" err="1">
                  <a:solidFill>
                    <a:schemeClr val="accent4">
                      <a:lumMod val="50000"/>
                    </a:schemeClr>
                  </a:solidFill>
                  <a:latin typeface="Consolas" panose="020B0609020204030204" pitchFamily="49" charset="0"/>
                </a:rPr>
                <a:t>deets</a:t>
              </a:r>
              <a:r>
                <a:rPr lang="en-US" dirty="0">
                  <a:solidFill>
                    <a:schemeClr val="accent4">
                      <a:lumMod val="50000"/>
                    </a:schemeClr>
                  </a:solidFill>
                  <a:latin typeface="Consolas" panose="020B0609020204030204" pitchFamily="49" charset="0"/>
                </a:rPr>
                <a:t>")</a:t>
              </a:r>
              <a:r>
                <a:rPr lang="en-US" dirty="0">
                  <a:solidFill>
                    <a:srgbClr val="C00000"/>
                  </a:solidFill>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do_other_stuff</a:t>
              </a:r>
              <a:r>
                <a:rPr lang="en-US" dirty="0">
                  <a:latin typeface="Consolas" panose="020B0609020204030204" pitchFamily="49" charset="0"/>
                </a:rPr>
                <a:t>();</a:t>
              </a:r>
            </a:p>
          </p:txBody>
        </p:sp>
      </p:grpSp>
      <p:cxnSp>
        <p:nvCxnSpPr>
          <p:cNvPr id="88" name="Straight Arrow Connector 87">
            <a:extLst>
              <a:ext uri="{FF2B5EF4-FFF2-40B4-BE49-F238E27FC236}">
                <a16:creationId xmlns:a16="http://schemas.microsoft.com/office/drawing/2014/main" id="{D553CE9E-EFFB-41C3-8BCB-47ED5CEB0DF6}"/>
              </a:ext>
            </a:extLst>
          </p:cNvPr>
          <p:cNvCxnSpPr/>
          <p:nvPr/>
        </p:nvCxnSpPr>
        <p:spPr>
          <a:xfrm>
            <a:off x="573892" y="51444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FE19FDA-8EF1-49E1-8952-0ACCCD4003AE}"/>
              </a:ext>
            </a:extLst>
          </p:cNvPr>
          <p:cNvCxnSpPr/>
          <p:nvPr/>
        </p:nvCxnSpPr>
        <p:spPr>
          <a:xfrm>
            <a:off x="45132" y="27851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7E7D9D2-4B08-46A5-B56A-94165501AFC6}"/>
              </a:ext>
            </a:extLst>
          </p:cNvPr>
          <p:cNvCxnSpPr/>
          <p:nvPr/>
        </p:nvCxnSpPr>
        <p:spPr>
          <a:xfrm>
            <a:off x="320948" y="30610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565820F-67C4-4EF0-9801-F15C6158C0B1}"/>
              </a:ext>
            </a:extLst>
          </p:cNvPr>
          <p:cNvGrpSpPr/>
          <p:nvPr/>
        </p:nvGrpSpPr>
        <p:grpSpPr>
          <a:xfrm>
            <a:off x="7346953" y="3432404"/>
            <a:ext cx="3435112" cy="405907"/>
            <a:chOff x="8279449" y="4075586"/>
            <a:chExt cx="3435112" cy="405907"/>
          </a:xfrm>
        </p:grpSpPr>
        <p:sp>
          <p:nvSpPr>
            <p:cNvPr id="94" name="Rectangle 93">
              <a:extLst>
                <a:ext uri="{FF2B5EF4-FFF2-40B4-BE49-F238E27FC236}">
                  <a16:creationId xmlns:a16="http://schemas.microsoft.com/office/drawing/2014/main" id="{8F0731AE-57BB-4375-80E8-02DD32AEC4D0}"/>
                </a:ext>
              </a:extLst>
            </p:cNvPr>
            <p:cNvSpPr/>
            <p:nvPr/>
          </p:nvSpPr>
          <p:spPr>
            <a:xfrm>
              <a:off x="8362074" y="4087147"/>
              <a:ext cx="3157378"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5" name="TextBox 94">
              <a:extLst>
                <a:ext uri="{FF2B5EF4-FFF2-40B4-BE49-F238E27FC236}">
                  <a16:creationId xmlns:a16="http://schemas.microsoft.com/office/drawing/2014/main" id="{7AF4D41C-9370-4E69-A72A-3CDA2D7761A2}"/>
                </a:ext>
              </a:extLst>
            </p:cNvPr>
            <p:cNvSpPr txBox="1"/>
            <p:nvPr/>
          </p:nvSpPr>
          <p:spPr>
            <a:xfrm>
              <a:off x="8279449" y="4075586"/>
              <a:ext cx="34351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prstClr val="white"/>
                  </a:solidFill>
                  <a:latin typeface="Consolas" panose="020B0609020204030204" pitchFamily="49" charset="0"/>
                </a:rPr>
                <a:t>{ 100 element int array }</a:t>
              </a:r>
              <a:endParaRPr kumimoji="0" lang="en-US" b="0" i="0" u="none" strike="noStrike" kern="1200" cap="none" spc="0" normalizeH="0" baseline="0" noProof="0" dirty="0">
                <a:ln>
                  <a:noFill/>
                </a:ln>
                <a:solidFill>
                  <a:prstClr val="white"/>
                </a:solidFill>
                <a:effectLst/>
                <a:uLnTx/>
                <a:uFillTx/>
                <a:latin typeface="Consolas" panose="020B0609020204030204" pitchFamily="49" charset="0"/>
              </a:endParaRPr>
            </a:p>
          </p:txBody>
        </p:sp>
      </p:grpSp>
      <p:grpSp>
        <p:nvGrpSpPr>
          <p:cNvPr id="96" name="Group 95">
            <a:extLst>
              <a:ext uri="{FF2B5EF4-FFF2-40B4-BE49-F238E27FC236}">
                <a16:creationId xmlns:a16="http://schemas.microsoft.com/office/drawing/2014/main" id="{488243B7-ED19-4A16-A12D-6B7C27C4B7A8}"/>
              </a:ext>
            </a:extLst>
          </p:cNvPr>
          <p:cNvGrpSpPr/>
          <p:nvPr/>
        </p:nvGrpSpPr>
        <p:grpSpPr>
          <a:xfrm>
            <a:off x="4659684" y="2690662"/>
            <a:ext cx="1078991" cy="412447"/>
            <a:chOff x="8238861" y="-745217"/>
            <a:chExt cx="457440" cy="412447"/>
          </a:xfrm>
        </p:grpSpPr>
        <p:sp>
          <p:nvSpPr>
            <p:cNvPr id="97" name="TextBox 96">
              <a:extLst>
                <a:ext uri="{FF2B5EF4-FFF2-40B4-BE49-F238E27FC236}">
                  <a16:creationId xmlns:a16="http://schemas.microsoft.com/office/drawing/2014/main" id="{BF928242-CE79-4813-8A66-2E9B26E63772}"/>
                </a:ext>
              </a:extLst>
            </p:cNvPr>
            <p:cNvSpPr txBox="1"/>
            <p:nvPr/>
          </p:nvSpPr>
          <p:spPr>
            <a:xfrm>
              <a:off x="8238861" y="-745217"/>
              <a:ext cx="2046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70C0"/>
                  </a:solidFill>
                  <a:effectLst/>
                  <a:uLnTx/>
                  <a:uFillTx/>
                  <a:latin typeface="Corbel" panose="020B0503020204020204"/>
                  <a:ea typeface="+mn-ea"/>
                  <a:cs typeface="+mn-cs"/>
                </a:rPr>
                <a:t>arr</a:t>
              </a:r>
              <a:endParaRPr kumimoji="0" lang="en-US" sz="2000" b="0" i="0" u="none" strike="noStrike" kern="1200" cap="none" spc="0" normalizeH="0" baseline="0" noProof="0" dirty="0">
                <a:ln>
                  <a:noFill/>
                </a:ln>
                <a:solidFill>
                  <a:srgbClr val="0070C0"/>
                </a:solidFill>
                <a:effectLst/>
                <a:uLnTx/>
                <a:uFillTx/>
                <a:latin typeface="Corbel" panose="020B0503020204020204"/>
                <a:ea typeface="+mn-ea"/>
                <a:cs typeface="+mn-cs"/>
              </a:endParaRPr>
            </a:p>
          </p:txBody>
        </p:sp>
        <p:sp>
          <p:nvSpPr>
            <p:cNvPr id="98" name="Rectangle 97">
              <a:extLst>
                <a:ext uri="{FF2B5EF4-FFF2-40B4-BE49-F238E27FC236}">
                  <a16:creationId xmlns:a16="http://schemas.microsoft.com/office/drawing/2014/main" id="{61509F9D-B374-4B62-B1ED-A13101528C44}"/>
                </a:ext>
              </a:extLst>
            </p:cNvPr>
            <p:cNvSpPr/>
            <p:nvPr/>
          </p:nvSpPr>
          <p:spPr>
            <a:xfrm>
              <a:off x="8418953"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99" name="Straight Arrow Connector 98">
            <a:extLst>
              <a:ext uri="{FF2B5EF4-FFF2-40B4-BE49-F238E27FC236}">
                <a16:creationId xmlns:a16="http://schemas.microsoft.com/office/drawing/2014/main" id="{37BE239E-CE3B-48D2-BB14-5F70E795E216}"/>
              </a:ext>
            </a:extLst>
          </p:cNvPr>
          <p:cNvCxnSpPr>
            <a:cxnSpLocks/>
          </p:cNvCxnSpPr>
          <p:nvPr/>
        </p:nvCxnSpPr>
        <p:spPr>
          <a:xfrm>
            <a:off x="5411576" y="2905936"/>
            <a:ext cx="1969037" cy="6792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8ECCAAE-B8B2-4E3C-A5FA-0A79446E89D7}"/>
              </a:ext>
            </a:extLst>
          </p:cNvPr>
          <p:cNvCxnSpPr/>
          <p:nvPr/>
        </p:nvCxnSpPr>
        <p:spPr>
          <a:xfrm>
            <a:off x="324386" y="33255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F5B144A-C8BB-4E34-995B-D6F9C16B8249}"/>
              </a:ext>
            </a:extLst>
          </p:cNvPr>
          <p:cNvCxnSpPr/>
          <p:nvPr/>
        </p:nvCxnSpPr>
        <p:spPr>
          <a:xfrm>
            <a:off x="54492" y="10072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6BF52FF-0F48-4531-9471-DE89964D2A73}"/>
              </a:ext>
            </a:extLst>
          </p:cNvPr>
          <p:cNvCxnSpPr/>
          <p:nvPr/>
        </p:nvCxnSpPr>
        <p:spPr>
          <a:xfrm>
            <a:off x="320948" y="13167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0E68546-9A46-4EF9-A7C9-5DE262777A48}"/>
              </a:ext>
            </a:extLst>
          </p:cNvPr>
          <p:cNvCxnSpPr/>
          <p:nvPr/>
        </p:nvCxnSpPr>
        <p:spPr>
          <a:xfrm>
            <a:off x="557062" y="16026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Speech Bubble: Rectangle with Corners Rounded 103">
            <a:extLst>
              <a:ext uri="{FF2B5EF4-FFF2-40B4-BE49-F238E27FC236}">
                <a16:creationId xmlns:a16="http://schemas.microsoft.com/office/drawing/2014/main" id="{D00B4D03-09FE-4CDA-B7E6-9C08CCBE5938}"/>
              </a:ext>
            </a:extLst>
          </p:cNvPr>
          <p:cNvSpPr/>
          <p:nvPr/>
        </p:nvSpPr>
        <p:spPr>
          <a:xfrm>
            <a:off x="4714280" y="1092426"/>
            <a:ext cx="2393725" cy="1200329"/>
          </a:xfrm>
          <a:prstGeom prst="wedgeRoundRectCallout">
            <a:avLst>
              <a:gd name="adj1" fmla="val -117967"/>
              <a:gd name="adj2" fmla="val 38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immediately terminates the </a:t>
            </a:r>
            <a:r>
              <a:rPr lang="en-US" sz="2000" dirty="0">
                <a:solidFill>
                  <a:srgbClr val="FFC9C9"/>
                </a:solidFill>
              </a:rPr>
              <a:t>h() </a:t>
            </a:r>
            <a:r>
              <a:rPr lang="en-US" sz="2000" dirty="0"/>
              <a:t>function...</a:t>
            </a:r>
          </a:p>
        </p:txBody>
      </p:sp>
      <p:sp>
        <p:nvSpPr>
          <p:cNvPr id="105" name="Speech Bubble: Rectangle with Corners Rounded 104">
            <a:extLst>
              <a:ext uri="{FF2B5EF4-FFF2-40B4-BE49-F238E27FC236}">
                <a16:creationId xmlns:a16="http://schemas.microsoft.com/office/drawing/2014/main" id="{1A4D7C3A-AEDD-4C77-88B4-A68FFFC0D09C}"/>
              </a:ext>
            </a:extLst>
          </p:cNvPr>
          <p:cNvSpPr/>
          <p:nvPr/>
        </p:nvSpPr>
        <p:spPr>
          <a:xfrm>
            <a:off x="5032829" y="3767229"/>
            <a:ext cx="2393725" cy="1200329"/>
          </a:xfrm>
          <a:prstGeom prst="wedgeRoundRectCallout">
            <a:avLst>
              <a:gd name="adj1" fmla="val -212178"/>
              <a:gd name="adj2" fmla="val -821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Then the exception terminates the </a:t>
            </a:r>
            <a:r>
              <a:rPr lang="en-US" sz="2000" dirty="0">
                <a:solidFill>
                  <a:srgbClr val="FFC9C9"/>
                </a:solidFill>
              </a:rPr>
              <a:t>g() </a:t>
            </a:r>
            <a:r>
              <a:rPr lang="en-US" sz="2000" dirty="0"/>
              <a:t>function here...</a:t>
            </a:r>
          </a:p>
        </p:txBody>
      </p:sp>
      <p:sp>
        <p:nvSpPr>
          <p:cNvPr id="106" name="Speech Bubble: Rectangle with Corners Rounded 105">
            <a:extLst>
              <a:ext uri="{FF2B5EF4-FFF2-40B4-BE49-F238E27FC236}">
                <a16:creationId xmlns:a16="http://schemas.microsoft.com/office/drawing/2014/main" id="{8CCF4767-215A-460C-BA90-4610E89D015F}"/>
              </a:ext>
            </a:extLst>
          </p:cNvPr>
          <p:cNvSpPr/>
          <p:nvPr/>
        </p:nvSpPr>
        <p:spPr>
          <a:xfrm>
            <a:off x="1899359" y="879923"/>
            <a:ext cx="2678251" cy="1200329"/>
          </a:xfrm>
          <a:prstGeom prst="wedgeRoundRectCallout">
            <a:avLst>
              <a:gd name="adj1" fmla="val -63362"/>
              <a:gd name="adj2" fmla="val 1215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as we discussed, all local variables go out of scope...</a:t>
            </a:r>
          </a:p>
        </p:txBody>
      </p:sp>
      <p:sp>
        <p:nvSpPr>
          <p:cNvPr id="107" name="Speech Bubble: Rectangle with Corners Rounded 106">
            <a:extLst>
              <a:ext uri="{FF2B5EF4-FFF2-40B4-BE49-F238E27FC236}">
                <a16:creationId xmlns:a16="http://schemas.microsoft.com/office/drawing/2014/main" id="{2AA6067F-E9A6-4E3E-B0EF-55B9FB9B5B7C}"/>
              </a:ext>
            </a:extLst>
          </p:cNvPr>
          <p:cNvSpPr/>
          <p:nvPr/>
        </p:nvSpPr>
        <p:spPr>
          <a:xfrm>
            <a:off x="2049032" y="5157015"/>
            <a:ext cx="3500235" cy="1384993"/>
          </a:xfrm>
          <a:prstGeom prst="wedgeRoundRectCallout">
            <a:avLst>
              <a:gd name="adj1" fmla="val -71831"/>
              <a:gd name="adj2" fmla="val -1304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the exception exits </a:t>
            </a:r>
            <a:r>
              <a:rPr lang="en-US" sz="2000" dirty="0">
                <a:solidFill>
                  <a:srgbClr val="FFC9C9"/>
                </a:solidFill>
              </a:rPr>
              <a:t>g() </a:t>
            </a:r>
            <a:r>
              <a:rPr lang="en-US" sz="2000" dirty="0"/>
              <a:t>before it can free its dynamically allocated memory!</a:t>
            </a:r>
          </a:p>
        </p:txBody>
      </p:sp>
      <p:sp>
        <p:nvSpPr>
          <p:cNvPr id="108" name="Speech Bubble: Rectangle with Corners Rounded 107">
            <a:extLst>
              <a:ext uri="{FF2B5EF4-FFF2-40B4-BE49-F238E27FC236}">
                <a16:creationId xmlns:a16="http://schemas.microsoft.com/office/drawing/2014/main" id="{707C7073-8171-4435-AC27-43722D9BBE5D}"/>
              </a:ext>
            </a:extLst>
          </p:cNvPr>
          <p:cNvSpPr/>
          <p:nvPr/>
        </p:nvSpPr>
        <p:spPr>
          <a:xfrm>
            <a:off x="9645952" y="4673241"/>
            <a:ext cx="2393725" cy="1200329"/>
          </a:xfrm>
          <a:prstGeom prst="wedgeRoundRectCallout">
            <a:avLst>
              <a:gd name="adj1" fmla="val -97344"/>
              <a:gd name="adj2" fmla="val -1270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results in a </a:t>
            </a:r>
            <a:r>
              <a:rPr lang="en-US" sz="2000" dirty="0">
                <a:solidFill>
                  <a:srgbClr val="FFC9C9"/>
                </a:solidFill>
              </a:rPr>
              <a:t>memory leak </a:t>
            </a:r>
            <a:r>
              <a:rPr lang="en-US" sz="2000" dirty="0"/>
              <a:t>for our </a:t>
            </a:r>
            <a:r>
              <a:rPr lang="en-US" sz="2000" dirty="0">
                <a:solidFill>
                  <a:srgbClr val="FFC9C9"/>
                </a:solidFill>
              </a:rPr>
              <a:t>dynamic array</a:t>
            </a:r>
            <a:r>
              <a:rPr lang="en-US" sz="2000" dirty="0"/>
              <a:t>!!!</a:t>
            </a:r>
          </a:p>
        </p:txBody>
      </p:sp>
      <p:sp>
        <p:nvSpPr>
          <p:cNvPr id="109" name="Speech Bubble: Rectangle with Corners Rounded 108">
            <a:extLst>
              <a:ext uri="{FF2B5EF4-FFF2-40B4-BE49-F238E27FC236}">
                <a16:creationId xmlns:a16="http://schemas.microsoft.com/office/drawing/2014/main" id="{CC051B9B-A284-4AC2-854A-9EDD0A17BD74}"/>
              </a:ext>
            </a:extLst>
          </p:cNvPr>
          <p:cNvSpPr/>
          <p:nvPr/>
        </p:nvSpPr>
        <p:spPr>
          <a:xfrm>
            <a:off x="3241736" y="50737"/>
            <a:ext cx="2209496" cy="625682"/>
          </a:xfrm>
          <a:prstGeom prst="wedgeRoundRectCallout">
            <a:avLst>
              <a:gd name="adj1" fmla="val -64619"/>
              <a:gd name="adj2" fmla="val 928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Here's what </a:t>
            </a:r>
            <a:r>
              <a:rPr lang="en-US" sz="2000" dirty="0">
                <a:solidFill>
                  <a:srgbClr val="FFC9C9"/>
                </a:solidFill>
              </a:rPr>
              <a:t>h() </a:t>
            </a:r>
            <a:r>
              <a:rPr lang="en-US" sz="2000" dirty="0"/>
              <a:t>looks like!</a:t>
            </a:r>
          </a:p>
        </p:txBody>
      </p:sp>
      <p:cxnSp>
        <p:nvCxnSpPr>
          <p:cNvPr id="111" name="Straight Arrow Connector 110">
            <a:extLst>
              <a:ext uri="{FF2B5EF4-FFF2-40B4-BE49-F238E27FC236}">
                <a16:creationId xmlns:a16="http://schemas.microsoft.com/office/drawing/2014/main" id="{87667E84-923E-4CA0-B8B9-6107221929D2}"/>
              </a:ext>
            </a:extLst>
          </p:cNvPr>
          <p:cNvCxnSpPr/>
          <p:nvPr/>
        </p:nvCxnSpPr>
        <p:spPr>
          <a:xfrm>
            <a:off x="366596" y="57188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9166BCF-E578-495A-B561-034514DF4F1A}"/>
              </a:ext>
            </a:extLst>
          </p:cNvPr>
          <p:cNvCxnSpPr/>
          <p:nvPr/>
        </p:nvCxnSpPr>
        <p:spPr>
          <a:xfrm>
            <a:off x="573892" y="599721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Speech Bubble: Rectangle with Corners Rounded 112">
            <a:extLst>
              <a:ext uri="{FF2B5EF4-FFF2-40B4-BE49-F238E27FC236}">
                <a16:creationId xmlns:a16="http://schemas.microsoft.com/office/drawing/2014/main" id="{1162F25D-428D-4674-8EFE-7C256838B88B}"/>
              </a:ext>
            </a:extLst>
          </p:cNvPr>
          <p:cNvSpPr/>
          <p:nvPr/>
        </p:nvSpPr>
        <p:spPr>
          <a:xfrm>
            <a:off x="5295829" y="5118701"/>
            <a:ext cx="3202284" cy="1200329"/>
          </a:xfrm>
          <a:prstGeom prst="wedgeRoundRectCallout">
            <a:avLst>
              <a:gd name="adj1" fmla="val -118604"/>
              <a:gd name="adj2" fmla="val 239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Even if we catch the exception, it won't address our memory leak!</a:t>
            </a:r>
          </a:p>
        </p:txBody>
      </p:sp>
      <p:sp>
        <p:nvSpPr>
          <p:cNvPr id="114" name="TextBox 113">
            <a:extLst>
              <a:ext uri="{FF2B5EF4-FFF2-40B4-BE49-F238E27FC236}">
                <a16:creationId xmlns:a16="http://schemas.microsoft.com/office/drawing/2014/main" id="{C263FAC2-768F-4AA5-BD85-DB38CCEE3178}"/>
              </a:ext>
            </a:extLst>
          </p:cNvPr>
          <p:cNvSpPr txBox="1"/>
          <p:nvPr/>
        </p:nvSpPr>
        <p:spPr>
          <a:xfrm>
            <a:off x="6728216" y="4083207"/>
            <a:ext cx="4613095" cy="1200329"/>
          </a:xfrm>
          <a:prstGeom prst="rect">
            <a:avLst/>
          </a:prstGeom>
          <a:noFill/>
        </p:spPr>
        <p:txBody>
          <a:bodyPr wrap="square">
            <a:spAutoFit/>
          </a:bodyPr>
          <a:lstStyle/>
          <a:p>
            <a:pPr algn="ctr"/>
            <a:r>
              <a:rPr lang="en-US" sz="2400" dirty="0"/>
              <a:t>So only use exceptions with languages that support </a:t>
            </a:r>
            <a:r>
              <a:rPr lang="en-US" sz="2400" dirty="0">
                <a:solidFill>
                  <a:srgbClr val="FF0000"/>
                </a:solidFill>
              </a:rPr>
              <a:t>automatic memory management</a:t>
            </a:r>
            <a:r>
              <a:rPr lang="en-US" sz="2400" dirty="0"/>
              <a:t>!</a:t>
            </a:r>
          </a:p>
        </p:txBody>
      </p:sp>
      <p:sp>
        <p:nvSpPr>
          <p:cNvPr id="115" name="TextBox 114">
            <a:extLst>
              <a:ext uri="{FF2B5EF4-FFF2-40B4-BE49-F238E27FC236}">
                <a16:creationId xmlns:a16="http://schemas.microsoft.com/office/drawing/2014/main" id="{906C476F-2070-4DB6-A426-40EACF50F2C7}"/>
              </a:ext>
            </a:extLst>
          </p:cNvPr>
          <p:cNvSpPr txBox="1"/>
          <p:nvPr/>
        </p:nvSpPr>
        <p:spPr>
          <a:xfrm>
            <a:off x="6728216" y="5406326"/>
            <a:ext cx="4613095" cy="1200329"/>
          </a:xfrm>
          <a:prstGeom prst="rect">
            <a:avLst/>
          </a:prstGeom>
          <a:noFill/>
        </p:spPr>
        <p:txBody>
          <a:bodyPr wrap="square">
            <a:spAutoFit/>
          </a:bodyPr>
          <a:lstStyle/>
          <a:p>
            <a:pPr algn="ctr"/>
            <a:r>
              <a:rPr lang="en-US" sz="2400" dirty="0"/>
              <a:t>And for languages like C++ you must use </a:t>
            </a:r>
            <a:r>
              <a:rPr lang="en-US" sz="2400" dirty="0">
                <a:solidFill>
                  <a:srgbClr val="00B050"/>
                </a:solidFill>
              </a:rPr>
              <a:t>smart pointers </a:t>
            </a:r>
            <a:r>
              <a:rPr lang="en-US" sz="2400" dirty="0"/>
              <a:t>if you use exceptions!</a:t>
            </a:r>
          </a:p>
        </p:txBody>
      </p:sp>
      <p:sp>
        <p:nvSpPr>
          <p:cNvPr id="116" name="Rectangle 115">
            <a:extLst>
              <a:ext uri="{FF2B5EF4-FFF2-40B4-BE49-F238E27FC236}">
                <a16:creationId xmlns:a16="http://schemas.microsoft.com/office/drawing/2014/main" id="{7EA3E335-DA6E-44B3-BCE5-77FFF5D133FB}"/>
              </a:ext>
            </a:extLst>
          </p:cNvPr>
          <p:cNvSpPr/>
          <p:nvPr/>
        </p:nvSpPr>
        <p:spPr>
          <a:xfrm>
            <a:off x="283538" y="2602942"/>
            <a:ext cx="4332791" cy="17304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r>
              <a:rPr lang="en-US" dirty="0">
                <a:solidFill>
                  <a:schemeClr val="tx1"/>
                </a:solidFill>
                <a:latin typeface="Consolas" panose="020B0609020204030204" pitchFamily="49" charset="0"/>
              </a:rPr>
              <a:t>  </a:t>
            </a:r>
            <a:r>
              <a:rPr lang="en-US" dirty="0" err="1">
                <a:solidFill>
                  <a:srgbClr val="00B050"/>
                </a:solidFill>
                <a:latin typeface="Consolas" panose="020B0609020204030204" pitchFamily="49" charset="0"/>
              </a:rPr>
              <a:t>unique_ptr</a:t>
            </a:r>
            <a:r>
              <a:rPr lang="en-US" dirty="0">
                <a:solidFill>
                  <a:schemeClr val="tx1"/>
                </a:solidFill>
                <a:latin typeface="Consolas" panose="020B0609020204030204" pitchFamily="49" charset="0"/>
              </a:rPr>
              <a:t>&lt;int[]&gt; </a:t>
            </a:r>
            <a:r>
              <a:rPr lang="en-US" dirty="0" err="1">
                <a:solidFill>
                  <a:schemeClr val="tx1"/>
                </a:solidFill>
                <a:latin typeface="Consolas" panose="020B0609020204030204" pitchFamily="49" charset="0"/>
              </a:rPr>
              <a:t>arr</a:t>
            </a:r>
            <a:r>
              <a:rPr lang="en-US" dirty="0">
                <a:solidFill>
                  <a:schemeClr val="tx1"/>
                </a:solidFill>
                <a:latin typeface="Consolas" panose="020B0609020204030204" pitchFamily="49" charset="0"/>
              </a:rPr>
              <a:t> =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make_unique</a:t>
            </a:r>
            <a:r>
              <a:rPr lang="en-US" dirty="0">
                <a:solidFill>
                  <a:schemeClr val="tx1"/>
                </a:solidFill>
                <a:latin typeface="Consolas" panose="020B0609020204030204" pitchFamily="49" charset="0"/>
              </a:rPr>
              <a:t>&lt;int&gt;(100);</a:t>
            </a:r>
          </a:p>
          <a:p>
            <a:r>
              <a:rPr lang="en-US" dirty="0">
                <a:solidFill>
                  <a:schemeClr val="tx1"/>
                </a:solidFill>
                <a:latin typeface="Consolas" panose="020B0609020204030204" pitchFamily="49" charset="0"/>
              </a:rPr>
              <a:t>  h();</a:t>
            </a:r>
          </a:p>
          <a:p>
            <a:r>
              <a:rPr lang="en-US" dirty="0">
                <a:solidFill>
                  <a:schemeClr val="tx1"/>
                </a:solidFill>
                <a:latin typeface="Consolas" panose="020B0609020204030204" pitchFamily="49" charset="0"/>
              </a:rPr>
              <a:t>  // code uses array here... </a:t>
            </a:r>
          </a:p>
          <a:p>
            <a:r>
              <a:rPr lang="en-US" dirty="0">
                <a:solidFill>
                  <a:schemeClr val="tx1"/>
                </a:solidFill>
                <a:latin typeface="Consolas" panose="020B0609020204030204" pitchFamily="49" charset="0"/>
              </a:rPr>
              <a:t>}</a:t>
            </a:r>
          </a:p>
        </p:txBody>
      </p:sp>
      <p:sp>
        <p:nvSpPr>
          <p:cNvPr id="119" name="Speech Bubble: Rectangle with Corners Rounded 118">
            <a:extLst>
              <a:ext uri="{FF2B5EF4-FFF2-40B4-BE49-F238E27FC236}">
                <a16:creationId xmlns:a16="http://schemas.microsoft.com/office/drawing/2014/main" id="{D29B5F81-2E34-402D-A3D6-EB1A759343FC}"/>
              </a:ext>
            </a:extLst>
          </p:cNvPr>
          <p:cNvSpPr/>
          <p:nvPr/>
        </p:nvSpPr>
        <p:spPr>
          <a:xfrm>
            <a:off x="2222845" y="903662"/>
            <a:ext cx="3085912" cy="1200329"/>
          </a:xfrm>
          <a:prstGeom prst="wedgeRoundRectCallout">
            <a:avLst>
              <a:gd name="adj1" fmla="val -63362"/>
              <a:gd name="adj2" fmla="val 1215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Replace all raw pointers with </a:t>
            </a:r>
            <a:r>
              <a:rPr lang="en-US" sz="2000" dirty="0">
                <a:solidFill>
                  <a:srgbClr val="FFC9C9"/>
                </a:solidFill>
              </a:rPr>
              <a:t>smart pointers</a:t>
            </a:r>
            <a:r>
              <a:rPr lang="en-US" sz="2000" dirty="0"/>
              <a:t>!</a:t>
            </a:r>
          </a:p>
        </p:txBody>
      </p:sp>
      <p:sp>
        <p:nvSpPr>
          <p:cNvPr id="48" name="Rectangle 47">
            <a:extLst>
              <a:ext uri="{FF2B5EF4-FFF2-40B4-BE49-F238E27FC236}">
                <a16:creationId xmlns:a16="http://schemas.microsoft.com/office/drawing/2014/main" id="{5B0B805C-1427-4CF2-A244-BD0FC5ED08E7}"/>
              </a:ext>
            </a:extLst>
          </p:cNvPr>
          <p:cNvSpPr/>
          <p:nvPr/>
        </p:nvSpPr>
        <p:spPr>
          <a:xfrm>
            <a:off x="5739502" y="6344559"/>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9" name="Rectangle 48">
            <a:extLst>
              <a:ext uri="{FF2B5EF4-FFF2-40B4-BE49-F238E27FC236}">
                <a16:creationId xmlns:a16="http://schemas.microsoft.com/office/drawing/2014/main" id="{8CD704F1-56B7-4C56-BE94-1B368139E29E}"/>
              </a:ext>
            </a:extLst>
          </p:cNvPr>
          <p:cNvSpPr/>
          <p:nvPr/>
        </p:nvSpPr>
        <p:spPr>
          <a:xfrm>
            <a:off x="5738675" y="6351031"/>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988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30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down)">
                                      <p:cBhvr>
                                        <p:cTn id="41" dur="500"/>
                                        <p:tgtEl>
                                          <p:spTgt spid="10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8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7" presetClass="emph" presetSubtype="2" fill="hold" nodeType="clickEffect">
                                  <p:stCondLst>
                                    <p:cond delay="0"/>
                                  </p:stCondLst>
                                  <p:childTnLst>
                                    <p:animClr clrSpc="rgb" dir="cw">
                                      <p:cBhvr>
                                        <p:cTn id="66" dur="900" fill="hold"/>
                                        <p:tgtEl>
                                          <p:spTgt spid="88"/>
                                        </p:tgtEl>
                                        <p:attrNameLst>
                                          <p:attrName>stroke.color</p:attrName>
                                        </p:attrNameLst>
                                      </p:cBhvr>
                                      <p:to>
                                        <a:srgbClr val="7F7F7F"/>
                                      </p:to>
                                    </p:animClr>
                                    <p:set>
                                      <p:cBhvr>
                                        <p:cTn id="67" dur="900" fill="hold"/>
                                        <p:tgtEl>
                                          <p:spTgt spid="88"/>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8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wipe(left)">
                                      <p:cBhvr>
                                        <p:cTn id="88" dur="500"/>
                                        <p:tgtEl>
                                          <p:spTgt spid="9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9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00"/>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7" presetClass="emph" presetSubtype="2" fill="hold" nodeType="clickEffect">
                                  <p:stCondLst>
                                    <p:cond delay="0"/>
                                  </p:stCondLst>
                                  <p:childTnLst>
                                    <p:animClr clrSpc="rgb" dir="cw">
                                      <p:cBhvr>
                                        <p:cTn id="105" dur="900" fill="hold"/>
                                        <p:tgtEl>
                                          <p:spTgt spid="100"/>
                                        </p:tgtEl>
                                        <p:attrNameLst>
                                          <p:attrName>stroke.color</p:attrName>
                                        </p:attrNameLst>
                                      </p:cBhvr>
                                      <p:to>
                                        <a:srgbClr val="7F7F7F"/>
                                      </p:to>
                                    </p:animClr>
                                    <p:set>
                                      <p:cBhvr>
                                        <p:cTn id="106" dur="900" fill="hold"/>
                                        <p:tgtEl>
                                          <p:spTgt spid="100"/>
                                        </p:tgtEl>
                                        <p:attrNameLst>
                                          <p:attrName>stroke.on</p:attrName>
                                        </p:attrNameLst>
                                      </p:cBhvr>
                                      <p:to>
                                        <p:strVal val="tru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101"/>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0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04"/>
                                        </p:tgtEl>
                                        <p:attrNameLst>
                                          <p:attrName>style.visibility</p:attrName>
                                        </p:attrNameLst>
                                      </p:cBhvr>
                                      <p:to>
                                        <p:strVal val="visible"/>
                                      </p:to>
                                    </p:set>
                                    <p:animEffect transition="in" filter="wipe(down)">
                                      <p:cBhvr>
                                        <p:cTn id="131" dur="500"/>
                                        <p:tgtEl>
                                          <p:spTgt spid="104"/>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03"/>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64"/>
                                        </p:tgtEl>
                                      </p:cBhvr>
                                    </p:animEffect>
                                    <p:set>
                                      <p:cBhvr>
                                        <p:cTn id="138" dur="1" fill="hold">
                                          <p:stCondLst>
                                            <p:cond delay="499"/>
                                          </p:stCondLst>
                                        </p:cTn>
                                        <p:tgtEl>
                                          <p:spTgt spid="64"/>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85"/>
                                        </p:tgtEl>
                                      </p:cBhvr>
                                    </p:animEffect>
                                    <p:set>
                                      <p:cBhvr>
                                        <p:cTn id="141" dur="1" fill="hold">
                                          <p:stCondLst>
                                            <p:cond delay="499"/>
                                          </p:stCondLst>
                                        </p:cTn>
                                        <p:tgtEl>
                                          <p:spTgt spid="85"/>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78"/>
                                        </p:tgtEl>
                                      </p:cBhvr>
                                    </p:animEffect>
                                    <p:set>
                                      <p:cBhvr>
                                        <p:cTn id="144" dur="1" fill="hold">
                                          <p:stCondLst>
                                            <p:cond delay="499"/>
                                          </p:stCondLst>
                                        </p:cTn>
                                        <p:tgtEl>
                                          <p:spTgt spid="78"/>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0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105"/>
                                        </p:tgtEl>
                                        <p:attrNameLst>
                                          <p:attrName>style.visibility</p:attrName>
                                        </p:attrNameLst>
                                      </p:cBhvr>
                                      <p:to>
                                        <p:strVal val="visible"/>
                                      </p:to>
                                    </p:set>
                                    <p:animEffect transition="in" filter="wipe(down)">
                                      <p:cBhvr>
                                        <p:cTn id="153" dur="500"/>
                                        <p:tgtEl>
                                          <p:spTgt spid="10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06"/>
                                        </p:tgtEl>
                                        <p:attrNameLst>
                                          <p:attrName>style.visibility</p:attrName>
                                        </p:attrNameLst>
                                      </p:cBhvr>
                                      <p:to>
                                        <p:strVal val="visible"/>
                                      </p:to>
                                    </p:set>
                                    <p:animEffect transition="in" filter="wipe(down)">
                                      <p:cBhvr>
                                        <p:cTn id="158" dur="500"/>
                                        <p:tgtEl>
                                          <p:spTgt spid="106"/>
                                        </p:tgtEl>
                                      </p:cBhvr>
                                    </p:animEffect>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grpId="2" nodeType="clickEffect">
                                  <p:stCondLst>
                                    <p:cond delay="0"/>
                                  </p:stCondLst>
                                  <p:childTnLst>
                                    <p:animMotion origin="layout" path="M 5E-6 -7.40741E-7 L 0.33178 -0.02268 " pathEditMode="relative" rAng="0" ptsTypes="AA">
                                      <p:cBhvr>
                                        <p:cTn id="162" dur="2000" fill="hold"/>
                                        <p:tgtEl>
                                          <p:spTgt spid="106"/>
                                        </p:tgtEl>
                                        <p:attrNameLst>
                                          <p:attrName>ppt_x</p:attrName>
                                          <p:attrName>ppt_y</p:attrName>
                                        </p:attrNameLst>
                                      </p:cBhvr>
                                      <p:rCtr x="16589" y="-1134"/>
                                    </p:animMotion>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96"/>
                                        </p:tgtEl>
                                      </p:cBhvr>
                                    </p:animEffect>
                                    <p:set>
                                      <p:cBhvr>
                                        <p:cTn id="167" dur="1" fill="hold">
                                          <p:stCondLst>
                                            <p:cond delay="499"/>
                                          </p:stCondLst>
                                        </p:cTn>
                                        <p:tgtEl>
                                          <p:spTgt spid="9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99"/>
                                        </p:tgtEl>
                                      </p:cBhvr>
                                    </p:animEffect>
                                    <p:set>
                                      <p:cBhvr>
                                        <p:cTn id="170" dur="1" fill="hold">
                                          <p:stCondLst>
                                            <p:cond delay="499"/>
                                          </p:stCondLst>
                                        </p:cTn>
                                        <p:tgtEl>
                                          <p:spTgt spid="99"/>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6"/>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05"/>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107"/>
                                        </p:tgtEl>
                                        <p:attrNameLst>
                                          <p:attrName>style.visibility</p:attrName>
                                        </p:attrNameLst>
                                      </p:cBhvr>
                                      <p:to>
                                        <p:strVal val="visible"/>
                                      </p:to>
                                    </p:set>
                                    <p:animEffect transition="in" filter="wipe(down)">
                                      <p:cBhvr>
                                        <p:cTn id="181" dur="500"/>
                                        <p:tgtEl>
                                          <p:spTgt spid="10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108"/>
                                        </p:tgtEl>
                                        <p:attrNameLst>
                                          <p:attrName>style.visibility</p:attrName>
                                        </p:attrNameLst>
                                      </p:cBhvr>
                                      <p:to>
                                        <p:strVal val="visible"/>
                                      </p:to>
                                    </p:set>
                                    <p:animEffect transition="in" filter="wipe(down)">
                                      <p:cBhvr>
                                        <p:cTn id="186" dur="500"/>
                                        <p:tgtEl>
                                          <p:spTgt spid="10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1" nodeType="clickEffect">
                                  <p:stCondLst>
                                    <p:cond delay="0"/>
                                  </p:stCondLst>
                                  <p:childTnLst>
                                    <p:animEffect transition="out" filter="fade">
                                      <p:cBhvr>
                                        <p:cTn id="190" dur="500"/>
                                        <p:tgtEl>
                                          <p:spTgt spid="67"/>
                                        </p:tgtEl>
                                      </p:cBhvr>
                                    </p:animEffect>
                                    <p:set>
                                      <p:cBhvr>
                                        <p:cTn id="191" dur="1" fill="hold">
                                          <p:stCondLst>
                                            <p:cond delay="499"/>
                                          </p:stCondLst>
                                        </p:cTn>
                                        <p:tgtEl>
                                          <p:spTgt spid="67"/>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100"/>
                                        </p:tgtEl>
                                      </p:cBhvr>
                                    </p:animEffect>
                                    <p:set>
                                      <p:cBhvr>
                                        <p:cTn id="194" dur="1" fill="hold">
                                          <p:stCondLst>
                                            <p:cond delay="499"/>
                                          </p:stCondLst>
                                        </p:cTn>
                                        <p:tgtEl>
                                          <p:spTgt spid="100"/>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08"/>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107"/>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88"/>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11"/>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nodeType="clickEffect">
                                  <p:stCondLst>
                                    <p:cond delay="0"/>
                                  </p:stCondLst>
                                  <p:childTnLst>
                                    <p:set>
                                      <p:cBhvr>
                                        <p:cTn id="212" dur="1" fill="hold">
                                          <p:stCondLst>
                                            <p:cond delay="0"/>
                                          </p:stCondLst>
                                        </p:cTn>
                                        <p:tgtEl>
                                          <p:spTgt spid="111"/>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11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113"/>
                                        </p:tgtEl>
                                        <p:attrNameLst>
                                          <p:attrName>style.visibility</p:attrName>
                                        </p:attrNameLst>
                                      </p:cBhvr>
                                      <p:to>
                                        <p:strVal val="visible"/>
                                      </p:to>
                                    </p:set>
                                    <p:animEffect transition="in" filter="wipe(down)">
                                      <p:cBhvr>
                                        <p:cTn id="221" dur="500"/>
                                        <p:tgtEl>
                                          <p:spTgt spid="113"/>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112"/>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1" nodeType="clickEffect">
                                  <p:stCondLst>
                                    <p:cond delay="0"/>
                                  </p:stCondLst>
                                  <p:childTnLst>
                                    <p:set>
                                      <p:cBhvr>
                                        <p:cTn id="229" dur="1" fill="hold">
                                          <p:stCondLst>
                                            <p:cond delay="0"/>
                                          </p:stCondLst>
                                        </p:cTn>
                                        <p:tgtEl>
                                          <p:spTgt spid="113"/>
                                        </p:tgtEl>
                                        <p:attrNameLst>
                                          <p:attrName>style.visibility</p:attrName>
                                        </p:attrNameLst>
                                      </p:cBhvr>
                                      <p:to>
                                        <p:strVal val="hidden"/>
                                      </p:to>
                                    </p:set>
                                  </p:childTnLst>
                                </p:cTn>
                              </p:par>
                              <p:par>
                                <p:cTn id="230" presetID="1" presetClass="entr" presetSubtype="0" fill="hold" nodeType="withEffect">
                                  <p:stCondLst>
                                    <p:cond delay="0"/>
                                  </p:stCondLst>
                                  <p:childTnLst>
                                    <p:set>
                                      <p:cBhvr>
                                        <p:cTn id="231" dur="1" fill="hold">
                                          <p:stCondLst>
                                            <p:cond delay="0"/>
                                          </p:stCondLst>
                                        </p:cTn>
                                        <p:tgtEl>
                                          <p:spTgt spid="85"/>
                                        </p:tgtEl>
                                        <p:attrNameLst>
                                          <p:attrName>style.visibility</p:attrName>
                                        </p:attrNameLst>
                                      </p:cBhvr>
                                      <p:to>
                                        <p:strVal val="visible"/>
                                      </p:to>
                                    </p:set>
                                  </p:childTnLst>
                                </p:cTn>
                              </p:par>
                              <p:par>
                                <p:cTn id="232" presetID="1" presetClass="entr" presetSubtype="0" fill="hold" grpId="2" nodeType="withEffect">
                                  <p:stCondLst>
                                    <p:cond delay="0"/>
                                  </p:stCondLst>
                                  <p:childTnLst>
                                    <p:set>
                                      <p:cBhvr>
                                        <p:cTn id="233" dur="1" fill="hold">
                                          <p:stCondLst>
                                            <p:cond delay="0"/>
                                          </p:stCondLst>
                                        </p:cTn>
                                        <p:tgtEl>
                                          <p:spTgt spid="67"/>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114"/>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115"/>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119"/>
                                        </p:tgtEl>
                                        <p:attrNameLst>
                                          <p:attrName>style.visibility</p:attrName>
                                        </p:attrNameLst>
                                      </p:cBhvr>
                                      <p:to>
                                        <p:strVal val="visible"/>
                                      </p:to>
                                    </p:set>
                                    <p:animEffect transition="in" filter="wipe(down)">
                                      <p:cBhvr>
                                        <p:cTn id="246" dur="500"/>
                                        <p:tgtEl>
                                          <p:spTgt spid="119"/>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116"/>
                                        </p:tgtEl>
                                        <p:attrNameLst>
                                          <p:attrName>style.visibility</p:attrName>
                                        </p:attrNameLst>
                                      </p:cBhvr>
                                      <p:to>
                                        <p:strVal val="visible"/>
                                      </p:to>
                                    </p:set>
                                    <p:animEffect transition="in" filter="fade">
                                      <p:cBhvr>
                                        <p:cTn id="251" dur="500"/>
                                        <p:tgtEl>
                                          <p:spTgt spid="116"/>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grpId="1" nodeType="clickEffect">
                                  <p:stCondLst>
                                    <p:cond delay="0"/>
                                  </p:stCondLst>
                                  <p:childTnLst>
                                    <p:set>
                                      <p:cBhvr>
                                        <p:cTn id="255" dur="1" fill="hold">
                                          <p:stCondLst>
                                            <p:cond delay="0"/>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7" grpId="0" animBg="1"/>
      <p:bldP spid="67" grpId="1" animBg="1"/>
      <p:bldP spid="67" grpId="2" animBg="1"/>
      <p:bldP spid="78" grpId="0"/>
      <p:bldP spid="104" grpId="0" animBg="1"/>
      <p:bldP spid="104" grpId="1" animBg="1"/>
      <p:bldP spid="105" grpId="0" animBg="1"/>
      <p:bldP spid="105" grpId="1" animBg="1"/>
      <p:bldP spid="106" grpId="0" animBg="1"/>
      <p:bldP spid="106" grpId="1" animBg="1"/>
      <p:bldP spid="106" grpId="2" animBg="1"/>
      <p:bldP spid="107" grpId="0" animBg="1"/>
      <p:bldP spid="107" grpId="1" animBg="1"/>
      <p:bldP spid="108" grpId="0" animBg="1"/>
      <p:bldP spid="108" grpId="1" animBg="1"/>
      <p:bldP spid="109" grpId="0" animBg="1"/>
      <p:bldP spid="109" grpId="1" animBg="1"/>
      <p:bldP spid="113" grpId="0" animBg="1"/>
      <p:bldP spid="113" grpId="1" animBg="1"/>
      <p:bldP spid="114" grpId="0"/>
      <p:bldP spid="115" grpId="0"/>
      <p:bldP spid="116" grpId="0" animBg="1"/>
      <p:bldP spid="119" grpId="0" animBg="1"/>
      <p:bldP spid="119" grpId="1" animBg="1"/>
      <p:bldP spid="48" grpId="0" animBg="1"/>
      <p:bldP spid="48" grpId="1" animBg="1"/>
      <p:bldP spid="49" grpId="0" animBg="1"/>
      <p:bldP spid="4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Exceptions: Unforeseen Consequences</a:t>
            </a:r>
          </a:p>
        </p:txBody>
      </p:sp>
      <p:grpSp>
        <p:nvGrpSpPr>
          <p:cNvPr id="60" name="Group 59">
            <a:extLst>
              <a:ext uri="{FF2B5EF4-FFF2-40B4-BE49-F238E27FC236}">
                <a16:creationId xmlns:a16="http://schemas.microsoft.com/office/drawing/2014/main" id="{22B27C9A-1CBC-4BC6-9BB2-A1648FE94306}"/>
              </a:ext>
            </a:extLst>
          </p:cNvPr>
          <p:cNvGrpSpPr/>
          <p:nvPr/>
        </p:nvGrpSpPr>
        <p:grpSpPr>
          <a:xfrm>
            <a:off x="286799" y="4439486"/>
            <a:ext cx="4357213" cy="2231268"/>
            <a:chOff x="643896" y="4029427"/>
            <a:chExt cx="4287896" cy="2231268"/>
          </a:xfrm>
        </p:grpSpPr>
        <p:sp>
          <p:nvSpPr>
            <p:cNvPr id="61" name="Rectangle 60">
              <a:extLst>
                <a:ext uri="{FF2B5EF4-FFF2-40B4-BE49-F238E27FC236}">
                  <a16:creationId xmlns:a16="http://schemas.microsoft.com/office/drawing/2014/main" id="{15466A19-890F-492B-A426-DEB5599441C9}"/>
                </a:ext>
              </a:extLst>
            </p:cNvPr>
            <p:cNvSpPr/>
            <p:nvPr/>
          </p:nvSpPr>
          <p:spPr>
            <a:xfrm>
              <a:off x="643896" y="4029427"/>
              <a:ext cx="4287896" cy="223126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62" name="TextBox 61">
              <a:extLst>
                <a:ext uri="{FF2B5EF4-FFF2-40B4-BE49-F238E27FC236}">
                  <a16:creationId xmlns:a16="http://schemas.microsoft.com/office/drawing/2014/main" id="{35EEA813-7C97-4D3F-B2CA-4F5829C17609}"/>
                </a:ext>
              </a:extLst>
            </p:cNvPr>
            <p:cNvSpPr txBox="1"/>
            <p:nvPr/>
          </p:nvSpPr>
          <p:spPr>
            <a:xfrm>
              <a:off x="926423" y="4272775"/>
              <a:ext cx="3766644" cy="923330"/>
            </a:xfrm>
            <a:prstGeom prst="rect">
              <a:avLst/>
            </a:prstGeom>
            <a:noFill/>
          </p:spPr>
          <p:txBody>
            <a:bodyPr wrap="square">
              <a:spAutoFit/>
            </a:bodyPr>
            <a:lstStyle/>
            <a:p>
              <a:r>
                <a:rPr lang="en-US" dirty="0">
                  <a:latin typeface="Consolas" panose="020B0609020204030204" pitchFamily="49" charset="0"/>
                </a:rPr>
                <a:t>try {</a:t>
              </a:r>
            </a:p>
            <a:p>
              <a:r>
                <a:rPr lang="en-US" dirty="0">
                  <a:latin typeface="Consolas" panose="020B0609020204030204" pitchFamily="49" charset="0"/>
                </a:rPr>
                <a:t>  g();</a:t>
              </a:r>
            </a:p>
            <a:p>
              <a:r>
                <a:rPr lang="en-US" dirty="0">
                  <a:latin typeface="Consolas" panose="020B0609020204030204" pitchFamily="49" charset="0"/>
                </a:rPr>
                <a:t>}</a:t>
              </a:r>
            </a:p>
          </p:txBody>
        </p:sp>
        <p:sp>
          <p:nvSpPr>
            <p:cNvPr id="63" name="TextBox 62">
              <a:extLst>
                <a:ext uri="{FF2B5EF4-FFF2-40B4-BE49-F238E27FC236}">
                  <a16:creationId xmlns:a16="http://schemas.microsoft.com/office/drawing/2014/main" id="{CDD9F6DA-4B84-49DC-9E17-B6F8E75176A3}"/>
                </a:ext>
              </a:extLst>
            </p:cNvPr>
            <p:cNvSpPr txBox="1"/>
            <p:nvPr/>
          </p:nvSpPr>
          <p:spPr>
            <a:xfrm>
              <a:off x="926422" y="5127703"/>
              <a:ext cx="3503081" cy="923330"/>
            </a:xfrm>
            <a:prstGeom prst="rect">
              <a:avLst/>
            </a:prstGeom>
            <a:noFill/>
          </p:spPr>
          <p:txBody>
            <a:bodyPr wrap="square">
              <a:spAutoFit/>
            </a:bodyPr>
            <a:lstStyle/>
            <a:p>
              <a:r>
                <a:rPr lang="en-US" dirty="0">
                  <a:latin typeface="Consolas" panose="020B0609020204030204" pitchFamily="49" charset="0"/>
                </a:rPr>
                <a:t>catch (Exception &amp;e) {</a:t>
              </a:r>
            </a:p>
            <a:p>
              <a:r>
                <a:rPr lang="en-US" dirty="0">
                  <a:latin typeface="Consolas" panose="020B0609020204030204" pitchFamily="49" charset="0"/>
                </a:rPr>
                <a:t>  </a:t>
              </a:r>
              <a:r>
                <a:rPr lang="en-US" dirty="0" err="1">
                  <a:latin typeface="Consolas" panose="020B0609020204030204" pitchFamily="49" charset="0"/>
                </a:rPr>
                <a:t>deal_with_issue</a:t>
              </a:r>
              <a:r>
                <a:rPr lang="en-US" dirty="0">
                  <a:latin typeface="Consolas" panose="020B0609020204030204" pitchFamily="49" charset="0"/>
                </a:rPr>
                <a:t>(e);</a:t>
              </a:r>
            </a:p>
            <a:p>
              <a:r>
                <a:rPr lang="en-US" dirty="0">
                  <a:latin typeface="Consolas" panose="020B0609020204030204" pitchFamily="49" charset="0"/>
                </a:rPr>
                <a:t>}</a:t>
              </a:r>
            </a:p>
          </p:txBody>
        </p:sp>
      </p:grpSp>
      <p:sp>
        <p:nvSpPr>
          <p:cNvPr id="67" name="Rectangle 66">
            <a:extLst>
              <a:ext uri="{FF2B5EF4-FFF2-40B4-BE49-F238E27FC236}">
                <a16:creationId xmlns:a16="http://schemas.microsoft.com/office/drawing/2014/main" id="{EDB57A4F-4934-4F2F-913C-7FE05C509FD1}"/>
              </a:ext>
            </a:extLst>
          </p:cNvPr>
          <p:cNvSpPr/>
          <p:nvPr/>
        </p:nvSpPr>
        <p:spPr>
          <a:xfrm>
            <a:off x="286799" y="2605790"/>
            <a:ext cx="4332791" cy="17304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r>
              <a:rPr lang="en-US" dirty="0">
                <a:solidFill>
                  <a:schemeClr val="tx1"/>
                </a:solidFill>
                <a:latin typeface="Consolas" panose="020B0609020204030204" pitchFamily="49" charset="0"/>
              </a:rPr>
              <a:t>  </a:t>
            </a:r>
            <a:r>
              <a:rPr lang="en-US" dirty="0" err="1">
                <a:solidFill>
                  <a:srgbClr val="00B050"/>
                </a:solidFill>
                <a:latin typeface="Consolas" panose="020B0609020204030204" pitchFamily="49" charset="0"/>
              </a:rPr>
              <a:t>unique_ptr</a:t>
            </a:r>
            <a:r>
              <a:rPr lang="en-US" dirty="0">
                <a:solidFill>
                  <a:schemeClr val="tx1"/>
                </a:solidFill>
                <a:latin typeface="Consolas" panose="020B0609020204030204" pitchFamily="49" charset="0"/>
              </a:rPr>
              <a:t>&lt;int[]&gt; </a:t>
            </a:r>
            <a:r>
              <a:rPr lang="en-US" dirty="0" err="1">
                <a:solidFill>
                  <a:schemeClr val="tx1"/>
                </a:solidFill>
                <a:latin typeface="Consolas" panose="020B0609020204030204" pitchFamily="49" charset="0"/>
              </a:rPr>
              <a:t>arr</a:t>
            </a:r>
            <a:r>
              <a:rPr lang="en-US" dirty="0">
                <a:solidFill>
                  <a:schemeClr val="tx1"/>
                </a:solidFill>
                <a:latin typeface="Consolas" panose="020B0609020204030204" pitchFamily="49" charset="0"/>
              </a:rPr>
              <a:t> =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make_unique</a:t>
            </a:r>
            <a:r>
              <a:rPr lang="en-US" dirty="0">
                <a:solidFill>
                  <a:schemeClr val="tx1"/>
                </a:solidFill>
                <a:latin typeface="Consolas" panose="020B0609020204030204" pitchFamily="49" charset="0"/>
              </a:rPr>
              <a:t>&lt;int&gt;(100);</a:t>
            </a:r>
          </a:p>
          <a:p>
            <a:r>
              <a:rPr lang="en-US" dirty="0">
                <a:solidFill>
                  <a:schemeClr val="tx1"/>
                </a:solidFill>
                <a:latin typeface="Consolas" panose="020B0609020204030204" pitchFamily="49" charset="0"/>
              </a:rPr>
              <a:t>  h();</a:t>
            </a:r>
          </a:p>
          <a:p>
            <a:r>
              <a:rPr lang="en-US" dirty="0">
                <a:solidFill>
                  <a:schemeClr val="tx1"/>
                </a:solidFill>
                <a:latin typeface="Consolas" panose="020B0609020204030204" pitchFamily="49" charset="0"/>
              </a:rPr>
              <a:t>  // code uses array here... </a:t>
            </a:r>
          </a:p>
          <a:p>
            <a:r>
              <a:rPr lang="en-US" dirty="0">
                <a:solidFill>
                  <a:schemeClr val="tx1"/>
                </a:solidFill>
                <a:latin typeface="Consolas" panose="020B0609020204030204" pitchFamily="49" charset="0"/>
              </a:rPr>
              <a:t>}</a:t>
            </a:r>
          </a:p>
        </p:txBody>
      </p:sp>
      <p:sp>
        <p:nvSpPr>
          <p:cNvPr id="78" name="TextBox 77">
            <a:extLst>
              <a:ext uri="{FF2B5EF4-FFF2-40B4-BE49-F238E27FC236}">
                <a16:creationId xmlns:a16="http://schemas.microsoft.com/office/drawing/2014/main" id="{9EA185C5-DD54-4241-8DBC-D4C260ED2A09}"/>
              </a:ext>
            </a:extLst>
          </p:cNvPr>
          <p:cNvSpPr txBox="1"/>
          <p:nvPr/>
        </p:nvSpPr>
        <p:spPr>
          <a:xfrm>
            <a:off x="4289968" y="1402613"/>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79" name="TextBox 78">
            <a:extLst>
              <a:ext uri="{FF2B5EF4-FFF2-40B4-BE49-F238E27FC236}">
                <a16:creationId xmlns:a16="http://schemas.microsoft.com/office/drawing/2014/main" id="{C44F9BAD-5BCE-4673-8F0B-A5B9D8B9D5F0}"/>
              </a:ext>
            </a:extLst>
          </p:cNvPr>
          <p:cNvSpPr txBox="1"/>
          <p:nvPr/>
        </p:nvSpPr>
        <p:spPr>
          <a:xfrm>
            <a:off x="3307433" y="5914440"/>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nvGrpSpPr>
          <p:cNvPr id="85" name="Group 84">
            <a:extLst>
              <a:ext uri="{FF2B5EF4-FFF2-40B4-BE49-F238E27FC236}">
                <a16:creationId xmlns:a16="http://schemas.microsoft.com/office/drawing/2014/main" id="{2281DD73-D443-48B6-8833-8C749BF38901}"/>
              </a:ext>
            </a:extLst>
          </p:cNvPr>
          <p:cNvGrpSpPr/>
          <p:nvPr/>
        </p:nvGrpSpPr>
        <p:grpSpPr>
          <a:xfrm>
            <a:off x="284545" y="858904"/>
            <a:ext cx="4406229" cy="1667374"/>
            <a:chOff x="6543189" y="4007858"/>
            <a:chExt cx="4406229" cy="1667374"/>
          </a:xfrm>
        </p:grpSpPr>
        <p:sp>
          <p:nvSpPr>
            <p:cNvPr id="86" name="Rectangle 85">
              <a:extLst>
                <a:ext uri="{FF2B5EF4-FFF2-40B4-BE49-F238E27FC236}">
                  <a16:creationId xmlns:a16="http://schemas.microsoft.com/office/drawing/2014/main" id="{1A17A16A-FCA5-4F17-A6FB-763D287BFF46}"/>
                </a:ext>
              </a:extLst>
            </p:cNvPr>
            <p:cNvSpPr/>
            <p:nvPr/>
          </p:nvSpPr>
          <p:spPr>
            <a:xfrm>
              <a:off x="6543189" y="4007858"/>
              <a:ext cx="4332792" cy="166737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87" name="TextBox 86">
              <a:extLst>
                <a:ext uri="{FF2B5EF4-FFF2-40B4-BE49-F238E27FC236}">
                  <a16:creationId xmlns:a16="http://schemas.microsoft.com/office/drawing/2014/main" id="{3275423B-780C-47A8-9DAE-65664DA00E19}"/>
                </a:ext>
              </a:extLst>
            </p:cNvPr>
            <p:cNvSpPr txBox="1"/>
            <p:nvPr/>
          </p:nvSpPr>
          <p:spPr>
            <a:xfrm>
              <a:off x="6782363" y="4018423"/>
              <a:ext cx="4167055" cy="1384995"/>
            </a:xfrm>
            <a:prstGeom prst="rect">
              <a:avLst/>
            </a:prstGeom>
            <a:noFill/>
          </p:spPr>
          <p:txBody>
            <a:bodyPr wrap="square">
              <a:spAutoFit/>
            </a:bodyPr>
            <a:lstStyle/>
            <a:p>
              <a:endParaRPr lang="en-US" dirty="0">
                <a:latin typeface="Consolas" panose="020B0609020204030204" pitchFamily="49" charset="0"/>
              </a:endParaRPr>
            </a:p>
            <a:p>
              <a:r>
                <a:rPr lang="en-US" dirty="0">
                  <a:solidFill>
                    <a:srgbClr val="C00000"/>
                  </a:solidFill>
                  <a:latin typeface="Consolas" panose="020B0609020204030204" pitchFamily="49" charset="0"/>
                </a:rPr>
                <a:t>if (</a:t>
              </a:r>
              <a:r>
                <a:rPr lang="en-US" dirty="0" err="1">
                  <a:solidFill>
                    <a:srgbClr val="C00000"/>
                  </a:solidFill>
                  <a:latin typeface="Consolas" panose="020B0609020204030204" pitchFamily="49" charset="0"/>
                </a:rPr>
                <a:t>some_op</a:t>
              </a:r>
              <a:r>
                <a:rPr lang="en-US" dirty="0">
                  <a:solidFill>
                    <a:srgbClr val="C00000"/>
                  </a:solidFill>
                  <a:latin typeface="Consolas" panose="020B0609020204030204" pitchFamily="49" charset="0"/>
                </a:rPr>
                <a:t>() == </a:t>
              </a:r>
              <a:r>
                <a:rPr lang="en-US" dirty="0">
                  <a:solidFill>
                    <a:srgbClr val="FF0000"/>
                  </a:solidFill>
                  <a:latin typeface="Consolas" panose="020B0609020204030204" pitchFamily="49" charset="0"/>
                </a:rPr>
                <a:t>failure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throw </a:t>
              </a:r>
              <a:r>
                <a:rPr lang="en-US" dirty="0" err="1">
                  <a:solidFill>
                    <a:schemeClr val="accent4">
                      <a:lumMod val="50000"/>
                    </a:schemeClr>
                  </a:solidFill>
                  <a:latin typeface="Consolas" panose="020B0609020204030204" pitchFamily="49" charset="0"/>
                </a:rPr>
                <a:t>runtime_error</a:t>
              </a:r>
              <a:r>
                <a:rPr lang="en-US" dirty="0">
                  <a:solidFill>
                    <a:schemeClr val="accent4">
                      <a:lumMod val="50000"/>
                    </a:schemeClr>
                  </a:solidFill>
                  <a:latin typeface="Consolas" panose="020B0609020204030204" pitchFamily="49" charset="0"/>
                </a:rPr>
                <a:t>("</a:t>
              </a:r>
              <a:r>
                <a:rPr lang="en-US" dirty="0" err="1">
                  <a:solidFill>
                    <a:schemeClr val="accent4">
                      <a:lumMod val="50000"/>
                    </a:schemeClr>
                  </a:solidFill>
                  <a:latin typeface="Consolas" panose="020B0609020204030204" pitchFamily="49" charset="0"/>
                </a:rPr>
                <a:t>deets</a:t>
              </a:r>
              <a:r>
                <a:rPr lang="en-US" dirty="0">
                  <a:solidFill>
                    <a:schemeClr val="accent4">
                      <a:lumMod val="50000"/>
                    </a:schemeClr>
                  </a:solidFill>
                  <a:latin typeface="Consolas" panose="020B0609020204030204" pitchFamily="49" charset="0"/>
                </a:rPr>
                <a:t>")</a:t>
              </a:r>
              <a:r>
                <a:rPr lang="en-US" dirty="0">
                  <a:solidFill>
                    <a:srgbClr val="C00000"/>
                  </a:solidFill>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do_other_stuff</a:t>
              </a:r>
              <a:r>
                <a:rPr lang="en-US" dirty="0">
                  <a:latin typeface="Consolas" panose="020B0609020204030204" pitchFamily="49" charset="0"/>
                </a:rPr>
                <a:t>();</a:t>
              </a:r>
            </a:p>
          </p:txBody>
        </p:sp>
      </p:grpSp>
      <p:grpSp>
        <p:nvGrpSpPr>
          <p:cNvPr id="7" name="Group 6">
            <a:extLst>
              <a:ext uri="{FF2B5EF4-FFF2-40B4-BE49-F238E27FC236}">
                <a16:creationId xmlns:a16="http://schemas.microsoft.com/office/drawing/2014/main" id="{0565820F-67C4-4EF0-9801-F15C6158C0B1}"/>
              </a:ext>
            </a:extLst>
          </p:cNvPr>
          <p:cNvGrpSpPr/>
          <p:nvPr/>
        </p:nvGrpSpPr>
        <p:grpSpPr>
          <a:xfrm>
            <a:off x="7346953" y="3432404"/>
            <a:ext cx="3435112" cy="405907"/>
            <a:chOff x="8279449" y="4075586"/>
            <a:chExt cx="3435112" cy="405907"/>
          </a:xfrm>
        </p:grpSpPr>
        <p:sp>
          <p:nvSpPr>
            <p:cNvPr id="94" name="Rectangle 93">
              <a:extLst>
                <a:ext uri="{FF2B5EF4-FFF2-40B4-BE49-F238E27FC236}">
                  <a16:creationId xmlns:a16="http://schemas.microsoft.com/office/drawing/2014/main" id="{8F0731AE-57BB-4375-80E8-02DD32AEC4D0}"/>
                </a:ext>
              </a:extLst>
            </p:cNvPr>
            <p:cNvSpPr/>
            <p:nvPr/>
          </p:nvSpPr>
          <p:spPr>
            <a:xfrm>
              <a:off x="8362074" y="4087147"/>
              <a:ext cx="3157378"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5" name="TextBox 94">
              <a:extLst>
                <a:ext uri="{FF2B5EF4-FFF2-40B4-BE49-F238E27FC236}">
                  <a16:creationId xmlns:a16="http://schemas.microsoft.com/office/drawing/2014/main" id="{7AF4D41C-9370-4E69-A72A-3CDA2D7761A2}"/>
                </a:ext>
              </a:extLst>
            </p:cNvPr>
            <p:cNvSpPr txBox="1"/>
            <p:nvPr/>
          </p:nvSpPr>
          <p:spPr>
            <a:xfrm>
              <a:off x="8279449" y="4075586"/>
              <a:ext cx="34351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prstClr val="white"/>
                  </a:solidFill>
                  <a:latin typeface="Consolas" panose="020B0609020204030204" pitchFamily="49" charset="0"/>
                </a:rPr>
                <a:t>{ 100 element int array }</a:t>
              </a:r>
              <a:endParaRPr kumimoji="0" lang="en-US" b="0" i="0" u="none" strike="noStrike" kern="1200" cap="none" spc="0" normalizeH="0" baseline="0" noProof="0" dirty="0">
                <a:ln>
                  <a:noFill/>
                </a:ln>
                <a:solidFill>
                  <a:prstClr val="white"/>
                </a:solidFill>
                <a:effectLst/>
                <a:uLnTx/>
                <a:uFillTx/>
                <a:latin typeface="Consolas" panose="020B0609020204030204" pitchFamily="49" charset="0"/>
              </a:endParaRPr>
            </a:p>
          </p:txBody>
        </p:sp>
      </p:grpSp>
      <p:grpSp>
        <p:nvGrpSpPr>
          <p:cNvPr id="96" name="Group 95">
            <a:extLst>
              <a:ext uri="{FF2B5EF4-FFF2-40B4-BE49-F238E27FC236}">
                <a16:creationId xmlns:a16="http://schemas.microsoft.com/office/drawing/2014/main" id="{488243B7-ED19-4A16-A12D-6B7C27C4B7A8}"/>
              </a:ext>
            </a:extLst>
          </p:cNvPr>
          <p:cNvGrpSpPr/>
          <p:nvPr/>
        </p:nvGrpSpPr>
        <p:grpSpPr>
          <a:xfrm>
            <a:off x="4659684" y="2690662"/>
            <a:ext cx="1078991" cy="412447"/>
            <a:chOff x="8238861" y="-745217"/>
            <a:chExt cx="457440" cy="412447"/>
          </a:xfrm>
        </p:grpSpPr>
        <p:sp>
          <p:nvSpPr>
            <p:cNvPr id="97" name="TextBox 96">
              <a:extLst>
                <a:ext uri="{FF2B5EF4-FFF2-40B4-BE49-F238E27FC236}">
                  <a16:creationId xmlns:a16="http://schemas.microsoft.com/office/drawing/2014/main" id="{BF928242-CE79-4813-8A66-2E9B26E63772}"/>
                </a:ext>
              </a:extLst>
            </p:cNvPr>
            <p:cNvSpPr txBox="1"/>
            <p:nvPr/>
          </p:nvSpPr>
          <p:spPr>
            <a:xfrm>
              <a:off x="8238861" y="-745217"/>
              <a:ext cx="2046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70C0"/>
                  </a:solidFill>
                  <a:effectLst/>
                  <a:uLnTx/>
                  <a:uFillTx/>
                  <a:latin typeface="Corbel" panose="020B0503020204020204"/>
                  <a:ea typeface="+mn-ea"/>
                  <a:cs typeface="+mn-cs"/>
                </a:rPr>
                <a:t>arr</a:t>
              </a:r>
              <a:endParaRPr kumimoji="0" lang="en-US" sz="2000" b="0" i="0" u="none" strike="noStrike" kern="1200" cap="none" spc="0" normalizeH="0" baseline="0" noProof="0" dirty="0">
                <a:ln>
                  <a:noFill/>
                </a:ln>
                <a:solidFill>
                  <a:srgbClr val="0070C0"/>
                </a:solidFill>
                <a:effectLst/>
                <a:uLnTx/>
                <a:uFillTx/>
                <a:latin typeface="Corbel" panose="020B0503020204020204"/>
                <a:ea typeface="+mn-ea"/>
                <a:cs typeface="+mn-cs"/>
              </a:endParaRPr>
            </a:p>
          </p:txBody>
        </p:sp>
        <p:sp>
          <p:nvSpPr>
            <p:cNvPr id="98" name="Rectangle 97">
              <a:extLst>
                <a:ext uri="{FF2B5EF4-FFF2-40B4-BE49-F238E27FC236}">
                  <a16:creationId xmlns:a16="http://schemas.microsoft.com/office/drawing/2014/main" id="{61509F9D-B374-4B62-B1ED-A13101528C44}"/>
                </a:ext>
              </a:extLst>
            </p:cNvPr>
            <p:cNvSpPr/>
            <p:nvPr/>
          </p:nvSpPr>
          <p:spPr>
            <a:xfrm>
              <a:off x="8418953" y="-727116"/>
              <a:ext cx="277348"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cxnSp>
        <p:nvCxnSpPr>
          <p:cNvPr id="99" name="Straight Arrow Connector 98">
            <a:extLst>
              <a:ext uri="{FF2B5EF4-FFF2-40B4-BE49-F238E27FC236}">
                <a16:creationId xmlns:a16="http://schemas.microsoft.com/office/drawing/2014/main" id="{37BE239E-CE3B-48D2-BB14-5F70E795E216}"/>
              </a:ext>
            </a:extLst>
          </p:cNvPr>
          <p:cNvCxnSpPr>
            <a:cxnSpLocks/>
          </p:cNvCxnSpPr>
          <p:nvPr/>
        </p:nvCxnSpPr>
        <p:spPr>
          <a:xfrm>
            <a:off x="5411576" y="2905936"/>
            <a:ext cx="1969037" cy="6792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FF16F02-0EB8-4027-9FEC-D7DFF6F4F9FD}"/>
              </a:ext>
            </a:extLst>
          </p:cNvPr>
          <p:cNvGrpSpPr/>
          <p:nvPr/>
        </p:nvGrpSpPr>
        <p:grpSpPr>
          <a:xfrm>
            <a:off x="6726711" y="859985"/>
            <a:ext cx="4613095" cy="5746132"/>
            <a:chOff x="6726711" y="859985"/>
            <a:chExt cx="4613095" cy="5746132"/>
          </a:xfrm>
        </p:grpSpPr>
        <p:sp>
          <p:nvSpPr>
            <p:cNvPr id="55" name="TextBox 54">
              <a:extLst>
                <a:ext uri="{FF2B5EF4-FFF2-40B4-BE49-F238E27FC236}">
                  <a16:creationId xmlns:a16="http://schemas.microsoft.com/office/drawing/2014/main" id="{2C7BB8A0-AAFD-45F2-92F4-4F3047A93CD2}"/>
                </a:ext>
              </a:extLst>
            </p:cNvPr>
            <p:cNvSpPr txBox="1"/>
            <p:nvPr/>
          </p:nvSpPr>
          <p:spPr>
            <a:xfrm>
              <a:off x="6726711" y="859985"/>
              <a:ext cx="4613095" cy="830997"/>
            </a:xfrm>
            <a:prstGeom prst="rect">
              <a:avLst/>
            </a:prstGeom>
            <a:noFill/>
          </p:spPr>
          <p:txBody>
            <a:bodyPr wrap="square">
              <a:spAutoFit/>
            </a:bodyPr>
            <a:lstStyle/>
            <a:p>
              <a:pPr algn="ctr"/>
              <a:r>
                <a:rPr lang="en-US" sz="2400" dirty="0"/>
                <a:t>Exceptions can create all sorts of bugs if not used correctly!</a:t>
              </a:r>
            </a:p>
          </p:txBody>
        </p:sp>
        <p:sp>
          <p:nvSpPr>
            <p:cNvPr id="114" name="TextBox 113">
              <a:extLst>
                <a:ext uri="{FF2B5EF4-FFF2-40B4-BE49-F238E27FC236}">
                  <a16:creationId xmlns:a16="http://schemas.microsoft.com/office/drawing/2014/main" id="{C263FAC2-768F-4AA5-BD85-DB38CCEE3178}"/>
                </a:ext>
              </a:extLst>
            </p:cNvPr>
            <p:cNvSpPr txBox="1"/>
            <p:nvPr/>
          </p:nvSpPr>
          <p:spPr>
            <a:xfrm>
              <a:off x="6726711" y="4082669"/>
              <a:ext cx="4613095" cy="1200329"/>
            </a:xfrm>
            <a:prstGeom prst="rect">
              <a:avLst/>
            </a:prstGeom>
            <a:noFill/>
          </p:spPr>
          <p:txBody>
            <a:bodyPr wrap="square">
              <a:spAutoFit/>
            </a:bodyPr>
            <a:lstStyle/>
            <a:p>
              <a:pPr algn="ctr"/>
              <a:r>
                <a:rPr lang="en-US" sz="2400" dirty="0"/>
                <a:t>So only use exceptions with languages that support </a:t>
              </a:r>
              <a:r>
                <a:rPr lang="en-US" sz="2400" dirty="0">
                  <a:solidFill>
                    <a:srgbClr val="FF0000"/>
                  </a:solidFill>
                </a:rPr>
                <a:t>automatic memory management</a:t>
              </a:r>
              <a:r>
                <a:rPr lang="en-US" sz="2400" dirty="0"/>
                <a:t>!</a:t>
              </a:r>
            </a:p>
          </p:txBody>
        </p:sp>
        <p:sp>
          <p:nvSpPr>
            <p:cNvPr id="115" name="TextBox 114">
              <a:extLst>
                <a:ext uri="{FF2B5EF4-FFF2-40B4-BE49-F238E27FC236}">
                  <a16:creationId xmlns:a16="http://schemas.microsoft.com/office/drawing/2014/main" id="{906C476F-2070-4DB6-A426-40EACF50F2C7}"/>
                </a:ext>
              </a:extLst>
            </p:cNvPr>
            <p:cNvSpPr txBox="1"/>
            <p:nvPr/>
          </p:nvSpPr>
          <p:spPr>
            <a:xfrm>
              <a:off x="6726711" y="5405788"/>
              <a:ext cx="4613095" cy="1200329"/>
            </a:xfrm>
            <a:prstGeom prst="rect">
              <a:avLst/>
            </a:prstGeom>
            <a:noFill/>
          </p:spPr>
          <p:txBody>
            <a:bodyPr wrap="square">
              <a:spAutoFit/>
            </a:bodyPr>
            <a:lstStyle/>
            <a:p>
              <a:pPr algn="ctr"/>
              <a:r>
                <a:rPr lang="en-US" sz="2400" dirty="0"/>
                <a:t>And for languages like C++ you must use </a:t>
              </a:r>
              <a:r>
                <a:rPr lang="en-US" sz="2400" dirty="0">
                  <a:solidFill>
                    <a:srgbClr val="00B050"/>
                  </a:solidFill>
                </a:rPr>
                <a:t>smart pointers </a:t>
              </a:r>
              <a:r>
                <a:rPr lang="en-US" sz="2400" dirty="0"/>
                <a:t>if you use exceptions!</a:t>
              </a:r>
            </a:p>
          </p:txBody>
        </p:sp>
      </p:grpSp>
      <p:cxnSp>
        <p:nvCxnSpPr>
          <p:cNvPr id="82" name="Straight Arrow Connector 81">
            <a:extLst>
              <a:ext uri="{FF2B5EF4-FFF2-40B4-BE49-F238E27FC236}">
                <a16:creationId xmlns:a16="http://schemas.microsoft.com/office/drawing/2014/main" id="{C27A1422-69A6-45EE-B7A2-96B5E058BD13}"/>
              </a:ext>
            </a:extLst>
          </p:cNvPr>
          <p:cNvCxnSpPr/>
          <p:nvPr/>
        </p:nvCxnSpPr>
        <p:spPr>
          <a:xfrm>
            <a:off x="329996" y="48540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553CE9E-EFFB-41C3-8BCB-47ED5CEB0DF6}"/>
              </a:ext>
            </a:extLst>
          </p:cNvPr>
          <p:cNvCxnSpPr/>
          <p:nvPr/>
        </p:nvCxnSpPr>
        <p:spPr>
          <a:xfrm>
            <a:off x="573892" y="51444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FE19FDA-8EF1-49E1-8952-0ACCCD4003AE}"/>
              </a:ext>
            </a:extLst>
          </p:cNvPr>
          <p:cNvCxnSpPr/>
          <p:nvPr/>
        </p:nvCxnSpPr>
        <p:spPr>
          <a:xfrm>
            <a:off x="45132" y="27851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7E7D9D2-4B08-46A5-B56A-94165501AFC6}"/>
              </a:ext>
            </a:extLst>
          </p:cNvPr>
          <p:cNvCxnSpPr/>
          <p:nvPr/>
        </p:nvCxnSpPr>
        <p:spPr>
          <a:xfrm>
            <a:off x="320948" y="30610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8ECCAAE-B8B2-4E3C-A5FA-0A79446E89D7}"/>
              </a:ext>
            </a:extLst>
          </p:cNvPr>
          <p:cNvCxnSpPr/>
          <p:nvPr/>
        </p:nvCxnSpPr>
        <p:spPr>
          <a:xfrm>
            <a:off x="296338" y="362291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F5B144A-C8BB-4E34-995B-D6F9C16B8249}"/>
              </a:ext>
            </a:extLst>
          </p:cNvPr>
          <p:cNvCxnSpPr/>
          <p:nvPr/>
        </p:nvCxnSpPr>
        <p:spPr>
          <a:xfrm>
            <a:off x="54492" y="10072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6BF52FF-0F48-4531-9471-DE89964D2A73}"/>
              </a:ext>
            </a:extLst>
          </p:cNvPr>
          <p:cNvCxnSpPr/>
          <p:nvPr/>
        </p:nvCxnSpPr>
        <p:spPr>
          <a:xfrm>
            <a:off x="320948" y="13167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0E68546-9A46-4EF9-A7C9-5DE262777A48}"/>
              </a:ext>
            </a:extLst>
          </p:cNvPr>
          <p:cNvCxnSpPr/>
          <p:nvPr/>
        </p:nvCxnSpPr>
        <p:spPr>
          <a:xfrm>
            <a:off x="557062" y="16026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7667E84-923E-4CA0-B8B9-6107221929D2}"/>
              </a:ext>
            </a:extLst>
          </p:cNvPr>
          <p:cNvCxnSpPr/>
          <p:nvPr/>
        </p:nvCxnSpPr>
        <p:spPr>
          <a:xfrm>
            <a:off x="366596" y="57188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9166BCF-E578-495A-B561-034514DF4F1A}"/>
              </a:ext>
            </a:extLst>
          </p:cNvPr>
          <p:cNvCxnSpPr/>
          <p:nvPr/>
        </p:nvCxnSpPr>
        <p:spPr>
          <a:xfrm>
            <a:off x="573892" y="599721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Speech Bubble: Rectangle with Corners Rounded 47">
            <a:extLst>
              <a:ext uri="{FF2B5EF4-FFF2-40B4-BE49-F238E27FC236}">
                <a16:creationId xmlns:a16="http://schemas.microsoft.com/office/drawing/2014/main" id="{0681C632-A7C1-4635-A031-4F28B41E6EBB}"/>
              </a:ext>
            </a:extLst>
          </p:cNvPr>
          <p:cNvSpPr/>
          <p:nvPr/>
        </p:nvSpPr>
        <p:spPr>
          <a:xfrm>
            <a:off x="3938821" y="3606374"/>
            <a:ext cx="2393725" cy="1200329"/>
          </a:xfrm>
          <a:prstGeom prst="wedgeRoundRectCallout">
            <a:avLst>
              <a:gd name="adj1" fmla="val 99513"/>
              <a:gd name="adj2" fmla="val -396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Our smart pointer automatically </a:t>
            </a:r>
            <a:r>
              <a:rPr lang="en-US" sz="2000" dirty="0">
                <a:solidFill>
                  <a:srgbClr val="FFC9C9"/>
                </a:solidFill>
              </a:rPr>
              <a:t>deletes the array</a:t>
            </a:r>
            <a:r>
              <a:rPr lang="en-US" sz="2000" dirty="0"/>
              <a:t>!</a:t>
            </a:r>
          </a:p>
        </p:txBody>
      </p:sp>
      <p:sp>
        <p:nvSpPr>
          <p:cNvPr id="49" name="Speech Bubble: Rectangle with Corners Rounded 48">
            <a:extLst>
              <a:ext uri="{FF2B5EF4-FFF2-40B4-BE49-F238E27FC236}">
                <a16:creationId xmlns:a16="http://schemas.microsoft.com/office/drawing/2014/main" id="{90195E35-32DA-4051-BC39-4604BE14A2AB}"/>
              </a:ext>
            </a:extLst>
          </p:cNvPr>
          <p:cNvSpPr/>
          <p:nvPr/>
        </p:nvSpPr>
        <p:spPr>
          <a:xfrm>
            <a:off x="3480982" y="877831"/>
            <a:ext cx="2678251" cy="1200329"/>
          </a:xfrm>
          <a:prstGeom prst="wedgeRoundRectCallout">
            <a:avLst>
              <a:gd name="adj1" fmla="val -63362"/>
              <a:gd name="adj2" fmla="val 1215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Now when our local variables go out of scope...</a:t>
            </a:r>
          </a:p>
        </p:txBody>
      </p:sp>
      <p:sp>
        <p:nvSpPr>
          <p:cNvPr id="54" name="Speech Bubble: Rectangle with Corners Rounded 53">
            <a:extLst>
              <a:ext uri="{FF2B5EF4-FFF2-40B4-BE49-F238E27FC236}">
                <a16:creationId xmlns:a16="http://schemas.microsoft.com/office/drawing/2014/main" id="{4E49E184-F6D8-44CF-8885-AFDBD7B67A4B}"/>
              </a:ext>
            </a:extLst>
          </p:cNvPr>
          <p:cNvSpPr/>
          <p:nvPr/>
        </p:nvSpPr>
        <p:spPr>
          <a:xfrm>
            <a:off x="4160505" y="4956484"/>
            <a:ext cx="2393725" cy="1200329"/>
          </a:xfrm>
          <a:prstGeom prst="wedgeRoundRectCallout">
            <a:avLst>
              <a:gd name="adj1" fmla="val -146325"/>
              <a:gd name="adj2" fmla="val -765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Ok let's see what happens now!</a:t>
            </a:r>
          </a:p>
        </p:txBody>
      </p:sp>
      <p:grpSp>
        <p:nvGrpSpPr>
          <p:cNvPr id="40" name="Group 39">
            <a:extLst>
              <a:ext uri="{FF2B5EF4-FFF2-40B4-BE49-F238E27FC236}">
                <a16:creationId xmlns:a16="http://schemas.microsoft.com/office/drawing/2014/main" id="{DA2F7457-6939-491C-9B17-17F64971C0D8}"/>
              </a:ext>
            </a:extLst>
          </p:cNvPr>
          <p:cNvGrpSpPr/>
          <p:nvPr/>
        </p:nvGrpSpPr>
        <p:grpSpPr>
          <a:xfrm>
            <a:off x="6988516" y="2054304"/>
            <a:ext cx="4454529" cy="830997"/>
            <a:chOff x="1492412" y="6066601"/>
            <a:chExt cx="4454529" cy="830997"/>
          </a:xfrm>
        </p:grpSpPr>
        <p:sp>
          <p:nvSpPr>
            <p:cNvPr id="41" name="TextBox 40">
              <a:extLst>
                <a:ext uri="{FF2B5EF4-FFF2-40B4-BE49-F238E27FC236}">
                  <a16:creationId xmlns:a16="http://schemas.microsoft.com/office/drawing/2014/main" id="{6D0816E2-49E4-44CE-865A-BDE6A2BE57ED}"/>
                </a:ext>
              </a:extLst>
            </p:cNvPr>
            <p:cNvSpPr txBox="1"/>
            <p:nvPr/>
          </p:nvSpPr>
          <p:spPr>
            <a:xfrm>
              <a:off x="1806793" y="6066601"/>
              <a:ext cx="4140148"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What's wrong with this C++ program?</a:t>
              </a:r>
            </a:p>
          </p:txBody>
        </p:sp>
        <p:pic>
          <p:nvPicPr>
            <p:cNvPr id="42" name="Picture 41" descr="Shape&#10;&#10;Description automatically generated with low confidence">
              <a:extLst>
                <a:ext uri="{FF2B5EF4-FFF2-40B4-BE49-F238E27FC236}">
                  <a16:creationId xmlns:a16="http://schemas.microsoft.com/office/drawing/2014/main" id="{2B26E132-14BA-48BF-9114-D7CF23573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12" y="6133067"/>
              <a:ext cx="603149" cy="60314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2472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900" fill="hold"/>
                                        <p:tgtEl>
                                          <p:spTgt spid="88"/>
                                        </p:tgtEl>
                                        <p:attrNameLst>
                                          <p:attrName>stroke.color</p:attrName>
                                        </p:attrNameLst>
                                      </p:cBhvr>
                                      <p:to>
                                        <a:srgbClr val="7F7F7F"/>
                                      </p:to>
                                    </p:animClr>
                                    <p:set>
                                      <p:cBhvr>
                                        <p:cTn id="28" dur="900" fill="hold"/>
                                        <p:tgtEl>
                                          <p:spTgt spid="88"/>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wipe(left)">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7" presetClass="emph" presetSubtype="2" fill="hold" nodeType="clickEffect">
                                  <p:stCondLst>
                                    <p:cond delay="0"/>
                                  </p:stCondLst>
                                  <p:childTnLst>
                                    <p:animClr clrSpc="rgb" dir="cw">
                                      <p:cBhvr>
                                        <p:cTn id="66" dur="900" fill="hold"/>
                                        <p:tgtEl>
                                          <p:spTgt spid="100"/>
                                        </p:tgtEl>
                                        <p:attrNameLst>
                                          <p:attrName>stroke.color</p:attrName>
                                        </p:attrNameLst>
                                      </p:cBhvr>
                                      <p:to>
                                        <a:srgbClr val="7F7F7F"/>
                                      </p:to>
                                    </p:animClr>
                                    <p:set>
                                      <p:cBhvr>
                                        <p:cTn id="67" dur="900" fill="hold"/>
                                        <p:tgtEl>
                                          <p:spTgt spid="100"/>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0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0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0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102"/>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0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5"/>
                                        </p:tgtEl>
                                      </p:cBhvr>
                                    </p:animEffect>
                                    <p:set>
                                      <p:cBhvr>
                                        <p:cTn id="94" dur="1" fill="hold">
                                          <p:stCondLst>
                                            <p:cond delay="499"/>
                                          </p:stCondLst>
                                        </p:cTn>
                                        <p:tgtEl>
                                          <p:spTgt spid="85"/>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78"/>
                                        </p:tgtEl>
                                      </p:cBhvr>
                                    </p:animEffect>
                                    <p:set>
                                      <p:cBhvr>
                                        <p:cTn id="97" dur="1" fill="hold">
                                          <p:stCondLst>
                                            <p:cond delay="499"/>
                                          </p:stCondLst>
                                        </p:cTn>
                                        <p:tgtEl>
                                          <p:spTgt spid="7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ipe(down)">
                                      <p:cBhvr>
                                        <p:cTn id="102" dur="500"/>
                                        <p:tgtEl>
                                          <p:spTgt spid="4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wipe(down)">
                                      <p:cBhvr>
                                        <p:cTn id="107" dur="500"/>
                                        <p:tgtEl>
                                          <p:spTgt spid="4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96"/>
                                        </p:tgtEl>
                                      </p:cBhvr>
                                    </p:animEffect>
                                    <p:set>
                                      <p:cBhvr>
                                        <p:cTn id="112" dur="1" fill="hold">
                                          <p:stCondLst>
                                            <p:cond delay="499"/>
                                          </p:stCondLst>
                                        </p:cTn>
                                        <p:tgtEl>
                                          <p:spTgt spid="9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99"/>
                                        </p:tgtEl>
                                      </p:cBhvr>
                                    </p:animEffect>
                                    <p:set>
                                      <p:cBhvr>
                                        <p:cTn id="115" dur="1" fill="hold">
                                          <p:stCondLst>
                                            <p:cond delay="499"/>
                                          </p:stCondLst>
                                        </p:cTn>
                                        <p:tgtEl>
                                          <p:spTgt spid="9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7"/>
                                        </p:tgtEl>
                                      </p:cBhvr>
                                    </p:animEffect>
                                    <p:set>
                                      <p:cBhvr>
                                        <p:cTn id="118" dur="1" fill="hold">
                                          <p:stCondLst>
                                            <p:cond delay="499"/>
                                          </p:stCondLst>
                                        </p:cTn>
                                        <p:tgtEl>
                                          <p:spTgt spid="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67"/>
                                        </p:tgtEl>
                                      </p:cBhvr>
                                    </p:animEffect>
                                    <p:set>
                                      <p:cBhvr>
                                        <p:cTn id="129" dur="1" fill="hold">
                                          <p:stCondLst>
                                            <p:cond delay="499"/>
                                          </p:stCondLst>
                                        </p:cTn>
                                        <p:tgtEl>
                                          <p:spTgt spid="67"/>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00"/>
                                        </p:tgtEl>
                                      </p:cBhvr>
                                    </p:animEffect>
                                    <p:set>
                                      <p:cBhvr>
                                        <p:cTn id="132" dur="1" fill="hold">
                                          <p:stCondLst>
                                            <p:cond delay="499"/>
                                          </p:stCondLst>
                                        </p:cTn>
                                        <p:tgtEl>
                                          <p:spTgt spid="10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8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1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111"/>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1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11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5"/>
                                        </p:tgtEl>
                                        <p:attrNameLst>
                                          <p:attrName>style.visibility</p:attrName>
                                        </p:attrNameLst>
                                      </p:cBhvr>
                                      <p:to>
                                        <p:strVal val="visible"/>
                                      </p:to>
                                    </p:set>
                                  </p:childTnLst>
                                </p:cTn>
                              </p:par>
                              <p:par>
                                <p:cTn id="157" presetID="1" presetClass="entr" presetSubtype="0" fill="hold" grpId="2" nodeType="withEffect">
                                  <p:stCondLst>
                                    <p:cond delay="0"/>
                                  </p:stCondLst>
                                  <p:childTnLst>
                                    <p:set>
                                      <p:cBhvr>
                                        <p:cTn id="15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1" animBg="1"/>
      <p:bldP spid="67" grpId="2" animBg="1"/>
      <p:bldP spid="78" grpId="0"/>
      <p:bldP spid="48" grpId="0" animBg="1"/>
      <p:bldP spid="48" grpId="1" animBg="1"/>
      <p:bldP spid="49" grpId="0" animBg="1"/>
      <p:bldP spid="49" grpId="1" animBg="1"/>
      <p:bldP spid="54" grpId="0" animBg="1"/>
      <p:bldP spid="5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2C7BB8A0-AAFD-45F2-92F4-4F3047A93CD2}"/>
              </a:ext>
            </a:extLst>
          </p:cNvPr>
          <p:cNvSpPr txBox="1"/>
          <p:nvPr/>
        </p:nvSpPr>
        <p:spPr>
          <a:xfrm>
            <a:off x="6305605" y="859985"/>
            <a:ext cx="5457770" cy="1200329"/>
          </a:xfrm>
          <a:prstGeom prst="rect">
            <a:avLst/>
          </a:prstGeom>
          <a:noFill/>
        </p:spPr>
        <p:txBody>
          <a:bodyPr wrap="square">
            <a:spAutoFit/>
          </a:bodyPr>
          <a:lstStyle/>
          <a:p>
            <a:pPr algn="ctr"/>
            <a:r>
              <a:rPr lang="en-US" sz="2400" dirty="0"/>
              <a:t>At least with C++, we can't predict whether a function will be impacted by exceptions from functions that it calls!</a:t>
            </a:r>
          </a:p>
        </p:txBody>
      </p:sp>
      <p:sp>
        <p:nvSpPr>
          <p:cNvPr id="114" name="TextBox 113">
            <a:extLst>
              <a:ext uri="{FF2B5EF4-FFF2-40B4-BE49-F238E27FC236}">
                <a16:creationId xmlns:a16="http://schemas.microsoft.com/office/drawing/2014/main" id="{C263FAC2-768F-4AA5-BD85-DB38CCEE3178}"/>
              </a:ext>
            </a:extLst>
          </p:cNvPr>
          <p:cNvSpPr txBox="1"/>
          <p:nvPr/>
        </p:nvSpPr>
        <p:spPr>
          <a:xfrm>
            <a:off x="6004501" y="3649213"/>
            <a:ext cx="5741422" cy="830997"/>
          </a:xfrm>
          <a:prstGeom prst="rect">
            <a:avLst/>
          </a:prstGeom>
          <a:noFill/>
        </p:spPr>
        <p:txBody>
          <a:bodyPr wrap="square">
            <a:spAutoFit/>
          </a:bodyPr>
          <a:lstStyle/>
          <a:p>
            <a:pPr algn="ctr"/>
            <a:r>
              <a:rPr lang="en-US" sz="2400" dirty="0"/>
              <a:t>And Java will enforce this with </a:t>
            </a:r>
            <a:r>
              <a:rPr lang="en-US" sz="2400" dirty="0">
                <a:solidFill>
                  <a:srgbClr val="FF0000"/>
                </a:solidFill>
              </a:rPr>
              <a:t>compiler errors </a:t>
            </a:r>
            <a:r>
              <a:rPr lang="en-US" sz="2400" dirty="0"/>
              <a:t>if you forget the </a:t>
            </a:r>
            <a:r>
              <a:rPr lang="en-US" sz="2400" dirty="0">
                <a:solidFill>
                  <a:srgbClr val="00B0F0"/>
                </a:solidFill>
              </a:rPr>
              <a:t>throws</a:t>
            </a:r>
            <a:r>
              <a:rPr lang="en-US" sz="2400" dirty="0"/>
              <a:t> keyword!</a:t>
            </a:r>
          </a:p>
        </p:txBody>
      </p:sp>
      <p:sp>
        <p:nvSpPr>
          <p:cNvPr id="9" name="TextBox 8">
            <a:extLst>
              <a:ext uri="{FF2B5EF4-FFF2-40B4-BE49-F238E27FC236}">
                <a16:creationId xmlns:a16="http://schemas.microsoft.com/office/drawing/2014/main" id="{E7BF0E0C-7D40-4E9B-99FC-D5C76A74C7DC}"/>
              </a:ext>
            </a:extLst>
          </p:cNvPr>
          <p:cNvSpPr txBox="1"/>
          <p:nvPr/>
        </p:nvSpPr>
        <p:spPr>
          <a:xfrm>
            <a:off x="2049032" y="46892"/>
            <a:ext cx="7889708" cy="646331"/>
          </a:xfrm>
          <a:prstGeom prst="rect">
            <a:avLst/>
          </a:prstGeom>
          <a:noFill/>
        </p:spPr>
        <p:txBody>
          <a:bodyPr wrap="square">
            <a:spAutoFit/>
          </a:bodyPr>
          <a:lstStyle/>
          <a:p>
            <a:pPr algn="ctr"/>
            <a:r>
              <a:rPr lang="en-US" sz="3600" dirty="0"/>
              <a:t>Exceptions: Unforeseen Consequences</a:t>
            </a:r>
          </a:p>
        </p:txBody>
      </p:sp>
      <p:grpSp>
        <p:nvGrpSpPr>
          <p:cNvPr id="60" name="Group 59">
            <a:extLst>
              <a:ext uri="{FF2B5EF4-FFF2-40B4-BE49-F238E27FC236}">
                <a16:creationId xmlns:a16="http://schemas.microsoft.com/office/drawing/2014/main" id="{22B27C9A-1CBC-4BC6-9BB2-A1648FE94306}"/>
              </a:ext>
            </a:extLst>
          </p:cNvPr>
          <p:cNvGrpSpPr/>
          <p:nvPr/>
        </p:nvGrpSpPr>
        <p:grpSpPr>
          <a:xfrm>
            <a:off x="286799" y="4439486"/>
            <a:ext cx="4357213" cy="2231268"/>
            <a:chOff x="643896" y="4029427"/>
            <a:chExt cx="4287896" cy="2231268"/>
          </a:xfrm>
        </p:grpSpPr>
        <p:sp>
          <p:nvSpPr>
            <p:cNvPr id="61" name="Rectangle 60">
              <a:extLst>
                <a:ext uri="{FF2B5EF4-FFF2-40B4-BE49-F238E27FC236}">
                  <a16:creationId xmlns:a16="http://schemas.microsoft.com/office/drawing/2014/main" id="{15466A19-890F-492B-A426-DEB5599441C9}"/>
                </a:ext>
              </a:extLst>
            </p:cNvPr>
            <p:cNvSpPr/>
            <p:nvPr/>
          </p:nvSpPr>
          <p:spPr>
            <a:xfrm>
              <a:off x="643896" y="4029427"/>
              <a:ext cx="4287896" cy="223126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f()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62" name="TextBox 61">
              <a:extLst>
                <a:ext uri="{FF2B5EF4-FFF2-40B4-BE49-F238E27FC236}">
                  <a16:creationId xmlns:a16="http://schemas.microsoft.com/office/drawing/2014/main" id="{35EEA813-7C97-4D3F-B2CA-4F5829C17609}"/>
                </a:ext>
              </a:extLst>
            </p:cNvPr>
            <p:cNvSpPr txBox="1"/>
            <p:nvPr/>
          </p:nvSpPr>
          <p:spPr>
            <a:xfrm>
              <a:off x="926423" y="4272775"/>
              <a:ext cx="3766644" cy="923330"/>
            </a:xfrm>
            <a:prstGeom prst="rect">
              <a:avLst/>
            </a:prstGeom>
            <a:noFill/>
          </p:spPr>
          <p:txBody>
            <a:bodyPr wrap="square">
              <a:spAutoFit/>
            </a:bodyPr>
            <a:lstStyle/>
            <a:p>
              <a:r>
                <a:rPr lang="en-US" dirty="0">
                  <a:latin typeface="Consolas" panose="020B0609020204030204" pitchFamily="49" charset="0"/>
                </a:rPr>
                <a:t>try {</a:t>
              </a:r>
            </a:p>
            <a:p>
              <a:r>
                <a:rPr lang="en-US" dirty="0">
                  <a:latin typeface="Consolas" panose="020B0609020204030204" pitchFamily="49" charset="0"/>
                </a:rPr>
                <a:t>  g();</a:t>
              </a:r>
            </a:p>
            <a:p>
              <a:r>
                <a:rPr lang="en-US" dirty="0">
                  <a:latin typeface="Consolas" panose="020B0609020204030204" pitchFamily="49" charset="0"/>
                </a:rPr>
                <a:t>}</a:t>
              </a:r>
            </a:p>
          </p:txBody>
        </p:sp>
        <p:sp>
          <p:nvSpPr>
            <p:cNvPr id="63" name="TextBox 62">
              <a:extLst>
                <a:ext uri="{FF2B5EF4-FFF2-40B4-BE49-F238E27FC236}">
                  <a16:creationId xmlns:a16="http://schemas.microsoft.com/office/drawing/2014/main" id="{CDD9F6DA-4B84-49DC-9E17-B6F8E75176A3}"/>
                </a:ext>
              </a:extLst>
            </p:cNvPr>
            <p:cNvSpPr txBox="1"/>
            <p:nvPr/>
          </p:nvSpPr>
          <p:spPr>
            <a:xfrm>
              <a:off x="926422" y="5127703"/>
              <a:ext cx="3503081" cy="923330"/>
            </a:xfrm>
            <a:prstGeom prst="rect">
              <a:avLst/>
            </a:prstGeom>
            <a:noFill/>
          </p:spPr>
          <p:txBody>
            <a:bodyPr wrap="square">
              <a:spAutoFit/>
            </a:bodyPr>
            <a:lstStyle/>
            <a:p>
              <a:r>
                <a:rPr lang="en-US" dirty="0">
                  <a:latin typeface="Consolas" panose="020B0609020204030204" pitchFamily="49" charset="0"/>
                </a:rPr>
                <a:t>catch (Exception &amp;e) {</a:t>
              </a:r>
            </a:p>
            <a:p>
              <a:r>
                <a:rPr lang="en-US" dirty="0">
                  <a:latin typeface="Consolas" panose="020B0609020204030204" pitchFamily="49" charset="0"/>
                </a:rPr>
                <a:t>  </a:t>
              </a:r>
              <a:r>
                <a:rPr lang="en-US" dirty="0" err="1">
                  <a:latin typeface="Consolas" panose="020B0609020204030204" pitchFamily="49" charset="0"/>
                </a:rPr>
                <a:t>deal_with_issue</a:t>
              </a:r>
              <a:r>
                <a:rPr lang="en-US" dirty="0">
                  <a:latin typeface="Consolas" panose="020B0609020204030204" pitchFamily="49" charset="0"/>
                </a:rPr>
                <a:t>(e);</a:t>
              </a:r>
            </a:p>
            <a:p>
              <a:r>
                <a:rPr lang="en-US" dirty="0">
                  <a:latin typeface="Consolas" panose="020B0609020204030204" pitchFamily="49" charset="0"/>
                </a:rPr>
                <a:t>}</a:t>
              </a:r>
            </a:p>
          </p:txBody>
        </p:sp>
      </p:grpSp>
      <p:sp>
        <p:nvSpPr>
          <p:cNvPr id="67" name="Rectangle 66">
            <a:extLst>
              <a:ext uri="{FF2B5EF4-FFF2-40B4-BE49-F238E27FC236}">
                <a16:creationId xmlns:a16="http://schemas.microsoft.com/office/drawing/2014/main" id="{EDB57A4F-4934-4F2F-913C-7FE05C509FD1}"/>
              </a:ext>
            </a:extLst>
          </p:cNvPr>
          <p:cNvSpPr/>
          <p:nvPr/>
        </p:nvSpPr>
        <p:spPr>
          <a:xfrm>
            <a:off x="286799" y="2605790"/>
            <a:ext cx="4332791" cy="17304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g() {</a:t>
            </a:r>
          </a:p>
          <a:p>
            <a:r>
              <a:rPr lang="en-US" dirty="0">
                <a:solidFill>
                  <a:schemeClr val="tx1"/>
                </a:solidFill>
                <a:latin typeface="Consolas" panose="020B0609020204030204" pitchFamily="49" charset="0"/>
              </a:rPr>
              <a:t>  </a:t>
            </a:r>
            <a:r>
              <a:rPr lang="en-US" dirty="0" err="1">
                <a:solidFill>
                  <a:srgbClr val="00B050"/>
                </a:solidFill>
                <a:latin typeface="Consolas" panose="020B0609020204030204" pitchFamily="49" charset="0"/>
              </a:rPr>
              <a:t>unique_ptr</a:t>
            </a:r>
            <a:r>
              <a:rPr lang="en-US" dirty="0">
                <a:solidFill>
                  <a:schemeClr val="tx1"/>
                </a:solidFill>
                <a:latin typeface="Consolas" panose="020B0609020204030204" pitchFamily="49" charset="0"/>
              </a:rPr>
              <a:t>&lt;int[]&gt; </a:t>
            </a:r>
            <a:r>
              <a:rPr lang="en-US" dirty="0" err="1">
                <a:solidFill>
                  <a:schemeClr val="tx1"/>
                </a:solidFill>
                <a:latin typeface="Consolas" panose="020B0609020204030204" pitchFamily="49" charset="0"/>
              </a:rPr>
              <a:t>arr</a:t>
            </a:r>
            <a:r>
              <a:rPr lang="en-US" dirty="0">
                <a:solidFill>
                  <a:schemeClr val="tx1"/>
                </a:solidFill>
                <a:latin typeface="Consolas" panose="020B0609020204030204" pitchFamily="49" charset="0"/>
              </a:rPr>
              <a:t> =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make_unique</a:t>
            </a:r>
            <a:r>
              <a:rPr lang="en-US" dirty="0">
                <a:solidFill>
                  <a:schemeClr val="tx1"/>
                </a:solidFill>
                <a:latin typeface="Consolas" panose="020B0609020204030204" pitchFamily="49" charset="0"/>
              </a:rPr>
              <a:t>&lt;int&gt;(100);</a:t>
            </a:r>
          </a:p>
          <a:p>
            <a:r>
              <a:rPr lang="en-US" dirty="0">
                <a:solidFill>
                  <a:schemeClr val="tx1"/>
                </a:solidFill>
                <a:latin typeface="Consolas" panose="020B0609020204030204" pitchFamily="49" charset="0"/>
              </a:rPr>
              <a:t>  h();</a:t>
            </a:r>
          </a:p>
          <a:p>
            <a:r>
              <a:rPr lang="en-US" dirty="0">
                <a:solidFill>
                  <a:schemeClr val="tx1"/>
                </a:solidFill>
                <a:latin typeface="Consolas" panose="020B0609020204030204" pitchFamily="49" charset="0"/>
              </a:rPr>
              <a:t>  // code uses array here... </a:t>
            </a:r>
          </a:p>
          <a:p>
            <a:r>
              <a:rPr lang="en-US" dirty="0">
                <a:solidFill>
                  <a:schemeClr val="tx1"/>
                </a:solidFill>
                <a:latin typeface="Consolas" panose="020B0609020204030204" pitchFamily="49" charset="0"/>
              </a:rPr>
              <a:t>}</a:t>
            </a:r>
          </a:p>
        </p:txBody>
      </p:sp>
      <p:sp>
        <p:nvSpPr>
          <p:cNvPr id="78" name="TextBox 77">
            <a:extLst>
              <a:ext uri="{FF2B5EF4-FFF2-40B4-BE49-F238E27FC236}">
                <a16:creationId xmlns:a16="http://schemas.microsoft.com/office/drawing/2014/main" id="{9EA185C5-DD54-4241-8DBC-D4C260ED2A09}"/>
              </a:ext>
            </a:extLst>
          </p:cNvPr>
          <p:cNvSpPr txBox="1"/>
          <p:nvPr/>
        </p:nvSpPr>
        <p:spPr>
          <a:xfrm>
            <a:off x="4289968" y="1402613"/>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79" name="TextBox 78">
            <a:extLst>
              <a:ext uri="{FF2B5EF4-FFF2-40B4-BE49-F238E27FC236}">
                <a16:creationId xmlns:a16="http://schemas.microsoft.com/office/drawing/2014/main" id="{C44F9BAD-5BCE-4673-8F0B-A5B9D8B9D5F0}"/>
              </a:ext>
            </a:extLst>
          </p:cNvPr>
          <p:cNvSpPr txBox="1"/>
          <p:nvPr/>
        </p:nvSpPr>
        <p:spPr>
          <a:xfrm>
            <a:off x="3307433" y="5914440"/>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grpSp>
        <p:nvGrpSpPr>
          <p:cNvPr id="46" name="Group 45">
            <a:extLst>
              <a:ext uri="{FF2B5EF4-FFF2-40B4-BE49-F238E27FC236}">
                <a16:creationId xmlns:a16="http://schemas.microsoft.com/office/drawing/2014/main" id="{76AF15D9-437A-4BAA-BB1A-3A1554584A75}"/>
              </a:ext>
            </a:extLst>
          </p:cNvPr>
          <p:cNvGrpSpPr/>
          <p:nvPr/>
        </p:nvGrpSpPr>
        <p:grpSpPr>
          <a:xfrm>
            <a:off x="286799" y="860424"/>
            <a:ext cx="4406229" cy="1667374"/>
            <a:chOff x="6543189" y="4007858"/>
            <a:chExt cx="4406229" cy="1667374"/>
          </a:xfrm>
        </p:grpSpPr>
        <p:sp>
          <p:nvSpPr>
            <p:cNvPr id="47" name="Rectangle 46">
              <a:extLst>
                <a:ext uri="{FF2B5EF4-FFF2-40B4-BE49-F238E27FC236}">
                  <a16:creationId xmlns:a16="http://schemas.microsoft.com/office/drawing/2014/main" id="{C27E06A2-14B2-45A6-A332-8097E5FDD8D9}"/>
                </a:ext>
              </a:extLst>
            </p:cNvPr>
            <p:cNvSpPr/>
            <p:nvPr/>
          </p:nvSpPr>
          <p:spPr>
            <a:xfrm>
              <a:off x="6543189" y="4007858"/>
              <a:ext cx="4332792" cy="166737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h()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561538ED-88AF-4ACA-88EB-ACEB029A7CA4}"/>
                </a:ext>
              </a:extLst>
            </p:cNvPr>
            <p:cNvSpPr txBox="1"/>
            <p:nvPr/>
          </p:nvSpPr>
          <p:spPr>
            <a:xfrm>
              <a:off x="6782363" y="4018423"/>
              <a:ext cx="4167055" cy="646331"/>
            </a:xfrm>
            <a:prstGeom prst="rect">
              <a:avLst/>
            </a:prstGeom>
            <a:noFill/>
          </p:spPr>
          <p:txBody>
            <a:bodyPr wrap="square">
              <a:spAutoFit/>
            </a:bodyPr>
            <a:lstStyle/>
            <a:p>
              <a:endParaRPr lang="en-US" dirty="0">
                <a:latin typeface="Consolas" panose="020B0609020204030204" pitchFamily="49" charset="0"/>
              </a:endParaRPr>
            </a:p>
            <a:p>
              <a:r>
                <a:rPr lang="en-US" dirty="0">
                  <a:latin typeface="Consolas" panose="020B0609020204030204" pitchFamily="49" charset="0"/>
                </a:rPr>
                <a:t>// ?????</a:t>
              </a:r>
            </a:p>
          </p:txBody>
        </p:sp>
      </p:grpSp>
      <p:sp>
        <p:nvSpPr>
          <p:cNvPr id="51" name="TextBox 50">
            <a:extLst>
              <a:ext uri="{FF2B5EF4-FFF2-40B4-BE49-F238E27FC236}">
                <a16:creationId xmlns:a16="http://schemas.microsoft.com/office/drawing/2014/main" id="{ABE2CBE5-B092-4348-9754-AB28A0A59BC1}"/>
              </a:ext>
            </a:extLst>
          </p:cNvPr>
          <p:cNvSpPr txBox="1"/>
          <p:nvPr/>
        </p:nvSpPr>
        <p:spPr>
          <a:xfrm>
            <a:off x="4289968" y="1402613"/>
            <a:ext cx="235963" cy="400110"/>
          </a:xfrm>
          <a:prstGeom prst="rect">
            <a:avLst/>
          </a:prstGeom>
          <a:noFill/>
        </p:spPr>
        <p:txBody>
          <a:bodyPr wrap="none" rtlCol="0">
            <a:spAutoFit/>
          </a:bodyPr>
          <a:lstStyle/>
          <a:p>
            <a:pPr algn="ctr"/>
            <a:r>
              <a:rPr lang="en-US" sz="2000" dirty="0">
                <a:latin typeface="+mj-lt"/>
                <a:cs typeface="Times New Roman" pitchFamily="18" charset="0"/>
              </a:rPr>
              <a:t> </a:t>
            </a:r>
          </a:p>
        </p:txBody>
      </p:sp>
      <p:sp>
        <p:nvSpPr>
          <p:cNvPr id="80" name="TextBox 79">
            <a:extLst>
              <a:ext uri="{FF2B5EF4-FFF2-40B4-BE49-F238E27FC236}">
                <a16:creationId xmlns:a16="http://schemas.microsoft.com/office/drawing/2014/main" id="{28AF5E8A-4BB7-45F4-A6D4-6CE86EED9A35}"/>
              </a:ext>
            </a:extLst>
          </p:cNvPr>
          <p:cNvSpPr txBox="1"/>
          <p:nvPr/>
        </p:nvSpPr>
        <p:spPr>
          <a:xfrm>
            <a:off x="6109459" y="2254599"/>
            <a:ext cx="5795742" cy="1200329"/>
          </a:xfrm>
          <a:prstGeom prst="rect">
            <a:avLst/>
          </a:prstGeom>
          <a:noFill/>
        </p:spPr>
        <p:txBody>
          <a:bodyPr wrap="square">
            <a:spAutoFit/>
          </a:bodyPr>
          <a:lstStyle/>
          <a:p>
            <a:pPr algn="ctr"/>
            <a:r>
              <a:rPr lang="en-US" sz="2400" dirty="0"/>
              <a:t>Languages like Java deal with this by forcing the programmer to </a:t>
            </a:r>
            <a:r>
              <a:rPr lang="en-US" sz="2400" dirty="0">
                <a:solidFill>
                  <a:srgbClr val="00B0F0"/>
                </a:solidFill>
              </a:rPr>
              <a:t>declare</a:t>
            </a:r>
            <a:r>
              <a:rPr lang="en-US" sz="2400" dirty="0"/>
              <a:t> whether a function throws an exception...</a:t>
            </a:r>
          </a:p>
        </p:txBody>
      </p:sp>
      <p:sp>
        <p:nvSpPr>
          <p:cNvPr id="83" name="Rectangle 82">
            <a:extLst>
              <a:ext uri="{FF2B5EF4-FFF2-40B4-BE49-F238E27FC236}">
                <a16:creationId xmlns:a16="http://schemas.microsoft.com/office/drawing/2014/main" id="{C2ABF9D3-F77B-41F2-BFFA-9E6E54F0B98B}"/>
              </a:ext>
            </a:extLst>
          </p:cNvPr>
          <p:cNvSpPr/>
          <p:nvPr/>
        </p:nvSpPr>
        <p:spPr>
          <a:xfrm>
            <a:off x="286799" y="673999"/>
            <a:ext cx="5717702" cy="613231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functions must explicitly </a:t>
            </a:r>
          </a:p>
          <a:p>
            <a:r>
              <a:rPr lang="en-US" dirty="0">
                <a:solidFill>
                  <a:schemeClr val="tx1"/>
                </a:solidFill>
                <a:latin typeface="Consolas" panose="020B0609020204030204" pitchFamily="49" charset="0"/>
              </a:rPr>
              <a:t>// declare their exceptions!</a:t>
            </a:r>
          </a:p>
          <a:p>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MyClass</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void h() </a:t>
            </a:r>
            <a:r>
              <a:rPr lang="en-US" dirty="0">
                <a:solidFill>
                  <a:srgbClr val="00B0F0"/>
                </a:solidFill>
                <a:latin typeface="Consolas" panose="020B0609020204030204" pitchFamily="49" charset="0"/>
              </a:rPr>
              <a:t>throws</a:t>
            </a:r>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IOException</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some_op</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fail_to_open_file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throw new </a:t>
            </a:r>
            <a:r>
              <a:rPr lang="en-US" dirty="0" err="1">
                <a:solidFill>
                  <a:srgbClr val="FF0000"/>
                </a:solidFill>
                <a:latin typeface="Consolas" panose="020B0609020204030204" pitchFamily="49" charset="0"/>
              </a:rPr>
              <a:t>IOException</a:t>
            </a:r>
            <a:r>
              <a:rPr lang="en-US" dirty="0">
                <a:solidFill>
                  <a:schemeClr val="tx1"/>
                </a:solidFill>
                <a:latin typeface="Consolas" panose="020B0609020204030204" pitchFamily="49" charset="0"/>
              </a:rPr>
              <a:t>("File </a:t>
            </a:r>
            <a:r>
              <a:rPr lang="en-US" dirty="0" err="1">
                <a:solidFill>
                  <a:schemeClr val="tx1"/>
                </a:solidFill>
                <a:latin typeface="Consolas" panose="020B0609020204030204" pitchFamily="49" charset="0"/>
              </a:rPr>
              <a:t>mising</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void g() </a:t>
            </a:r>
            <a:r>
              <a:rPr lang="en-US" dirty="0">
                <a:solidFill>
                  <a:srgbClr val="00B0F0"/>
                </a:solidFill>
                <a:latin typeface="Consolas" panose="020B0609020204030204" pitchFamily="49" charset="0"/>
              </a:rPr>
              <a:t>throws</a:t>
            </a:r>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IOException</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h();</a:t>
            </a:r>
          </a:p>
          <a:p>
            <a:r>
              <a:rPr lang="en-US" dirty="0">
                <a:solidFill>
                  <a:schemeClr val="tx1"/>
                </a:solidFill>
                <a:latin typeface="Consolas" panose="020B0609020204030204" pitchFamily="49" charset="0"/>
              </a:rPr>
              <a:t>    // other code</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f() {</a:t>
            </a:r>
          </a:p>
          <a:p>
            <a:r>
              <a:rPr lang="en-US" dirty="0">
                <a:solidFill>
                  <a:schemeClr val="tx1"/>
                </a:solidFill>
                <a:latin typeface="Consolas" panose="020B0609020204030204" pitchFamily="49" charset="0"/>
              </a:rPr>
              <a:t>    try {</a:t>
            </a:r>
          </a:p>
          <a:p>
            <a:r>
              <a:rPr lang="en-US" dirty="0">
                <a:solidFill>
                  <a:schemeClr val="tx1"/>
                </a:solidFill>
                <a:latin typeface="Consolas" panose="020B0609020204030204" pitchFamily="49" charset="0"/>
              </a:rPr>
              <a:t>      g();</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catch(</a:t>
            </a:r>
            <a:r>
              <a:rPr lang="en-US" dirty="0" err="1">
                <a:solidFill>
                  <a:srgbClr val="FF0000"/>
                </a:solidFill>
                <a:latin typeface="Consolas" panose="020B0609020204030204" pitchFamily="49" charset="0"/>
              </a:rPr>
              <a:t>IOException</a:t>
            </a:r>
            <a:r>
              <a:rPr lang="en-US" dirty="0">
                <a:solidFill>
                  <a:schemeClr val="tx1"/>
                </a:solidFill>
                <a:latin typeface="Consolas" panose="020B0609020204030204" pitchFamily="49" charset="0"/>
              </a:rPr>
              <a:t> e)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deal_with_issue</a:t>
            </a:r>
            <a:r>
              <a:rPr lang="en-US" dirty="0">
                <a:solidFill>
                  <a:schemeClr val="tx1"/>
                </a:solidFill>
                <a:latin typeface="Consolas" panose="020B0609020204030204" pitchFamily="49" charset="0"/>
              </a:rPr>
              <a:t>(e);</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3" name="Rectangle 2">
            <a:extLst>
              <a:ext uri="{FF2B5EF4-FFF2-40B4-BE49-F238E27FC236}">
                <a16:creationId xmlns:a16="http://schemas.microsoft.com/office/drawing/2014/main" id="{F15AFA92-C573-4988-BCCD-A7F245697052}"/>
              </a:ext>
            </a:extLst>
          </p:cNvPr>
          <p:cNvSpPr/>
          <p:nvPr/>
        </p:nvSpPr>
        <p:spPr>
          <a:xfrm>
            <a:off x="1739043" y="2877835"/>
            <a:ext cx="2602955" cy="341693"/>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p:txBody>
      </p:sp>
      <p:grpSp>
        <p:nvGrpSpPr>
          <p:cNvPr id="106" name="Group 105">
            <a:extLst>
              <a:ext uri="{FF2B5EF4-FFF2-40B4-BE49-F238E27FC236}">
                <a16:creationId xmlns:a16="http://schemas.microsoft.com/office/drawing/2014/main" id="{A371F5B3-C8EE-41B0-98AA-27D6DC3CF3A6}"/>
              </a:ext>
            </a:extLst>
          </p:cNvPr>
          <p:cNvGrpSpPr/>
          <p:nvPr/>
        </p:nvGrpSpPr>
        <p:grpSpPr>
          <a:xfrm>
            <a:off x="2049032" y="2509817"/>
            <a:ext cx="3897879" cy="1097633"/>
            <a:chOff x="5172426" y="1770212"/>
            <a:chExt cx="3897879" cy="1097633"/>
          </a:xfrm>
        </p:grpSpPr>
        <p:sp>
          <p:nvSpPr>
            <p:cNvPr id="107" name="TextBox 106">
              <a:extLst>
                <a:ext uri="{FF2B5EF4-FFF2-40B4-BE49-F238E27FC236}">
                  <a16:creationId xmlns:a16="http://schemas.microsoft.com/office/drawing/2014/main" id="{46307071-59BC-494B-BF9F-948CE2572807}"/>
                </a:ext>
              </a:extLst>
            </p:cNvPr>
            <p:cNvSpPr txBox="1"/>
            <p:nvPr/>
          </p:nvSpPr>
          <p:spPr>
            <a:xfrm>
              <a:off x="6071620" y="1944515"/>
              <a:ext cx="2998685"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a:solidFill>
                    <a:srgbClr val="CA3323"/>
                  </a:solidFill>
                  <a:latin typeface="Corbel" panose="020B0503020204020204" pitchFamily="34" charset="0"/>
                </a:rPr>
                <a:t>error: </a:t>
              </a:r>
              <a:r>
                <a:rPr lang="en-US" sz="1800" dirty="0">
                  <a:solidFill>
                    <a:srgbClr val="000000"/>
                  </a:solidFill>
                  <a:latin typeface="Corbel" panose="020B0503020204020204" pitchFamily="34" charset="0"/>
                </a:rPr>
                <a:t>unreported exception </a:t>
              </a:r>
              <a:r>
                <a:rPr lang="en-US" sz="1800" dirty="0" err="1">
                  <a:solidFill>
                    <a:srgbClr val="000000"/>
                  </a:solidFill>
                  <a:latin typeface="Corbel" panose="020B0503020204020204" pitchFamily="34" charset="0"/>
                </a:rPr>
                <a:t>IOException</a:t>
              </a:r>
              <a:r>
                <a:rPr lang="en-US" sz="1800" dirty="0">
                  <a:solidFill>
                    <a:srgbClr val="000000"/>
                  </a:solidFill>
                  <a:latin typeface="Corbel" panose="020B0503020204020204" pitchFamily="34" charset="0"/>
                </a:rPr>
                <a:t>; must be caught or declared to be thrown</a:t>
              </a:r>
              <a:endParaRPr lang="en-US" dirty="0">
                <a:latin typeface="Corbel" panose="020B0503020204020204" pitchFamily="34" charset="0"/>
              </a:endParaRPr>
            </a:p>
          </p:txBody>
        </p:sp>
        <p:pic>
          <p:nvPicPr>
            <p:cNvPr id="108" name="Picture 107" descr="Icon&#10;&#10;Description automatically generated with low confidence">
              <a:extLst>
                <a:ext uri="{FF2B5EF4-FFF2-40B4-BE49-F238E27FC236}">
                  <a16:creationId xmlns:a16="http://schemas.microsoft.com/office/drawing/2014/main" id="{DBE52960-762F-4625-8180-DD1CA2FE0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109" name="Speech Bubble: Rectangle with Corners Rounded 108">
            <a:extLst>
              <a:ext uri="{FF2B5EF4-FFF2-40B4-BE49-F238E27FC236}">
                <a16:creationId xmlns:a16="http://schemas.microsoft.com/office/drawing/2014/main" id="{D14A40E9-5176-4DFD-BDE7-7D4F8DF2B9C5}"/>
              </a:ext>
            </a:extLst>
          </p:cNvPr>
          <p:cNvSpPr/>
          <p:nvPr/>
        </p:nvSpPr>
        <p:spPr>
          <a:xfrm>
            <a:off x="4446956" y="3174801"/>
            <a:ext cx="3783284" cy="1577454"/>
          </a:xfrm>
          <a:prstGeom prst="wedgeRoundRectCallout">
            <a:avLst>
              <a:gd name="adj1" fmla="val -133005"/>
              <a:gd name="adj2" fmla="val -196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It's impossible to tell whether </a:t>
            </a:r>
            <a:r>
              <a:rPr lang="en-US" sz="2000" dirty="0">
                <a:solidFill>
                  <a:srgbClr val="FFC9C9"/>
                </a:solidFill>
              </a:rPr>
              <a:t>g() </a:t>
            </a:r>
            <a:r>
              <a:rPr lang="en-US" sz="2000" dirty="0"/>
              <a:t>calls functions that might throw exceptions and thus cause its execution to be interrupted...</a:t>
            </a:r>
          </a:p>
        </p:txBody>
      </p:sp>
      <p:sp>
        <p:nvSpPr>
          <p:cNvPr id="110" name="Speech Bubble: Rectangle with Corners Rounded 109">
            <a:extLst>
              <a:ext uri="{FF2B5EF4-FFF2-40B4-BE49-F238E27FC236}">
                <a16:creationId xmlns:a16="http://schemas.microsoft.com/office/drawing/2014/main" id="{DCA4DD16-E7A1-4F7D-8B87-A41354D22E30}"/>
              </a:ext>
            </a:extLst>
          </p:cNvPr>
          <p:cNvSpPr/>
          <p:nvPr/>
        </p:nvSpPr>
        <p:spPr>
          <a:xfrm>
            <a:off x="3025388" y="300670"/>
            <a:ext cx="3205085" cy="1166093"/>
          </a:xfrm>
          <a:prstGeom prst="wedgeRoundRectCallout">
            <a:avLst>
              <a:gd name="adj1" fmla="val -94289"/>
              <a:gd name="adj2" fmla="val 366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Who knows if </a:t>
            </a:r>
            <a:r>
              <a:rPr lang="en-US" sz="2000" dirty="0">
                <a:solidFill>
                  <a:srgbClr val="FFC9C9"/>
                </a:solidFill>
              </a:rPr>
              <a:t>h() </a:t>
            </a:r>
            <a:r>
              <a:rPr lang="en-US" sz="2000" dirty="0"/>
              <a:t>throws an exception, or if a function </a:t>
            </a:r>
            <a:r>
              <a:rPr lang="en-US" sz="2000" dirty="0">
                <a:solidFill>
                  <a:srgbClr val="FFC9C9"/>
                </a:solidFill>
              </a:rPr>
              <a:t>h() </a:t>
            </a:r>
            <a:r>
              <a:rPr lang="en-US" sz="2000" dirty="0"/>
              <a:t>calls does so?!?!?</a:t>
            </a:r>
          </a:p>
        </p:txBody>
      </p:sp>
      <p:sp>
        <p:nvSpPr>
          <p:cNvPr id="113" name="TextBox 112">
            <a:extLst>
              <a:ext uri="{FF2B5EF4-FFF2-40B4-BE49-F238E27FC236}">
                <a16:creationId xmlns:a16="http://schemas.microsoft.com/office/drawing/2014/main" id="{24730E9E-F038-4D0C-9BEC-2FDA14676118}"/>
              </a:ext>
            </a:extLst>
          </p:cNvPr>
          <p:cNvSpPr txBox="1"/>
          <p:nvPr/>
        </p:nvSpPr>
        <p:spPr>
          <a:xfrm>
            <a:off x="6252742" y="4674495"/>
            <a:ext cx="5244940" cy="830997"/>
          </a:xfrm>
          <a:prstGeom prst="rect">
            <a:avLst/>
          </a:prstGeom>
          <a:noFill/>
        </p:spPr>
        <p:txBody>
          <a:bodyPr wrap="square">
            <a:spAutoFit/>
          </a:bodyPr>
          <a:lstStyle/>
          <a:p>
            <a:pPr algn="ctr"/>
            <a:r>
              <a:rPr lang="en-US" sz="2400" dirty="0">
                <a:solidFill>
                  <a:srgbClr val="00B0F0"/>
                </a:solidFill>
              </a:rPr>
              <a:t>throws</a:t>
            </a:r>
            <a:r>
              <a:rPr lang="en-US" sz="2400" dirty="0"/>
              <a:t> clauses improve things, but are also a pain in the a$$ to maintain!</a:t>
            </a:r>
          </a:p>
        </p:txBody>
      </p:sp>
      <p:sp>
        <p:nvSpPr>
          <p:cNvPr id="32" name="Speech Bubble: Rectangle with Corners Rounded 31">
            <a:extLst>
              <a:ext uri="{FF2B5EF4-FFF2-40B4-BE49-F238E27FC236}">
                <a16:creationId xmlns:a16="http://schemas.microsoft.com/office/drawing/2014/main" id="{D250EB1D-6F25-46D7-B428-09037A3DC986}"/>
              </a:ext>
            </a:extLst>
          </p:cNvPr>
          <p:cNvSpPr/>
          <p:nvPr/>
        </p:nvSpPr>
        <p:spPr>
          <a:xfrm>
            <a:off x="4904963" y="2094763"/>
            <a:ext cx="3583986" cy="1200329"/>
          </a:xfrm>
          <a:prstGeom prst="wedgeRoundRectCallout">
            <a:avLst>
              <a:gd name="adj1" fmla="val -103799"/>
              <a:gd name="adj2" fmla="val -723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indicates that h() or some upstream function might also </a:t>
            </a:r>
            <a:r>
              <a:rPr lang="en-US" sz="2000" dirty="0">
                <a:solidFill>
                  <a:srgbClr val="00FFFF"/>
                </a:solidFill>
              </a:rPr>
              <a:t>throw</a:t>
            </a:r>
            <a:r>
              <a:rPr lang="en-US" sz="2000" dirty="0"/>
              <a:t> an </a:t>
            </a:r>
            <a:r>
              <a:rPr lang="en-US" sz="2000" dirty="0" err="1">
                <a:solidFill>
                  <a:srgbClr val="FFC9C9"/>
                </a:solidFill>
              </a:rPr>
              <a:t>IOException</a:t>
            </a:r>
            <a:r>
              <a:rPr lang="en-US" sz="2000" dirty="0"/>
              <a:t>.</a:t>
            </a:r>
          </a:p>
        </p:txBody>
      </p:sp>
      <p:sp>
        <p:nvSpPr>
          <p:cNvPr id="104" name="Speech Bubble: Rectangle with Corners Rounded 103">
            <a:extLst>
              <a:ext uri="{FF2B5EF4-FFF2-40B4-BE49-F238E27FC236}">
                <a16:creationId xmlns:a16="http://schemas.microsoft.com/office/drawing/2014/main" id="{EBCEBB41-720C-418C-93BA-0ADA8B6A90A6}"/>
              </a:ext>
            </a:extLst>
          </p:cNvPr>
          <p:cNvSpPr/>
          <p:nvPr/>
        </p:nvSpPr>
        <p:spPr>
          <a:xfrm>
            <a:off x="4097927" y="3423715"/>
            <a:ext cx="3583986" cy="1200329"/>
          </a:xfrm>
          <a:prstGeom prst="wedgeRoundRectCallout">
            <a:avLst>
              <a:gd name="adj1" fmla="val -103799"/>
              <a:gd name="adj2" fmla="val -723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indicates that g() or some upstream function might </a:t>
            </a:r>
            <a:r>
              <a:rPr lang="en-US" sz="2000" dirty="0">
                <a:solidFill>
                  <a:srgbClr val="00FFFF"/>
                </a:solidFill>
              </a:rPr>
              <a:t>throw</a:t>
            </a:r>
            <a:r>
              <a:rPr lang="en-US" sz="2000" dirty="0"/>
              <a:t> an </a:t>
            </a:r>
            <a:r>
              <a:rPr lang="en-US" sz="2000" dirty="0" err="1">
                <a:solidFill>
                  <a:srgbClr val="FFC9C9"/>
                </a:solidFill>
              </a:rPr>
              <a:t>IOException</a:t>
            </a:r>
            <a:r>
              <a:rPr lang="en-US" sz="2000" dirty="0"/>
              <a:t>.</a:t>
            </a:r>
          </a:p>
        </p:txBody>
      </p:sp>
      <p:grpSp>
        <p:nvGrpSpPr>
          <p:cNvPr id="33" name="Group 32">
            <a:extLst>
              <a:ext uri="{FF2B5EF4-FFF2-40B4-BE49-F238E27FC236}">
                <a16:creationId xmlns:a16="http://schemas.microsoft.com/office/drawing/2014/main" id="{E84FB447-77D4-479A-BBA3-A50E14E2EA80}"/>
              </a:ext>
            </a:extLst>
          </p:cNvPr>
          <p:cNvGrpSpPr/>
          <p:nvPr/>
        </p:nvGrpSpPr>
        <p:grpSpPr>
          <a:xfrm>
            <a:off x="8120270" y="4762194"/>
            <a:ext cx="4148268" cy="2077717"/>
            <a:chOff x="9223510" y="4771299"/>
            <a:chExt cx="4148268" cy="2077717"/>
          </a:xfrm>
        </p:grpSpPr>
        <p:grpSp>
          <p:nvGrpSpPr>
            <p:cNvPr id="34" name="Group 33">
              <a:extLst>
                <a:ext uri="{FF2B5EF4-FFF2-40B4-BE49-F238E27FC236}">
                  <a16:creationId xmlns:a16="http://schemas.microsoft.com/office/drawing/2014/main" id="{0D18C440-0D34-4A10-A9BD-EC4FA1E50497}"/>
                </a:ext>
              </a:extLst>
            </p:cNvPr>
            <p:cNvGrpSpPr/>
            <p:nvPr/>
          </p:nvGrpSpPr>
          <p:grpSpPr>
            <a:xfrm>
              <a:off x="9223510" y="4771299"/>
              <a:ext cx="4078336" cy="2077717"/>
              <a:chOff x="9462051" y="4393761"/>
              <a:chExt cx="4078336" cy="2077717"/>
            </a:xfrm>
          </p:grpSpPr>
          <p:sp>
            <p:nvSpPr>
              <p:cNvPr id="37" name="Rectangle: Rounded Corners 36">
                <a:extLst>
                  <a:ext uri="{FF2B5EF4-FFF2-40B4-BE49-F238E27FC236}">
                    <a16:creationId xmlns:a16="http://schemas.microsoft.com/office/drawing/2014/main" id="{FF738353-C1E2-4E2A-9DAC-87DBE0C9D797}"/>
                  </a:ext>
                </a:extLst>
              </p:cNvPr>
              <p:cNvSpPr/>
              <p:nvPr/>
            </p:nvSpPr>
            <p:spPr>
              <a:xfrm>
                <a:off x="9462051" y="4426226"/>
                <a:ext cx="4078336"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508003B1-BF40-41FB-AA5A-B2420EE540E2}"/>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35" name="Picture 45" descr="spinhead">
              <a:extLst>
                <a:ext uri="{FF2B5EF4-FFF2-40B4-BE49-F238E27FC236}">
                  <a16:creationId xmlns:a16="http://schemas.microsoft.com/office/drawing/2014/main" id="{B1B4361F-8A93-41F7-BF5E-1E42A6929B4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36" name="TextBox 35">
              <a:extLst>
                <a:ext uri="{FF2B5EF4-FFF2-40B4-BE49-F238E27FC236}">
                  <a16:creationId xmlns:a16="http://schemas.microsoft.com/office/drawing/2014/main" id="{875874A5-0DF3-461B-9469-610C224140A1}"/>
                </a:ext>
              </a:extLst>
            </p:cNvPr>
            <p:cNvSpPr txBox="1"/>
            <p:nvPr/>
          </p:nvSpPr>
          <p:spPr>
            <a:xfrm>
              <a:off x="9797402" y="5171409"/>
              <a:ext cx="3574376"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"You didn't even mention how slow exceptions are when they're thrown! That's another big drawback!"</a:t>
              </a:r>
            </a:p>
          </p:txBody>
        </p:sp>
      </p:grpSp>
    </p:spTree>
    <p:extLst>
      <p:ext uri="{BB962C8B-B14F-4D97-AF65-F5344CB8AC3E}">
        <p14:creationId xmlns:p14="http://schemas.microsoft.com/office/powerpoint/2010/main" val="40286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down)">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up)">
                                      <p:cBhvr>
                                        <p:cTn id="31" dur="500"/>
                                        <p:tgtEl>
                                          <p:spTgt spid="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down)">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0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26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1+#ppt_w/2"/>
                                          </p:val>
                                        </p:tav>
                                        <p:tav tm="100000">
                                          <p:val>
                                            <p:strVal val="#ppt_x"/>
                                          </p:val>
                                        </p:tav>
                                      </p:tavLst>
                                    </p:anim>
                                    <p:anim calcmode="lin" valueType="num">
                                      <p:cBhvr additive="base">
                                        <p:cTn id="7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2" fill="hold" nodeType="clickEffect">
                                  <p:stCondLst>
                                    <p:cond delay="0"/>
                                  </p:stCondLst>
                                  <p:childTnLst>
                                    <p:anim calcmode="lin" valueType="num">
                                      <p:cBhvr additive="base">
                                        <p:cTn id="74" dur="500"/>
                                        <p:tgtEl>
                                          <p:spTgt spid="33"/>
                                        </p:tgtEl>
                                        <p:attrNameLst>
                                          <p:attrName>ppt_x</p:attrName>
                                        </p:attrNameLst>
                                      </p:cBhvr>
                                      <p:tavLst>
                                        <p:tav tm="0">
                                          <p:val>
                                            <p:strVal val="ppt_x"/>
                                          </p:val>
                                        </p:tav>
                                        <p:tav tm="100000">
                                          <p:val>
                                            <p:strVal val="1+ppt_w/2"/>
                                          </p:val>
                                        </p:tav>
                                      </p:tavLst>
                                    </p:anim>
                                    <p:anim calcmode="lin" valueType="num">
                                      <p:cBhvr additive="base">
                                        <p:cTn id="75" dur="500"/>
                                        <p:tgtEl>
                                          <p:spTgt spid="33"/>
                                        </p:tgtEl>
                                        <p:attrNameLst>
                                          <p:attrName>ppt_y</p:attrName>
                                        </p:attrNameLst>
                                      </p:cBhvr>
                                      <p:tavLst>
                                        <p:tav tm="0">
                                          <p:val>
                                            <p:strVal val="ppt_y"/>
                                          </p:val>
                                        </p:tav>
                                        <p:tav tm="100000">
                                          <p:val>
                                            <p:strVal val="ppt_y"/>
                                          </p:val>
                                        </p:tav>
                                      </p:tavLst>
                                    </p:anim>
                                    <p:set>
                                      <p:cBhvr>
                                        <p:cTn id="76"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4" grpId="0"/>
      <p:bldP spid="80" grpId="0"/>
      <p:bldP spid="83" grpId="0" animBg="1"/>
      <p:bldP spid="3" grpId="0" animBg="1"/>
      <p:bldP spid="109" grpId="0" animBg="1"/>
      <p:bldP spid="109" grpId="1" animBg="1"/>
      <p:bldP spid="110" grpId="0" animBg="1"/>
      <p:bldP spid="110" grpId="1" animBg="1"/>
      <p:bldP spid="113" grpId="0"/>
      <p:bldP spid="32" grpId="0" animBg="1"/>
      <p:bldP spid="32" grpId="1" animBg="1"/>
      <p:bldP spid="104" grpId="0" animBg="1"/>
      <p:bldP spid="10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3BAEC29-D2D7-49C7-B13D-69928D1A1230}"/>
              </a:ext>
            </a:extLst>
          </p:cNvPr>
          <p:cNvSpPr/>
          <p:nvPr/>
        </p:nvSpPr>
        <p:spPr>
          <a:xfrm>
            <a:off x="9341674" y="1843768"/>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a:p>
            <a:pPr algn="ctr"/>
            <a:r>
              <a:rPr lang="en-US" sz="2000" dirty="0">
                <a:solidFill>
                  <a:srgbClr val="00FFFF"/>
                </a:solidFill>
              </a:rPr>
              <a:t>Name Semantics</a:t>
            </a:r>
          </a:p>
          <a:p>
            <a:pPr algn="ctr"/>
            <a:endParaRPr lang="en-US" sz="800" dirty="0">
              <a:solidFill>
                <a:schemeClr val="bg1"/>
              </a:solidFill>
            </a:endParaRPr>
          </a:p>
          <a:p>
            <a:pPr algn="ctr"/>
            <a:r>
              <a:rPr lang="en-US" dirty="0">
                <a:solidFill>
                  <a:schemeClr val="bg1"/>
                </a:solidFill>
              </a:rPr>
              <a:t>A variable name is bound to a pointer that points to an expression graph that can be evaluated to get a value</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Parameter Passing Semantics</a:t>
            </a:r>
          </a:p>
        </p:txBody>
      </p:sp>
      <p:sp>
        <p:nvSpPr>
          <p:cNvPr id="3" name="Rectangle 2">
            <a:extLst>
              <a:ext uri="{FF2B5EF4-FFF2-40B4-BE49-F238E27FC236}">
                <a16:creationId xmlns:a16="http://schemas.microsoft.com/office/drawing/2014/main" id="{3290CDFB-58D8-44E4-9A9E-7D15C85B57BC}"/>
              </a:ext>
            </a:extLst>
          </p:cNvPr>
          <p:cNvSpPr/>
          <p:nvPr/>
        </p:nvSpPr>
        <p:spPr>
          <a:xfrm>
            <a:off x="484692" y="1843768"/>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Value Semantics</a:t>
            </a:r>
          </a:p>
          <a:p>
            <a:pPr algn="ctr"/>
            <a:endParaRPr lang="en-US" sz="2000" dirty="0">
              <a:solidFill>
                <a:schemeClr val="bg1"/>
              </a:solidFill>
            </a:endParaRPr>
          </a:p>
          <a:p>
            <a:pPr algn="ctr"/>
            <a:endParaRPr lang="en-US" sz="2000" dirty="0">
              <a:solidFill>
                <a:schemeClr val="bg1"/>
              </a:solidFill>
            </a:endParaRPr>
          </a:p>
          <a:p>
            <a:pPr algn="ctr"/>
            <a:r>
              <a:rPr lang="en-US" dirty="0">
                <a:solidFill>
                  <a:schemeClr val="bg1"/>
                </a:solidFill>
              </a:rPr>
              <a:t>A variable name is directly bound to the storage that holds the value</a:t>
            </a:r>
          </a:p>
        </p:txBody>
      </p:sp>
      <p:sp>
        <p:nvSpPr>
          <p:cNvPr id="44" name="Rectangle 43">
            <a:extLst>
              <a:ext uri="{FF2B5EF4-FFF2-40B4-BE49-F238E27FC236}">
                <a16:creationId xmlns:a16="http://schemas.microsoft.com/office/drawing/2014/main" id="{B4064655-807D-48B7-B612-0BE33B410776}"/>
              </a:ext>
            </a:extLst>
          </p:cNvPr>
          <p:cNvSpPr/>
          <p:nvPr/>
        </p:nvSpPr>
        <p:spPr>
          <a:xfrm>
            <a:off x="3437019" y="1843768"/>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Reference Semantics</a:t>
            </a:r>
          </a:p>
          <a:p>
            <a:pPr algn="ctr"/>
            <a:endParaRPr lang="en-US" sz="800" dirty="0">
              <a:solidFill>
                <a:schemeClr val="bg1"/>
              </a:solidFill>
            </a:endParaRPr>
          </a:p>
          <a:p>
            <a:pPr algn="ctr"/>
            <a:r>
              <a:rPr lang="en-US" dirty="0">
                <a:solidFill>
                  <a:schemeClr val="bg1"/>
                </a:solidFill>
              </a:rPr>
              <a:t>A variable name is directly bound to another variable’s storage, like an alias</a:t>
            </a:r>
            <a:endParaRPr lang="en-US" sz="2000" dirty="0">
              <a:solidFill>
                <a:schemeClr val="bg1"/>
              </a:solidFill>
            </a:endParaRPr>
          </a:p>
        </p:txBody>
      </p:sp>
      <p:sp>
        <p:nvSpPr>
          <p:cNvPr id="23" name="TextBox 22">
            <a:extLst>
              <a:ext uri="{FF2B5EF4-FFF2-40B4-BE49-F238E27FC236}">
                <a16:creationId xmlns:a16="http://schemas.microsoft.com/office/drawing/2014/main" id="{F5A3BBD1-C7AA-498D-8408-DE924F82C9F1}"/>
              </a:ext>
            </a:extLst>
          </p:cNvPr>
          <p:cNvSpPr txBox="1"/>
          <p:nvPr/>
        </p:nvSpPr>
        <p:spPr>
          <a:xfrm>
            <a:off x="702849" y="646183"/>
            <a:ext cx="10539844" cy="461665"/>
          </a:xfrm>
          <a:prstGeom prst="rect">
            <a:avLst/>
          </a:prstGeom>
          <a:noFill/>
        </p:spPr>
        <p:txBody>
          <a:bodyPr wrap="square">
            <a:spAutoFit/>
          </a:bodyPr>
          <a:lstStyle/>
          <a:p>
            <a:pPr algn="ctr"/>
            <a:r>
              <a:rPr lang="en-US" sz="2400" dirty="0">
                <a:solidFill>
                  <a:srgbClr val="00B050"/>
                </a:solidFill>
              </a:rPr>
              <a:t>Parameter Passing Semantics </a:t>
            </a:r>
            <a:r>
              <a:rPr lang="en-US" sz="2400" dirty="0"/>
              <a:t>describe how </a:t>
            </a:r>
            <a:r>
              <a:rPr lang="en-US" sz="2400" dirty="0">
                <a:solidFill>
                  <a:srgbClr val="FF0000"/>
                </a:solidFill>
              </a:rPr>
              <a:t>arguments</a:t>
            </a:r>
            <a:r>
              <a:rPr lang="en-US" sz="2400" dirty="0"/>
              <a:t> are passed to </a:t>
            </a:r>
            <a:r>
              <a:rPr lang="en-US" sz="2400" dirty="0">
                <a:solidFill>
                  <a:srgbClr val="FF0000"/>
                </a:solidFill>
              </a:rPr>
              <a:t>functions</a:t>
            </a:r>
            <a:r>
              <a:rPr lang="en-US" sz="2400" dirty="0"/>
              <a:t>.</a:t>
            </a:r>
          </a:p>
        </p:txBody>
      </p:sp>
      <p:sp>
        <p:nvSpPr>
          <p:cNvPr id="53" name="Rectangle 52">
            <a:extLst>
              <a:ext uri="{FF2B5EF4-FFF2-40B4-BE49-F238E27FC236}">
                <a16:creationId xmlns:a16="http://schemas.microsoft.com/office/drawing/2014/main" id="{1FA9C98D-D9EC-4F44-8961-A4B1A59DFCC4}"/>
              </a:ext>
            </a:extLst>
          </p:cNvPr>
          <p:cNvSpPr/>
          <p:nvPr/>
        </p:nvSpPr>
        <p:spPr>
          <a:xfrm>
            <a:off x="6389346" y="1843768"/>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a:p>
            <a:pPr algn="ctr"/>
            <a:r>
              <a:rPr lang="en-US" sz="2000" dirty="0">
                <a:solidFill>
                  <a:srgbClr val="00FFFF"/>
                </a:solidFill>
              </a:rPr>
              <a:t>Object Reference Semantics</a:t>
            </a:r>
          </a:p>
          <a:p>
            <a:pPr algn="ctr"/>
            <a:endParaRPr lang="en-US" sz="400" dirty="0">
              <a:solidFill>
                <a:srgbClr val="00FFFF"/>
              </a:solidFill>
            </a:endParaRPr>
          </a:p>
          <a:p>
            <a:pPr algn="ctr"/>
            <a:r>
              <a:rPr lang="en-US" dirty="0">
                <a:solidFill>
                  <a:schemeClr val="bg1"/>
                </a:solidFill>
              </a:rPr>
              <a:t>A variable name is bound to a pointer that points to an object/value</a:t>
            </a:r>
          </a:p>
          <a:p>
            <a:pPr algn="ctr"/>
            <a:endParaRPr lang="en-US" dirty="0">
              <a:solidFill>
                <a:schemeClr val="bg1"/>
              </a:solidFill>
            </a:endParaRPr>
          </a:p>
        </p:txBody>
      </p:sp>
      <p:sp>
        <p:nvSpPr>
          <p:cNvPr id="59" name="Rectangle 58">
            <a:extLst>
              <a:ext uri="{FF2B5EF4-FFF2-40B4-BE49-F238E27FC236}">
                <a16:creationId xmlns:a16="http://schemas.microsoft.com/office/drawing/2014/main" id="{EC04A788-4B5F-4E6D-8E76-1EF841FA1955}"/>
              </a:ext>
            </a:extLst>
          </p:cNvPr>
          <p:cNvSpPr/>
          <p:nvPr/>
        </p:nvSpPr>
        <p:spPr>
          <a:xfrm>
            <a:off x="9341674" y="4647907"/>
            <a:ext cx="2348190" cy="2059900"/>
          </a:xfrm>
          <a:prstGeom prst="rect">
            <a:avLst/>
          </a:prstGeom>
          <a:solidFill>
            <a:srgbClr val="3284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solidFill>
                  <a:srgbClr val="00FFFF"/>
                </a:solidFill>
              </a:rPr>
              <a:t>Pass by Name</a:t>
            </a:r>
          </a:p>
          <a:p>
            <a:pPr algn="ctr"/>
            <a:br>
              <a:rPr lang="en-US" sz="1600" dirty="0">
                <a:solidFill>
                  <a:srgbClr val="00FFFF"/>
                </a:solidFill>
              </a:rPr>
            </a:br>
            <a:endParaRPr lang="en-US" sz="100" dirty="0"/>
          </a:p>
          <a:p>
            <a:pPr algn="ctr"/>
            <a:r>
              <a:rPr lang="en-US" dirty="0">
                <a:solidFill>
                  <a:schemeClr val="bg1"/>
                </a:solidFill>
              </a:rPr>
              <a:t>The parameter points to an expression graph that represents the argument</a:t>
            </a:r>
          </a:p>
        </p:txBody>
      </p:sp>
      <p:sp>
        <p:nvSpPr>
          <p:cNvPr id="60" name="Rectangle 59">
            <a:extLst>
              <a:ext uri="{FF2B5EF4-FFF2-40B4-BE49-F238E27FC236}">
                <a16:creationId xmlns:a16="http://schemas.microsoft.com/office/drawing/2014/main" id="{7408AA41-8F1B-462C-BAF7-49D5821CA2DA}"/>
              </a:ext>
            </a:extLst>
          </p:cNvPr>
          <p:cNvSpPr/>
          <p:nvPr/>
        </p:nvSpPr>
        <p:spPr>
          <a:xfrm>
            <a:off x="502136" y="4647907"/>
            <a:ext cx="2348190" cy="2059900"/>
          </a:xfrm>
          <a:prstGeom prst="rect">
            <a:avLst/>
          </a:prstGeom>
          <a:solidFill>
            <a:srgbClr val="3284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Pass by Value</a:t>
            </a:r>
          </a:p>
          <a:p>
            <a:pPr algn="ctr"/>
            <a:endParaRPr lang="en-US" sz="2000" dirty="0"/>
          </a:p>
          <a:p>
            <a:pPr algn="ctr"/>
            <a:r>
              <a:rPr lang="en-US" dirty="0">
                <a:solidFill>
                  <a:schemeClr val="bg1"/>
                </a:solidFill>
              </a:rPr>
              <a:t>The formal parameter gets a copy of the argument's value/object</a:t>
            </a:r>
          </a:p>
        </p:txBody>
      </p:sp>
      <p:sp>
        <p:nvSpPr>
          <p:cNvPr id="61" name="Rectangle 60">
            <a:extLst>
              <a:ext uri="{FF2B5EF4-FFF2-40B4-BE49-F238E27FC236}">
                <a16:creationId xmlns:a16="http://schemas.microsoft.com/office/drawing/2014/main" id="{A4647FAC-B36B-4947-9FC1-A8ECA528A3C3}"/>
              </a:ext>
            </a:extLst>
          </p:cNvPr>
          <p:cNvSpPr/>
          <p:nvPr/>
        </p:nvSpPr>
        <p:spPr>
          <a:xfrm>
            <a:off x="3437018" y="4647907"/>
            <a:ext cx="2348190" cy="2059900"/>
          </a:xfrm>
          <a:prstGeom prst="rect">
            <a:avLst/>
          </a:prstGeom>
          <a:solidFill>
            <a:srgbClr val="3284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Pass by Reference</a:t>
            </a:r>
          </a:p>
          <a:p>
            <a:pPr algn="ctr"/>
            <a:endParaRPr lang="en-US" sz="2000" dirty="0"/>
          </a:p>
          <a:p>
            <a:pPr algn="ctr"/>
            <a:r>
              <a:rPr lang="en-US" dirty="0">
                <a:solidFill>
                  <a:schemeClr val="bg1"/>
                </a:solidFill>
              </a:rPr>
              <a:t>The formal parameter is an alias for the argument's value/object</a:t>
            </a:r>
            <a:endParaRPr lang="en-US" sz="2000" dirty="0">
              <a:solidFill>
                <a:schemeClr val="bg1"/>
              </a:solidFill>
            </a:endParaRPr>
          </a:p>
        </p:txBody>
      </p:sp>
      <p:sp>
        <p:nvSpPr>
          <p:cNvPr id="62" name="Rectangle 61">
            <a:extLst>
              <a:ext uri="{FF2B5EF4-FFF2-40B4-BE49-F238E27FC236}">
                <a16:creationId xmlns:a16="http://schemas.microsoft.com/office/drawing/2014/main" id="{4BB3A17F-A7BF-442A-95AE-ED3EDC14C7BE}"/>
              </a:ext>
            </a:extLst>
          </p:cNvPr>
          <p:cNvSpPr/>
          <p:nvPr/>
        </p:nvSpPr>
        <p:spPr>
          <a:xfrm>
            <a:off x="6389346" y="4647907"/>
            <a:ext cx="2348190" cy="2059900"/>
          </a:xfrm>
          <a:prstGeom prst="rect">
            <a:avLst/>
          </a:prstGeom>
          <a:solidFill>
            <a:srgbClr val="3284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2000" dirty="0">
                <a:solidFill>
                  <a:srgbClr val="00FFFF"/>
                </a:solidFill>
              </a:rPr>
              <a:t>Pass by Object Reference</a:t>
            </a:r>
            <a:endParaRPr lang="en-US" sz="400" dirty="0"/>
          </a:p>
          <a:p>
            <a:pPr algn="ctr"/>
            <a:endParaRPr lang="en-US" sz="600" dirty="0"/>
          </a:p>
          <a:p>
            <a:pPr algn="ctr"/>
            <a:r>
              <a:rPr lang="en-US" dirty="0">
                <a:solidFill>
                  <a:schemeClr val="bg1"/>
                </a:solidFill>
              </a:rPr>
              <a:t>The formal parameter is a pointer to the argument's value/object</a:t>
            </a:r>
            <a:endParaRPr lang="en-US" sz="2000" dirty="0">
              <a:solidFill>
                <a:schemeClr val="bg1"/>
              </a:solidFill>
            </a:endParaRPr>
          </a:p>
        </p:txBody>
      </p:sp>
      <p:sp>
        <p:nvSpPr>
          <p:cNvPr id="63" name="TextBox 62">
            <a:extLst>
              <a:ext uri="{FF2B5EF4-FFF2-40B4-BE49-F238E27FC236}">
                <a16:creationId xmlns:a16="http://schemas.microsoft.com/office/drawing/2014/main" id="{9101C856-3CD2-4318-9DA7-4D3FEE2B777B}"/>
              </a:ext>
            </a:extLst>
          </p:cNvPr>
          <p:cNvSpPr txBox="1"/>
          <p:nvPr/>
        </p:nvSpPr>
        <p:spPr>
          <a:xfrm>
            <a:off x="-105921" y="1171273"/>
            <a:ext cx="12157384" cy="461665"/>
          </a:xfrm>
          <a:prstGeom prst="rect">
            <a:avLst/>
          </a:prstGeom>
          <a:noFill/>
        </p:spPr>
        <p:txBody>
          <a:bodyPr wrap="square">
            <a:spAutoFit/>
          </a:bodyPr>
          <a:lstStyle/>
          <a:p>
            <a:pPr algn="ctr"/>
            <a:r>
              <a:rPr lang="en-US" sz="2400" dirty="0"/>
              <a:t>The 4 most common approaches are closely related to </a:t>
            </a:r>
            <a:r>
              <a:rPr lang="en-US" sz="2400" dirty="0">
                <a:solidFill>
                  <a:srgbClr val="0070C0"/>
                </a:solidFill>
              </a:rPr>
              <a:t>binding semantics </a:t>
            </a:r>
            <a:r>
              <a:rPr lang="en-US" sz="2400" dirty="0"/>
              <a:t>we learned!</a:t>
            </a:r>
          </a:p>
        </p:txBody>
      </p:sp>
      <p:sp>
        <p:nvSpPr>
          <p:cNvPr id="4" name="Arrow: Down 3">
            <a:extLst>
              <a:ext uri="{FF2B5EF4-FFF2-40B4-BE49-F238E27FC236}">
                <a16:creationId xmlns:a16="http://schemas.microsoft.com/office/drawing/2014/main" id="{5462BBB2-BAA5-4CB7-B13C-C7FB87BB8FB9}"/>
              </a:ext>
            </a:extLst>
          </p:cNvPr>
          <p:cNvSpPr/>
          <p:nvPr/>
        </p:nvSpPr>
        <p:spPr>
          <a:xfrm>
            <a:off x="1094764" y="4188193"/>
            <a:ext cx="1119930" cy="420132"/>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Down 63">
            <a:extLst>
              <a:ext uri="{FF2B5EF4-FFF2-40B4-BE49-F238E27FC236}">
                <a16:creationId xmlns:a16="http://schemas.microsoft.com/office/drawing/2014/main" id="{AAF91DAC-5B9C-461A-829A-C4EC0FB065EC}"/>
              </a:ext>
            </a:extLst>
          </p:cNvPr>
          <p:cNvSpPr/>
          <p:nvPr/>
        </p:nvSpPr>
        <p:spPr>
          <a:xfrm>
            <a:off x="4051148" y="4188719"/>
            <a:ext cx="1119930" cy="420132"/>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8D453C82-DCEF-4563-B625-457E717784BA}"/>
              </a:ext>
            </a:extLst>
          </p:cNvPr>
          <p:cNvSpPr/>
          <p:nvPr/>
        </p:nvSpPr>
        <p:spPr>
          <a:xfrm>
            <a:off x="7020924" y="4188193"/>
            <a:ext cx="1119930" cy="420132"/>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Down 68">
            <a:extLst>
              <a:ext uri="{FF2B5EF4-FFF2-40B4-BE49-F238E27FC236}">
                <a16:creationId xmlns:a16="http://schemas.microsoft.com/office/drawing/2014/main" id="{40AB1FA1-E6E2-4C0D-8CB6-17BB424968B7}"/>
              </a:ext>
            </a:extLst>
          </p:cNvPr>
          <p:cNvSpPr/>
          <p:nvPr/>
        </p:nvSpPr>
        <p:spPr>
          <a:xfrm>
            <a:off x="9977308" y="4188719"/>
            <a:ext cx="1119930" cy="420132"/>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04F854-CE77-441D-93E7-70700D0A26A0}"/>
              </a:ext>
            </a:extLst>
          </p:cNvPr>
          <p:cNvSpPr/>
          <p:nvPr/>
        </p:nvSpPr>
        <p:spPr>
          <a:xfrm>
            <a:off x="9172280" y="1701538"/>
            <a:ext cx="2705493" cy="508576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8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up)">
                                      <p:cBhvr>
                                        <p:cTn id="21" dur="500"/>
                                        <p:tgtEl>
                                          <p:spTgt spid="5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up)">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up)">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up)">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up)">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up)">
                                      <p:cBhvr>
                                        <p:cTn id="49" dur="500"/>
                                        <p:tgtEl>
                                          <p:spTgt spid="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up)">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up)">
                                      <p:cBhvr>
                                        <p:cTn id="59" dur="500"/>
                                        <p:tgtEl>
                                          <p:spTgt spid="6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up)">
                                      <p:cBhvr>
                                        <p:cTn id="64" dur="5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 grpId="0" animBg="1"/>
      <p:bldP spid="44" grpId="0" animBg="1"/>
      <p:bldP spid="23" grpId="0"/>
      <p:bldP spid="53" grpId="0" animBg="1"/>
      <p:bldP spid="59" grpId="0" animBg="1"/>
      <p:bldP spid="60" grpId="0" animBg="1"/>
      <p:bldP spid="61" grpId="0" animBg="1"/>
      <p:bldP spid="62" grpId="0" animBg="1"/>
      <p:bldP spid="63" grpId="0"/>
      <p:bldP spid="4" grpId="0" animBg="1"/>
      <p:bldP spid="64" grpId="0" animBg="1"/>
      <p:bldP spid="66" grpId="0" animBg="1"/>
      <p:bldP spid="69"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436474" y="46892"/>
            <a:ext cx="11114824" cy="646331"/>
          </a:xfrm>
          <a:prstGeom prst="rect">
            <a:avLst/>
          </a:prstGeom>
          <a:noFill/>
        </p:spPr>
        <p:txBody>
          <a:bodyPr wrap="square">
            <a:spAutoFit/>
          </a:bodyPr>
          <a:lstStyle/>
          <a:p>
            <a:pPr algn="ctr"/>
            <a:r>
              <a:rPr lang="en-US" sz="3600" dirty="0"/>
              <a:t>Exception Handling in Different Languages</a:t>
            </a:r>
          </a:p>
        </p:txBody>
      </p:sp>
      <p:sp>
        <p:nvSpPr>
          <p:cNvPr id="26" name="TextBox 25">
            <a:extLst>
              <a:ext uri="{FF2B5EF4-FFF2-40B4-BE49-F238E27FC236}">
                <a16:creationId xmlns:a16="http://schemas.microsoft.com/office/drawing/2014/main" id="{B8B16382-B4A7-46D2-8AB4-DE974EF7EB4B}"/>
              </a:ext>
            </a:extLst>
          </p:cNvPr>
          <p:cNvSpPr txBox="1"/>
          <p:nvPr/>
        </p:nvSpPr>
        <p:spPr>
          <a:xfrm>
            <a:off x="114927" y="148994"/>
            <a:ext cx="7511772" cy="6417141"/>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 Swift exception handling example</a:t>
            </a:r>
          </a:p>
          <a:p>
            <a:r>
              <a:rPr lang="en-US" dirty="0" err="1">
                <a:latin typeface="Consolas" panose="020B0609020204030204" pitchFamily="49" charset="0"/>
                <a:cs typeface="Times New Roman" pitchFamily="18" charset="0"/>
              </a:rPr>
              <a:t>enum</a:t>
            </a:r>
            <a:r>
              <a:rPr lang="en-US" dirty="0">
                <a:latin typeface="Consolas" panose="020B0609020204030204" pitchFamily="49" charset="0"/>
                <a:cs typeface="Times New Roman" pitchFamily="18" charset="0"/>
              </a:rPr>
              <a:t> </a:t>
            </a:r>
            <a:r>
              <a:rPr lang="en-US" dirty="0" err="1">
                <a:solidFill>
                  <a:srgbClr val="00B0F0"/>
                </a:solidFill>
                <a:latin typeface="Consolas" panose="020B0609020204030204" pitchFamily="49" charset="0"/>
                <a:cs typeface="Times New Roman" pitchFamily="18" charset="0"/>
              </a:rPr>
              <a:t>VendErr</a:t>
            </a:r>
            <a:r>
              <a:rPr lang="en-US" dirty="0">
                <a:latin typeface="Consolas" panose="020B0609020204030204" pitchFamily="49" charset="0"/>
                <a:cs typeface="Times New Roman" pitchFamily="18" charset="0"/>
              </a:rPr>
              <a:t>: Error {   </a:t>
            </a:r>
          </a:p>
          <a:p>
            <a:r>
              <a:rPr lang="en-US" dirty="0">
                <a:latin typeface="Consolas" panose="020B0609020204030204" pitchFamily="49" charset="0"/>
                <a:cs typeface="Times New Roman" pitchFamily="18" charset="0"/>
              </a:rPr>
              <a:t>    case </a:t>
            </a:r>
            <a:r>
              <a:rPr lang="en-US" dirty="0" err="1">
                <a:solidFill>
                  <a:srgbClr val="00B050"/>
                </a:solidFill>
                <a:latin typeface="Consolas" panose="020B0609020204030204" pitchFamily="49" charset="0"/>
                <a:cs typeface="Times New Roman" pitchFamily="18" charset="0"/>
              </a:rPr>
              <a:t>invalidSelection</a:t>
            </a:r>
            <a:r>
              <a:rPr lang="en-US" dirty="0">
                <a:latin typeface="Consolas" panose="020B0609020204030204" pitchFamily="49" charset="0"/>
                <a:cs typeface="Times New Roman" pitchFamily="18" charset="0"/>
              </a:rPr>
              <a:t>(selection: String)</a:t>
            </a:r>
          </a:p>
          <a:p>
            <a:r>
              <a:rPr lang="en-US" dirty="0">
                <a:latin typeface="Consolas" panose="020B0609020204030204" pitchFamily="49" charset="0"/>
                <a:cs typeface="Times New Roman" pitchFamily="18" charset="0"/>
              </a:rPr>
              <a:t>    case </a:t>
            </a:r>
            <a:r>
              <a:rPr lang="en-US" dirty="0" err="1">
                <a:solidFill>
                  <a:srgbClr val="00B050"/>
                </a:solidFill>
                <a:latin typeface="Consolas" panose="020B0609020204030204" pitchFamily="49" charset="0"/>
                <a:cs typeface="Times New Roman" pitchFamily="18" charset="0"/>
              </a:rPr>
              <a:t>invalidBill</a:t>
            </a:r>
            <a:r>
              <a:rPr lang="en-US" dirty="0">
                <a:latin typeface="Consolas" panose="020B0609020204030204" pitchFamily="49" charset="0"/>
                <a:cs typeface="Times New Roman" pitchFamily="18" charset="0"/>
              </a:rPr>
              <a:t>(</a:t>
            </a:r>
            <a:r>
              <a:rPr lang="en-US" dirty="0" err="1">
                <a:latin typeface="Consolas" panose="020B0609020204030204" pitchFamily="49" charset="0"/>
                <a:cs typeface="Times New Roman" pitchFamily="18" charset="0"/>
              </a:rPr>
              <a:t>billValue</a:t>
            </a:r>
            <a:r>
              <a:rPr lang="en-US" dirty="0">
                <a:latin typeface="Consolas" panose="020B0609020204030204" pitchFamily="49" charset="0"/>
                <a:cs typeface="Times New Roman" pitchFamily="18" charset="0"/>
              </a:rPr>
              <a:t>: Int)</a:t>
            </a:r>
          </a:p>
          <a:p>
            <a:r>
              <a:rPr lang="en-US" dirty="0">
                <a:latin typeface="Consolas" panose="020B0609020204030204" pitchFamily="49" charset="0"/>
                <a:cs typeface="Times New Roman" pitchFamily="18" charset="0"/>
              </a:rPr>
              <a:t>}</a:t>
            </a:r>
          </a:p>
          <a:p>
            <a:endParaRPr lang="en-US" sz="1100" dirty="0">
              <a:latin typeface="Consolas" panose="020B0609020204030204" pitchFamily="49" charset="0"/>
              <a:cs typeface="Times New Roman" pitchFamily="18" charset="0"/>
            </a:endParaRPr>
          </a:p>
          <a:p>
            <a:r>
              <a:rPr lang="en-US" dirty="0">
                <a:latin typeface="Consolas" panose="020B0609020204030204" pitchFamily="49" charset="0"/>
                <a:cs typeface="Times New Roman" pitchFamily="18" charset="0"/>
              </a:rPr>
              <a:t>class </a:t>
            </a:r>
            <a:r>
              <a:rPr lang="en-US" dirty="0" err="1">
                <a:latin typeface="Consolas" panose="020B0609020204030204" pitchFamily="49" charset="0"/>
                <a:cs typeface="Times New Roman" pitchFamily="18" charset="0"/>
              </a:rPr>
              <a:t>VendingMachine</a:t>
            </a:r>
            <a:r>
              <a:rPr lang="en-US" dirty="0">
                <a:latin typeface="Consolas" panose="020B0609020204030204" pitchFamily="49" charset="0"/>
                <a:cs typeface="Times New Roman" pitchFamily="18" charset="0"/>
              </a:rPr>
              <a:t> { </a:t>
            </a:r>
          </a:p>
          <a:p>
            <a:r>
              <a:rPr lang="en-US" dirty="0">
                <a:latin typeface="Consolas" panose="020B0609020204030204" pitchFamily="49" charset="0"/>
                <a:cs typeface="Times New Roman" pitchFamily="18" charset="0"/>
              </a:rPr>
              <a:t>  var </a:t>
            </a:r>
            <a:r>
              <a:rPr lang="en-US" dirty="0" err="1">
                <a:latin typeface="Consolas" panose="020B0609020204030204" pitchFamily="49" charset="0"/>
                <a:cs typeface="Times New Roman" pitchFamily="18" charset="0"/>
              </a:rPr>
              <a:t>dollarsInserted</a:t>
            </a:r>
            <a:r>
              <a:rPr lang="en-US" dirty="0">
                <a:latin typeface="Consolas" panose="020B0609020204030204" pitchFamily="49" charset="0"/>
                <a:cs typeface="Times New Roman" pitchFamily="18" charset="0"/>
              </a:rPr>
              <a:t>: Int</a:t>
            </a:r>
          </a:p>
          <a:p>
            <a:endParaRPr lang="en-US" sz="1100" dirty="0">
              <a:latin typeface="Consolas" panose="020B0609020204030204" pitchFamily="49" charset="0"/>
              <a:cs typeface="Times New Roman" pitchFamily="18" charset="0"/>
            </a:endParaRP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func</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insertMoney</a:t>
            </a:r>
            <a:r>
              <a:rPr lang="en-US" dirty="0">
                <a:latin typeface="Consolas" panose="020B0609020204030204" pitchFamily="49" charset="0"/>
                <a:cs typeface="Times New Roman" pitchFamily="18" charset="0"/>
              </a:rPr>
              <a:t>(dollars: Int) </a:t>
            </a:r>
            <a:r>
              <a:rPr lang="en-US" dirty="0">
                <a:solidFill>
                  <a:srgbClr val="FF0000"/>
                </a:solidFill>
                <a:latin typeface="Consolas" panose="020B0609020204030204" pitchFamily="49" charset="0"/>
                <a:cs typeface="Times New Roman" pitchFamily="18" charset="0"/>
              </a:rPr>
              <a:t>throws</a:t>
            </a:r>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    if (dollars != 1 &amp;&amp; dollars != 5 &amp;&amp; dollars != 10) </a:t>
            </a:r>
          </a:p>
          <a:p>
            <a:r>
              <a:rPr lang="en-US" dirty="0">
                <a:latin typeface="Consolas" panose="020B0609020204030204" pitchFamily="49" charset="0"/>
                <a:cs typeface="Times New Roman" pitchFamily="18" charset="0"/>
              </a:rPr>
              <a:t>      { </a:t>
            </a:r>
            <a:r>
              <a:rPr lang="en-US" dirty="0">
                <a:solidFill>
                  <a:srgbClr val="FF0000"/>
                </a:solidFill>
                <a:latin typeface="Consolas" panose="020B0609020204030204" pitchFamily="49" charset="0"/>
                <a:cs typeface="Times New Roman" pitchFamily="18" charset="0"/>
              </a:rPr>
              <a:t>throw</a:t>
            </a:r>
            <a:r>
              <a:rPr lang="en-US" dirty="0">
                <a:latin typeface="Consolas" panose="020B0609020204030204" pitchFamily="49" charset="0"/>
                <a:cs typeface="Times New Roman" pitchFamily="18" charset="0"/>
              </a:rPr>
              <a:t> </a:t>
            </a:r>
            <a:r>
              <a:rPr lang="en-US" dirty="0" err="1">
                <a:solidFill>
                  <a:srgbClr val="00B0F0"/>
                </a:solidFill>
                <a:latin typeface="Consolas" panose="020B0609020204030204" pitchFamily="49" charset="0"/>
                <a:cs typeface="Times New Roman" pitchFamily="18" charset="0"/>
              </a:rPr>
              <a:t>VendErr</a:t>
            </a:r>
            <a:r>
              <a:rPr lang="en-US" dirty="0" err="1">
                <a:latin typeface="Consolas" panose="020B0609020204030204" pitchFamily="49" charset="0"/>
                <a:cs typeface="Times New Roman" pitchFamily="18" charset="0"/>
              </a:rPr>
              <a:t>.</a:t>
            </a:r>
            <a:r>
              <a:rPr lang="en-US" dirty="0" err="1">
                <a:solidFill>
                  <a:srgbClr val="00B050"/>
                </a:solidFill>
                <a:latin typeface="Consolas" panose="020B0609020204030204" pitchFamily="49" charset="0"/>
                <a:cs typeface="Times New Roman" pitchFamily="18" charset="0"/>
              </a:rPr>
              <a:t>invalidBill</a:t>
            </a:r>
            <a:r>
              <a:rPr lang="en-US" dirty="0">
                <a:latin typeface="Consolas" panose="020B0609020204030204" pitchFamily="49" charset="0"/>
                <a:cs typeface="Times New Roman" pitchFamily="18" charset="0"/>
              </a:rPr>
              <a:t>(</a:t>
            </a:r>
            <a:r>
              <a:rPr lang="en-US" dirty="0" err="1">
                <a:latin typeface="Consolas" panose="020B0609020204030204" pitchFamily="49" charset="0"/>
                <a:cs typeface="Times New Roman" pitchFamily="18" charset="0"/>
              </a:rPr>
              <a:t>billValue</a:t>
            </a:r>
            <a:r>
              <a:rPr lang="en-US" dirty="0">
                <a:latin typeface="Consolas" panose="020B0609020204030204" pitchFamily="49" charset="0"/>
                <a:cs typeface="Times New Roman" pitchFamily="18" charset="0"/>
              </a:rPr>
              <a:t>: dollars) }</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dollarsInserted</a:t>
            </a:r>
            <a:r>
              <a:rPr lang="en-US" dirty="0">
                <a:latin typeface="Consolas" panose="020B0609020204030204" pitchFamily="49" charset="0"/>
                <a:cs typeface="Times New Roman" pitchFamily="18" charset="0"/>
              </a:rPr>
              <a:t> += dollars </a:t>
            </a:r>
          </a:p>
          <a:p>
            <a:r>
              <a:rPr lang="en-US" dirty="0">
                <a:latin typeface="Consolas" panose="020B0609020204030204" pitchFamily="49" charset="0"/>
                <a:cs typeface="Times New Roman" pitchFamily="18" charset="0"/>
              </a:rPr>
              <a:t>  }</a:t>
            </a:r>
          </a:p>
          <a:p>
            <a:endParaRPr lang="en-US" sz="1100" dirty="0">
              <a:latin typeface="Consolas" panose="020B0609020204030204" pitchFamily="49" charset="0"/>
              <a:cs typeface="Times New Roman" pitchFamily="18" charset="0"/>
            </a:endParaRP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func</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buyItem</a:t>
            </a:r>
            <a:r>
              <a:rPr lang="en-US" dirty="0">
                <a:latin typeface="Consolas" panose="020B0609020204030204" pitchFamily="49" charset="0"/>
                <a:cs typeface="Times New Roman" pitchFamily="18" charset="0"/>
              </a:rPr>
              <a:t>(</a:t>
            </a:r>
            <a:r>
              <a:rPr lang="en-US" dirty="0" err="1">
                <a:latin typeface="Consolas" panose="020B0609020204030204" pitchFamily="49" charset="0"/>
                <a:cs typeface="Times New Roman" pitchFamily="18" charset="0"/>
              </a:rPr>
              <a:t>itemCode</a:t>
            </a:r>
            <a:r>
              <a:rPr lang="en-US" dirty="0">
                <a:latin typeface="Consolas" panose="020B0609020204030204" pitchFamily="49" charset="0"/>
                <a:cs typeface="Times New Roman" pitchFamily="18" charset="0"/>
              </a:rPr>
              <a:t>: String) </a:t>
            </a:r>
            <a:r>
              <a:rPr lang="en-US" dirty="0">
                <a:solidFill>
                  <a:srgbClr val="FF0000"/>
                </a:solidFill>
                <a:latin typeface="Consolas" panose="020B0609020204030204" pitchFamily="49" charset="0"/>
                <a:cs typeface="Times New Roman" pitchFamily="18" charset="0"/>
              </a:rPr>
              <a:t>throws</a:t>
            </a:r>
            <a:r>
              <a:rPr lang="en-US" dirty="0">
                <a:latin typeface="Consolas" panose="020B0609020204030204" pitchFamily="49" charset="0"/>
                <a:cs typeface="Times New Roman" pitchFamily="18" charset="0"/>
              </a:rPr>
              <a:t> -&gt; String {</a:t>
            </a:r>
          </a:p>
          <a:p>
            <a:r>
              <a:rPr lang="en-US" dirty="0">
                <a:latin typeface="Consolas" panose="020B0609020204030204" pitchFamily="49" charset="0"/>
                <a:cs typeface="Times New Roman" pitchFamily="18" charset="0"/>
              </a:rPr>
              <a:t>     if </a:t>
            </a:r>
            <a:r>
              <a:rPr lang="en-US" dirty="0" err="1">
                <a:latin typeface="Consolas" panose="020B0609020204030204" pitchFamily="49" charset="0"/>
                <a:cs typeface="Times New Roman" pitchFamily="18" charset="0"/>
              </a:rPr>
              <a:t>itemCode</a:t>
            </a:r>
            <a:r>
              <a:rPr lang="en-US" dirty="0">
                <a:latin typeface="Consolas" panose="020B0609020204030204" pitchFamily="49" charset="0"/>
                <a:cs typeface="Times New Roman" pitchFamily="18" charset="0"/>
              </a:rPr>
              <a:t> == "A1" &amp;&amp; </a:t>
            </a:r>
            <a:r>
              <a:rPr lang="en-US" dirty="0" err="1">
                <a:latin typeface="Consolas" panose="020B0609020204030204" pitchFamily="49" charset="0"/>
                <a:cs typeface="Times New Roman" pitchFamily="18" charset="0"/>
              </a:rPr>
              <a:t>dollarsInserted</a:t>
            </a:r>
            <a:r>
              <a:rPr lang="en-US" dirty="0">
                <a:latin typeface="Consolas" panose="020B0609020204030204" pitchFamily="49" charset="0"/>
                <a:cs typeface="Times New Roman" pitchFamily="18" charset="0"/>
              </a:rPr>
              <a:t> &gt;= 2 {</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dollarsInserted</a:t>
            </a:r>
            <a:r>
              <a:rPr lang="en-US" dirty="0">
                <a:latin typeface="Consolas" panose="020B0609020204030204" pitchFamily="49" charset="0"/>
                <a:cs typeface="Times New Roman" pitchFamily="18" charset="0"/>
              </a:rPr>
              <a:t> -= 2 </a:t>
            </a:r>
          </a:p>
          <a:p>
            <a:r>
              <a:rPr lang="en-US" dirty="0">
                <a:latin typeface="Consolas" panose="020B0609020204030204" pitchFamily="49" charset="0"/>
                <a:cs typeface="Times New Roman" pitchFamily="18" charset="0"/>
              </a:rPr>
              <a:t>        return "KitKat"</a:t>
            </a:r>
          </a:p>
          <a:p>
            <a:r>
              <a:rPr lang="en-US" dirty="0">
                <a:latin typeface="Consolas" panose="020B0609020204030204" pitchFamily="49" charset="0"/>
                <a:cs typeface="Times New Roman" pitchFamily="18" charset="0"/>
              </a:rPr>
              <a:t>    } </a:t>
            </a:r>
          </a:p>
          <a:p>
            <a:r>
              <a:rPr lang="en-US" dirty="0">
                <a:latin typeface="Consolas" panose="020B0609020204030204" pitchFamily="49" charset="0"/>
                <a:cs typeface="Times New Roman" pitchFamily="18" charset="0"/>
              </a:rPr>
              <a:t>    // We got </a:t>
            </a:r>
            <a:r>
              <a:rPr lang="en-US" dirty="0" err="1">
                <a:latin typeface="Consolas" panose="020B0609020204030204" pitchFamily="49" charset="0"/>
                <a:cs typeface="Times New Roman" pitchFamily="18" charset="0"/>
              </a:rPr>
              <a:t>nuthin</a:t>
            </a:r>
            <a:r>
              <a:rPr lang="en-US" dirty="0">
                <a:latin typeface="Consolas" panose="020B0609020204030204" pitchFamily="49" charset="0"/>
                <a:cs typeface="Times New Roman" pitchFamily="18" charset="0"/>
              </a:rPr>
              <a:t> left!</a:t>
            </a:r>
          </a:p>
          <a:p>
            <a:r>
              <a:rPr lang="en-US" dirty="0">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throw</a:t>
            </a:r>
            <a:r>
              <a:rPr lang="en-US" dirty="0">
                <a:latin typeface="Consolas" panose="020B0609020204030204" pitchFamily="49" charset="0"/>
                <a:cs typeface="Times New Roman" pitchFamily="18" charset="0"/>
              </a:rPr>
              <a:t> </a:t>
            </a:r>
            <a:r>
              <a:rPr lang="en-US" dirty="0" err="1">
                <a:solidFill>
                  <a:srgbClr val="00B0F0"/>
                </a:solidFill>
                <a:latin typeface="Consolas" panose="020B0609020204030204" pitchFamily="49" charset="0"/>
                <a:cs typeface="Times New Roman" pitchFamily="18" charset="0"/>
              </a:rPr>
              <a:t>VendErr</a:t>
            </a:r>
            <a:r>
              <a:rPr lang="en-US" dirty="0" err="1">
                <a:latin typeface="Consolas" panose="020B0609020204030204" pitchFamily="49" charset="0"/>
                <a:cs typeface="Times New Roman" pitchFamily="18" charset="0"/>
              </a:rPr>
              <a:t>.</a:t>
            </a:r>
            <a:r>
              <a:rPr lang="en-US" dirty="0" err="1">
                <a:solidFill>
                  <a:srgbClr val="00B050"/>
                </a:solidFill>
                <a:latin typeface="Consolas" panose="020B0609020204030204" pitchFamily="49" charset="0"/>
                <a:cs typeface="Times New Roman" pitchFamily="18" charset="0"/>
              </a:rPr>
              <a:t>invalidSelection</a:t>
            </a:r>
            <a:r>
              <a:rPr lang="en-US" dirty="0">
                <a:latin typeface="Consolas" panose="020B0609020204030204" pitchFamily="49" charset="0"/>
                <a:cs typeface="Times New Roman" pitchFamily="18" charset="0"/>
              </a:rPr>
              <a:t>(selection: </a:t>
            </a:r>
            <a:r>
              <a:rPr lang="en-US" dirty="0" err="1">
                <a:latin typeface="Consolas" panose="020B0609020204030204" pitchFamily="49" charset="0"/>
                <a:cs typeface="Times New Roman" pitchFamily="18" charset="0"/>
              </a:rPr>
              <a:t>itemCode</a:t>
            </a:r>
            <a:r>
              <a:rPr lang="en-US" dirty="0">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  } </a:t>
            </a:r>
          </a:p>
          <a:p>
            <a:r>
              <a:rPr lang="en-US" dirty="0">
                <a:latin typeface="Consolas" panose="020B0609020204030204" pitchFamily="49" charset="0"/>
                <a:cs typeface="Times New Roman" pitchFamily="18" charset="0"/>
              </a:rPr>
              <a:t>}</a:t>
            </a:r>
          </a:p>
        </p:txBody>
      </p:sp>
      <p:sp>
        <p:nvSpPr>
          <p:cNvPr id="13" name="TextBox 12">
            <a:extLst>
              <a:ext uri="{FF2B5EF4-FFF2-40B4-BE49-F238E27FC236}">
                <a16:creationId xmlns:a16="http://schemas.microsoft.com/office/drawing/2014/main" id="{CAF7F233-1F2C-4EAA-8420-A3F5AC087FD5}"/>
              </a:ext>
            </a:extLst>
          </p:cNvPr>
          <p:cNvSpPr txBox="1"/>
          <p:nvPr/>
        </p:nvSpPr>
        <p:spPr>
          <a:xfrm>
            <a:off x="235507" y="3948786"/>
            <a:ext cx="7626699" cy="2862322"/>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var </a:t>
            </a:r>
            <a:r>
              <a:rPr lang="en-US" dirty="0" err="1">
                <a:latin typeface="Consolas" panose="020B0609020204030204" pitchFamily="49" charset="0"/>
                <a:cs typeface="Times New Roman" pitchFamily="18" charset="0"/>
              </a:rPr>
              <a:t>vm</a:t>
            </a:r>
            <a:r>
              <a:rPr lang="en-US" dirty="0">
                <a:latin typeface="Consolas" panose="020B0609020204030204" pitchFamily="49" charset="0"/>
                <a:cs typeface="Times New Roman" pitchFamily="18" charset="0"/>
              </a:rPr>
              <a:t> = </a:t>
            </a:r>
            <a:r>
              <a:rPr lang="en-US" dirty="0" err="1">
                <a:latin typeface="Consolas" panose="020B0609020204030204" pitchFamily="49" charset="0"/>
                <a:cs typeface="Times New Roman" pitchFamily="18" charset="0"/>
              </a:rPr>
              <a:t>VendingMachine</a:t>
            </a:r>
            <a:r>
              <a:rPr lang="en-US" dirty="0">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do {</a:t>
            </a:r>
          </a:p>
          <a:p>
            <a:r>
              <a:rPr lang="en-US" dirty="0">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try</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vm.insertMoney</a:t>
            </a:r>
            <a:r>
              <a:rPr lang="en-US" dirty="0">
                <a:latin typeface="Consolas" panose="020B0609020204030204" pitchFamily="49" charset="0"/>
                <a:cs typeface="Times New Roman" pitchFamily="18" charset="0"/>
              </a:rPr>
              <a:t>(dollars:10);</a:t>
            </a:r>
          </a:p>
          <a:p>
            <a:r>
              <a:rPr lang="en-US" dirty="0">
                <a:latin typeface="Consolas" panose="020B0609020204030204" pitchFamily="49" charset="0"/>
                <a:cs typeface="Times New Roman" pitchFamily="18" charset="0"/>
              </a:rPr>
              <a:t>    let item = </a:t>
            </a:r>
            <a:r>
              <a:rPr lang="en-US" dirty="0">
                <a:solidFill>
                  <a:srgbClr val="FF0000"/>
                </a:solidFill>
                <a:latin typeface="Consolas" panose="020B0609020204030204" pitchFamily="49" charset="0"/>
                <a:cs typeface="Times New Roman" pitchFamily="18" charset="0"/>
              </a:rPr>
              <a:t>try</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vm.buyItem</a:t>
            </a:r>
            <a:r>
              <a:rPr lang="en-US" dirty="0">
                <a:latin typeface="Consolas" panose="020B0609020204030204" pitchFamily="49" charset="0"/>
                <a:cs typeface="Times New Roman" pitchFamily="18" charset="0"/>
              </a:rPr>
              <a:t>(</a:t>
            </a:r>
            <a:r>
              <a:rPr lang="en-US" dirty="0" err="1">
                <a:latin typeface="Consolas" panose="020B0609020204030204" pitchFamily="49" charset="0"/>
                <a:cs typeface="Times New Roman" pitchFamily="18" charset="0"/>
              </a:rPr>
              <a:t>itemCode</a:t>
            </a:r>
            <a:r>
              <a:rPr lang="en-US" dirty="0">
                <a:latin typeface="Consolas" panose="020B0609020204030204" pitchFamily="49" charset="0"/>
                <a:cs typeface="Times New Roman" pitchFamily="18" charset="0"/>
              </a:rPr>
              <a:t>: "b3");</a:t>
            </a:r>
          </a:p>
          <a:p>
            <a:r>
              <a:rPr lang="en-US" dirty="0">
                <a:latin typeface="Consolas" panose="020B0609020204030204" pitchFamily="49" charset="0"/>
                <a:cs typeface="Times New Roman" pitchFamily="18" charset="0"/>
              </a:rPr>
              <a:t>    print("Ate \(item). Yum!")</a:t>
            </a:r>
          </a:p>
          <a:p>
            <a:r>
              <a:rPr lang="en-US" dirty="0">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catch</a:t>
            </a:r>
            <a:r>
              <a:rPr lang="en-US" dirty="0">
                <a:latin typeface="Consolas" panose="020B0609020204030204" pitchFamily="49" charset="0"/>
                <a:cs typeface="Times New Roman" pitchFamily="18" charset="0"/>
              </a:rPr>
              <a:t> </a:t>
            </a:r>
            <a:r>
              <a:rPr lang="en-US" dirty="0" err="1">
                <a:solidFill>
                  <a:srgbClr val="00B0F0"/>
                </a:solidFill>
                <a:latin typeface="Consolas" panose="020B0609020204030204" pitchFamily="49" charset="0"/>
                <a:cs typeface="Times New Roman" pitchFamily="18" charset="0"/>
              </a:rPr>
              <a:t>VendErr</a:t>
            </a:r>
            <a:r>
              <a:rPr lang="en-US" dirty="0" err="1">
                <a:latin typeface="Consolas" panose="020B0609020204030204" pitchFamily="49" charset="0"/>
                <a:cs typeface="Times New Roman" pitchFamily="18" charset="0"/>
              </a:rPr>
              <a:t>.</a:t>
            </a:r>
            <a:r>
              <a:rPr lang="en-US" dirty="0" err="1">
                <a:solidFill>
                  <a:srgbClr val="00B050"/>
                </a:solidFill>
                <a:latin typeface="Consolas" panose="020B0609020204030204" pitchFamily="49" charset="0"/>
                <a:cs typeface="Times New Roman" pitchFamily="18" charset="0"/>
              </a:rPr>
              <a:t>invalidSelection</a:t>
            </a:r>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    print("Invalid Selection.")</a:t>
            </a:r>
          </a:p>
          <a:p>
            <a:r>
              <a:rPr lang="en-US" dirty="0">
                <a:latin typeface="Consolas" panose="020B0609020204030204" pitchFamily="49" charset="0"/>
                <a:cs typeface="Times New Roman" pitchFamily="18" charset="0"/>
              </a:rPr>
              <a:t>} </a:t>
            </a:r>
            <a:r>
              <a:rPr lang="en-US" dirty="0">
                <a:solidFill>
                  <a:srgbClr val="FF0000"/>
                </a:solidFill>
                <a:latin typeface="Consolas" panose="020B0609020204030204" pitchFamily="49" charset="0"/>
                <a:cs typeface="Times New Roman" pitchFamily="18" charset="0"/>
              </a:rPr>
              <a:t>catch</a:t>
            </a:r>
            <a:r>
              <a:rPr lang="en-US" dirty="0">
                <a:latin typeface="Consolas" panose="020B0609020204030204" pitchFamily="49" charset="0"/>
                <a:cs typeface="Times New Roman" pitchFamily="18" charset="0"/>
              </a:rPr>
              <a:t> </a:t>
            </a:r>
            <a:r>
              <a:rPr lang="en-US" dirty="0" err="1">
                <a:solidFill>
                  <a:srgbClr val="00B0F0"/>
                </a:solidFill>
                <a:latin typeface="Consolas" panose="020B0609020204030204" pitchFamily="49" charset="0"/>
                <a:cs typeface="Times New Roman" pitchFamily="18" charset="0"/>
              </a:rPr>
              <a:t>VendErr</a:t>
            </a:r>
            <a:r>
              <a:rPr lang="en-US" dirty="0" err="1">
                <a:latin typeface="Consolas" panose="020B0609020204030204" pitchFamily="49" charset="0"/>
                <a:cs typeface="Times New Roman" pitchFamily="18" charset="0"/>
              </a:rPr>
              <a:t>.</a:t>
            </a:r>
            <a:r>
              <a:rPr lang="en-US" dirty="0" err="1">
                <a:solidFill>
                  <a:srgbClr val="00B050"/>
                </a:solidFill>
                <a:latin typeface="Consolas" panose="020B0609020204030204" pitchFamily="49" charset="0"/>
                <a:cs typeface="Times New Roman" pitchFamily="18" charset="0"/>
              </a:rPr>
              <a:t>invalidBill</a:t>
            </a:r>
            <a:r>
              <a:rPr lang="en-US" dirty="0">
                <a:latin typeface="Consolas" panose="020B0609020204030204" pitchFamily="49" charset="0"/>
                <a:cs typeface="Times New Roman" pitchFamily="18" charset="0"/>
              </a:rPr>
              <a:t>(let </a:t>
            </a:r>
            <a:r>
              <a:rPr lang="en-US" dirty="0" err="1">
                <a:latin typeface="Consolas" panose="020B0609020204030204" pitchFamily="49" charset="0"/>
                <a:cs typeface="Times New Roman" pitchFamily="18" charset="0"/>
              </a:rPr>
              <a:t>billSize</a:t>
            </a:r>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    print("Counterfeit $\(</a:t>
            </a:r>
            <a:r>
              <a:rPr lang="en-US" dirty="0" err="1">
                <a:latin typeface="Consolas" panose="020B0609020204030204" pitchFamily="49" charset="0"/>
                <a:cs typeface="Times New Roman" pitchFamily="18" charset="0"/>
              </a:rPr>
              <a:t>billSize</a:t>
            </a:r>
            <a:r>
              <a:rPr lang="en-US" dirty="0">
                <a:latin typeface="Consolas" panose="020B0609020204030204" pitchFamily="49" charset="0"/>
                <a:cs typeface="Times New Roman" pitchFamily="18" charset="0"/>
              </a:rPr>
              <a:t>) bill!")</a:t>
            </a:r>
          </a:p>
          <a:p>
            <a:r>
              <a:rPr lang="en-US" dirty="0">
                <a:latin typeface="Consolas" panose="020B0609020204030204" pitchFamily="49" charset="0"/>
                <a:cs typeface="Times New Roman" pitchFamily="18" charset="0"/>
              </a:rPr>
              <a:t>}</a:t>
            </a:r>
          </a:p>
        </p:txBody>
      </p:sp>
      <p:sp>
        <p:nvSpPr>
          <p:cNvPr id="16" name="TextBox 15">
            <a:extLst>
              <a:ext uri="{FF2B5EF4-FFF2-40B4-BE49-F238E27FC236}">
                <a16:creationId xmlns:a16="http://schemas.microsoft.com/office/drawing/2014/main" id="{F38BA8B9-303E-474B-BC74-D15118E161F5}"/>
              </a:ext>
            </a:extLst>
          </p:cNvPr>
          <p:cNvSpPr txBox="1"/>
          <p:nvPr/>
        </p:nvSpPr>
        <p:spPr>
          <a:xfrm>
            <a:off x="-271305" y="8562773"/>
            <a:ext cx="6451042" cy="4832092"/>
          </a:xfrm>
          <a:prstGeom prst="rect">
            <a:avLst/>
          </a:prstGeom>
          <a:noFill/>
        </p:spPr>
        <p:txBody>
          <a:bodyPr wrap="square">
            <a:spAutoFit/>
          </a:bodyPr>
          <a:lstStyle/>
          <a:p>
            <a:r>
              <a:rPr lang="en-US" sz="700" dirty="0"/>
              <a:t>import Foundation</a:t>
            </a:r>
          </a:p>
          <a:p>
            <a:r>
              <a:rPr lang="en-US" sz="700" dirty="0"/>
              <a:t>// Swift exception handling</a:t>
            </a:r>
          </a:p>
          <a:p>
            <a:endParaRPr lang="en-US" sz="700" dirty="0"/>
          </a:p>
          <a:p>
            <a:endParaRPr lang="en-US" sz="700" dirty="0"/>
          </a:p>
          <a:p>
            <a:r>
              <a:rPr lang="en-US" sz="700" dirty="0" err="1"/>
              <a:t>enum</a:t>
            </a:r>
            <a:r>
              <a:rPr lang="en-US" sz="700" dirty="0"/>
              <a:t> </a:t>
            </a:r>
            <a:r>
              <a:rPr lang="en-US" sz="700" dirty="0" err="1"/>
              <a:t>VendingMachineError</a:t>
            </a:r>
            <a:r>
              <a:rPr lang="en-US" sz="700" dirty="0"/>
              <a:t>: Error {</a:t>
            </a:r>
          </a:p>
          <a:p>
            <a:r>
              <a:rPr lang="en-US" sz="700" dirty="0"/>
              <a:t>    case </a:t>
            </a:r>
            <a:r>
              <a:rPr lang="en-US" sz="700" dirty="0" err="1"/>
              <a:t>invalidSelection</a:t>
            </a:r>
            <a:r>
              <a:rPr lang="en-US" sz="700" dirty="0"/>
              <a:t>(selection: String)</a:t>
            </a:r>
          </a:p>
          <a:p>
            <a:r>
              <a:rPr lang="en-US" sz="700" dirty="0"/>
              <a:t>    case </a:t>
            </a:r>
            <a:r>
              <a:rPr lang="en-US" sz="700" dirty="0" err="1"/>
              <a:t>invalidBill</a:t>
            </a:r>
            <a:r>
              <a:rPr lang="en-US" sz="700" dirty="0"/>
              <a:t>(</a:t>
            </a:r>
            <a:r>
              <a:rPr lang="en-US" sz="700" dirty="0" err="1"/>
              <a:t>coinValue</a:t>
            </a:r>
            <a:r>
              <a:rPr lang="en-US" sz="700" dirty="0"/>
              <a:t>: Int)</a:t>
            </a:r>
          </a:p>
          <a:p>
            <a:r>
              <a:rPr lang="en-US" sz="700" dirty="0"/>
              <a:t>}</a:t>
            </a:r>
          </a:p>
          <a:p>
            <a:endParaRPr lang="en-US" sz="700" dirty="0"/>
          </a:p>
          <a:p>
            <a:r>
              <a:rPr lang="en-US" sz="700" dirty="0"/>
              <a:t>class </a:t>
            </a:r>
            <a:r>
              <a:rPr lang="en-US" sz="700" dirty="0" err="1"/>
              <a:t>VendingMachine</a:t>
            </a:r>
            <a:r>
              <a:rPr lang="en-US" sz="700" dirty="0"/>
              <a:t> { </a:t>
            </a:r>
          </a:p>
          <a:p>
            <a:r>
              <a:rPr lang="en-US" sz="700" dirty="0"/>
              <a:t>  var </a:t>
            </a:r>
            <a:r>
              <a:rPr lang="en-US" sz="700" dirty="0" err="1"/>
              <a:t>dollarsInserted</a:t>
            </a:r>
            <a:r>
              <a:rPr lang="en-US" sz="700" dirty="0"/>
              <a:t>: Int</a:t>
            </a:r>
          </a:p>
          <a:p>
            <a:endParaRPr lang="en-US" sz="700" dirty="0"/>
          </a:p>
          <a:p>
            <a:r>
              <a:rPr lang="en-US" sz="700" dirty="0"/>
              <a:t>  </a:t>
            </a:r>
            <a:r>
              <a:rPr lang="en-US" sz="700" dirty="0" err="1"/>
              <a:t>init</a:t>
            </a:r>
            <a:r>
              <a:rPr lang="en-US" sz="700" dirty="0"/>
              <a:t>() {</a:t>
            </a:r>
          </a:p>
          <a:p>
            <a:r>
              <a:rPr lang="en-US" sz="700" dirty="0"/>
              <a:t>    </a:t>
            </a:r>
            <a:r>
              <a:rPr lang="en-US" sz="700" dirty="0" err="1"/>
              <a:t>dollarsInserted</a:t>
            </a:r>
            <a:r>
              <a:rPr lang="en-US" sz="700" dirty="0"/>
              <a:t> = 0;</a:t>
            </a:r>
          </a:p>
          <a:p>
            <a:r>
              <a:rPr lang="en-US" sz="700" dirty="0"/>
              <a:t>  }</a:t>
            </a:r>
          </a:p>
          <a:p>
            <a:r>
              <a:rPr lang="en-US" sz="700" dirty="0"/>
              <a:t>  </a:t>
            </a:r>
            <a:r>
              <a:rPr lang="en-US" sz="700" dirty="0" err="1"/>
              <a:t>func</a:t>
            </a:r>
            <a:r>
              <a:rPr lang="en-US" sz="700" dirty="0"/>
              <a:t> </a:t>
            </a:r>
            <a:r>
              <a:rPr lang="en-US" sz="700" dirty="0" err="1"/>
              <a:t>insertMoney</a:t>
            </a:r>
            <a:r>
              <a:rPr lang="en-US" sz="700" dirty="0"/>
              <a:t>(dollars: Int) throws {</a:t>
            </a:r>
          </a:p>
          <a:p>
            <a:r>
              <a:rPr lang="en-US" sz="700" dirty="0"/>
              <a:t>    if (dollars != 1 &amp;&amp; dollars != 5 &amp;&amp; dollars != 10) </a:t>
            </a:r>
          </a:p>
          <a:p>
            <a:r>
              <a:rPr lang="en-US" sz="700" dirty="0"/>
              <a:t>      { throw </a:t>
            </a:r>
            <a:r>
              <a:rPr lang="en-US" sz="700" dirty="0" err="1"/>
              <a:t>VendingMachineError.invalidBill</a:t>
            </a:r>
            <a:r>
              <a:rPr lang="en-US" sz="700" dirty="0"/>
              <a:t>(</a:t>
            </a:r>
            <a:r>
              <a:rPr lang="en-US" sz="700" dirty="0" err="1"/>
              <a:t>coinValue</a:t>
            </a:r>
            <a:r>
              <a:rPr lang="en-US" sz="700" dirty="0"/>
              <a:t>: dollars) }</a:t>
            </a:r>
          </a:p>
          <a:p>
            <a:r>
              <a:rPr lang="en-US" sz="700" dirty="0"/>
              <a:t>    </a:t>
            </a:r>
            <a:r>
              <a:rPr lang="en-US" sz="700" dirty="0" err="1"/>
              <a:t>dollarsInserted</a:t>
            </a:r>
            <a:r>
              <a:rPr lang="en-US" sz="700" dirty="0"/>
              <a:t> += dollars; </a:t>
            </a:r>
          </a:p>
          <a:p>
            <a:r>
              <a:rPr lang="en-US" sz="700" dirty="0"/>
              <a:t>  }</a:t>
            </a:r>
          </a:p>
          <a:p>
            <a:endParaRPr lang="en-US" sz="700" dirty="0"/>
          </a:p>
          <a:p>
            <a:r>
              <a:rPr lang="en-US" sz="700" dirty="0"/>
              <a:t>  </a:t>
            </a:r>
            <a:r>
              <a:rPr lang="en-US" sz="700" dirty="0" err="1"/>
              <a:t>func</a:t>
            </a:r>
            <a:r>
              <a:rPr lang="en-US" sz="700" dirty="0"/>
              <a:t> </a:t>
            </a:r>
            <a:r>
              <a:rPr lang="en-US" sz="700" dirty="0" err="1"/>
              <a:t>buyItem</a:t>
            </a:r>
            <a:r>
              <a:rPr lang="en-US" sz="700" dirty="0"/>
              <a:t>(</a:t>
            </a:r>
            <a:r>
              <a:rPr lang="en-US" sz="700" dirty="0" err="1"/>
              <a:t>itemCode</a:t>
            </a:r>
            <a:r>
              <a:rPr lang="en-US" sz="700" dirty="0"/>
              <a:t>: String) throws -&gt; String {</a:t>
            </a:r>
          </a:p>
          <a:p>
            <a:r>
              <a:rPr lang="en-US" sz="700" dirty="0"/>
              <a:t>    if </a:t>
            </a:r>
            <a:r>
              <a:rPr lang="en-US" sz="700" dirty="0" err="1"/>
              <a:t>itemCode</a:t>
            </a:r>
            <a:r>
              <a:rPr lang="en-US" sz="700" dirty="0"/>
              <a:t> == "a1" &amp;&amp; </a:t>
            </a:r>
            <a:r>
              <a:rPr lang="en-US" sz="700" dirty="0" err="1"/>
              <a:t>dollarsInserted</a:t>
            </a:r>
            <a:r>
              <a:rPr lang="en-US" sz="700" dirty="0"/>
              <a:t> &gt;= 2 {</a:t>
            </a:r>
          </a:p>
          <a:p>
            <a:r>
              <a:rPr lang="en-US" sz="700" dirty="0"/>
              <a:t>        </a:t>
            </a:r>
            <a:r>
              <a:rPr lang="en-US" sz="700" dirty="0" err="1"/>
              <a:t>dollarsInserted</a:t>
            </a:r>
            <a:r>
              <a:rPr lang="en-US" sz="700" dirty="0"/>
              <a:t> -= 2 </a:t>
            </a:r>
          </a:p>
          <a:p>
            <a:r>
              <a:rPr lang="en-US" sz="700" dirty="0"/>
              <a:t>        return "KitKat"</a:t>
            </a:r>
          </a:p>
          <a:p>
            <a:r>
              <a:rPr lang="en-US" sz="700" dirty="0"/>
              <a:t>    } else if </a:t>
            </a:r>
            <a:r>
              <a:rPr lang="en-US" sz="700" dirty="0" err="1"/>
              <a:t>itemCode</a:t>
            </a:r>
            <a:r>
              <a:rPr lang="en-US" sz="700" dirty="0"/>
              <a:t> == "a2" &amp;&amp; </a:t>
            </a:r>
            <a:r>
              <a:rPr lang="en-US" sz="700" dirty="0" err="1"/>
              <a:t>dollarsInserted</a:t>
            </a:r>
            <a:r>
              <a:rPr lang="en-US" sz="700" dirty="0"/>
              <a:t> &gt;= 3 {</a:t>
            </a:r>
          </a:p>
          <a:p>
            <a:r>
              <a:rPr lang="en-US" sz="700" dirty="0"/>
              <a:t>        </a:t>
            </a:r>
            <a:r>
              <a:rPr lang="en-US" sz="700" dirty="0" err="1"/>
              <a:t>dollarsInserted</a:t>
            </a:r>
            <a:r>
              <a:rPr lang="en-US" sz="700" dirty="0"/>
              <a:t> -= 3</a:t>
            </a:r>
          </a:p>
          <a:p>
            <a:r>
              <a:rPr lang="en-US" sz="700" dirty="0"/>
              <a:t>        return "Snickers"</a:t>
            </a:r>
          </a:p>
          <a:p>
            <a:r>
              <a:rPr lang="en-US" sz="700" dirty="0"/>
              <a:t>    }</a:t>
            </a:r>
          </a:p>
          <a:p>
            <a:r>
              <a:rPr lang="en-US" sz="700" dirty="0"/>
              <a:t>    throw </a:t>
            </a:r>
            <a:r>
              <a:rPr lang="en-US" sz="700" dirty="0" err="1"/>
              <a:t>VendingMachineError.invalidSelection</a:t>
            </a:r>
            <a:r>
              <a:rPr lang="en-US" sz="700" dirty="0"/>
              <a:t>(selection: </a:t>
            </a:r>
            <a:r>
              <a:rPr lang="en-US" sz="700" dirty="0" err="1"/>
              <a:t>itemCode</a:t>
            </a:r>
            <a:r>
              <a:rPr lang="en-US" sz="700" dirty="0"/>
              <a:t>);</a:t>
            </a:r>
          </a:p>
          <a:p>
            <a:r>
              <a:rPr lang="en-US" sz="700" dirty="0"/>
              <a:t>  } </a:t>
            </a:r>
          </a:p>
          <a:p>
            <a:endParaRPr lang="en-US" sz="700" dirty="0"/>
          </a:p>
          <a:p>
            <a:r>
              <a:rPr lang="en-US" sz="700" dirty="0"/>
              <a:t>}</a:t>
            </a:r>
          </a:p>
          <a:p>
            <a:endParaRPr lang="en-US" sz="700" dirty="0"/>
          </a:p>
          <a:p>
            <a:r>
              <a:rPr lang="en-US" sz="700" dirty="0"/>
              <a:t>var </a:t>
            </a:r>
            <a:r>
              <a:rPr lang="en-US" sz="700" dirty="0" err="1"/>
              <a:t>vendingMachine</a:t>
            </a:r>
            <a:r>
              <a:rPr lang="en-US" sz="700" dirty="0"/>
              <a:t> = </a:t>
            </a:r>
            <a:r>
              <a:rPr lang="en-US" sz="700" dirty="0" err="1"/>
              <a:t>VendingMachine</a:t>
            </a:r>
            <a:r>
              <a:rPr lang="en-US" sz="700" dirty="0"/>
              <a:t>()</a:t>
            </a:r>
          </a:p>
          <a:p>
            <a:r>
              <a:rPr lang="en-US" sz="700" dirty="0"/>
              <a:t>do {</a:t>
            </a:r>
          </a:p>
          <a:p>
            <a:r>
              <a:rPr lang="en-US" sz="700" dirty="0"/>
              <a:t>    try </a:t>
            </a:r>
            <a:r>
              <a:rPr lang="en-US" sz="700" dirty="0" err="1"/>
              <a:t>vendingMachine.insertMoney</a:t>
            </a:r>
            <a:r>
              <a:rPr lang="en-US" sz="700" dirty="0"/>
              <a:t>(dollars:10);</a:t>
            </a:r>
          </a:p>
          <a:p>
            <a:r>
              <a:rPr lang="en-US" sz="700" dirty="0"/>
              <a:t>    let item = try </a:t>
            </a:r>
            <a:r>
              <a:rPr lang="en-US" sz="700" dirty="0" err="1"/>
              <a:t>vendingMachine.buyItem</a:t>
            </a:r>
            <a:r>
              <a:rPr lang="en-US" sz="700" dirty="0"/>
              <a:t>(</a:t>
            </a:r>
            <a:r>
              <a:rPr lang="en-US" sz="700" dirty="0" err="1"/>
              <a:t>itemCode</a:t>
            </a:r>
            <a:r>
              <a:rPr lang="en-US" sz="700" dirty="0"/>
              <a:t>: "a2");</a:t>
            </a:r>
          </a:p>
          <a:p>
            <a:r>
              <a:rPr lang="en-US" sz="700" dirty="0"/>
              <a:t>    print("Ate \(item). Yum!")</a:t>
            </a:r>
          </a:p>
          <a:p>
            <a:r>
              <a:rPr lang="en-US" sz="700" dirty="0"/>
              <a:t>} catch </a:t>
            </a:r>
            <a:r>
              <a:rPr lang="en-US" sz="700" dirty="0" err="1"/>
              <a:t>VendingMachineError.invalidSelection</a:t>
            </a:r>
            <a:r>
              <a:rPr lang="en-US" sz="700" dirty="0"/>
              <a:t> {</a:t>
            </a:r>
          </a:p>
          <a:p>
            <a:r>
              <a:rPr lang="en-US" sz="700" dirty="0"/>
              <a:t>    print("Invalid Selection.")</a:t>
            </a:r>
          </a:p>
          <a:p>
            <a:r>
              <a:rPr lang="en-US" sz="700" dirty="0"/>
              <a:t>} catch </a:t>
            </a:r>
            <a:r>
              <a:rPr lang="en-US" sz="700" dirty="0" err="1"/>
              <a:t>VendingMachineError.invalidBill</a:t>
            </a:r>
            <a:r>
              <a:rPr lang="en-US" sz="700" dirty="0"/>
              <a:t>(let </a:t>
            </a:r>
            <a:r>
              <a:rPr lang="en-US" sz="700" dirty="0" err="1"/>
              <a:t>billSize</a:t>
            </a:r>
            <a:r>
              <a:rPr lang="en-US" sz="700" dirty="0"/>
              <a:t>) {</a:t>
            </a:r>
          </a:p>
          <a:p>
            <a:r>
              <a:rPr lang="en-US" sz="700" dirty="0"/>
              <a:t>    print("</a:t>
            </a:r>
            <a:r>
              <a:rPr lang="en-US" sz="700" dirty="0" err="1"/>
              <a:t>Counterfit</a:t>
            </a:r>
            <a:r>
              <a:rPr lang="en-US" sz="700" dirty="0"/>
              <a:t> $\(</a:t>
            </a:r>
            <a:r>
              <a:rPr lang="en-US" sz="700" dirty="0" err="1"/>
              <a:t>billSize</a:t>
            </a:r>
            <a:r>
              <a:rPr lang="en-US" sz="700" dirty="0"/>
              <a:t>) bill!")</a:t>
            </a:r>
          </a:p>
          <a:p>
            <a:r>
              <a:rPr lang="en-US" sz="700" dirty="0"/>
              <a:t>}</a:t>
            </a:r>
          </a:p>
        </p:txBody>
      </p:sp>
      <p:sp>
        <p:nvSpPr>
          <p:cNvPr id="23" name="TextBox 22">
            <a:extLst>
              <a:ext uri="{FF2B5EF4-FFF2-40B4-BE49-F238E27FC236}">
                <a16:creationId xmlns:a16="http://schemas.microsoft.com/office/drawing/2014/main" id="{8B1407A1-E466-4750-9685-C578DB4CA4A7}"/>
              </a:ext>
            </a:extLst>
          </p:cNvPr>
          <p:cNvSpPr txBox="1"/>
          <p:nvPr/>
        </p:nvSpPr>
        <p:spPr>
          <a:xfrm>
            <a:off x="6613805" y="1035926"/>
            <a:ext cx="5463268" cy="5632311"/>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 python exception handling example</a:t>
            </a: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getNumbers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if </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 &lt; 0: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raise</a:t>
            </a:r>
            <a:r>
              <a:rPr lang="en-US" dirty="0">
                <a:solidFill>
                  <a:srgbClr val="000000"/>
                </a:solidFill>
                <a:latin typeface="Consolas" panose="020B0609020204030204" pitchFamily="49" charset="0"/>
              </a:rPr>
              <a:t> </a:t>
            </a:r>
            <a:r>
              <a:rPr lang="en-US" dirty="0" err="1">
                <a:solidFill>
                  <a:srgbClr val="00B0F0"/>
                </a:solidFill>
                <a:latin typeface="Consolas" panose="020B0609020204030204" pitchFamily="49" charset="0"/>
              </a:rPr>
              <a:t>ValueError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 was &lt; 0")</a:t>
            </a:r>
          </a:p>
          <a:p>
            <a:r>
              <a:rPr lang="en-US" dirty="0">
                <a:solidFill>
                  <a:srgbClr val="000000"/>
                </a:solidFill>
                <a:latin typeface="Consolas" panose="020B0609020204030204" pitchFamily="49" charset="0"/>
              </a:rPr>
              <a:t>  return [str(</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for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in range(</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saveNums</a:t>
            </a:r>
            <a:r>
              <a:rPr lang="en-US" dirty="0">
                <a:solidFill>
                  <a:srgbClr val="000000"/>
                </a:solidFill>
                <a:latin typeface="Consolas" panose="020B0609020204030204" pitchFamily="49" charset="0"/>
              </a:rPr>
              <a:t>(filename, </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 </a:t>
            </a:r>
          </a:p>
          <a:p>
            <a:r>
              <a:rPr lang="en-US" dirty="0">
                <a:solidFill>
                  <a:srgbClr val="C00000"/>
                </a:solidFill>
                <a:latin typeface="Consolas" panose="020B0609020204030204" pitchFamily="49" charset="0"/>
              </a:rPr>
              <a:t>  </a:t>
            </a:r>
            <a:r>
              <a:rPr lang="en-US" dirty="0">
                <a:solidFill>
                  <a:srgbClr val="7030A0"/>
                </a:solidFill>
                <a:latin typeface="Consolas" panose="020B0609020204030204" pitchFamily="49" charset="0"/>
              </a:rPr>
              <a:t>try:   </a:t>
            </a:r>
          </a:p>
          <a:p>
            <a:r>
              <a:rPr lang="en-US" dirty="0">
                <a:solidFill>
                  <a:srgbClr val="000000"/>
                </a:solidFill>
                <a:latin typeface="Consolas" panose="020B0609020204030204" pitchFamily="49" charset="0"/>
              </a:rPr>
              <a:t>    f = open(filename, "w")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try:</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nums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getNumbers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howMany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f.write</a:t>
            </a:r>
            <a:r>
              <a:rPr lang="en-US" dirty="0">
                <a:solidFill>
                  <a:srgbClr val="000000"/>
                </a:solidFill>
                <a:latin typeface="Consolas" panose="020B0609020204030204" pitchFamily="49" charset="0"/>
              </a:rPr>
              <a:t>(' '.join(</a:t>
            </a:r>
            <a:r>
              <a:rPr lang="en-US" dirty="0" err="1">
                <a:solidFill>
                  <a:srgbClr val="000000"/>
                </a:solidFill>
                <a:latin typeface="Consolas" panose="020B0609020204030204" pitchFamily="49" charset="0"/>
              </a:rPr>
              <a:t>nums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except </a:t>
            </a:r>
            <a:r>
              <a:rPr lang="en-US" dirty="0" err="1">
                <a:solidFill>
                  <a:srgbClr val="00B0F0"/>
                </a:solidFill>
                <a:latin typeface="Consolas" panose="020B0609020204030204" pitchFamily="49" charset="0"/>
              </a:rPr>
              <a:t>ValueError</a:t>
            </a:r>
            <a:r>
              <a:rPr lang="en-US" dirty="0">
                <a:solidFill>
                  <a:srgbClr val="000000"/>
                </a:solidFill>
                <a:latin typeface="Consolas" panose="020B0609020204030204" pitchFamily="49" charset="0"/>
              </a:rPr>
              <a:t> as </a:t>
            </a:r>
            <a:r>
              <a:rPr lang="en-US" dirty="0" err="1">
                <a:solidFill>
                  <a:srgbClr val="000000"/>
                </a:solidFill>
                <a:latin typeface="Consolas" panose="020B0609020204030204" pitchFamily="49" charset="0"/>
              </a:rPr>
              <a:t>ve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print("Had a value error:",</a:t>
            </a:r>
            <a:r>
              <a:rPr lang="en-US" dirty="0" err="1">
                <a:solidFill>
                  <a:srgbClr val="000000"/>
                </a:solidFill>
                <a:latin typeface="Consolas" panose="020B0609020204030204" pitchFamily="49" charset="0"/>
              </a:rPr>
              <a:t>ve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except </a:t>
            </a:r>
            <a:r>
              <a:rPr lang="en-US" dirty="0" err="1">
                <a:solidFill>
                  <a:srgbClr val="00B0F0"/>
                </a:solidFill>
                <a:latin typeface="Consolas" panose="020B0609020204030204" pitchFamily="49" charset="0"/>
              </a:rPr>
              <a:t>IOError</a:t>
            </a:r>
            <a:r>
              <a:rPr lang="en-US" dirty="0">
                <a:latin typeface="Consolas" panose="020B0609020204030204" pitchFamily="49" charset="0"/>
              </a:rPr>
              <a:t>:</a:t>
            </a:r>
          </a:p>
          <a:p>
            <a:r>
              <a:rPr lang="en-US" dirty="0">
                <a:solidFill>
                  <a:srgbClr val="000000"/>
                </a:solidFill>
                <a:latin typeface="Consolas" panose="020B0609020204030204" pitchFamily="49" charset="0"/>
              </a:rPr>
              <a:t>      print("Badness saving to file")   </a:t>
            </a:r>
          </a:p>
          <a:p>
            <a:r>
              <a:rPr lang="en-US" dirty="0">
                <a:solidFill>
                  <a:srgbClr val="FF0000"/>
                </a:solidFill>
                <a:latin typeface="Consolas" panose="020B0609020204030204" pitchFamily="49" charset="0"/>
              </a:rPr>
              <a:t>    finally:</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f.close</a:t>
            </a:r>
            <a:r>
              <a:rPr lang="en-US" dirty="0">
                <a:solidFill>
                  <a:srgbClr val="0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a:solidFill>
                  <a:srgbClr val="7030A0"/>
                </a:solidFill>
                <a:latin typeface="Consolas" panose="020B0609020204030204" pitchFamily="49" charset="0"/>
              </a:rPr>
              <a:t>except</a:t>
            </a:r>
            <a:r>
              <a:rPr lang="en-US" dirty="0">
                <a:solidFill>
                  <a:srgbClr val="C00000"/>
                </a:solidFill>
                <a:latin typeface="Consolas" panose="020B0609020204030204" pitchFamily="49" charset="0"/>
              </a:rPr>
              <a:t> </a:t>
            </a:r>
            <a:r>
              <a:rPr lang="en-US" dirty="0" err="1">
                <a:solidFill>
                  <a:srgbClr val="00B0F0"/>
                </a:solidFill>
                <a:latin typeface="Consolas" panose="020B0609020204030204" pitchFamily="49" charset="0"/>
              </a:rPr>
              <a:t>OSError</a:t>
            </a:r>
            <a:r>
              <a:rPr lang="en-US" dirty="0">
                <a:solidFill>
                  <a:srgbClr val="C00000"/>
                </a:solidFill>
                <a:latin typeface="Consolas" panose="020B0609020204030204" pitchFamily="49" charset="0"/>
              </a:rPr>
              <a:t>:   </a:t>
            </a:r>
          </a:p>
          <a:p>
            <a:r>
              <a:rPr lang="en-US" dirty="0">
                <a:solidFill>
                  <a:srgbClr val="000000"/>
                </a:solidFill>
                <a:latin typeface="Consolas" panose="020B0609020204030204" pitchFamily="49" charset="0"/>
              </a:rPr>
              <a:t>     print("Badness opening file")</a:t>
            </a:r>
            <a:endParaRPr lang="en-US" dirty="0">
              <a:latin typeface="Consolas" panose="020B0609020204030204" pitchFamily="49" charset="0"/>
            </a:endParaRPr>
          </a:p>
        </p:txBody>
      </p:sp>
      <p:sp>
        <p:nvSpPr>
          <p:cNvPr id="25" name="Speech Bubble: Rectangle with Corners Rounded 24">
            <a:extLst>
              <a:ext uri="{FF2B5EF4-FFF2-40B4-BE49-F238E27FC236}">
                <a16:creationId xmlns:a16="http://schemas.microsoft.com/office/drawing/2014/main" id="{6D3A5973-E691-4902-B5B4-2C511EA2C844}"/>
              </a:ext>
            </a:extLst>
          </p:cNvPr>
          <p:cNvSpPr/>
          <p:nvPr/>
        </p:nvSpPr>
        <p:spPr>
          <a:xfrm>
            <a:off x="7994615" y="189763"/>
            <a:ext cx="3962923" cy="1200329"/>
          </a:xfrm>
          <a:prstGeom prst="wedgeRoundRectCallout">
            <a:avLst>
              <a:gd name="adj1" fmla="val -61744"/>
              <a:gd name="adj2" fmla="val 946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Python uses </a:t>
            </a:r>
            <a:r>
              <a:rPr lang="en-US" sz="2000" dirty="0">
                <a:solidFill>
                  <a:srgbClr val="FFD5D5"/>
                </a:solidFill>
              </a:rPr>
              <a:t>"raise" </a:t>
            </a:r>
            <a:r>
              <a:rPr lang="en-US" sz="2000" dirty="0"/>
              <a:t>instead of </a:t>
            </a:r>
            <a:r>
              <a:rPr lang="en-US" sz="2000" dirty="0">
                <a:solidFill>
                  <a:srgbClr val="FFD5D5"/>
                </a:solidFill>
              </a:rPr>
              <a:t>"throw" </a:t>
            </a:r>
            <a:r>
              <a:rPr lang="en-US" sz="2000" dirty="0">
                <a:solidFill>
                  <a:schemeClr val="bg1"/>
                </a:solidFill>
              </a:rPr>
              <a:t>to throw an exception</a:t>
            </a:r>
            <a:r>
              <a:rPr lang="en-US" sz="2000" dirty="0"/>
              <a:t>, but otherwise it's the same!</a:t>
            </a:r>
          </a:p>
        </p:txBody>
      </p:sp>
      <p:sp>
        <p:nvSpPr>
          <p:cNvPr id="8" name="Speech Bubble: Rectangle with Corners Rounded 7">
            <a:extLst>
              <a:ext uri="{FF2B5EF4-FFF2-40B4-BE49-F238E27FC236}">
                <a16:creationId xmlns:a16="http://schemas.microsoft.com/office/drawing/2014/main" id="{D13C3182-0984-429E-99B8-D391A482CFD6}"/>
              </a:ext>
            </a:extLst>
          </p:cNvPr>
          <p:cNvSpPr/>
          <p:nvPr/>
        </p:nvSpPr>
        <p:spPr>
          <a:xfrm>
            <a:off x="2243809" y="5231104"/>
            <a:ext cx="3695256" cy="1473909"/>
          </a:xfrm>
          <a:prstGeom prst="wedgeRoundRectCallout">
            <a:avLst>
              <a:gd name="adj1" fmla="val 77137"/>
              <a:gd name="adj2" fmla="val 130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Instead of using the </a:t>
            </a:r>
            <a:r>
              <a:rPr lang="en-US" sz="2000" dirty="0">
                <a:solidFill>
                  <a:srgbClr val="FFC9C9"/>
                </a:solidFill>
              </a:rPr>
              <a:t>"catch"</a:t>
            </a:r>
            <a:r>
              <a:rPr lang="en-US" sz="2000" dirty="0"/>
              <a:t> keyword like C++, Python uses the </a:t>
            </a:r>
            <a:r>
              <a:rPr lang="en-US" sz="2000" dirty="0">
                <a:solidFill>
                  <a:srgbClr val="FFC9C9"/>
                </a:solidFill>
              </a:rPr>
              <a:t>"except"</a:t>
            </a:r>
            <a:r>
              <a:rPr lang="en-US" sz="2000" dirty="0"/>
              <a:t> keyword to catch various exception types.</a:t>
            </a:r>
          </a:p>
        </p:txBody>
      </p:sp>
      <p:sp>
        <p:nvSpPr>
          <p:cNvPr id="10" name="Speech Bubble: Rectangle with Corners Rounded 9">
            <a:extLst>
              <a:ext uri="{FF2B5EF4-FFF2-40B4-BE49-F238E27FC236}">
                <a16:creationId xmlns:a16="http://schemas.microsoft.com/office/drawing/2014/main" id="{8D7C6AC7-DEAD-4775-AFDF-588CA473C1A1}"/>
              </a:ext>
            </a:extLst>
          </p:cNvPr>
          <p:cNvSpPr/>
          <p:nvPr/>
        </p:nvSpPr>
        <p:spPr>
          <a:xfrm>
            <a:off x="2973221" y="1892192"/>
            <a:ext cx="3020665" cy="1200329"/>
          </a:xfrm>
          <a:prstGeom prst="wedgeRoundRectCallout">
            <a:avLst>
              <a:gd name="adj1" fmla="val 81313"/>
              <a:gd name="adj2" fmla="val 537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example shows nested exceptions. Here's an </a:t>
            </a:r>
            <a:r>
              <a:rPr lang="en-US" sz="2000" dirty="0">
                <a:solidFill>
                  <a:srgbClr val="D5B8EA"/>
                </a:solidFill>
              </a:rPr>
              <a:t>outer handler</a:t>
            </a:r>
            <a:r>
              <a:rPr lang="en-US" sz="2000" dirty="0"/>
              <a:t>.</a:t>
            </a:r>
          </a:p>
        </p:txBody>
      </p:sp>
      <p:sp>
        <p:nvSpPr>
          <p:cNvPr id="11" name="Speech Bubble: Rectangle with Corners Rounded 10">
            <a:extLst>
              <a:ext uri="{FF2B5EF4-FFF2-40B4-BE49-F238E27FC236}">
                <a16:creationId xmlns:a16="http://schemas.microsoft.com/office/drawing/2014/main" id="{A68B1521-C724-471D-A8A3-3AC1159F9943}"/>
              </a:ext>
            </a:extLst>
          </p:cNvPr>
          <p:cNvSpPr/>
          <p:nvPr/>
        </p:nvSpPr>
        <p:spPr>
          <a:xfrm>
            <a:off x="3407289" y="3005919"/>
            <a:ext cx="2772448" cy="840766"/>
          </a:xfrm>
          <a:prstGeom prst="wedgeRoundRectCallout">
            <a:avLst>
              <a:gd name="adj1" fmla="val 86705"/>
              <a:gd name="adj2" fmla="val 320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here's an </a:t>
            </a:r>
            <a:r>
              <a:rPr lang="en-US" sz="2000" dirty="0">
                <a:solidFill>
                  <a:srgbClr val="F8CBAD"/>
                </a:solidFill>
              </a:rPr>
              <a:t>inner handler</a:t>
            </a:r>
            <a:r>
              <a:rPr lang="en-US" sz="2000" dirty="0"/>
              <a:t>.</a:t>
            </a:r>
          </a:p>
        </p:txBody>
      </p:sp>
    </p:spTree>
    <p:extLst>
      <p:ext uri="{BB962C8B-B14F-4D97-AF65-F5344CB8AC3E}">
        <p14:creationId xmlns:p14="http://schemas.microsoft.com/office/powerpoint/2010/main" val="326956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xEl>
                                              <p:pRg st="23" end="2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xEl>
                                              <p:pRg st="16" end="1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xEl>
                                              <p:pRg st="17" end="1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xEl>
                                              <p:pRg st="20" end="2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xEl>
                                              <p:pRg st="21" end="21"/>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xEl>
                                              <p:pRg st="1" end="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xEl>
                                              <p:pRg st="3" end="3"/>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
                                            <p:txEl>
                                              <p:pRg st="5" end="5"/>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
                                            <p:txEl>
                                              <p:pRg st="7" end="7"/>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
                                            <p:txEl>
                                              <p:pRg st="8" end="8"/>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bg/>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3">
                                            <p:txEl>
                                              <p:pRg st="1" end="1"/>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xEl>
                                              <p:pRg st="2" end="2"/>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
                                            <p:txEl>
                                              <p:pRg st="3" end="3"/>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down)">
                                      <p:cBhvr>
                                        <p:cTn id="117" dur="500"/>
                                        <p:tgtEl>
                                          <p:spTgt spid="25"/>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25"/>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3">
                                            <p:txEl>
                                              <p:pRg st="7" end="7"/>
                                            </p:txEl>
                                          </p:spTgt>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23">
                                            <p:txEl>
                                              <p:pRg st="8" end="8"/>
                                            </p:txEl>
                                          </p:spTgt>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23">
                                            <p:txEl>
                                              <p:pRg st="18" end="18"/>
                                            </p:txEl>
                                          </p:spTgt>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23">
                                            <p:txEl>
                                              <p:pRg st="19" end="19"/>
                                            </p:txEl>
                                          </p:spTgt>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8"/>
                                        </p:tgtEl>
                                        <p:attrNameLst>
                                          <p:attrName>style.visibility</p:attrName>
                                        </p:attrNameLst>
                                      </p:cBhvr>
                                      <p:to>
                                        <p:strVal val="visible"/>
                                      </p:to>
                                    </p:set>
                                    <p:animEffect transition="in" filter="wipe(down)">
                                      <p:cBhvr>
                                        <p:cTn id="140" dur="500"/>
                                        <p:tgtEl>
                                          <p:spTgt spid="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3">
                                            <p:txEl>
                                              <p:pRg st="9" end="9"/>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3">
                                            <p:txEl>
                                              <p:pRg st="10" end="10"/>
                                            </p:txEl>
                                          </p:spTgt>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3">
                                            <p:txEl>
                                              <p:pRg st="11" end="11"/>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23">
                                            <p:txEl>
                                              <p:pRg st="12" end="12"/>
                                            </p:txEl>
                                          </p:spTgt>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3">
                                            <p:txEl>
                                              <p:pRg st="13" end="13"/>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3">
                                            <p:txEl>
                                              <p:pRg st="14" end="14"/>
                                            </p:txEl>
                                          </p:spTgt>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3">
                                            <p:txEl>
                                              <p:pRg st="15" end="15"/>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3">
                                            <p:txEl>
                                              <p:pRg st="16" end="16"/>
                                            </p:txEl>
                                          </p:spTgt>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
                                            <p:txEl>
                                              <p:pRg st="17" end="17"/>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10"/>
                                        </p:tgtEl>
                                        <p:attrNameLst>
                                          <p:attrName>style.visibility</p:attrName>
                                        </p:attrNameLst>
                                      </p:cBhvr>
                                      <p:to>
                                        <p:strVal val="visible"/>
                                      </p:to>
                                    </p:set>
                                    <p:animEffect transition="in" filter="wipe(down)">
                                      <p:cBhvr>
                                        <p:cTn id="175" dur="500"/>
                                        <p:tgtEl>
                                          <p:spTgt spid="10"/>
                                        </p:tgtEl>
                                      </p:cBhvr>
                                    </p:animEffect>
                                  </p:childTnLst>
                                </p:cTn>
                              </p:par>
                            </p:childTnLst>
                          </p:cTn>
                        </p:par>
                      </p:childTnLst>
                    </p:cTn>
                  </p:par>
                  <p:par>
                    <p:cTn id="176" fill="hold">
                      <p:stCondLst>
                        <p:cond delay="indefinite"/>
                      </p:stCondLst>
                      <p:childTnLst>
                        <p:par>
                          <p:cTn id="177" fill="hold">
                            <p:stCondLst>
                              <p:cond delay="0"/>
                            </p:stCondLst>
                            <p:childTnLst>
                              <p:par>
                                <p:cTn id="178" presetID="42" presetClass="path" presetSubtype="0" accel="50000" decel="50000" fill="hold" grpId="2" nodeType="clickEffect">
                                  <p:stCondLst>
                                    <p:cond delay="0"/>
                                  </p:stCondLst>
                                  <p:childTnLst>
                                    <p:animMotion origin="layout" path="M 1.66667E-6 4.07407E-6 L 0.00833 0.42384 " pathEditMode="relative" rAng="0" ptsTypes="AA">
                                      <p:cBhvr>
                                        <p:cTn id="179" dur="2000" fill="hold"/>
                                        <p:tgtEl>
                                          <p:spTgt spid="10"/>
                                        </p:tgtEl>
                                        <p:attrNameLst>
                                          <p:attrName>ppt_x</p:attrName>
                                          <p:attrName>ppt_y</p:attrName>
                                        </p:attrNameLst>
                                      </p:cBhvr>
                                      <p:rCtr x="417" y="21181"/>
                                    </p:animMotion>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11"/>
                                        </p:tgtEl>
                                        <p:attrNameLst>
                                          <p:attrName>style.visibility</p:attrName>
                                        </p:attrNameLst>
                                      </p:cBhvr>
                                      <p:to>
                                        <p:strVal val="visible"/>
                                      </p:to>
                                    </p:set>
                                    <p:animEffect transition="in" filter="wipe(down)">
                                      <p:cBhvr>
                                        <p:cTn id="184" dur="500"/>
                                        <p:tgtEl>
                                          <p:spTgt spid="11"/>
                                        </p:tgtEl>
                                      </p:cBhvr>
                                    </p:animEffect>
                                  </p:childTnLst>
                                </p:cTn>
                              </p:par>
                            </p:childTnLst>
                          </p:cTn>
                        </p:par>
                      </p:childTnLst>
                    </p:cTn>
                  </p:par>
                  <p:par>
                    <p:cTn id="185" fill="hold">
                      <p:stCondLst>
                        <p:cond delay="indefinite"/>
                      </p:stCondLst>
                      <p:childTnLst>
                        <p:par>
                          <p:cTn id="186" fill="hold">
                            <p:stCondLst>
                              <p:cond delay="0"/>
                            </p:stCondLst>
                            <p:childTnLst>
                              <p:par>
                                <p:cTn id="187" presetID="42" presetClass="path" presetSubtype="0" accel="50000" decel="50000" fill="hold" grpId="2" nodeType="clickEffect">
                                  <p:stCondLst>
                                    <p:cond delay="0"/>
                                  </p:stCondLst>
                                  <p:childTnLst>
                                    <p:animMotion origin="layout" path="M 1.04167E-6 2.96296E-6 L 0.00325 0.12569 " pathEditMode="relative" rAng="0" ptsTypes="AA">
                                      <p:cBhvr>
                                        <p:cTn id="188" dur="2000" fill="hold"/>
                                        <p:tgtEl>
                                          <p:spTgt spid="11"/>
                                        </p:tgtEl>
                                        <p:attrNameLst>
                                          <p:attrName>ppt_x</p:attrName>
                                          <p:attrName>ppt_y</p:attrName>
                                        </p:attrNameLst>
                                      </p:cBhvr>
                                      <p:rCtr x="156" y="6273"/>
                                    </p:animMotion>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1"/>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13" grpId="0" uiExpand="1" build="p" animBg="1"/>
      <p:bldP spid="23" grpId="0" uiExpand="1" build="p" animBg="1"/>
      <p:bldP spid="25" grpId="0" animBg="1"/>
      <p:bldP spid="25" grpId="1" animBg="1"/>
      <p:bldP spid="8" grpId="0" animBg="1"/>
      <p:bldP spid="8" grpId="1" animBg="1"/>
      <p:bldP spid="10" grpId="0" animBg="1"/>
      <p:bldP spid="10" grpId="1" animBg="1"/>
      <p:bldP spid="10" grpId="2" animBg="1"/>
      <p:bldP spid="11" grpId="0" animBg="1"/>
      <p:bldP spid="11" grpId="1" animBg="1"/>
      <p:bldP spid="11"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9" name="TextBox 8">
            <a:extLst>
              <a:ext uri="{FF2B5EF4-FFF2-40B4-BE49-F238E27FC236}">
                <a16:creationId xmlns:a16="http://schemas.microsoft.com/office/drawing/2014/main" id="{E7BF0E0C-7D40-4E9B-99FC-D5C76A74C7DC}"/>
              </a:ext>
            </a:extLst>
          </p:cNvPr>
          <p:cNvSpPr txBox="1"/>
          <p:nvPr/>
        </p:nvSpPr>
        <p:spPr>
          <a:xfrm>
            <a:off x="2085910" y="176878"/>
            <a:ext cx="7889708" cy="646331"/>
          </a:xfrm>
          <a:prstGeom prst="rect">
            <a:avLst/>
          </a:prstGeom>
          <a:noFill/>
        </p:spPr>
        <p:txBody>
          <a:bodyPr wrap="square">
            <a:spAutoFit/>
          </a:bodyPr>
          <a:lstStyle/>
          <a:p>
            <a:pPr algn="ctr"/>
            <a:r>
              <a:rPr lang="en-US" sz="3600" dirty="0"/>
              <a:t>Exception Handling Guarantees</a:t>
            </a:r>
          </a:p>
        </p:txBody>
      </p:sp>
      <p:sp>
        <p:nvSpPr>
          <p:cNvPr id="11" name="TextBox 10">
            <a:extLst>
              <a:ext uri="{FF2B5EF4-FFF2-40B4-BE49-F238E27FC236}">
                <a16:creationId xmlns:a16="http://schemas.microsoft.com/office/drawing/2014/main" id="{2E996D1F-5588-425F-8B42-82C2D321BC0C}"/>
              </a:ext>
            </a:extLst>
          </p:cNvPr>
          <p:cNvSpPr txBox="1"/>
          <p:nvPr/>
        </p:nvSpPr>
        <p:spPr>
          <a:xfrm>
            <a:off x="1068238" y="957460"/>
            <a:ext cx="9925052" cy="400110"/>
          </a:xfrm>
          <a:prstGeom prst="rect">
            <a:avLst/>
          </a:prstGeom>
          <a:noFill/>
        </p:spPr>
        <p:txBody>
          <a:bodyPr wrap="square">
            <a:spAutoFit/>
          </a:bodyPr>
          <a:lstStyle/>
          <a:p>
            <a:pPr algn="ctr"/>
            <a:r>
              <a:rPr lang="en-US" sz="2000" dirty="0"/>
              <a:t>As we've seen, </a:t>
            </a:r>
            <a:r>
              <a:rPr lang="en-US" sz="2000" dirty="0">
                <a:solidFill>
                  <a:srgbClr val="FF0000"/>
                </a:solidFill>
              </a:rPr>
              <a:t>exception handling </a:t>
            </a:r>
            <a:r>
              <a:rPr lang="en-US" sz="2000" dirty="0"/>
              <a:t>can be </a:t>
            </a:r>
            <a:r>
              <a:rPr lang="en-US" sz="2000" dirty="0">
                <a:solidFill>
                  <a:srgbClr val="FF0000"/>
                </a:solidFill>
              </a:rPr>
              <a:t>tricky</a:t>
            </a:r>
            <a:r>
              <a:rPr lang="en-US" sz="2000" dirty="0"/>
              <a:t> and difficult to understand.</a:t>
            </a:r>
          </a:p>
        </p:txBody>
      </p:sp>
      <p:sp>
        <p:nvSpPr>
          <p:cNvPr id="12" name="TextBox 11">
            <a:extLst>
              <a:ext uri="{FF2B5EF4-FFF2-40B4-BE49-F238E27FC236}">
                <a16:creationId xmlns:a16="http://schemas.microsoft.com/office/drawing/2014/main" id="{3E14EEB1-397E-47DD-A4DA-7E69AB1F9231}"/>
              </a:ext>
            </a:extLst>
          </p:cNvPr>
          <p:cNvSpPr txBox="1"/>
          <p:nvPr/>
        </p:nvSpPr>
        <p:spPr>
          <a:xfrm>
            <a:off x="472925" y="1482433"/>
            <a:ext cx="11115678" cy="400110"/>
          </a:xfrm>
          <a:prstGeom prst="rect">
            <a:avLst/>
          </a:prstGeom>
          <a:noFill/>
        </p:spPr>
        <p:txBody>
          <a:bodyPr wrap="square">
            <a:spAutoFit/>
          </a:bodyPr>
          <a:lstStyle/>
          <a:p>
            <a:pPr algn="ctr"/>
            <a:r>
              <a:rPr lang="en-US" sz="2000" dirty="0"/>
              <a:t>As such, engineers have produced some </a:t>
            </a:r>
            <a:r>
              <a:rPr lang="en-US" sz="2000" dirty="0">
                <a:solidFill>
                  <a:srgbClr val="FF0000"/>
                </a:solidFill>
              </a:rPr>
              <a:t>rules of thumb </a:t>
            </a:r>
            <a:r>
              <a:rPr lang="en-US" sz="2000" dirty="0"/>
              <a:t>to ensure exceptions are used in a </a:t>
            </a:r>
            <a:r>
              <a:rPr lang="en-US" sz="2000" dirty="0">
                <a:solidFill>
                  <a:srgbClr val="FF0000"/>
                </a:solidFill>
              </a:rPr>
              <a:t>safe manner</a:t>
            </a:r>
            <a:r>
              <a:rPr lang="en-US" sz="2000" dirty="0"/>
              <a:t>.</a:t>
            </a:r>
          </a:p>
        </p:txBody>
      </p:sp>
      <p:sp>
        <p:nvSpPr>
          <p:cNvPr id="16" name="TextBox 15">
            <a:extLst>
              <a:ext uri="{FF2B5EF4-FFF2-40B4-BE49-F238E27FC236}">
                <a16:creationId xmlns:a16="http://schemas.microsoft.com/office/drawing/2014/main" id="{18542B22-A823-4EA7-8145-22A5AE828446}"/>
              </a:ext>
            </a:extLst>
          </p:cNvPr>
          <p:cNvSpPr txBox="1"/>
          <p:nvPr/>
        </p:nvSpPr>
        <p:spPr>
          <a:xfrm>
            <a:off x="472925" y="2007406"/>
            <a:ext cx="11115678" cy="400110"/>
          </a:xfrm>
          <a:prstGeom prst="rect">
            <a:avLst/>
          </a:prstGeom>
          <a:noFill/>
        </p:spPr>
        <p:txBody>
          <a:bodyPr wrap="square">
            <a:spAutoFit/>
          </a:bodyPr>
          <a:lstStyle/>
          <a:p>
            <a:pPr algn="ctr"/>
            <a:r>
              <a:rPr lang="en-US" sz="2000" dirty="0"/>
              <a:t>When writing a </a:t>
            </a:r>
            <a:r>
              <a:rPr lang="en-US" sz="2000" dirty="0">
                <a:solidFill>
                  <a:srgbClr val="FF0000"/>
                </a:solidFill>
              </a:rPr>
              <a:t>function</a:t>
            </a:r>
            <a:r>
              <a:rPr lang="en-US" sz="2000" dirty="0"/>
              <a:t>, always make sure you meet one of the following </a:t>
            </a:r>
            <a:r>
              <a:rPr lang="en-US" sz="2000" dirty="0">
                <a:solidFill>
                  <a:srgbClr val="FF0000"/>
                </a:solidFill>
              </a:rPr>
              <a:t>guarantees</a:t>
            </a:r>
            <a:r>
              <a:rPr lang="en-US" sz="2000" dirty="0"/>
              <a:t>:</a:t>
            </a:r>
          </a:p>
        </p:txBody>
      </p:sp>
      <p:sp>
        <p:nvSpPr>
          <p:cNvPr id="19" name="Rectangle 18">
            <a:extLst>
              <a:ext uri="{FF2B5EF4-FFF2-40B4-BE49-F238E27FC236}">
                <a16:creationId xmlns:a16="http://schemas.microsoft.com/office/drawing/2014/main" id="{870E6569-A6F1-4A1F-9B5B-62AF40A38BBA}"/>
              </a:ext>
            </a:extLst>
          </p:cNvPr>
          <p:cNvSpPr/>
          <p:nvPr/>
        </p:nvSpPr>
        <p:spPr>
          <a:xfrm>
            <a:off x="67162" y="2682326"/>
            <a:ext cx="3971730" cy="2437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The "No-throw" Guarantee</a:t>
            </a:r>
          </a:p>
          <a:p>
            <a:pPr algn="ctr"/>
            <a:r>
              <a:rPr lang="en-US" sz="2400" dirty="0">
                <a:solidFill>
                  <a:srgbClr val="00FFFF"/>
                </a:solidFill>
              </a:rPr>
              <a:t>(aka Failure Transparency)</a:t>
            </a:r>
            <a:endParaRPr lang="en-US" sz="1400" dirty="0">
              <a:solidFill>
                <a:srgbClr val="00FFFF"/>
              </a:solidFill>
            </a:endParaRPr>
          </a:p>
          <a:p>
            <a:pPr algn="ctr"/>
            <a:endParaRPr lang="en-US" sz="800" dirty="0">
              <a:solidFill>
                <a:srgbClr val="00FFFF"/>
              </a:solidFill>
            </a:endParaRPr>
          </a:p>
          <a:p>
            <a:pPr algn="ctr"/>
            <a:r>
              <a:rPr lang="en-US" sz="2000" dirty="0"/>
              <a:t>A function guarantees it will not throw an exception. If an exception occurs in/below the function, it will handle it internally, and not throw.</a:t>
            </a:r>
            <a:endParaRPr lang="en-US" dirty="0"/>
          </a:p>
        </p:txBody>
      </p:sp>
      <p:sp>
        <p:nvSpPr>
          <p:cNvPr id="20" name="Rectangle 19">
            <a:extLst>
              <a:ext uri="{FF2B5EF4-FFF2-40B4-BE49-F238E27FC236}">
                <a16:creationId xmlns:a16="http://schemas.microsoft.com/office/drawing/2014/main" id="{7061C811-7DA9-4EC6-8FA7-6D12FB851F2E}"/>
              </a:ext>
            </a:extLst>
          </p:cNvPr>
          <p:cNvSpPr/>
          <p:nvPr/>
        </p:nvSpPr>
        <p:spPr>
          <a:xfrm>
            <a:off x="67162" y="5184128"/>
            <a:ext cx="3971730" cy="9261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example, this is required of </a:t>
            </a:r>
            <a:r>
              <a:rPr lang="en-US" dirty="0">
                <a:solidFill>
                  <a:srgbClr val="FF0000"/>
                </a:solidFill>
              </a:rPr>
              <a:t>destructors</a:t>
            </a:r>
            <a:r>
              <a:rPr lang="en-US" dirty="0">
                <a:solidFill>
                  <a:schemeClr val="tx1"/>
                </a:solidFill>
              </a:rPr>
              <a:t>, </a:t>
            </a:r>
            <a:r>
              <a:rPr lang="en-US" dirty="0">
                <a:solidFill>
                  <a:srgbClr val="FF0000"/>
                </a:solidFill>
              </a:rPr>
              <a:t>functions that deallocate memory</a:t>
            </a:r>
            <a:r>
              <a:rPr lang="en-US" dirty="0">
                <a:solidFill>
                  <a:schemeClr val="tx1"/>
                </a:solidFill>
              </a:rPr>
              <a:t>, </a:t>
            </a:r>
            <a:r>
              <a:rPr lang="en-US" dirty="0">
                <a:solidFill>
                  <a:srgbClr val="FF0000"/>
                </a:solidFill>
              </a:rPr>
              <a:t>swapping functions</a:t>
            </a:r>
            <a:r>
              <a:rPr lang="en-US" dirty="0">
                <a:solidFill>
                  <a:schemeClr val="tx1"/>
                </a:solidFill>
              </a:rPr>
              <a:t>, etc.</a:t>
            </a:r>
            <a:endParaRPr lang="en-US" sz="2800" dirty="0">
              <a:solidFill>
                <a:schemeClr val="tx1"/>
              </a:solidFill>
            </a:endParaRPr>
          </a:p>
        </p:txBody>
      </p:sp>
      <p:sp>
        <p:nvSpPr>
          <p:cNvPr id="21" name="Rectangle 20">
            <a:extLst>
              <a:ext uri="{FF2B5EF4-FFF2-40B4-BE49-F238E27FC236}">
                <a16:creationId xmlns:a16="http://schemas.microsoft.com/office/drawing/2014/main" id="{7A35140B-F485-4EBF-8CCB-1ADA8553FAFA}"/>
              </a:ext>
            </a:extLst>
          </p:cNvPr>
          <p:cNvSpPr/>
          <p:nvPr/>
        </p:nvSpPr>
        <p:spPr>
          <a:xfrm>
            <a:off x="4103378" y="2682326"/>
            <a:ext cx="3971730" cy="2437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Strong Exception Guarantee</a:t>
            </a:r>
            <a:br>
              <a:rPr lang="en-US" sz="2400" dirty="0">
                <a:solidFill>
                  <a:srgbClr val="00FFFF"/>
                </a:solidFill>
              </a:rPr>
            </a:br>
            <a:endParaRPr lang="en-US" sz="800" dirty="0">
              <a:solidFill>
                <a:srgbClr val="00FFFF"/>
              </a:solidFill>
            </a:endParaRPr>
          </a:p>
          <a:p>
            <a:pPr algn="ctr"/>
            <a:r>
              <a:rPr lang="en-US" sz="2000" dirty="0"/>
              <a:t>If a function throws an exception, it guarantees that the program's state will be "rolled-back" to the state just before the function call.</a:t>
            </a:r>
            <a:endParaRPr lang="en-US" dirty="0"/>
          </a:p>
        </p:txBody>
      </p:sp>
      <p:sp>
        <p:nvSpPr>
          <p:cNvPr id="22" name="Rectangle 21">
            <a:extLst>
              <a:ext uri="{FF2B5EF4-FFF2-40B4-BE49-F238E27FC236}">
                <a16:creationId xmlns:a16="http://schemas.microsoft.com/office/drawing/2014/main" id="{46E219D5-0546-48AD-B56A-B35D726A9229}"/>
              </a:ext>
            </a:extLst>
          </p:cNvPr>
          <p:cNvSpPr/>
          <p:nvPr/>
        </p:nvSpPr>
        <p:spPr>
          <a:xfrm>
            <a:off x="4103378" y="5184128"/>
            <a:ext cx="3971730" cy="9261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example, </a:t>
            </a:r>
            <a:r>
              <a:rPr lang="en-US" dirty="0" err="1">
                <a:solidFill>
                  <a:srgbClr val="FF0000"/>
                </a:solidFill>
              </a:rPr>
              <a:t>vec.push_back</a:t>
            </a:r>
            <a:r>
              <a:rPr lang="en-US" dirty="0">
                <a:solidFill>
                  <a:srgbClr val="FF0000"/>
                </a:solidFill>
              </a:rPr>
              <a:t>() </a:t>
            </a:r>
            <a:r>
              <a:rPr lang="en-US" dirty="0">
                <a:solidFill>
                  <a:schemeClr val="tx1"/>
                </a:solidFill>
              </a:rPr>
              <a:t>ensures the vector doesn't change if the </a:t>
            </a:r>
            <a:r>
              <a:rPr lang="en-US" dirty="0" err="1">
                <a:solidFill>
                  <a:srgbClr val="FF0000"/>
                </a:solidFill>
              </a:rPr>
              <a:t>push_back</a:t>
            </a:r>
            <a:r>
              <a:rPr lang="en-US" dirty="0">
                <a:solidFill>
                  <a:srgbClr val="FF0000"/>
                </a:solidFill>
              </a:rPr>
              <a:t>()</a:t>
            </a:r>
            <a:r>
              <a:rPr lang="en-US" dirty="0">
                <a:solidFill>
                  <a:schemeClr val="tx1"/>
                </a:solidFill>
              </a:rPr>
              <a:t> operation fails.</a:t>
            </a:r>
            <a:endParaRPr lang="en-US" sz="2800" dirty="0">
              <a:solidFill>
                <a:schemeClr val="tx1"/>
              </a:solidFill>
            </a:endParaRPr>
          </a:p>
        </p:txBody>
      </p:sp>
      <p:sp>
        <p:nvSpPr>
          <p:cNvPr id="24" name="Rectangle 23">
            <a:extLst>
              <a:ext uri="{FF2B5EF4-FFF2-40B4-BE49-F238E27FC236}">
                <a16:creationId xmlns:a16="http://schemas.microsoft.com/office/drawing/2014/main" id="{FF322A78-86F4-4B48-831E-C6469C843846}"/>
              </a:ext>
            </a:extLst>
          </p:cNvPr>
          <p:cNvSpPr/>
          <p:nvPr/>
        </p:nvSpPr>
        <p:spPr>
          <a:xfrm>
            <a:off x="8139594" y="2682326"/>
            <a:ext cx="3971730" cy="2437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400" dirty="0">
                <a:solidFill>
                  <a:srgbClr val="00FFFF"/>
                </a:solidFill>
              </a:rPr>
              <a:t>Basic Exception Guarantee</a:t>
            </a:r>
            <a:br>
              <a:rPr lang="en-US" sz="2400" dirty="0">
                <a:solidFill>
                  <a:srgbClr val="00FFFF"/>
                </a:solidFill>
              </a:rPr>
            </a:br>
            <a:endParaRPr lang="en-US" sz="800" dirty="0">
              <a:solidFill>
                <a:srgbClr val="00FFFF"/>
              </a:solidFill>
            </a:endParaRPr>
          </a:p>
          <a:p>
            <a:pPr algn="ctr"/>
            <a:r>
              <a:rPr lang="en-US" sz="2000" dirty="0"/>
              <a:t>If a function throws an exception, it leaves the program in a valid state (no resources are leaked, and all invariants are intact).</a:t>
            </a:r>
            <a:endParaRPr lang="en-US" dirty="0"/>
          </a:p>
        </p:txBody>
      </p:sp>
      <p:sp>
        <p:nvSpPr>
          <p:cNvPr id="25" name="Rectangle 24">
            <a:extLst>
              <a:ext uri="{FF2B5EF4-FFF2-40B4-BE49-F238E27FC236}">
                <a16:creationId xmlns:a16="http://schemas.microsoft.com/office/drawing/2014/main" id="{7E6E583E-AD30-471D-A230-2AE3DE38F7FA}"/>
              </a:ext>
            </a:extLst>
          </p:cNvPr>
          <p:cNvSpPr/>
          <p:nvPr/>
        </p:nvSpPr>
        <p:spPr>
          <a:xfrm>
            <a:off x="8139594" y="5184128"/>
            <a:ext cx="3971730" cy="9261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may </a:t>
            </a:r>
            <a:r>
              <a:rPr lang="en-US" dirty="0">
                <a:solidFill>
                  <a:srgbClr val="FF0000"/>
                </a:solidFill>
              </a:rPr>
              <a:t>not be rolled back</a:t>
            </a:r>
            <a:r>
              <a:rPr lang="en-US" dirty="0">
                <a:solidFill>
                  <a:schemeClr val="tx1"/>
                </a:solidFill>
              </a:rPr>
              <a:t>, but at least the program can </a:t>
            </a:r>
            <a:r>
              <a:rPr lang="en-US" dirty="0">
                <a:solidFill>
                  <a:srgbClr val="FF0000"/>
                </a:solidFill>
              </a:rPr>
              <a:t>continue running</a:t>
            </a:r>
            <a:r>
              <a:rPr lang="en-US" dirty="0">
                <a:solidFill>
                  <a:schemeClr val="tx1"/>
                </a:solidFill>
              </a:rPr>
              <a:t>.</a:t>
            </a:r>
            <a:endParaRPr lang="en-US" sz="2800" dirty="0">
              <a:solidFill>
                <a:schemeClr val="tx1"/>
              </a:solidFill>
            </a:endParaRPr>
          </a:p>
        </p:txBody>
      </p:sp>
      <p:grpSp>
        <p:nvGrpSpPr>
          <p:cNvPr id="7" name="Group 6">
            <a:extLst>
              <a:ext uri="{FF2B5EF4-FFF2-40B4-BE49-F238E27FC236}">
                <a16:creationId xmlns:a16="http://schemas.microsoft.com/office/drawing/2014/main" id="{34E54D8D-7A84-4BCA-B67A-629CCF0CB318}"/>
              </a:ext>
            </a:extLst>
          </p:cNvPr>
          <p:cNvGrpSpPr/>
          <p:nvPr/>
        </p:nvGrpSpPr>
        <p:grpSpPr>
          <a:xfrm>
            <a:off x="352425" y="6229350"/>
            <a:ext cx="11530013" cy="495300"/>
            <a:chOff x="352425" y="6229350"/>
            <a:chExt cx="11530013" cy="495300"/>
          </a:xfrm>
        </p:grpSpPr>
        <p:sp>
          <p:nvSpPr>
            <p:cNvPr id="5" name="Arrow: Left-Right 4">
              <a:extLst>
                <a:ext uri="{FF2B5EF4-FFF2-40B4-BE49-F238E27FC236}">
                  <a16:creationId xmlns:a16="http://schemas.microsoft.com/office/drawing/2014/main" id="{1C6C6E29-EDB6-467B-8733-984BE9D7CD24}"/>
                </a:ext>
              </a:extLst>
            </p:cNvPr>
            <p:cNvSpPr/>
            <p:nvPr/>
          </p:nvSpPr>
          <p:spPr>
            <a:xfrm>
              <a:off x="352425" y="6229350"/>
              <a:ext cx="11530013" cy="495300"/>
            </a:xfrm>
            <a:prstGeom prst="leftRightArrow">
              <a:avLst/>
            </a:prstGeom>
            <a:gradFill flip="none" rotWithShape="1">
              <a:gsLst>
                <a:gs pos="0">
                  <a:srgbClr val="00B050"/>
                </a:gs>
                <a:gs pos="50000">
                  <a:srgbClr val="FF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22022F-E69B-43B2-8F2C-0C921761E40B}"/>
                </a:ext>
              </a:extLst>
            </p:cNvPr>
            <p:cNvSpPr txBox="1"/>
            <p:nvPr/>
          </p:nvSpPr>
          <p:spPr>
            <a:xfrm>
              <a:off x="601472" y="6276945"/>
              <a:ext cx="1806906" cy="400110"/>
            </a:xfrm>
            <a:prstGeom prst="rect">
              <a:avLst/>
            </a:prstGeom>
            <a:noFill/>
          </p:spPr>
          <p:txBody>
            <a:bodyPr wrap="none" rtlCol="0">
              <a:spAutoFit/>
            </a:bodyPr>
            <a:lstStyle/>
            <a:p>
              <a:pPr algn="ctr"/>
              <a:r>
                <a:rPr lang="en-US" sz="2000" dirty="0">
                  <a:latin typeface="+mj-lt"/>
                  <a:cs typeface="Times New Roman" pitchFamily="18" charset="0"/>
                </a:rPr>
                <a:t>More Preferred</a:t>
              </a:r>
            </a:p>
          </p:txBody>
        </p:sp>
        <p:sp>
          <p:nvSpPr>
            <p:cNvPr id="26" name="TextBox 25">
              <a:extLst>
                <a:ext uri="{FF2B5EF4-FFF2-40B4-BE49-F238E27FC236}">
                  <a16:creationId xmlns:a16="http://schemas.microsoft.com/office/drawing/2014/main" id="{3FCE2452-09D9-48B5-8A34-2D8C539A424C}"/>
                </a:ext>
              </a:extLst>
            </p:cNvPr>
            <p:cNvSpPr txBox="1"/>
            <p:nvPr/>
          </p:nvSpPr>
          <p:spPr>
            <a:xfrm>
              <a:off x="9866222" y="6276945"/>
              <a:ext cx="1715534" cy="400110"/>
            </a:xfrm>
            <a:prstGeom prst="rect">
              <a:avLst/>
            </a:prstGeom>
            <a:noFill/>
          </p:spPr>
          <p:txBody>
            <a:bodyPr wrap="none" rtlCol="0">
              <a:spAutoFit/>
            </a:bodyPr>
            <a:lstStyle/>
            <a:p>
              <a:pPr algn="ctr"/>
              <a:r>
                <a:rPr lang="en-US" sz="2000" dirty="0">
                  <a:latin typeface="+mj-lt"/>
                  <a:cs typeface="Times New Roman" pitchFamily="18" charset="0"/>
                </a:rPr>
                <a:t>Less Preferred</a:t>
              </a:r>
            </a:p>
          </p:txBody>
        </p:sp>
      </p:grpSp>
    </p:spTree>
    <p:extLst>
      <p:ext uri="{BB962C8B-B14F-4D97-AF65-F5344CB8AC3E}">
        <p14:creationId xmlns:p14="http://schemas.microsoft.com/office/powerpoint/2010/main" val="21804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37"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outVertical)">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11" grpId="0"/>
      <p:bldP spid="12" grpId="0"/>
      <p:bldP spid="16" grpId="0"/>
      <p:bldP spid="19" grpId="0" animBg="1"/>
      <p:bldP spid="20" grpId="0" animBg="1"/>
      <p:bldP spid="21" grpId="0" animBg="1"/>
      <p:bldP spid="22" grpId="0" animBg="1"/>
      <p:bldP spid="24" grpId="0" animBg="1"/>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C1E6B4AA-998C-4AA8-9721-0B94FCE44B85}"/>
              </a:ext>
            </a:extLst>
          </p:cNvPr>
          <p:cNvSpPr txBox="1"/>
          <p:nvPr/>
        </p:nvSpPr>
        <p:spPr>
          <a:xfrm>
            <a:off x="2049032" y="46892"/>
            <a:ext cx="8988314" cy="646331"/>
          </a:xfrm>
          <a:prstGeom prst="rect">
            <a:avLst/>
          </a:prstGeom>
          <a:noFill/>
        </p:spPr>
        <p:txBody>
          <a:bodyPr wrap="square">
            <a:spAutoFit/>
          </a:bodyPr>
          <a:lstStyle/>
          <a:p>
            <a:pPr algn="ctr"/>
            <a:r>
              <a:rPr lang="en-US" sz="3600" dirty="0"/>
              <a:t>Panics</a:t>
            </a:r>
          </a:p>
        </p:txBody>
      </p:sp>
      <p:sp>
        <p:nvSpPr>
          <p:cNvPr id="75" name="TextBox 74">
            <a:extLst>
              <a:ext uri="{FF2B5EF4-FFF2-40B4-BE49-F238E27FC236}">
                <a16:creationId xmlns:a16="http://schemas.microsoft.com/office/drawing/2014/main" id="{81C78B19-DA27-4358-B0C5-9C4EDFD0F3D3}"/>
              </a:ext>
            </a:extLst>
          </p:cNvPr>
          <p:cNvSpPr txBox="1"/>
          <p:nvPr/>
        </p:nvSpPr>
        <p:spPr>
          <a:xfrm>
            <a:off x="341096" y="1098605"/>
            <a:ext cx="11312742" cy="830997"/>
          </a:xfrm>
          <a:prstGeom prst="rect">
            <a:avLst/>
          </a:prstGeom>
          <a:noFill/>
        </p:spPr>
        <p:txBody>
          <a:bodyPr wrap="square">
            <a:spAutoFit/>
          </a:bodyPr>
          <a:lstStyle/>
          <a:p>
            <a:pPr algn="ctr"/>
            <a:r>
              <a:rPr lang="en-US" sz="2400" dirty="0"/>
              <a:t>Like an exception, a </a:t>
            </a:r>
            <a:r>
              <a:rPr lang="en-US" sz="2400" dirty="0">
                <a:solidFill>
                  <a:srgbClr val="FF0000"/>
                </a:solidFill>
              </a:rPr>
              <a:t>panic</a:t>
            </a:r>
            <a:r>
              <a:rPr lang="en-US" sz="2400" dirty="0"/>
              <a:t> is used to </a:t>
            </a:r>
            <a:r>
              <a:rPr lang="en-US" sz="2400" dirty="0">
                <a:solidFill>
                  <a:srgbClr val="FF0000"/>
                </a:solidFill>
              </a:rPr>
              <a:t>abort execution </a:t>
            </a:r>
            <a:r>
              <a:rPr lang="en-US" sz="2400" dirty="0"/>
              <a:t>due to an exceptional situation which cannot be recovered from (e.g., an unrecoverable error). </a:t>
            </a:r>
          </a:p>
        </p:txBody>
      </p:sp>
      <p:grpSp>
        <p:nvGrpSpPr>
          <p:cNvPr id="9" name="Group 8">
            <a:extLst>
              <a:ext uri="{FF2B5EF4-FFF2-40B4-BE49-F238E27FC236}">
                <a16:creationId xmlns:a16="http://schemas.microsoft.com/office/drawing/2014/main" id="{3FC6D047-0D80-4A3A-A85F-A20161570D7F}"/>
              </a:ext>
            </a:extLst>
          </p:cNvPr>
          <p:cNvGrpSpPr/>
          <p:nvPr/>
        </p:nvGrpSpPr>
        <p:grpSpPr>
          <a:xfrm>
            <a:off x="7490443" y="169637"/>
            <a:ext cx="4525346" cy="461665"/>
            <a:chOff x="275253" y="1361270"/>
            <a:chExt cx="9960347" cy="904009"/>
          </a:xfrm>
        </p:grpSpPr>
        <p:sp>
          <p:nvSpPr>
            <p:cNvPr id="10" name="Rectangle 9">
              <a:extLst>
                <a:ext uri="{FF2B5EF4-FFF2-40B4-BE49-F238E27FC236}">
                  <a16:creationId xmlns:a16="http://schemas.microsoft.com/office/drawing/2014/main" id="{5D615330-B36F-40E5-A5CB-C09640EA7A8E}"/>
                </a:ext>
              </a:extLst>
            </p:cNvPr>
            <p:cNvSpPr/>
            <p:nvPr/>
          </p:nvSpPr>
          <p:spPr>
            <a:xfrm>
              <a:off x="7799553" y="1361270"/>
              <a:ext cx="2436047" cy="904009"/>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Results</a:t>
              </a:r>
            </a:p>
          </p:txBody>
        </p:sp>
        <p:sp>
          <p:nvSpPr>
            <p:cNvPr id="11" name="Rectangle 10">
              <a:extLst>
                <a:ext uri="{FF2B5EF4-FFF2-40B4-BE49-F238E27FC236}">
                  <a16:creationId xmlns:a16="http://schemas.microsoft.com/office/drawing/2014/main" id="{326B13BA-DA91-4CE0-9DBD-14709E42759B}"/>
                </a:ext>
              </a:extLst>
            </p:cNvPr>
            <p:cNvSpPr/>
            <p:nvPr/>
          </p:nvSpPr>
          <p:spPr>
            <a:xfrm>
              <a:off x="275253" y="1361270"/>
              <a:ext cx="2436047" cy="9040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Bugs</a:t>
              </a:r>
            </a:p>
          </p:txBody>
        </p:sp>
        <p:sp>
          <p:nvSpPr>
            <p:cNvPr id="13" name="Rectangle 12">
              <a:extLst>
                <a:ext uri="{FF2B5EF4-FFF2-40B4-BE49-F238E27FC236}">
                  <a16:creationId xmlns:a16="http://schemas.microsoft.com/office/drawing/2014/main" id="{840F0665-0EEB-4DFF-B39F-9F31436C0D1D}"/>
                </a:ext>
              </a:extLst>
            </p:cNvPr>
            <p:cNvSpPr/>
            <p:nvPr/>
          </p:nvSpPr>
          <p:spPr>
            <a:xfrm>
              <a:off x="2795687" y="1361270"/>
              <a:ext cx="2436047" cy="904009"/>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Unrecoverable Errors</a:t>
              </a:r>
            </a:p>
          </p:txBody>
        </p:sp>
        <p:sp>
          <p:nvSpPr>
            <p:cNvPr id="14" name="Rectangle 13">
              <a:extLst>
                <a:ext uri="{FF2B5EF4-FFF2-40B4-BE49-F238E27FC236}">
                  <a16:creationId xmlns:a16="http://schemas.microsoft.com/office/drawing/2014/main" id="{D80F8ABB-00DE-4498-8A04-D83DE60AAE29}"/>
                </a:ext>
              </a:extLst>
            </p:cNvPr>
            <p:cNvSpPr/>
            <p:nvPr/>
          </p:nvSpPr>
          <p:spPr>
            <a:xfrm>
              <a:off x="5301316" y="1361270"/>
              <a:ext cx="2436047" cy="904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Recoverable Errors</a:t>
              </a:r>
            </a:p>
          </p:txBody>
        </p:sp>
      </p:grpSp>
      <p:sp>
        <p:nvSpPr>
          <p:cNvPr id="15" name="Rectangle 14">
            <a:extLst>
              <a:ext uri="{FF2B5EF4-FFF2-40B4-BE49-F238E27FC236}">
                <a16:creationId xmlns:a16="http://schemas.microsoft.com/office/drawing/2014/main" id="{5AF4779B-F25E-49D7-88F4-3E840C30A535}"/>
              </a:ext>
            </a:extLst>
          </p:cNvPr>
          <p:cNvSpPr/>
          <p:nvPr/>
        </p:nvSpPr>
        <p:spPr>
          <a:xfrm>
            <a:off x="7400928" y="74308"/>
            <a:ext cx="2447922" cy="646331"/>
          </a:xfrm>
          <a:prstGeom prst="rect">
            <a:avLst/>
          </a:prstGeom>
          <a:no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989565-EC01-422C-9F26-A9F3663EBA6E}"/>
              </a:ext>
            </a:extLst>
          </p:cNvPr>
          <p:cNvSpPr/>
          <p:nvPr/>
        </p:nvSpPr>
        <p:spPr>
          <a:xfrm>
            <a:off x="1629114" y="2033589"/>
            <a:ext cx="8605801" cy="259698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a:t>
            </a:r>
            <a:r>
              <a:rPr lang="en-US" dirty="0" err="1">
                <a:solidFill>
                  <a:schemeClr val="tx1"/>
                </a:solidFill>
                <a:latin typeface="Consolas" panose="020B0609020204030204" pitchFamily="49" charset="0"/>
              </a:rPr>
              <a:t>FailFast</a:t>
            </a:r>
            <a:r>
              <a:rPr lang="en-US" dirty="0">
                <a:solidFill>
                  <a:schemeClr val="tx1"/>
                </a:solidFill>
                <a:latin typeface="Consolas" panose="020B0609020204030204" pitchFamily="49" charset="0"/>
              </a:rPr>
              <a:t> panic</a:t>
            </a:r>
          </a:p>
          <a:p>
            <a:r>
              <a:rPr lang="en-US" dirty="0">
                <a:solidFill>
                  <a:schemeClr val="tx1"/>
                </a:solidFill>
                <a:latin typeface="Consolas" panose="020B0609020204030204" pitchFamily="49" charset="0"/>
              </a:rPr>
              <a:t>class </a:t>
            </a:r>
            <a:r>
              <a:rPr lang="en-US" dirty="0" err="1">
                <a:solidFill>
                  <a:schemeClr val="tx1"/>
                </a:solidFill>
                <a:latin typeface="Consolas" panose="020B0609020204030204" pitchFamily="49" charset="0"/>
              </a:rPr>
              <a:t>WorstCaseScenario</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public void </a:t>
            </a:r>
            <a:r>
              <a:rPr lang="en-US" dirty="0" err="1">
                <a:solidFill>
                  <a:schemeClr val="tx1"/>
                </a:solidFill>
                <a:latin typeface="Consolas" panose="020B0609020204030204" pitchFamily="49" charset="0"/>
              </a:rPr>
              <a:t>someFunc</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somethingUnrecoverableHappens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rgbClr val="FF0000"/>
                </a:solidFill>
                <a:latin typeface="Consolas" panose="020B0609020204030204" pitchFamily="49" charset="0"/>
              </a:rPr>
              <a:t>Environment.FailFast</a:t>
            </a:r>
            <a:r>
              <a:rPr lang="en-US" dirty="0">
                <a:solidFill>
                  <a:schemeClr val="tx1"/>
                </a:solidFill>
                <a:latin typeface="Consolas" panose="020B0609020204030204" pitchFamily="49" charset="0"/>
              </a:rPr>
              <a:t>("A catastrophic failure has occurred.");</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22" name="Speech Bubble: Rectangle with Corners Rounded 21">
            <a:extLst>
              <a:ext uri="{FF2B5EF4-FFF2-40B4-BE49-F238E27FC236}">
                <a16:creationId xmlns:a16="http://schemas.microsoft.com/office/drawing/2014/main" id="{1F038062-CFA3-4422-9A78-AF5E7F065BC2}"/>
              </a:ext>
            </a:extLst>
          </p:cNvPr>
          <p:cNvSpPr/>
          <p:nvPr/>
        </p:nvSpPr>
        <p:spPr>
          <a:xfrm>
            <a:off x="5465933" y="4365229"/>
            <a:ext cx="3723026" cy="1200329"/>
          </a:xfrm>
          <a:prstGeom prst="wedgeRoundRectCallout">
            <a:avLst>
              <a:gd name="adj1" fmla="val -99119"/>
              <a:gd name="adj2" fmla="val -78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a:t>
            </a:r>
            <a:r>
              <a:rPr lang="en-US" sz="2000" dirty="0">
                <a:solidFill>
                  <a:srgbClr val="FFC9C9"/>
                </a:solidFill>
              </a:rPr>
              <a:t>panic</a:t>
            </a:r>
            <a:r>
              <a:rPr lang="en-US" sz="2000" dirty="0"/>
              <a:t> </a:t>
            </a:r>
            <a:r>
              <a:rPr lang="en-US" sz="2000" dirty="0">
                <a:solidFill>
                  <a:srgbClr val="FFC9C9"/>
                </a:solidFill>
              </a:rPr>
              <a:t>immediately terminates </a:t>
            </a:r>
            <a:r>
              <a:rPr lang="en-US" sz="2000" dirty="0"/>
              <a:t>the program and </a:t>
            </a:r>
            <a:r>
              <a:rPr lang="en-US" sz="2000" dirty="0">
                <a:solidFill>
                  <a:srgbClr val="FFC9C9"/>
                </a:solidFill>
              </a:rPr>
              <a:t>can't be caught </a:t>
            </a:r>
            <a:r>
              <a:rPr lang="en-US" sz="2000" dirty="0"/>
              <a:t>like an exception!</a:t>
            </a:r>
          </a:p>
        </p:txBody>
      </p:sp>
      <p:sp>
        <p:nvSpPr>
          <p:cNvPr id="23" name="TextBox 22">
            <a:extLst>
              <a:ext uri="{FF2B5EF4-FFF2-40B4-BE49-F238E27FC236}">
                <a16:creationId xmlns:a16="http://schemas.microsoft.com/office/drawing/2014/main" id="{2AFA2A03-016F-4ED3-8135-3ABF4145545B}"/>
              </a:ext>
            </a:extLst>
          </p:cNvPr>
          <p:cNvSpPr txBox="1"/>
          <p:nvPr/>
        </p:nvSpPr>
        <p:spPr>
          <a:xfrm>
            <a:off x="1020476" y="4718575"/>
            <a:ext cx="9823076" cy="830997"/>
          </a:xfrm>
          <a:prstGeom prst="rect">
            <a:avLst/>
          </a:prstGeom>
          <a:noFill/>
        </p:spPr>
        <p:txBody>
          <a:bodyPr wrap="square">
            <a:spAutoFit/>
          </a:bodyPr>
          <a:lstStyle/>
          <a:p>
            <a:pPr algn="ctr"/>
            <a:r>
              <a:rPr lang="en-US" sz="2400" dirty="0"/>
              <a:t>Essentially, you can think of a panic as an exception which is never caught, and thus which causes the program to terminate.</a:t>
            </a:r>
            <a:endParaRPr lang="en-US" sz="2400" dirty="0">
              <a:solidFill>
                <a:srgbClr val="C00000"/>
              </a:solidFill>
            </a:endParaRPr>
          </a:p>
        </p:txBody>
      </p:sp>
      <p:sp>
        <p:nvSpPr>
          <p:cNvPr id="24" name="TextBox 23">
            <a:extLst>
              <a:ext uri="{FF2B5EF4-FFF2-40B4-BE49-F238E27FC236}">
                <a16:creationId xmlns:a16="http://schemas.microsoft.com/office/drawing/2014/main" id="{3943BE5A-3DB3-496F-985A-6850D8FED5F0}"/>
              </a:ext>
            </a:extLst>
          </p:cNvPr>
          <p:cNvSpPr txBox="1"/>
          <p:nvPr/>
        </p:nvSpPr>
        <p:spPr>
          <a:xfrm>
            <a:off x="580857" y="5729015"/>
            <a:ext cx="10937993" cy="830997"/>
          </a:xfrm>
          <a:prstGeom prst="rect">
            <a:avLst/>
          </a:prstGeom>
          <a:noFill/>
        </p:spPr>
        <p:txBody>
          <a:bodyPr wrap="square">
            <a:spAutoFit/>
          </a:bodyPr>
          <a:lstStyle/>
          <a:p>
            <a:pPr algn="ctr"/>
            <a:r>
              <a:rPr lang="en-US" sz="2400" dirty="0"/>
              <a:t>Panics contain both an </a:t>
            </a:r>
            <a:r>
              <a:rPr lang="en-US" sz="2400" dirty="0">
                <a:solidFill>
                  <a:srgbClr val="FF0000"/>
                </a:solidFill>
              </a:rPr>
              <a:t>error message </a:t>
            </a:r>
            <a:r>
              <a:rPr lang="en-US" sz="2400" dirty="0"/>
              <a:t>and a </a:t>
            </a:r>
            <a:r>
              <a:rPr lang="en-US" sz="2400" dirty="0">
                <a:solidFill>
                  <a:srgbClr val="FF0000"/>
                </a:solidFill>
              </a:rPr>
              <a:t>stack trace </a:t>
            </a:r>
            <a:r>
              <a:rPr lang="en-US" sz="2400" dirty="0"/>
              <a:t>to provide the programmer with context as to why the software failed.</a:t>
            </a:r>
            <a:endParaRPr lang="en-US" sz="2400" dirty="0">
              <a:solidFill>
                <a:srgbClr val="C00000"/>
              </a:solidFill>
            </a:endParaRPr>
          </a:p>
        </p:txBody>
      </p:sp>
    </p:spTree>
    <p:extLst>
      <p:ext uri="{BB962C8B-B14F-4D97-AF65-F5344CB8AC3E}">
        <p14:creationId xmlns:p14="http://schemas.microsoft.com/office/powerpoint/2010/main" val="227901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6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ppt_x"/>
                                          </p:val>
                                        </p:tav>
                                      </p:tavLst>
                                    </p:anim>
                                    <p:anim calcmode="lin" valueType="num">
                                      <p:cBhvr additive="base">
                                        <p:cTn id="18" dur="500"/>
                                        <p:tgtEl>
                                          <p:spTgt spid="9"/>
                                        </p:tgtEl>
                                        <p:attrNameLst>
                                          <p:attrName>ppt_y</p:attrName>
                                        </p:attrNameLst>
                                      </p:cBhvr>
                                      <p:tavLst>
                                        <p:tav tm="0">
                                          <p:val>
                                            <p:strVal val="ppt_y"/>
                                          </p:val>
                                        </p:tav>
                                        <p:tav tm="100000">
                                          <p:val>
                                            <p:strVal val="0-ppt_h/2"/>
                                          </p:val>
                                        </p:tav>
                                      </p:tavLst>
                                    </p:anim>
                                    <p:set>
                                      <p:cBhvr>
                                        <p:cTn id="19" dur="1" fill="hold">
                                          <p:stCondLst>
                                            <p:cond delay="499"/>
                                          </p:stCondLst>
                                        </p:cTn>
                                        <p:tgtEl>
                                          <p:spTgt spid="9"/>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15"/>
                                        </p:tgtEl>
                                        <p:attrNameLst>
                                          <p:attrName>ppt_x</p:attrName>
                                        </p:attrNameLst>
                                      </p:cBhvr>
                                      <p:tavLst>
                                        <p:tav tm="0">
                                          <p:val>
                                            <p:strVal val="ppt_x"/>
                                          </p:val>
                                        </p:tav>
                                        <p:tav tm="100000">
                                          <p:val>
                                            <p:strVal val="ppt_x"/>
                                          </p:val>
                                        </p:tav>
                                      </p:tavLst>
                                    </p:anim>
                                    <p:anim calcmode="lin" valueType="num">
                                      <p:cBhvr additive="base">
                                        <p:cTn id="22" dur="500"/>
                                        <p:tgtEl>
                                          <p:spTgt spid="15"/>
                                        </p:tgtEl>
                                        <p:attrNameLst>
                                          <p:attrName>ppt_y</p:attrName>
                                        </p:attrNameLst>
                                      </p:cBhvr>
                                      <p:tavLst>
                                        <p:tav tm="0">
                                          <p:val>
                                            <p:strVal val="ppt_y"/>
                                          </p:val>
                                        </p:tav>
                                        <p:tav tm="100000">
                                          <p:val>
                                            <p:strVal val="0-ppt_h/2"/>
                                          </p:val>
                                        </p:tav>
                                      </p:tavLst>
                                    </p:anim>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5" grpId="0" animBg="1"/>
      <p:bldP spid="15" grpId="1" animBg="1"/>
      <p:bldP spid="19" grpId="0" animBg="1"/>
      <p:bldP spid="22" grpId="0" animBg="1"/>
      <p:bldP spid="22" grpId="1" animBg="1"/>
      <p:bldP spid="23" grpId="0"/>
      <p:bldP spid="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621879" y="5041810"/>
            <a:ext cx="10699016"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exception handling, what things must a programmer consider that weren't relevant for the other error handling techniques?</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exception handling, is there any chance an error will ignored if the programmer forgets to add a try/catch?</a:t>
            </a:r>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10477500" cy="1143000"/>
          </a:xfrm>
        </p:spPr>
        <p:txBody>
          <a:bodyPr>
            <a:normAutofit/>
          </a:bodyPr>
          <a:lstStyle/>
          <a:p>
            <a:r>
              <a:rPr lang="en-US" sz="4000" dirty="0"/>
              <a:t>Exception Handling and Panics: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999877" y="195060"/>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C1BCCFF5-5078-4A99-9EA5-5B25491FD8DB}"/>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A020C7FC-738E-4E95-9803-9D8CBD419E0C}"/>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93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9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6" grpId="0" animBg="1"/>
      <p:bldP spid="16" grpId="1" animBg="1"/>
      <p:bldP spid="18" grpId="0" animBg="1"/>
      <p:bldP spid="18"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63392" y="5041810"/>
            <a:ext cx="11415990"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In a language with error/optional/result objects and exception handling,  why/when would you use exception handling over the other approaches?</a:t>
            </a:r>
          </a:p>
        </p:txBody>
      </p:sp>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3"/>
          <a:stretch>
            <a:fillRect/>
          </a:stretch>
        </p:blipFill>
        <p:spPr>
          <a:xfrm>
            <a:off x="5235365" y="1167502"/>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3"/>
          <a:stretch>
            <a:fillRect/>
          </a:stretch>
        </p:blipFill>
        <p:spPr>
          <a:xfrm>
            <a:off x="5235365" y="3770771"/>
            <a:ext cx="1472045" cy="1143000"/>
          </a:xfrm>
          <a:prstGeom prst="rect">
            <a:avLst/>
          </a:prstGeom>
        </p:spPr>
      </p:pic>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138551" y="2438541"/>
            <a:ext cx="966567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With exception handling, how would you handle error propagation and pass errors/details up the function call stack?</a:t>
            </a:r>
          </a:p>
        </p:txBody>
      </p:sp>
      <p:sp>
        <p:nvSpPr>
          <p:cNvPr id="14" name="Rectangle 2">
            <a:extLst>
              <a:ext uri="{FF2B5EF4-FFF2-40B4-BE49-F238E27FC236}">
                <a16:creationId xmlns:a16="http://schemas.microsoft.com/office/drawing/2014/main" id="{BBB8D796-6903-4C84-9E15-3EC25C791FE4}"/>
              </a:ext>
            </a:extLst>
          </p:cNvPr>
          <p:cNvSpPr>
            <a:spLocks noGrp="1" noChangeArrowheads="1"/>
          </p:cNvSpPr>
          <p:nvPr>
            <p:ph type="title"/>
          </p:nvPr>
        </p:nvSpPr>
        <p:spPr>
          <a:xfrm>
            <a:off x="1670398" y="65246"/>
            <a:ext cx="10477500" cy="1143000"/>
          </a:xfrm>
        </p:spPr>
        <p:txBody>
          <a:bodyPr>
            <a:normAutofit/>
          </a:bodyPr>
          <a:lstStyle/>
          <a:p>
            <a:r>
              <a:rPr lang="en-US" sz="4000" dirty="0"/>
              <a:t>Exception Handling and Panics: Analysis</a:t>
            </a:r>
          </a:p>
        </p:txBody>
      </p:sp>
      <p:pic>
        <p:nvPicPr>
          <p:cNvPr id="15" name="Picture 14">
            <a:extLst>
              <a:ext uri="{FF2B5EF4-FFF2-40B4-BE49-F238E27FC236}">
                <a16:creationId xmlns:a16="http://schemas.microsoft.com/office/drawing/2014/main" id="{FE970261-ACA9-4B5D-899A-9F555DBA6996}"/>
              </a:ext>
            </a:extLst>
          </p:cNvPr>
          <p:cNvPicPr>
            <a:picLocks noChangeAspect="1"/>
          </p:cNvPicPr>
          <p:nvPr/>
        </p:nvPicPr>
        <p:blipFill>
          <a:blip r:embed="rId4"/>
          <a:stretch>
            <a:fillRect/>
          </a:stretch>
        </p:blipFill>
        <p:spPr>
          <a:xfrm>
            <a:off x="999877" y="195060"/>
            <a:ext cx="1608335" cy="80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1F21E373-586E-45D7-8F5F-75BECAA8CB93}"/>
              </a:ext>
            </a:extLst>
          </p:cNvPr>
          <p:cNvSpPr/>
          <p:nvPr/>
        </p:nvSpPr>
        <p:spPr>
          <a:xfrm>
            <a:off x="3098255" y="6352651"/>
            <a:ext cx="572638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6AAD82FC-64D8-4640-89C4-F15BE2AF3E5C}"/>
              </a:ext>
            </a:extLst>
          </p:cNvPr>
          <p:cNvSpPr/>
          <p:nvPr/>
        </p:nvSpPr>
        <p:spPr>
          <a:xfrm>
            <a:off x="3097428" y="6359123"/>
            <a:ext cx="572851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269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9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0" grpId="0" animBg="1"/>
      <p:bldP spid="10" grpId="1" animBg="1"/>
      <p:bldP spid="11" grpId="0" animBg="1"/>
      <p:bldP spid="11"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10746" y="-56053"/>
            <a:ext cx="7889708" cy="646331"/>
          </a:xfrm>
          <a:prstGeom prst="rect">
            <a:avLst/>
          </a:prstGeom>
          <a:noFill/>
        </p:spPr>
        <p:txBody>
          <a:bodyPr wrap="square">
            <a:spAutoFit/>
          </a:bodyPr>
          <a:lstStyle/>
          <a:p>
            <a:pPr algn="ctr"/>
            <a:r>
              <a:rPr lang="en-US" sz="3600" dirty="0"/>
              <a:t>Error Handling Best Practices</a:t>
            </a:r>
          </a:p>
        </p:txBody>
      </p:sp>
      <p:sp>
        <p:nvSpPr>
          <p:cNvPr id="21" name="TextBox 20">
            <a:extLst>
              <a:ext uri="{FF2B5EF4-FFF2-40B4-BE49-F238E27FC236}">
                <a16:creationId xmlns:a16="http://schemas.microsoft.com/office/drawing/2014/main" id="{27714AF5-2163-4B37-B773-CA3D6845456D}"/>
              </a:ext>
            </a:extLst>
          </p:cNvPr>
          <p:cNvSpPr txBox="1"/>
          <p:nvPr/>
        </p:nvSpPr>
        <p:spPr>
          <a:xfrm>
            <a:off x="6484756" y="3339128"/>
            <a:ext cx="5253789" cy="1015663"/>
          </a:xfrm>
          <a:prstGeom prst="rect">
            <a:avLst/>
          </a:prstGeom>
          <a:noFill/>
        </p:spPr>
        <p:txBody>
          <a:bodyPr wrap="square">
            <a:spAutoFit/>
          </a:bodyPr>
          <a:lstStyle/>
          <a:p>
            <a:pPr algn="ctr"/>
            <a:r>
              <a:rPr lang="en-US" sz="2000" dirty="0">
                <a:solidFill>
                  <a:schemeClr val="bg1"/>
                </a:solidFill>
              </a:rPr>
              <a:t>When a function is unable to fulfill its "contract," AND it's an error that occurs &lt; 1% of the time, AND the failure can be recovered from</a:t>
            </a:r>
            <a:endParaRPr lang="en-US" sz="5400" dirty="0">
              <a:solidFill>
                <a:schemeClr val="bg1"/>
              </a:solidFill>
            </a:endParaRPr>
          </a:p>
        </p:txBody>
      </p:sp>
      <p:sp>
        <p:nvSpPr>
          <p:cNvPr id="25" name="Rectangle 24">
            <a:extLst>
              <a:ext uri="{FF2B5EF4-FFF2-40B4-BE49-F238E27FC236}">
                <a16:creationId xmlns:a16="http://schemas.microsoft.com/office/drawing/2014/main" id="{8F9752EB-AD29-448F-A812-132626BA819F}"/>
              </a:ext>
            </a:extLst>
          </p:cNvPr>
          <p:cNvSpPr/>
          <p:nvPr/>
        </p:nvSpPr>
        <p:spPr>
          <a:xfrm>
            <a:off x="6096000" y="71084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When a function needs to return either a value OR an error for a common, recoverable failure case:</a:t>
            </a:r>
          </a:p>
          <a:p>
            <a:pPr algn="ctr"/>
            <a:endParaRPr lang="en-US" sz="105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p:txBody>
      </p:sp>
      <p:sp>
        <p:nvSpPr>
          <p:cNvPr id="26" name="TextBox 25">
            <a:extLst>
              <a:ext uri="{FF2B5EF4-FFF2-40B4-BE49-F238E27FC236}">
                <a16:creationId xmlns:a16="http://schemas.microsoft.com/office/drawing/2014/main" id="{32D5BE63-9A89-462C-BD02-F7DFA9CFC034}"/>
              </a:ext>
            </a:extLst>
          </p:cNvPr>
          <p:cNvSpPr txBox="1"/>
          <p:nvPr/>
        </p:nvSpPr>
        <p:spPr>
          <a:xfrm>
            <a:off x="6213627" y="1491240"/>
            <a:ext cx="5351547" cy="769441"/>
          </a:xfrm>
          <a:prstGeom prst="rect">
            <a:avLst/>
          </a:prstGeom>
          <a:noFill/>
        </p:spPr>
        <p:txBody>
          <a:bodyPr wrap="square">
            <a:spAutoFit/>
          </a:bodyPr>
          <a:lstStyle/>
          <a:p>
            <a:pPr algn="ctr"/>
            <a:r>
              <a:rPr lang="en-US" sz="2400" dirty="0">
                <a:solidFill>
                  <a:schemeClr val="bg1"/>
                </a:solidFill>
              </a:rPr>
              <a:t>Use an Optional </a:t>
            </a:r>
          </a:p>
          <a:p>
            <a:pPr algn="ctr"/>
            <a:r>
              <a:rPr lang="en-US" sz="2000" dirty="0">
                <a:solidFill>
                  <a:schemeClr val="bg1"/>
                </a:solidFill>
              </a:rPr>
              <a:t>when there's </a:t>
            </a:r>
            <a:r>
              <a:rPr lang="en-US" sz="2000" dirty="0">
                <a:solidFill>
                  <a:srgbClr val="FFC9C9"/>
                </a:solidFill>
              </a:rPr>
              <a:t>only one possible failure mode</a:t>
            </a:r>
          </a:p>
        </p:txBody>
      </p:sp>
      <p:sp>
        <p:nvSpPr>
          <p:cNvPr id="27" name="TextBox 26">
            <a:extLst>
              <a:ext uri="{FF2B5EF4-FFF2-40B4-BE49-F238E27FC236}">
                <a16:creationId xmlns:a16="http://schemas.microsoft.com/office/drawing/2014/main" id="{70EE5ADF-1939-4C13-BB7C-AF4F403BA160}"/>
              </a:ext>
            </a:extLst>
          </p:cNvPr>
          <p:cNvSpPr txBox="1"/>
          <p:nvPr/>
        </p:nvSpPr>
        <p:spPr>
          <a:xfrm>
            <a:off x="6162493" y="2297733"/>
            <a:ext cx="5453815" cy="1077218"/>
          </a:xfrm>
          <a:prstGeom prst="rect">
            <a:avLst/>
          </a:prstGeom>
          <a:noFill/>
        </p:spPr>
        <p:txBody>
          <a:bodyPr wrap="square">
            <a:spAutoFit/>
          </a:bodyPr>
          <a:lstStyle/>
          <a:p>
            <a:pPr algn="ctr"/>
            <a:r>
              <a:rPr lang="en-US" sz="2400" dirty="0">
                <a:solidFill>
                  <a:schemeClr val="bg1"/>
                </a:solidFill>
              </a:rPr>
              <a:t>Use an Error or Result object</a:t>
            </a:r>
          </a:p>
          <a:p>
            <a:pPr algn="ctr"/>
            <a:r>
              <a:rPr lang="en-US" sz="2000" dirty="0">
                <a:solidFill>
                  <a:schemeClr val="bg1"/>
                </a:solidFill>
              </a:rPr>
              <a:t>when there are </a:t>
            </a:r>
            <a:r>
              <a:rPr lang="en-US" sz="2000" dirty="0">
                <a:solidFill>
                  <a:srgbClr val="FFC9C9"/>
                </a:solidFill>
              </a:rPr>
              <a:t>multiple failure modes </a:t>
            </a:r>
            <a:r>
              <a:rPr lang="en-US" sz="2000" dirty="0">
                <a:solidFill>
                  <a:schemeClr val="bg1"/>
                </a:solidFill>
              </a:rPr>
              <a:t>and you need to pass the details of the error to the caller </a:t>
            </a:r>
          </a:p>
        </p:txBody>
      </p:sp>
      <p:sp>
        <p:nvSpPr>
          <p:cNvPr id="28" name="Rectangle 27">
            <a:extLst>
              <a:ext uri="{FF2B5EF4-FFF2-40B4-BE49-F238E27FC236}">
                <a16:creationId xmlns:a16="http://schemas.microsoft.com/office/drawing/2014/main" id="{188A9B66-91C2-4DC9-8BF8-53C1B1084093}"/>
              </a:ext>
            </a:extLst>
          </p:cNvPr>
          <p:cNvSpPr/>
          <p:nvPr/>
        </p:nvSpPr>
        <p:spPr>
          <a:xfrm>
            <a:off x="368799" y="719774"/>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To check for errors that should never occur if your code is correct (e.g., bugs, unmet preconditions, or violated invariants):</a:t>
            </a: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5400" dirty="0">
              <a:solidFill>
                <a:schemeClr val="bg1"/>
              </a:solidFill>
            </a:endParaRPr>
          </a:p>
        </p:txBody>
      </p:sp>
      <p:sp>
        <p:nvSpPr>
          <p:cNvPr id="19" name="TextBox 18">
            <a:extLst>
              <a:ext uri="{FF2B5EF4-FFF2-40B4-BE49-F238E27FC236}">
                <a16:creationId xmlns:a16="http://schemas.microsoft.com/office/drawing/2014/main" id="{C2ADC3AB-D5EF-4870-AE36-FDBFAE12F7DC}"/>
              </a:ext>
            </a:extLst>
          </p:cNvPr>
          <p:cNvSpPr txBox="1"/>
          <p:nvPr/>
        </p:nvSpPr>
        <p:spPr>
          <a:xfrm>
            <a:off x="790570" y="2868556"/>
            <a:ext cx="4743259" cy="461665"/>
          </a:xfrm>
          <a:prstGeom prst="rect">
            <a:avLst/>
          </a:prstGeom>
          <a:noFill/>
        </p:spPr>
        <p:txBody>
          <a:bodyPr wrap="square">
            <a:spAutoFit/>
          </a:bodyPr>
          <a:lstStyle/>
          <a:p>
            <a:pPr algn="ctr"/>
            <a:r>
              <a:rPr lang="en-US" sz="2400" dirty="0">
                <a:solidFill>
                  <a:schemeClr val="bg1"/>
                </a:solidFill>
              </a:rPr>
              <a:t>Use assertions</a:t>
            </a:r>
          </a:p>
        </p:txBody>
      </p:sp>
      <p:sp>
        <p:nvSpPr>
          <p:cNvPr id="29" name="Rectangle 28">
            <a:extLst>
              <a:ext uri="{FF2B5EF4-FFF2-40B4-BE49-F238E27FC236}">
                <a16:creationId xmlns:a16="http://schemas.microsoft.com/office/drawing/2014/main" id="{A747CC0E-A9A1-4ACA-97C6-FBD1E2928757}"/>
              </a:ext>
            </a:extLst>
          </p:cNvPr>
          <p:cNvSpPr/>
          <p:nvPr/>
        </p:nvSpPr>
        <p:spPr>
          <a:xfrm>
            <a:off x="368799" y="361681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When a function is unable to fulfill its "contract," AND it's an error that occurs &lt; 1% of the time, AND the failure can be recovered from:</a:t>
            </a:r>
          </a:p>
          <a:p>
            <a:pPr algn="ctr"/>
            <a:endParaRPr lang="en-US" sz="11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4000" dirty="0">
              <a:solidFill>
                <a:schemeClr val="bg1"/>
              </a:solidFill>
            </a:endParaRPr>
          </a:p>
          <a:p>
            <a:pPr algn="ctr"/>
            <a:endParaRPr lang="en-US" sz="2000" dirty="0">
              <a:solidFill>
                <a:schemeClr val="bg1"/>
              </a:solidFill>
            </a:endParaRPr>
          </a:p>
        </p:txBody>
      </p:sp>
      <p:sp>
        <p:nvSpPr>
          <p:cNvPr id="23" name="TextBox 22">
            <a:extLst>
              <a:ext uri="{FF2B5EF4-FFF2-40B4-BE49-F238E27FC236}">
                <a16:creationId xmlns:a16="http://schemas.microsoft.com/office/drawing/2014/main" id="{D0AAC08D-FBB4-4B80-84A7-1335CA3C60E9}"/>
              </a:ext>
            </a:extLst>
          </p:cNvPr>
          <p:cNvSpPr txBox="1"/>
          <p:nvPr/>
        </p:nvSpPr>
        <p:spPr>
          <a:xfrm>
            <a:off x="1466998" y="4986378"/>
            <a:ext cx="3390402" cy="461665"/>
          </a:xfrm>
          <a:prstGeom prst="rect">
            <a:avLst/>
          </a:prstGeom>
          <a:noFill/>
        </p:spPr>
        <p:txBody>
          <a:bodyPr wrap="square">
            <a:spAutoFit/>
          </a:bodyPr>
          <a:lstStyle/>
          <a:p>
            <a:pPr algn="ctr"/>
            <a:r>
              <a:rPr lang="en-US" sz="2400" dirty="0">
                <a:solidFill>
                  <a:schemeClr val="bg1"/>
                </a:solidFill>
              </a:rPr>
              <a:t>Use exceptions </a:t>
            </a:r>
          </a:p>
        </p:txBody>
      </p:sp>
      <p:sp>
        <p:nvSpPr>
          <p:cNvPr id="30" name="Rectangle 29">
            <a:extLst>
              <a:ext uri="{FF2B5EF4-FFF2-40B4-BE49-F238E27FC236}">
                <a16:creationId xmlns:a16="http://schemas.microsoft.com/office/drawing/2014/main" id="{5340F8B6-BB6F-4E51-A1A2-EDFAAC5B8CE8}"/>
              </a:ext>
            </a:extLst>
          </p:cNvPr>
          <p:cNvSpPr/>
          <p:nvPr/>
        </p:nvSpPr>
        <p:spPr>
          <a:xfrm>
            <a:off x="6096000" y="361681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When there is no reasonable way to recover from an error:</a:t>
            </a:r>
          </a:p>
          <a:p>
            <a:pPr algn="ctr"/>
            <a:endParaRPr lang="en-US" sz="2000" dirty="0"/>
          </a:p>
          <a:p>
            <a:pPr algn="ctr"/>
            <a:endParaRPr lang="en-US" sz="1050" dirty="0"/>
          </a:p>
          <a:p>
            <a:pPr algn="ctr"/>
            <a:endParaRPr lang="en-US" sz="2000" dirty="0"/>
          </a:p>
          <a:p>
            <a:pPr algn="ctr"/>
            <a:endParaRPr lang="en-US" sz="2000" dirty="0"/>
          </a:p>
          <a:p>
            <a:pPr algn="ctr"/>
            <a:endParaRPr lang="en-US" sz="2000" dirty="0"/>
          </a:p>
          <a:p>
            <a:pPr algn="ctr"/>
            <a:endParaRPr lang="en-US" sz="2000" dirty="0"/>
          </a:p>
          <a:p>
            <a:pPr algn="ctr"/>
            <a:endParaRPr lang="en-US" sz="2000" dirty="0"/>
          </a:p>
        </p:txBody>
      </p:sp>
      <p:sp>
        <p:nvSpPr>
          <p:cNvPr id="24" name="TextBox 23">
            <a:extLst>
              <a:ext uri="{FF2B5EF4-FFF2-40B4-BE49-F238E27FC236}">
                <a16:creationId xmlns:a16="http://schemas.microsoft.com/office/drawing/2014/main" id="{AABE889F-0089-4308-AA4B-9F652811010C}"/>
              </a:ext>
            </a:extLst>
          </p:cNvPr>
          <p:cNvSpPr txBox="1"/>
          <p:nvPr/>
        </p:nvSpPr>
        <p:spPr>
          <a:xfrm>
            <a:off x="6228985" y="5033004"/>
            <a:ext cx="5453816" cy="461665"/>
          </a:xfrm>
          <a:prstGeom prst="rect">
            <a:avLst/>
          </a:prstGeom>
          <a:noFill/>
        </p:spPr>
        <p:txBody>
          <a:bodyPr wrap="square">
            <a:spAutoFit/>
          </a:bodyPr>
          <a:lstStyle/>
          <a:p>
            <a:pPr algn="ctr"/>
            <a:r>
              <a:rPr lang="en-US" sz="2400" dirty="0">
                <a:solidFill>
                  <a:schemeClr val="bg1"/>
                </a:solidFill>
              </a:rPr>
              <a:t>Generate a panic (or uncaught exception)</a:t>
            </a:r>
          </a:p>
        </p:txBody>
      </p:sp>
      <p:sp>
        <p:nvSpPr>
          <p:cNvPr id="15" name="TextBox 14">
            <a:extLst>
              <a:ext uri="{FF2B5EF4-FFF2-40B4-BE49-F238E27FC236}">
                <a16:creationId xmlns:a16="http://schemas.microsoft.com/office/drawing/2014/main" id="{6299E0F3-E738-42AD-9FE8-73B62533B4A9}"/>
              </a:ext>
            </a:extLst>
          </p:cNvPr>
          <p:cNvSpPr txBox="1"/>
          <p:nvPr/>
        </p:nvSpPr>
        <p:spPr>
          <a:xfrm>
            <a:off x="379594" y="1923925"/>
            <a:ext cx="5576006" cy="707886"/>
          </a:xfrm>
          <a:prstGeom prst="rect">
            <a:avLst/>
          </a:prstGeom>
          <a:noFill/>
        </p:spPr>
        <p:txBody>
          <a:bodyPr wrap="square">
            <a:spAutoFit/>
          </a:bodyPr>
          <a:lstStyle/>
          <a:p>
            <a:pPr algn="ctr"/>
            <a:r>
              <a:rPr lang="en-US" sz="2000" dirty="0">
                <a:solidFill>
                  <a:srgbClr val="00FFFF"/>
                </a:solidFill>
              </a:rPr>
              <a:t>To build unit tests that validate individual classes/functions.</a:t>
            </a:r>
          </a:p>
        </p:txBody>
      </p:sp>
    </p:spTree>
    <p:extLst>
      <p:ext uri="{BB962C8B-B14F-4D97-AF65-F5344CB8AC3E}">
        <p14:creationId xmlns:p14="http://schemas.microsoft.com/office/powerpoint/2010/main" val="63085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animBg="1"/>
      <p:bldP spid="19" grpId="0"/>
      <p:bldP spid="29" grpId="0" animBg="1"/>
      <p:bldP spid="23" grpId="0"/>
      <p:bldP spid="30" grpId="0" animBg="1"/>
      <p:bldP spid="24"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2010746" y="-56053"/>
            <a:ext cx="7889708" cy="646331"/>
          </a:xfrm>
          <a:prstGeom prst="rect">
            <a:avLst/>
          </a:prstGeom>
          <a:noFill/>
        </p:spPr>
        <p:txBody>
          <a:bodyPr wrap="square">
            <a:spAutoFit/>
          </a:bodyPr>
          <a:lstStyle/>
          <a:p>
            <a:pPr algn="ctr"/>
            <a:r>
              <a:rPr lang="en-US" sz="3600" dirty="0"/>
              <a:t>Error Handling Best Practices: Examples</a:t>
            </a:r>
          </a:p>
        </p:txBody>
      </p:sp>
      <p:sp>
        <p:nvSpPr>
          <p:cNvPr id="21" name="TextBox 20">
            <a:extLst>
              <a:ext uri="{FF2B5EF4-FFF2-40B4-BE49-F238E27FC236}">
                <a16:creationId xmlns:a16="http://schemas.microsoft.com/office/drawing/2014/main" id="{27714AF5-2163-4B37-B773-CA3D6845456D}"/>
              </a:ext>
            </a:extLst>
          </p:cNvPr>
          <p:cNvSpPr txBox="1"/>
          <p:nvPr/>
        </p:nvSpPr>
        <p:spPr>
          <a:xfrm>
            <a:off x="6484756" y="3339128"/>
            <a:ext cx="5253789" cy="1015663"/>
          </a:xfrm>
          <a:prstGeom prst="rect">
            <a:avLst/>
          </a:prstGeom>
          <a:noFill/>
        </p:spPr>
        <p:txBody>
          <a:bodyPr wrap="square">
            <a:spAutoFit/>
          </a:bodyPr>
          <a:lstStyle/>
          <a:p>
            <a:pPr algn="ctr"/>
            <a:r>
              <a:rPr lang="en-US" sz="2000" dirty="0">
                <a:solidFill>
                  <a:schemeClr val="bg1"/>
                </a:solidFill>
              </a:rPr>
              <a:t>When a function is unable to fulfill its "contract," AND it's an error that occurs &lt; 1% of the time, AND the failure can be recovered from</a:t>
            </a:r>
            <a:endParaRPr lang="en-US" sz="5400" dirty="0">
              <a:solidFill>
                <a:schemeClr val="bg1"/>
              </a:solidFill>
            </a:endParaRPr>
          </a:p>
        </p:txBody>
      </p:sp>
      <p:sp>
        <p:nvSpPr>
          <p:cNvPr id="25" name="Rectangle 24">
            <a:extLst>
              <a:ext uri="{FF2B5EF4-FFF2-40B4-BE49-F238E27FC236}">
                <a16:creationId xmlns:a16="http://schemas.microsoft.com/office/drawing/2014/main" id="{8F9752EB-AD29-448F-A812-132626BA819F}"/>
              </a:ext>
            </a:extLst>
          </p:cNvPr>
          <p:cNvSpPr/>
          <p:nvPr/>
        </p:nvSpPr>
        <p:spPr>
          <a:xfrm>
            <a:off x="6096000" y="71084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6" name="TextBox 25">
            <a:extLst>
              <a:ext uri="{FF2B5EF4-FFF2-40B4-BE49-F238E27FC236}">
                <a16:creationId xmlns:a16="http://schemas.microsoft.com/office/drawing/2014/main" id="{32D5BE63-9A89-462C-BD02-F7DFA9CFC034}"/>
              </a:ext>
            </a:extLst>
          </p:cNvPr>
          <p:cNvSpPr txBox="1"/>
          <p:nvPr/>
        </p:nvSpPr>
        <p:spPr>
          <a:xfrm>
            <a:off x="6040256" y="752761"/>
            <a:ext cx="2470348" cy="461665"/>
          </a:xfrm>
          <a:prstGeom prst="rect">
            <a:avLst/>
          </a:prstGeom>
          <a:noFill/>
        </p:spPr>
        <p:txBody>
          <a:bodyPr wrap="square">
            <a:spAutoFit/>
          </a:bodyPr>
          <a:lstStyle/>
          <a:p>
            <a:pPr algn="ctr"/>
            <a:r>
              <a:rPr lang="en-US" sz="2400" dirty="0">
                <a:solidFill>
                  <a:schemeClr val="bg1"/>
                </a:solidFill>
              </a:rPr>
              <a:t>Use an Optional </a:t>
            </a:r>
          </a:p>
        </p:txBody>
      </p:sp>
      <p:sp>
        <p:nvSpPr>
          <p:cNvPr id="27" name="TextBox 26">
            <a:extLst>
              <a:ext uri="{FF2B5EF4-FFF2-40B4-BE49-F238E27FC236}">
                <a16:creationId xmlns:a16="http://schemas.microsoft.com/office/drawing/2014/main" id="{70EE5ADF-1939-4C13-BB7C-AF4F403BA160}"/>
              </a:ext>
            </a:extLst>
          </p:cNvPr>
          <p:cNvSpPr txBox="1"/>
          <p:nvPr/>
        </p:nvSpPr>
        <p:spPr>
          <a:xfrm>
            <a:off x="8995409" y="719774"/>
            <a:ext cx="2715264" cy="830997"/>
          </a:xfrm>
          <a:prstGeom prst="rect">
            <a:avLst/>
          </a:prstGeom>
          <a:noFill/>
        </p:spPr>
        <p:txBody>
          <a:bodyPr wrap="square">
            <a:spAutoFit/>
          </a:bodyPr>
          <a:lstStyle/>
          <a:p>
            <a:pPr algn="ctr"/>
            <a:r>
              <a:rPr lang="en-US" sz="2400" dirty="0">
                <a:solidFill>
                  <a:schemeClr val="bg1"/>
                </a:solidFill>
              </a:rPr>
              <a:t>Use an Error or Result object</a:t>
            </a:r>
          </a:p>
        </p:txBody>
      </p:sp>
      <p:sp>
        <p:nvSpPr>
          <p:cNvPr id="28" name="Rectangle 27">
            <a:extLst>
              <a:ext uri="{FF2B5EF4-FFF2-40B4-BE49-F238E27FC236}">
                <a16:creationId xmlns:a16="http://schemas.microsoft.com/office/drawing/2014/main" id="{188A9B66-91C2-4DC9-8BF8-53C1B1084093}"/>
              </a:ext>
            </a:extLst>
          </p:cNvPr>
          <p:cNvSpPr/>
          <p:nvPr/>
        </p:nvSpPr>
        <p:spPr>
          <a:xfrm>
            <a:off x="368799" y="719774"/>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endParaRPr>
          </a:p>
        </p:txBody>
      </p:sp>
      <p:sp>
        <p:nvSpPr>
          <p:cNvPr id="19" name="TextBox 18">
            <a:extLst>
              <a:ext uri="{FF2B5EF4-FFF2-40B4-BE49-F238E27FC236}">
                <a16:creationId xmlns:a16="http://schemas.microsoft.com/office/drawing/2014/main" id="{C2ADC3AB-D5EF-4870-AE36-FDBFAE12F7DC}"/>
              </a:ext>
            </a:extLst>
          </p:cNvPr>
          <p:cNvSpPr txBox="1"/>
          <p:nvPr/>
        </p:nvSpPr>
        <p:spPr>
          <a:xfrm>
            <a:off x="736654" y="719774"/>
            <a:ext cx="4743259" cy="461665"/>
          </a:xfrm>
          <a:prstGeom prst="rect">
            <a:avLst/>
          </a:prstGeom>
          <a:noFill/>
        </p:spPr>
        <p:txBody>
          <a:bodyPr wrap="square">
            <a:spAutoFit/>
          </a:bodyPr>
          <a:lstStyle/>
          <a:p>
            <a:pPr algn="ctr"/>
            <a:r>
              <a:rPr lang="en-US" sz="2400" dirty="0">
                <a:solidFill>
                  <a:schemeClr val="bg1"/>
                </a:solidFill>
              </a:rPr>
              <a:t>Use assertions</a:t>
            </a:r>
          </a:p>
        </p:txBody>
      </p:sp>
      <p:sp>
        <p:nvSpPr>
          <p:cNvPr id="29" name="Rectangle 28">
            <a:extLst>
              <a:ext uri="{FF2B5EF4-FFF2-40B4-BE49-F238E27FC236}">
                <a16:creationId xmlns:a16="http://schemas.microsoft.com/office/drawing/2014/main" id="{A747CC0E-A9A1-4ACA-97C6-FBD1E2928757}"/>
              </a:ext>
            </a:extLst>
          </p:cNvPr>
          <p:cNvSpPr/>
          <p:nvPr/>
        </p:nvSpPr>
        <p:spPr>
          <a:xfrm>
            <a:off x="368799" y="361681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3" name="TextBox 22">
            <a:extLst>
              <a:ext uri="{FF2B5EF4-FFF2-40B4-BE49-F238E27FC236}">
                <a16:creationId xmlns:a16="http://schemas.microsoft.com/office/drawing/2014/main" id="{D0AAC08D-FBB4-4B80-84A7-1335CA3C60E9}"/>
              </a:ext>
            </a:extLst>
          </p:cNvPr>
          <p:cNvSpPr txBox="1"/>
          <p:nvPr/>
        </p:nvSpPr>
        <p:spPr>
          <a:xfrm>
            <a:off x="566023" y="3617482"/>
            <a:ext cx="5192352" cy="461665"/>
          </a:xfrm>
          <a:prstGeom prst="rect">
            <a:avLst/>
          </a:prstGeom>
          <a:noFill/>
        </p:spPr>
        <p:txBody>
          <a:bodyPr wrap="square">
            <a:spAutoFit/>
          </a:bodyPr>
          <a:lstStyle/>
          <a:p>
            <a:pPr algn="ctr"/>
            <a:r>
              <a:rPr lang="en-US" sz="2400" dirty="0">
                <a:solidFill>
                  <a:schemeClr val="bg1"/>
                </a:solidFill>
              </a:rPr>
              <a:t>Throw and Catch </a:t>
            </a:r>
            <a:r>
              <a:rPr lang="en-US" sz="2400">
                <a:solidFill>
                  <a:schemeClr val="bg1"/>
                </a:solidFill>
              </a:rPr>
              <a:t>an Exception </a:t>
            </a:r>
            <a:endParaRPr lang="en-US" sz="2400" dirty="0">
              <a:solidFill>
                <a:schemeClr val="bg1"/>
              </a:solidFill>
            </a:endParaRPr>
          </a:p>
        </p:txBody>
      </p:sp>
      <p:sp>
        <p:nvSpPr>
          <p:cNvPr id="30" name="Rectangle 29">
            <a:extLst>
              <a:ext uri="{FF2B5EF4-FFF2-40B4-BE49-F238E27FC236}">
                <a16:creationId xmlns:a16="http://schemas.microsoft.com/office/drawing/2014/main" id="{5340F8B6-BB6F-4E51-A1A2-EDFAAC5B8CE8}"/>
              </a:ext>
            </a:extLst>
          </p:cNvPr>
          <p:cNvSpPr/>
          <p:nvPr/>
        </p:nvSpPr>
        <p:spPr>
          <a:xfrm>
            <a:off x="6096000" y="3616818"/>
            <a:ext cx="5586801" cy="271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 name="TextBox 23">
            <a:extLst>
              <a:ext uri="{FF2B5EF4-FFF2-40B4-BE49-F238E27FC236}">
                <a16:creationId xmlns:a16="http://schemas.microsoft.com/office/drawing/2014/main" id="{AABE889F-0089-4308-AA4B-9F652811010C}"/>
              </a:ext>
            </a:extLst>
          </p:cNvPr>
          <p:cNvSpPr txBox="1"/>
          <p:nvPr/>
        </p:nvSpPr>
        <p:spPr>
          <a:xfrm>
            <a:off x="6040256" y="3630338"/>
            <a:ext cx="5453816" cy="461665"/>
          </a:xfrm>
          <a:prstGeom prst="rect">
            <a:avLst/>
          </a:prstGeom>
          <a:noFill/>
        </p:spPr>
        <p:txBody>
          <a:bodyPr wrap="square">
            <a:spAutoFit/>
          </a:bodyPr>
          <a:lstStyle/>
          <a:p>
            <a:pPr algn="ctr"/>
            <a:r>
              <a:rPr lang="en-US" sz="2400" dirty="0">
                <a:solidFill>
                  <a:schemeClr val="bg1"/>
                </a:solidFill>
              </a:rPr>
              <a:t>Generate a panic (or uncaught exception)</a:t>
            </a:r>
          </a:p>
        </p:txBody>
      </p:sp>
      <p:sp>
        <p:nvSpPr>
          <p:cNvPr id="14" name="TextBox 13">
            <a:extLst>
              <a:ext uri="{FF2B5EF4-FFF2-40B4-BE49-F238E27FC236}">
                <a16:creationId xmlns:a16="http://schemas.microsoft.com/office/drawing/2014/main" id="{620A8130-4874-483B-AFAF-7040C098AF5D}"/>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Invalid downcast (dog </a:t>
            </a:r>
            <a:r>
              <a:rPr lang="en-US" dirty="0">
                <a:sym typeface="Wingdings" panose="05000000000000000000" pitchFamily="2" charset="2"/>
              </a:rPr>
              <a:t>machine)</a:t>
            </a:r>
            <a:endParaRPr lang="en-US" dirty="0"/>
          </a:p>
        </p:txBody>
      </p:sp>
      <p:sp>
        <p:nvSpPr>
          <p:cNvPr id="2" name="TextBox 1">
            <a:extLst>
              <a:ext uri="{FF2B5EF4-FFF2-40B4-BE49-F238E27FC236}">
                <a16:creationId xmlns:a16="http://schemas.microsoft.com/office/drawing/2014/main" id="{DD8357AC-FA6E-4071-8671-EF6E66BCDCFB}"/>
              </a:ext>
            </a:extLst>
          </p:cNvPr>
          <p:cNvSpPr txBox="1"/>
          <p:nvPr/>
        </p:nvSpPr>
        <p:spPr>
          <a:xfrm>
            <a:off x="1218076" y="6402927"/>
            <a:ext cx="3888245" cy="400110"/>
          </a:xfrm>
          <a:prstGeom prst="rect">
            <a:avLst/>
          </a:prstGeom>
          <a:noFill/>
        </p:spPr>
        <p:txBody>
          <a:bodyPr wrap="none" rtlCol="0">
            <a:spAutoFit/>
          </a:bodyPr>
          <a:lstStyle/>
          <a:p>
            <a:pPr algn="ctr"/>
            <a:r>
              <a:rPr lang="en-US" sz="2000" dirty="0">
                <a:latin typeface="+mj-lt"/>
                <a:cs typeface="Times New Roman" pitchFamily="18" charset="0"/>
              </a:rPr>
              <a:t>What approach should we use for...</a:t>
            </a:r>
          </a:p>
        </p:txBody>
      </p:sp>
      <p:sp>
        <p:nvSpPr>
          <p:cNvPr id="18" name="TextBox 17">
            <a:extLst>
              <a:ext uri="{FF2B5EF4-FFF2-40B4-BE49-F238E27FC236}">
                <a16:creationId xmlns:a16="http://schemas.microsoft.com/office/drawing/2014/main" id="{075EFD29-B17F-407E-BBE2-E3607B3AEC67}"/>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Private method called w/invalid </a:t>
            </a:r>
            <a:r>
              <a:rPr lang="en-US" dirty="0" err="1"/>
              <a:t>arg</a:t>
            </a:r>
            <a:endParaRPr lang="en-US" dirty="0"/>
          </a:p>
        </p:txBody>
      </p:sp>
      <p:sp>
        <p:nvSpPr>
          <p:cNvPr id="20" name="TextBox 19">
            <a:extLst>
              <a:ext uri="{FF2B5EF4-FFF2-40B4-BE49-F238E27FC236}">
                <a16:creationId xmlns:a16="http://schemas.microsoft.com/office/drawing/2014/main" id="{A6ED944E-5CDD-4826-B596-A727F557CBB4}"/>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Network host unknown error</a:t>
            </a:r>
          </a:p>
        </p:txBody>
      </p:sp>
      <p:sp>
        <p:nvSpPr>
          <p:cNvPr id="22" name="TextBox 21">
            <a:extLst>
              <a:ext uri="{FF2B5EF4-FFF2-40B4-BE49-F238E27FC236}">
                <a16:creationId xmlns:a16="http://schemas.microsoft.com/office/drawing/2014/main" id="{7CBC9BE1-A977-407F-987F-D6549D9AA028}"/>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Malformed email address entered</a:t>
            </a:r>
          </a:p>
        </p:txBody>
      </p:sp>
      <p:sp>
        <p:nvSpPr>
          <p:cNvPr id="31" name="TextBox 30">
            <a:extLst>
              <a:ext uri="{FF2B5EF4-FFF2-40B4-BE49-F238E27FC236}">
                <a16:creationId xmlns:a16="http://schemas.microsoft.com/office/drawing/2014/main" id="{D72B9B32-4629-4747-92E9-A3DD6EDEF560}"/>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Public API called with invalid </a:t>
            </a:r>
            <a:r>
              <a:rPr lang="en-US" dirty="0" err="1"/>
              <a:t>args</a:t>
            </a:r>
            <a:endParaRPr lang="en-US" dirty="0"/>
          </a:p>
        </p:txBody>
      </p:sp>
      <p:sp>
        <p:nvSpPr>
          <p:cNvPr id="33" name="TextBox 32">
            <a:extLst>
              <a:ext uri="{FF2B5EF4-FFF2-40B4-BE49-F238E27FC236}">
                <a16:creationId xmlns:a16="http://schemas.microsoft.com/office/drawing/2014/main" id="{B2DE45F5-CF17-4E3E-9FD2-B3636C907C36}"/>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err="1"/>
              <a:t>dictionary.find</a:t>
            </a:r>
            <a:r>
              <a:rPr lang="en-US" dirty="0"/>
              <a:t>(x) doesn't find x </a:t>
            </a:r>
          </a:p>
        </p:txBody>
      </p:sp>
      <p:sp>
        <p:nvSpPr>
          <p:cNvPr id="34" name="TextBox 33">
            <a:extLst>
              <a:ext uri="{FF2B5EF4-FFF2-40B4-BE49-F238E27FC236}">
                <a16:creationId xmlns:a16="http://schemas.microsoft.com/office/drawing/2014/main" id="{9E441B73-BD3F-4450-872D-CD76A97331B7}"/>
              </a:ext>
            </a:extLst>
          </p:cNvPr>
          <p:cNvSpPr txBox="1"/>
          <p:nvPr/>
        </p:nvSpPr>
        <p:spPr>
          <a:xfrm>
            <a:off x="5029446" y="6138226"/>
            <a:ext cx="205623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Divide by zero error</a:t>
            </a:r>
          </a:p>
          <a:p>
            <a:pPr algn="ctr"/>
            <a:r>
              <a:rPr lang="en-US" dirty="0"/>
              <a:t>  </a:t>
            </a:r>
          </a:p>
        </p:txBody>
      </p:sp>
      <p:sp>
        <p:nvSpPr>
          <p:cNvPr id="35" name="TextBox 34">
            <a:extLst>
              <a:ext uri="{FF2B5EF4-FFF2-40B4-BE49-F238E27FC236}">
                <a16:creationId xmlns:a16="http://schemas.microsoft.com/office/drawing/2014/main" id="{0ECE6C38-B1CA-4E61-AF0F-F2142C50B804}"/>
              </a:ext>
            </a:extLst>
          </p:cNvPr>
          <p:cNvSpPr txBox="1"/>
          <p:nvPr/>
        </p:nvSpPr>
        <p:spPr>
          <a:xfrm>
            <a:off x="5033457" y="6134216"/>
            <a:ext cx="2052226" cy="646331"/>
          </a:xfrm>
          <a:prstGeom prst="rect">
            <a:avLst/>
          </a:prstGeom>
          <a:solidFill>
            <a:schemeClr val="accent4">
              <a:lumMod val="20000"/>
              <a:lumOff val="80000"/>
            </a:schemeClr>
          </a:solidFill>
          <a:ln>
            <a:solidFill>
              <a:schemeClr val="tx1"/>
            </a:solidFill>
          </a:ln>
        </p:spPr>
        <p:txBody>
          <a:bodyPr wrap="square">
            <a:spAutoFit/>
          </a:bodyPr>
          <a:lstStyle/>
          <a:p>
            <a:pPr algn="ctr"/>
            <a:r>
              <a:rPr lang="en-US" dirty="0"/>
              <a:t>Server connect timeout</a:t>
            </a:r>
          </a:p>
        </p:txBody>
      </p:sp>
    </p:spTree>
    <p:extLst>
      <p:ext uri="{BB962C8B-B14F-4D97-AF65-F5344CB8AC3E}">
        <p14:creationId xmlns:p14="http://schemas.microsoft.com/office/powerpoint/2010/main" val="23408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4.79167E-6 3.7037E-7 L 0.13516 -0.28426 " pathEditMode="relative" rAng="0" ptsTypes="AA">
                                      <p:cBhvr>
                                        <p:cTn id="18" dur="2000" fill="hold"/>
                                        <p:tgtEl>
                                          <p:spTgt spid="14"/>
                                        </p:tgtEl>
                                        <p:attrNameLst>
                                          <p:attrName>ppt_x</p:attrName>
                                          <p:attrName>ppt_y</p:attrName>
                                        </p:attrNameLst>
                                      </p:cBhvr>
                                      <p:rCtr x="6758" y="-14213"/>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4.79167E-6 3.7037E-7 L -0.23684 -0.64306 " pathEditMode="relative" rAng="0" ptsTypes="AA">
                                      <p:cBhvr>
                                        <p:cTn id="28" dur="2000" fill="hold"/>
                                        <p:tgtEl>
                                          <p:spTgt spid="18"/>
                                        </p:tgtEl>
                                        <p:attrNameLst>
                                          <p:attrName>ppt_x</p:attrName>
                                          <p:attrName>ppt_y</p:attrName>
                                        </p:attrNameLst>
                                      </p:cBhvr>
                                      <p:rCtr x="-11849" y="-32153"/>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2" nodeType="clickEffect">
                                  <p:stCondLst>
                                    <p:cond delay="0"/>
                                  </p:stCondLst>
                                  <p:childTnLst>
                                    <p:animMotion origin="layout" path="M -4.79167E-6 3.7037E-7 L -0.13059 -0.22546 " pathEditMode="relative" rAng="0" ptsTypes="AA">
                                      <p:cBhvr>
                                        <p:cTn id="38" dur="2000" fill="hold"/>
                                        <p:tgtEl>
                                          <p:spTgt spid="20"/>
                                        </p:tgtEl>
                                        <p:attrNameLst>
                                          <p:attrName>ppt_x</p:attrName>
                                          <p:attrName>ppt_y</p:attrName>
                                        </p:attrNameLst>
                                      </p:cBhvr>
                                      <p:rCtr x="-6536" y="-11273"/>
                                    </p:animMotion>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4.79167E-6 3.7037E-7 L 0.09571 -0.68171 " pathEditMode="relative" rAng="0" ptsTypes="AA">
                                      <p:cBhvr>
                                        <p:cTn id="48" dur="2000" fill="hold"/>
                                        <p:tgtEl>
                                          <p:spTgt spid="22"/>
                                        </p:tgtEl>
                                        <p:attrNameLst>
                                          <p:attrName>ppt_x</p:attrName>
                                          <p:attrName>ppt_y</p:attrName>
                                        </p:attrNameLst>
                                      </p:cBhvr>
                                      <p:rCtr x="4779" y="-34097"/>
                                    </p:animMotion>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4.79167E-6 3.7037E-7 L -0.33906 -0.22361 " pathEditMode="relative" rAng="0" ptsTypes="AA">
                                      <p:cBhvr>
                                        <p:cTn id="58" dur="2000" fill="hold"/>
                                        <p:tgtEl>
                                          <p:spTgt spid="31"/>
                                        </p:tgtEl>
                                        <p:attrNameLst>
                                          <p:attrName>ppt_x</p:attrName>
                                          <p:attrName>ppt_y</p:attrName>
                                        </p:attrNameLst>
                                      </p:cBhvr>
                                      <p:rCtr x="-16953" y="-11181"/>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4.79167E-6 3.7037E-7 L 0.09428 -0.52986 " pathEditMode="relative" rAng="0" ptsTypes="AA">
                                      <p:cBhvr>
                                        <p:cTn id="68" dur="2000" fill="hold"/>
                                        <p:tgtEl>
                                          <p:spTgt spid="33"/>
                                        </p:tgtEl>
                                        <p:attrNameLst>
                                          <p:attrName>ppt_x</p:attrName>
                                          <p:attrName>ppt_y</p:attrName>
                                        </p:attrNameLst>
                                      </p:cBhvr>
                                      <p:rCtr x="4714" y="-26505"/>
                                    </p:animMotion>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fill="hold"/>
                                        <p:tgtEl>
                                          <p:spTgt spid="34"/>
                                        </p:tgtEl>
                                        <p:attrNameLst>
                                          <p:attrName>ppt_x</p:attrName>
                                        </p:attrNameLst>
                                      </p:cBhvr>
                                      <p:tavLst>
                                        <p:tav tm="0">
                                          <p:val>
                                            <p:strVal val="#ppt_x"/>
                                          </p:val>
                                        </p:tav>
                                        <p:tav tm="100000">
                                          <p:val>
                                            <p:strVal val="#ppt_x"/>
                                          </p:val>
                                        </p:tav>
                                      </p:tavLst>
                                    </p:anim>
                                    <p:anim calcmode="lin" valueType="num">
                                      <p:cBhvr additive="base">
                                        <p:cTn id="7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4.79167E-6 3.7037E-7 L 0.33698 -0.20093 " pathEditMode="relative" rAng="0" ptsTypes="AA">
                                      <p:cBhvr>
                                        <p:cTn id="78" dur="2000" fill="hold"/>
                                        <p:tgtEl>
                                          <p:spTgt spid="34"/>
                                        </p:tgtEl>
                                        <p:attrNameLst>
                                          <p:attrName>ppt_x</p:attrName>
                                          <p:attrName>ppt_y</p:attrName>
                                        </p:attrNameLst>
                                      </p:cBhvr>
                                      <p:rCtr x="16849" y="-10046"/>
                                    </p:animMotion>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4.79167E-6 4.81481E-6 L 0.34973 -0.61065 " pathEditMode="relative" rAng="0" ptsTypes="AA">
                                      <p:cBhvr>
                                        <p:cTn id="88" dur="2000" fill="hold"/>
                                        <p:tgtEl>
                                          <p:spTgt spid="35"/>
                                        </p:tgtEl>
                                        <p:attrNameLst>
                                          <p:attrName>ppt_x</p:attrName>
                                          <p:attrName>ppt_y</p:attrName>
                                        </p:attrNameLst>
                                      </p:cBhvr>
                                      <p:rCtr x="17487" y="-30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p:bldP spid="18" grpId="0" animBg="1"/>
      <p:bldP spid="18" grpId="1" animBg="1"/>
      <p:bldP spid="20" grpId="0" animBg="1"/>
      <p:bldP spid="20" grpId="2" animBg="1"/>
      <p:bldP spid="22" grpId="0" animBg="1"/>
      <p:bldP spid="22" grpId="1" animBg="1"/>
      <p:bldP spid="31" grpId="0" animBg="1"/>
      <p:bldP spid="31" grpId="1" animBg="1"/>
      <p:bldP spid="33" grpId="0" animBg="1"/>
      <p:bldP spid="33" grpId="1" animBg="1"/>
      <p:bldP spid="34" grpId="0" animBg="1"/>
      <p:bldP spid="34" grpId="1" animBg="1"/>
      <p:bldP spid="35" grpId="0" animBg="1"/>
      <p:bldP spid="3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40593" y="941450"/>
            <a:ext cx="4249011" cy="1200329"/>
          </a:xfrm>
          <a:prstGeom prst="rect">
            <a:avLst/>
          </a:prstGeom>
          <a:noFill/>
        </p:spPr>
        <p:txBody>
          <a:bodyPr wrap="square">
            <a:spAutoFit/>
          </a:bodyPr>
          <a:lstStyle/>
          <a:p>
            <a:pPr algn="ctr"/>
            <a:r>
              <a:rPr lang="en-US" sz="2400" dirty="0"/>
              <a:t>Consider the following program, which when run three times prints the following:</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Result and Error Handling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92426" y="70338"/>
            <a:ext cx="7313209" cy="678766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class Pet(</a:t>
            </a:r>
            <a:r>
              <a:rPr lang="en-US" sz="2000" dirty="0" err="1">
                <a:latin typeface="Consolas" panose="020B0609020204030204" pitchFamily="49" charset="0"/>
              </a:rPr>
              <a:t>val</a:t>
            </a:r>
            <a:r>
              <a:rPr lang="en-US" sz="2000" dirty="0">
                <a:latin typeface="Consolas" panose="020B0609020204030204" pitchFamily="49" charset="0"/>
              </a:rPr>
              <a:t> name: String, var type: String?) { }</a:t>
            </a:r>
          </a:p>
          <a:p>
            <a:endParaRPr lang="en-US" sz="2000" dirty="0">
              <a:latin typeface="Consolas" panose="020B0609020204030204" pitchFamily="49" charset="0"/>
            </a:endParaRPr>
          </a:p>
          <a:p>
            <a:r>
              <a:rPr lang="en-US" sz="2000" dirty="0">
                <a:latin typeface="Consolas" panose="020B0609020204030204" pitchFamily="49" charset="0"/>
              </a:rPr>
              <a:t>class Person(</a:t>
            </a:r>
            <a:r>
              <a:rPr lang="en-US" sz="2000" dirty="0" err="1">
                <a:latin typeface="Consolas" panose="020B0609020204030204" pitchFamily="49" charset="0"/>
              </a:rPr>
              <a:t>val</a:t>
            </a:r>
            <a:r>
              <a:rPr lang="en-US" sz="2000" dirty="0">
                <a:latin typeface="Consolas" panose="020B0609020204030204" pitchFamily="49" charset="0"/>
              </a:rPr>
              <a:t> name: String) {</a:t>
            </a:r>
          </a:p>
          <a:p>
            <a:r>
              <a:rPr lang="en-US" sz="2000" dirty="0">
                <a:latin typeface="Consolas" panose="020B0609020204030204" pitchFamily="49" charset="0"/>
              </a:rPr>
              <a:t>  var pet: Pet? = null</a:t>
            </a:r>
          </a:p>
          <a:p>
            <a:r>
              <a:rPr lang="en-US" sz="2000" dirty="0">
                <a:latin typeface="Consolas" panose="020B0609020204030204" pitchFamily="49" charset="0"/>
              </a:rPr>
              <a:t>  fun adopt(p: Pet) { </a:t>
            </a:r>
            <a:r>
              <a:rPr lang="en-US" sz="2000" dirty="0" err="1">
                <a:latin typeface="Consolas" panose="020B0609020204030204" pitchFamily="49" charset="0"/>
              </a:rPr>
              <a:t>this.pet</a:t>
            </a:r>
            <a:r>
              <a:rPr lang="en-US" sz="2000" dirty="0">
                <a:latin typeface="Consolas" panose="020B0609020204030204" pitchFamily="49" charset="0"/>
              </a:rPr>
              <a:t> = p }   </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fun </a:t>
            </a:r>
            <a:r>
              <a:rPr lang="en-US" sz="2000" dirty="0" err="1">
                <a:latin typeface="Consolas" panose="020B0609020204030204" pitchFamily="49" charset="0"/>
              </a:rPr>
              <a:t>possiblyMakePerson</a:t>
            </a:r>
            <a:r>
              <a:rPr lang="en-US" sz="2000" dirty="0">
                <a:latin typeface="Consolas" panose="020B0609020204030204" pitchFamily="49" charset="0"/>
              </a:rPr>
              <a:t>(name: String) : Person? {</a:t>
            </a:r>
          </a:p>
          <a:p>
            <a:r>
              <a:rPr lang="en-US" sz="2000" dirty="0">
                <a:latin typeface="Consolas" panose="020B0609020204030204" pitchFamily="49" charset="0"/>
              </a:rPr>
              <a:t>  var pers: Person? = null</a:t>
            </a:r>
          </a:p>
          <a:p>
            <a:r>
              <a:rPr lang="en-US" sz="2000" dirty="0">
                <a:latin typeface="Consolas" panose="020B0609020204030204" pitchFamily="49" charset="0"/>
              </a:rPr>
              <a:t>  if ((0..1).random() == 0) </a:t>
            </a:r>
          </a:p>
          <a:p>
            <a:r>
              <a:rPr lang="en-US" sz="2000" dirty="0">
                <a:latin typeface="Consolas" panose="020B0609020204030204" pitchFamily="49" charset="0"/>
              </a:rPr>
              <a:t>    pers = Person(name)</a:t>
            </a:r>
          </a:p>
          <a:p>
            <a:r>
              <a:rPr lang="en-US" sz="2000" dirty="0">
                <a:latin typeface="Consolas" panose="020B0609020204030204" pitchFamily="49" charset="0"/>
              </a:rPr>
              <a:t>  if ((0..1).random() == 0) </a:t>
            </a:r>
          </a:p>
          <a:p>
            <a:r>
              <a:rPr lang="en-US" sz="2000" dirty="0">
                <a:latin typeface="Consolas" panose="020B0609020204030204" pitchFamily="49" charset="0"/>
              </a:rPr>
              <a:t>    </a:t>
            </a:r>
            <a:r>
              <a:rPr lang="en-US" sz="2000" dirty="0" err="1">
                <a:latin typeface="Consolas" panose="020B0609020204030204" pitchFamily="49" charset="0"/>
              </a:rPr>
              <a:t>pers?.adopt</a:t>
            </a:r>
            <a:r>
              <a:rPr lang="en-US" sz="2000" dirty="0">
                <a:latin typeface="Consolas" panose="020B0609020204030204" pitchFamily="49" charset="0"/>
              </a:rPr>
              <a:t>(Pet("</a:t>
            </a:r>
            <a:r>
              <a:rPr lang="en-US" sz="2000" dirty="0" err="1">
                <a:latin typeface="Consolas" panose="020B0609020204030204" pitchFamily="49" charset="0"/>
              </a:rPr>
              <a:t>fido","anteater</a:t>
            </a:r>
            <a:r>
              <a:rPr lang="en-US" sz="2000" dirty="0">
                <a:latin typeface="Consolas" panose="020B0609020204030204" pitchFamily="49" charset="0"/>
              </a:rPr>
              <a:t>"))</a:t>
            </a:r>
          </a:p>
          <a:p>
            <a:r>
              <a:rPr lang="en-US" sz="2000" dirty="0">
                <a:latin typeface="Consolas" panose="020B0609020204030204" pitchFamily="49" charset="0"/>
              </a:rPr>
              <a:t>  return pers</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fun main() {</a:t>
            </a:r>
          </a:p>
          <a:p>
            <a:r>
              <a:rPr lang="en-US" sz="2000" dirty="0">
                <a:latin typeface="Consolas" panose="020B0609020204030204" pitchFamily="49" charset="0"/>
              </a:rPr>
              <a:t>  var pers = </a:t>
            </a:r>
            <a:r>
              <a:rPr lang="en-US" sz="2000" dirty="0" err="1">
                <a:latin typeface="Consolas" panose="020B0609020204030204" pitchFamily="49" charset="0"/>
              </a:rPr>
              <a:t>possiblyMakePerson</a:t>
            </a:r>
            <a:r>
              <a:rPr lang="en-US" sz="2000" dirty="0">
                <a:latin typeface="Consolas" panose="020B0609020204030204" pitchFamily="49" charset="0"/>
              </a:rPr>
              <a:t>("Carey")</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(pers?.name + " owns a pet named " + </a:t>
            </a:r>
          </a:p>
          <a:p>
            <a:r>
              <a:rPr lang="en-US" sz="2000" dirty="0">
                <a:latin typeface="Consolas" panose="020B0609020204030204" pitchFamily="49" charset="0"/>
              </a:rPr>
              <a:t>          pers?.pet?.name + " who is an " + </a:t>
            </a:r>
          </a:p>
          <a:p>
            <a:r>
              <a:rPr lang="en-US" sz="2000" dirty="0">
                <a:latin typeface="Consolas" panose="020B0609020204030204" pitchFamily="49" charset="0"/>
              </a:rPr>
              <a:t>          (</a:t>
            </a:r>
            <a:r>
              <a:rPr lang="en-US" sz="2000" dirty="0" err="1">
                <a:latin typeface="Consolas" panose="020B0609020204030204" pitchFamily="49" charset="0"/>
              </a:rPr>
              <a:t>pers?.pet?.type</a:t>
            </a:r>
            <a:r>
              <a:rPr lang="en-US" sz="2000" dirty="0">
                <a:latin typeface="Consolas" panose="020B0609020204030204" pitchFamily="49" charset="0"/>
              </a:rPr>
              <a:t> ?: "unclassified pet"))</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500282" y="3443455"/>
            <a:ext cx="4529632" cy="830997"/>
          </a:xfrm>
          <a:prstGeom prst="rect">
            <a:avLst/>
          </a:prstGeom>
          <a:noFill/>
        </p:spPr>
        <p:txBody>
          <a:bodyPr wrap="square">
            <a:spAutoFit/>
          </a:bodyPr>
          <a:lstStyle/>
          <a:p>
            <a:pPr algn="ctr"/>
            <a:r>
              <a:rPr lang="en-US" sz="2400" dirty="0"/>
              <a:t>What result or error handling approach does this language use?</a:t>
            </a:r>
          </a:p>
        </p:txBody>
      </p:sp>
      <p:sp>
        <p:nvSpPr>
          <p:cNvPr id="19" name="TextBox 18">
            <a:extLst>
              <a:ext uri="{FF2B5EF4-FFF2-40B4-BE49-F238E27FC236}">
                <a16:creationId xmlns:a16="http://schemas.microsoft.com/office/drawing/2014/main" id="{4C2203D8-A7FC-4B8C-8089-80BF27158356}"/>
              </a:ext>
            </a:extLst>
          </p:cNvPr>
          <p:cNvSpPr txBox="1"/>
          <p:nvPr/>
        </p:nvSpPr>
        <p:spPr>
          <a:xfrm>
            <a:off x="7547563" y="2330952"/>
            <a:ext cx="4435070" cy="923330"/>
          </a:xfrm>
          <a:prstGeom prst="rect">
            <a:avLst/>
          </a:prstGeom>
          <a:solidFill>
            <a:schemeClr val="accent1">
              <a:lumMod val="20000"/>
              <a:lumOff val="80000"/>
            </a:schemeClr>
          </a:solidFill>
        </p:spPr>
        <p:txBody>
          <a:bodyPr wrap="square">
            <a:spAutoFit/>
          </a:bodyPr>
          <a:lstStyle/>
          <a:p>
            <a:pPr algn="ctr"/>
            <a:r>
              <a:rPr lang="en-US" dirty="0"/>
              <a:t>Carey owns Fido who is an anteater</a:t>
            </a:r>
          </a:p>
          <a:p>
            <a:pPr algn="ctr"/>
            <a:r>
              <a:rPr lang="en-US" dirty="0"/>
              <a:t>Carey owns null who is an unclassified pet</a:t>
            </a:r>
          </a:p>
          <a:p>
            <a:pPr algn="ctr"/>
            <a:r>
              <a:rPr lang="en-US" dirty="0"/>
              <a:t>null owns null who is an unclassified pet</a:t>
            </a:r>
          </a:p>
        </p:txBody>
      </p:sp>
      <p:sp>
        <p:nvSpPr>
          <p:cNvPr id="15" name="Speech Bubble: Rectangle with Corners Rounded 14">
            <a:extLst>
              <a:ext uri="{FF2B5EF4-FFF2-40B4-BE49-F238E27FC236}">
                <a16:creationId xmlns:a16="http://schemas.microsoft.com/office/drawing/2014/main" id="{D0A728E7-F2BE-4AFF-935B-10A711C087BA}"/>
              </a:ext>
            </a:extLst>
          </p:cNvPr>
          <p:cNvSpPr/>
          <p:nvPr/>
        </p:nvSpPr>
        <p:spPr>
          <a:xfrm>
            <a:off x="7940598" y="719390"/>
            <a:ext cx="3955208" cy="1272059"/>
          </a:xfrm>
          <a:prstGeom prst="wedgeRoundRectCallout">
            <a:avLst>
              <a:gd name="adj1" fmla="val -98646"/>
              <a:gd name="adj2" fmla="val 707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indicates that the function might return a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person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 might return a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null value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 name="Rectangle 1">
            <a:extLst>
              <a:ext uri="{FF2B5EF4-FFF2-40B4-BE49-F238E27FC236}">
                <a16:creationId xmlns:a16="http://schemas.microsoft.com/office/drawing/2014/main" id="{5A116090-43BE-47D6-B15E-E343071D0C8F}"/>
              </a:ext>
            </a:extLst>
          </p:cNvPr>
          <p:cNvSpPr/>
          <p:nvPr/>
        </p:nvSpPr>
        <p:spPr>
          <a:xfrm>
            <a:off x="1557493" y="5591263"/>
            <a:ext cx="753628"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467D9497-F9F2-47E3-BB50-5E09DFDA9C1E}"/>
              </a:ext>
            </a:extLst>
          </p:cNvPr>
          <p:cNvSpPr/>
          <p:nvPr/>
        </p:nvSpPr>
        <p:spPr>
          <a:xfrm>
            <a:off x="3940750" y="4103052"/>
            <a:ext cx="4310499" cy="1272059"/>
          </a:xfrm>
          <a:prstGeom prst="wedgeRoundRectCallout">
            <a:avLst>
              <a:gd name="adj1" fmla="val -92384"/>
              <a:gd name="adj2" fmla="val 700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 operator</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checks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if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pers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if so, it doesn't bother trying to get the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name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field from pers.</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9" name="Speech Bubble: Rectangle with Corners Rounded 28">
            <a:extLst>
              <a:ext uri="{FF2B5EF4-FFF2-40B4-BE49-F238E27FC236}">
                <a16:creationId xmlns:a16="http://schemas.microsoft.com/office/drawing/2014/main" id="{26FFF31A-96E9-442F-B29F-DC7B809FA330}"/>
              </a:ext>
            </a:extLst>
          </p:cNvPr>
          <p:cNvSpPr/>
          <p:nvPr/>
        </p:nvSpPr>
        <p:spPr>
          <a:xfrm>
            <a:off x="3202664" y="2478392"/>
            <a:ext cx="3955208" cy="1272059"/>
          </a:xfrm>
          <a:prstGeom prst="wedgeRoundRectCallout">
            <a:avLst>
              <a:gd name="adj1" fmla="val -84165"/>
              <a:gd name="adj2" fmla="val 2019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However, if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pers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then this evaluates the next part of the expression,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pers.name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30" name="Rectangle 29">
            <a:extLst>
              <a:ext uri="{FF2B5EF4-FFF2-40B4-BE49-F238E27FC236}">
                <a16:creationId xmlns:a16="http://schemas.microsoft.com/office/drawing/2014/main" id="{80F16A54-D60C-4AD9-9D04-B0E0C375477C}"/>
              </a:ext>
            </a:extLst>
          </p:cNvPr>
          <p:cNvSpPr/>
          <p:nvPr/>
        </p:nvSpPr>
        <p:spPr>
          <a:xfrm>
            <a:off x="1545023" y="5590758"/>
            <a:ext cx="1463780"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33BEEC-B707-4385-811B-886E48ABE6C9}"/>
              </a:ext>
            </a:extLst>
          </p:cNvPr>
          <p:cNvSpPr/>
          <p:nvPr/>
        </p:nvSpPr>
        <p:spPr>
          <a:xfrm>
            <a:off x="5523636" y="2258187"/>
            <a:ext cx="1198711"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1202CB-E580-48F7-8D2E-62D02EA6854F}"/>
              </a:ext>
            </a:extLst>
          </p:cNvPr>
          <p:cNvSpPr/>
          <p:nvPr/>
        </p:nvSpPr>
        <p:spPr>
          <a:xfrm>
            <a:off x="1539071" y="5884340"/>
            <a:ext cx="753628"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peech Bubble: Rectangle with Corners Rounded 36">
            <a:extLst>
              <a:ext uri="{FF2B5EF4-FFF2-40B4-BE49-F238E27FC236}">
                <a16:creationId xmlns:a16="http://schemas.microsoft.com/office/drawing/2014/main" id="{976002EF-8AA3-4DF3-A6ED-49B85F4E64F0}"/>
              </a:ext>
            </a:extLst>
          </p:cNvPr>
          <p:cNvSpPr/>
          <p:nvPr/>
        </p:nvSpPr>
        <p:spPr>
          <a:xfrm>
            <a:off x="3184242" y="2771469"/>
            <a:ext cx="3955208" cy="1272059"/>
          </a:xfrm>
          <a:prstGeom prst="wedgeRoundRectCallout">
            <a:avLst>
              <a:gd name="adj1" fmla="val -84165"/>
              <a:gd name="adj2" fmla="val 2019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However, if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pers</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then this evaluates the next part of the expression, </a:t>
            </a:r>
            <a:r>
              <a:rPr kumimoji="0" lang="en-US" sz="2000" b="0" i="0" u="none" strike="noStrike" kern="1200" cap="none" spc="0" normalizeH="0" baseline="0" noProof="0" dirty="0" err="1">
                <a:ln>
                  <a:noFill/>
                </a:ln>
                <a:solidFill>
                  <a:srgbClr val="FFD5D5"/>
                </a:solidFill>
                <a:effectLst/>
                <a:uLnTx/>
                <a:uFillTx/>
                <a:latin typeface="Corbel" panose="020B0503020204020204" pitchFamily="34" charset="0"/>
                <a:ea typeface="+mn-ea"/>
                <a:cs typeface="+mn-cs"/>
              </a:rPr>
              <a:t>pers.pet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38" name="Rectangle 37">
            <a:extLst>
              <a:ext uri="{FF2B5EF4-FFF2-40B4-BE49-F238E27FC236}">
                <a16:creationId xmlns:a16="http://schemas.microsoft.com/office/drawing/2014/main" id="{6C37A2E1-3FAC-4E7D-B7FA-BAB0A23C5EFE}"/>
              </a:ext>
            </a:extLst>
          </p:cNvPr>
          <p:cNvSpPr/>
          <p:nvPr/>
        </p:nvSpPr>
        <p:spPr>
          <a:xfrm>
            <a:off x="1526601" y="5883835"/>
            <a:ext cx="1463780"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Rectangle with Corners Rounded 39">
            <a:extLst>
              <a:ext uri="{FF2B5EF4-FFF2-40B4-BE49-F238E27FC236}">
                <a16:creationId xmlns:a16="http://schemas.microsoft.com/office/drawing/2014/main" id="{554B8D61-7012-4E5C-9AE1-18208C552341}"/>
              </a:ext>
            </a:extLst>
          </p:cNvPr>
          <p:cNvSpPr/>
          <p:nvPr/>
        </p:nvSpPr>
        <p:spPr>
          <a:xfrm>
            <a:off x="3717909" y="2732892"/>
            <a:ext cx="3955208" cy="1272059"/>
          </a:xfrm>
          <a:prstGeom prst="wedgeRoundRectCallout">
            <a:avLst>
              <a:gd name="adj1" fmla="val -84165"/>
              <a:gd name="adj2" fmla="val 2019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However, if </a:t>
            </a:r>
            <a:r>
              <a:rPr kumimoji="0" lang="en-US" sz="2000" b="0" i="0" u="none" strike="noStrike" kern="1200" cap="none" spc="0" normalizeH="0" baseline="0" noProof="0" dirty="0" err="1">
                <a:ln>
                  <a:noFill/>
                </a:ln>
                <a:solidFill>
                  <a:srgbClr val="FFD5D5"/>
                </a:solidFill>
                <a:effectLst/>
                <a:uLnTx/>
                <a:uFillTx/>
                <a:latin typeface="Corbel" panose="020B0503020204020204" pitchFamily="34" charset="0"/>
                <a:ea typeface="+mn-ea"/>
                <a:cs typeface="+mn-cs"/>
              </a:rPr>
              <a:t>pers.pet</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is not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then this evaluates the next part of the expression,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pers.pet.name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41" name="Rectangle 40">
            <a:extLst>
              <a:ext uri="{FF2B5EF4-FFF2-40B4-BE49-F238E27FC236}">
                <a16:creationId xmlns:a16="http://schemas.microsoft.com/office/drawing/2014/main" id="{59D2A496-0C24-41D0-AA44-4E8D844ABDE7}"/>
              </a:ext>
            </a:extLst>
          </p:cNvPr>
          <p:cNvSpPr/>
          <p:nvPr/>
        </p:nvSpPr>
        <p:spPr>
          <a:xfrm>
            <a:off x="1539071" y="5913345"/>
            <a:ext cx="2178838"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96B3177-97E8-47B5-ADA2-E6F07EF9AF80}"/>
              </a:ext>
            </a:extLst>
          </p:cNvPr>
          <p:cNvSpPr txBox="1"/>
          <p:nvPr/>
        </p:nvSpPr>
        <p:spPr>
          <a:xfrm>
            <a:off x="7998760" y="5483795"/>
            <a:ext cx="3532677" cy="769441"/>
          </a:xfrm>
          <a:prstGeom prst="rect">
            <a:avLst/>
          </a:prstGeom>
          <a:noFill/>
        </p:spPr>
        <p:txBody>
          <a:bodyPr wrap="square">
            <a:spAutoFit/>
          </a:bodyPr>
          <a:lstStyle/>
          <a:p>
            <a:pPr algn="ctr"/>
            <a:r>
              <a:rPr lang="en-US" sz="4400" dirty="0">
                <a:latin typeface="Corbel" panose="020B0503020204020204" pitchFamily="34" charset="0"/>
              </a:rPr>
              <a:t>This is Kotlin!</a:t>
            </a:r>
            <a:endParaRPr lang="en-US" sz="4400" dirty="0"/>
          </a:p>
        </p:txBody>
      </p:sp>
      <p:sp>
        <p:nvSpPr>
          <p:cNvPr id="43" name="TextBox 42">
            <a:extLst>
              <a:ext uri="{FF2B5EF4-FFF2-40B4-BE49-F238E27FC236}">
                <a16:creationId xmlns:a16="http://schemas.microsoft.com/office/drawing/2014/main" id="{14C01BF5-7FAE-4BFE-8C14-15DE3372ADE8}"/>
              </a:ext>
            </a:extLst>
          </p:cNvPr>
          <p:cNvSpPr txBox="1"/>
          <p:nvPr/>
        </p:nvSpPr>
        <p:spPr>
          <a:xfrm>
            <a:off x="7500282" y="4463625"/>
            <a:ext cx="4529632" cy="830997"/>
          </a:xfrm>
          <a:prstGeom prst="rect">
            <a:avLst/>
          </a:prstGeom>
          <a:noFill/>
        </p:spPr>
        <p:txBody>
          <a:bodyPr wrap="square">
            <a:spAutoFit/>
          </a:bodyPr>
          <a:lstStyle/>
          <a:p>
            <a:pPr algn="ctr"/>
            <a:r>
              <a:rPr lang="en-US" sz="2400" dirty="0"/>
              <a:t>This language has built-in support for </a:t>
            </a:r>
            <a:r>
              <a:rPr lang="en-US" sz="2400" dirty="0" err="1">
                <a:solidFill>
                  <a:srgbClr val="FF0000"/>
                </a:solidFill>
              </a:rPr>
              <a:t>optionals</a:t>
            </a:r>
            <a:r>
              <a:rPr lang="en-US" sz="2400" dirty="0"/>
              <a:t>!</a:t>
            </a:r>
          </a:p>
        </p:txBody>
      </p:sp>
      <p:sp>
        <p:nvSpPr>
          <p:cNvPr id="39" name="Speech Bubble: Rectangle with Corners Rounded 38">
            <a:extLst>
              <a:ext uri="{FF2B5EF4-FFF2-40B4-BE49-F238E27FC236}">
                <a16:creationId xmlns:a16="http://schemas.microsoft.com/office/drawing/2014/main" id="{1A20CBF3-11E3-4EBF-8822-D9189E4AFC1D}"/>
              </a:ext>
            </a:extLst>
          </p:cNvPr>
          <p:cNvSpPr/>
          <p:nvPr/>
        </p:nvSpPr>
        <p:spPr>
          <a:xfrm>
            <a:off x="4519315" y="4424664"/>
            <a:ext cx="4529632" cy="1272059"/>
          </a:xfrm>
          <a:prstGeom prst="wedgeRoundRectCallout">
            <a:avLst>
              <a:gd name="adj1" fmla="val -92384"/>
              <a:gd name="adj2" fmla="val 700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If </a:t>
            </a:r>
            <a:r>
              <a:rPr kumimoji="0" lang="en-US" sz="2000" b="0" i="0" u="none" strike="noStrike" kern="1200" cap="none" spc="0" normalizeH="0" noProof="0" dirty="0" err="1">
                <a:ln>
                  <a:noFill/>
                </a:ln>
                <a:solidFill>
                  <a:srgbClr val="FFD5D5"/>
                </a:solidFill>
                <a:effectLst/>
                <a:uLnTx/>
                <a:uFillTx/>
                <a:latin typeface="Corbel" panose="020B0503020204020204" pitchFamily="34" charset="0"/>
                <a:ea typeface="+mn-ea"/>
                <a:cs typeface="+mn-cs"/>
              </a:rPr>
              <a:t>pers.pet</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it doesn't bother trying to get the pet's name. It just returns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for </a:t>
            </a:r>
            <a:r>
              <a:rPr kumimoji="0" lang="en-US" sz="2000" b="0" i="0" u="none" strike="noStrike" kern="1200" cap="none" spc="0" normalizeH="0" noProof="0" dirty="0" err="1">
                <a:ln>
                  <a:noFill/>
                </a:ln>
                <a:solidFill>
                  <a:prstClr val="white"/>
                </a:solidFill>
                <a:effectLst/>
                <a:uLnTx/>
                <a:uFillTx/>
                <a:latin typeface="Corbel" panose="020B0503020204020204" pitchFamily="34" charset="0"/>
                <a:ea typeface="+mn-ea"/>
                <a:cs typeface="+mn-cs"/>
              </a:rPr>
              <a:t>th</a:t>
            </a:r>
            <a:r>
              <a:rPr lang="en-US" sz="2000" dirty="0">
                <a:solidFill>
                  <a:prstClr val="white"/>
                </a:solidFill>
                <a:latin typeface="Corbel" panose="020B0503020204020204" pitchFamily="34" charset="0"/>
              </a:rPr>
              <a:t>e entire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expression.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6" name="Speech Bubble: Rectangle with Corners Rounded 35">
            <a:extLst>
              <a:ext uri="{FF2B5EF4-FFF2-40B4-BE49-F238E27FC236}">
                <a16:creationId xmlns:a16="http://schemas.microsoft.com/office/drawing/2014/main" id="{0CE3A044-CAE2-4D46-8950-49407E943390}"/>
              </a:ext>
            </a:extLst>
          </p:cNvPr>
          <p:cNvSpPr/>
          <p:nvPr/>
        </p:nvSpPr>
        <p:spPr>
          <a:xfrm>
            <a:off x="4018947" y="3890635"/>
            <a:ext cx="5275777" cy="1744696"/>
          </a:xfrm>
          <a:prstGeom prst="wedgeRoundRectCallout">
            <a:avLst>
              <a:gd name="adj1" fmla="val -92384"/>
              <a:gd name="adj2" fmla="val 700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Similarly, the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 operator</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 </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checks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if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pers</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null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and if so, it doesn't bother trying to get </a:t>
            </a:r>
            <a:r>
              <a:rPr kumimoji="0" lang="en-US" sz="2000" b="0" i="0" u="none" strike="noStrike" kern="1200" cap="none" spc="0" normalizeH="0" noProof="0" dirty="0" err="1">
                <a:ln>
                  <a:noFill/>
                </a:ln>
                <a:solidFill>
                  <a:srgbClr val="FFD5D5"/>
                </a:solidFill>
                <a:effectLst/>
                <a:uLnTx/>
                <a:uFillTx/>
                <a:latin typeface="Corbel" panose="020B0503020204020204" pitchFamily="34" charset="0"/>
                <a:ea typeface="+mn-ea"/>
                <a:cs typeface="+mn-cs"/>
              </a:rPr>
              <a:t>pers.pet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or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pers.pet.name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b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b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It just returns null for the entire expression.</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45" name="Rectangle 44">
            <a:extLst>
              <a:ext uri="{FF2B5EF4-FFF2-40B4-BE49-F238E27FC236}">
                <a16:creationId xmlns:a16="http://schemas.microsoft.com/office/drawing/2014/main" id="{97D61911-5E21-427D-A041-B77C111437FA}"/>
              </a:ext>
            </a:extLst>
          </p:cNvPr>
          <p:cNvSpPr/>
          <p:nvPr/>
        </p:nvSpPr>
        <p:spPr>
          <a:xfrm>
            <a:off x="3912161" y="6176276"/>
            <a:ext cx="381566" cy="352602"/>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peech Bubble: Rectangle with Corners Rounded 43">
            <a:extLst>
              <a:ext uri="{FF2B5EF4-FFF2-40B4-BE49-F238E27FC236}">
                <a16:creationId xmlns:a16="http://schemas.microsoft.com/office/drawing/2014/main" id="{8BA9B53E-7998-48CF-936A-C2D4284392CA}"/>
              </a:ext>
            </a:extLst>
          </p:cNvPr>
          <p:cNvSpPr/>
          <p:nvPr/>
        </p:nvSpPr>
        <p:spPr>
          <a:xfrm>
            <a:off x="5986432" y="4717211"/>
            <a:ext cx="5619413" cy="1272059"/>
          </a:xfrm>
          <a:prstGeom prst="wedgeRoundRectCallout">
            <a:avLst>
              <a:gd name="adj1" fmla="val -84695"/>
              <a:gd name="adj2" fmla="val 668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is called the </a:t>
            </a:r>
            <a:r>
              <a:rPr kumimoji="0" lang="en-US" sz="2000" b="0" i="0" u="none" strike="noStrike" kern="1200" cap="none" spc="0" normalizeH="0" baseline="0" noProof="0" dirty="0">
                <a:ln>
                  <a:noFill/>
                </a:ln>
                <a:solidFill>
                  <a:srgbClr val="FFD5D5"/>
                </a:solidFill>
                <a:effectLst/>
                <a:uLnTx/>
                <a:uFillTx/>
                <a:latin typeface="Corbel" panose="020B0503020204020204" pitchFamily="34" charset="0"/>
                <a:ea typeface="+mn-ea"/>
                <a:cs typeface="+mn-cs"/>
              </a:rPr>
              <a:t>"</a:t>
            </a:r>
            <a:r>
              <a:rPr kumimoji="0" lang="en-US" sz="2000" b="0" i="0" u="none" strike="noStrike" kern="1200" cap="none" spc="0" normalizeH="0" baseline="0" noProof="0" dirty="0" err="1">
                <a:ln>
                  <a:noFill/>
                </a:ln>
                <a:solidFill>
                  <a:srgbClr val="FFD5D5"/>
                </a:solidFill>
                <a:effectLst/>
                <a:uLnTx/>
                <a:uFillTx/>
                <a:latin typeface="Corbel" panose="020B0503020204020204" pitchFamily="34" charset="0"/>
                <a:ea typeface="+mn-ea"/>
                <a:cs typeface="+mn-cs"/>
              </a:rPr>
              <a:t>elvis</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 operator"</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p>
          <a:p>
            <a:pPr lvl="0" algn="ctr">
              <a:defRPr/>
            </a:pP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x</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rgbClr val="FFD5D5"/>
                </a:solidFill>
                <a:effectLst/>
                <a:uLnTx/>
                <a:uFillTx/>
                <a:latin typeface="Corbel" panose="020B0503020204020204" pitchFamily="34" charset="0"/>
                <a:ea typeface="+mn-ea"/>
                <a:cs typeface="+mn-cs"/>
              </a:rPr>
              <a: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schemeClr val="accent6">
                    <a:lumMod val="40000"/>
                    <a:lumOff val="60000"/>
                  </a:schemeClr>
                </a:solidFill>
                <a:effectLst/>
                <a:uLnTx/>
                <a:uFillTx/>
                <a:latin typeface="Corbel" panose="020B0503020204020204" pitchFamily="34" charset="0"/>
                <a:ea typeface="+mn-ea"/>
                <a:cs typeface="+mn-cs"/>
              </a:rPr>
              <a:t>y</a:t>
            </a:r>
          </a:p>
          <a:p>
            <a:pPr lvl="0" algn="ctr">
              <a:defRPr/>
            </a:pPr>
            <a:r>
              <a:rPr lang="en-US" sz="2000" dirty="0">
                <a:solidFill>
                  <a:prstClr val="white"/>
                </a:solidFill>
                <a:latin typeface="Corbel" panose="020B0503020204020204" pitchFamily="34" charset="0"/>
              </a:rPr>
              <a:t>It m</a:t>
            </a:r>
            <a:r>
              <a:rPr lang="en-US" sz="2000" noProof="0" dirty="0" err="1">
                <a:solidFill>
                  <a:prstClr val="white"/>
                </a:solidFill>
                <a:latin typeface="Corbel" panose="020B0503020204020204" pitchFamily="34" charset="0"/>
              </a:rPr>
              <a:t>eans</a:t>
            </a:r>
            <a:r>
              <a:rPr lang="en-US" sz="2000" noProof="0" dirty="0">
                <a:solidFill>
                  <a:prstClr val="white"/>
                </a:solidFill>
                <a:latin typeface="Corbel" panose="020B0503020204020204" pitchFamily="34" charset="0"/>
              </a:rPr>
              <a:t> if </a:t>
            </a:r>
            <a:r>
              <a:rPr lang="en-US" sz="2000" noProof="0" dirty="0">
                <a:solidFill>
                  <a:srgbClr val="00FFFF"/>
                </a:solidFill>
                <a:latin typeface="Corbel" panose="020B0503020204020204" pitchFamily="34" charset="0"/>
              </a:rPr>
              <a:t>x !</a:t>
            </a:r>
            <a:r>
              <a:rPr lang="en-US" sz="2000" noProof="0" dirty="0">
                <a:solidFill>
                  <a:prstClr val="white"/>
                </a:solidFill>
                <a:latin typeface="Corbel" panose="020B0503020204020204" pitchFamily="34" charset="0"/>
              </a:rPr>
              <a:t>= </a:t>
            </a:r>
            <a:r>
              <a:rPr lang="en-US" sz="2000" noProof="0" dirty="0" err="1">
                <a:solidFill>
                  <a:srgbClr val="FFD5D5"/>
                </a:solidFill>
                <a:latin typeface="Corbel" panose="020B0503020204020204" pitchFamily="34" charset="0"/>
              </a:rPr>
              <a:t>nullptr</a:t>
            </a:r>
            <a:r>
              <a:rPr lang="en-US" sz="2000" noProof="0" dirty="0">
                <a:solidFill>
                  <a:prstClr val="white"/>
                </a:solidFill>
                <a:latin typeface="Corbel" panose="020B0503020204020204" pitchFamily="34" charset="0"/>
              </a:rPr>
              <a:t>, return </a:t>
            </a:r>
            <a:r>
              <a:rPr lang="en-US" sz="2000" dirty="0">
                <a:solidFill>
                  <a:srgbClr val="00FFFF"/>
                </a:solidFill>
                <a:latin typeface="Corbel" panose="020B0503020204020204" pitchFamily="34" charset="0"/>
              </a:rPr>
              <a:t>x</a:t>
            </a:r>
            <a:r>
              <a:rPr lang="en-US" sz="2000" noProof="0" dirty="0">
                <a:solidFill>
                  <a:prstClr val="white"/>
                </a:solidFill>
                <a:latin typeface="Corbel" panose="020B0503020204020204" pitchFamily="34" charset="0"/>
              </a:rPr>
              <a:t>, else return </a:t>
            </a:r>
            <a:r>
              <a:rPr lang="en-US" sz="2000" noProof="0" dirty="0">
                <a:solidFill>
                  <a:schemeClr val="accent6">
                    <a:lumMod val="40000"/>
                    <a:lumOff val="60000"/>
                  </a:schemeClr>
                </a:solidFill>
                <a:latin typeface="Corbel" panose="020B0503020204020204" pitchFamily="34" charset="0"/>
              </a:rPr>
              <a:t>y</a:t>
            </a:r>
            <a:r>
              <a:rPr lang="en-US" sz="2000" noProof="0" dirty="0">
                <a:solidFill>
                  <a:prstClr val="white"/>
                </a:solidFill>
                <a:latin typeface="Corbel" panose="020B0503020204020204" pitchFamily="34" charset="0"/>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28" name="Rectangle 27">
            <a:extLst>
              <a:ext uri="{FF2B5EF4-FFF2-40B4-BE49-F238E27FC236}">
                <a16:creationId xmlns:a16="http://schemas.microsoft.com/office/drawing/2014/main" id="{6E2EA958-54DD-4D76-A977-FAC92D2F8FA9}"/>
              </a:ext>
            </a:extLst>
          </p:cNvPr>
          <p:cNvSpPr/>
          <p:nvPr/>
        </p:nvSpPr>
        <p:spPr>
          <a:xfrm>
            <a:off x="8149282" y="6200489"/>
            <a:ext cx="277370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2" name="Rectangle 31">
            <a:extLst>
              <a:ext uri="{FF2B5EF4-FFF2-40B4-BE49-F238E27FC236}">
                <a16:creationId xmlns:a16="http://schemas.microsoft.com/office/drawing/2014/main" id="{6DA50191-4CCF-4159-9410-951E11679789}"/>
              </a:ext>
            </a:extLst>
          </p:cNvPr>
          <p:cNvSpPr/>
          <p:nvPr/>
        </p:nvSpPr>
        <p:spPr>
          <a:xfrm>
            <a:off x="8148455" y="6206961"/>
            <a:ext cx="27747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287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xEl>
                                              <p:pRg st="16" end="1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17" end="1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xEl>
                                              <p:pRg st="18" end="1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xEl>
                                              <p:pRg st="19" end="1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xEl>
                                              <p:pRg st="20" end="2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par>
                          <p:cTn id="69" fill="hold">
                            <p:stCondLst>
                              <p:cond delay="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90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down)">
                                      <p:cBhvr>
                                        <p:cTn id="83" dur="500"/>
                                        <p:tgtEl>
                                          <p:spTgt spid="15"/>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left)">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down)">
                                      <p:cBhvr>
                                        <p:cTn id="99" dur="500"/>
                                        <p:tgtEl>
                                          <p:spTgt spid="26"/>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wipe(left)">
                                      <p:cBhvr>
                                        <p:cTn id="102" dur="500"/>
                                        <p:tgtEl>
                                          <p:spTgt spid="2"/>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down)">
                                      <p:cBhvr>
                                        <p:cTn id="111" dur="500"/>
                                        <p:tgtEl>
                                          <p:spTgt spid="2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xit" presetSubtype="8" fill="hold" grpId="1" nodeType="clickEffect">
                                  <p:stCondLst>
                                    <p:cond delay="0"/>
                                  </p:stCondLst>
                                  <p:childTnLst>
                                    <p:animEffect transition="out" filter="wipe(left)">
                                      <p:cBhvr>
                                        <p:cTn id="115" dur="500"/>
                                        <p:tgtEl>
                                          <p:spTgt spid="2"/>
                                        </p:tgtEl>
                                      </p:cBhvr>
                                    </p:animEffect>
                                    <p:set>
                                      <p:cBhvr>
                                        <p:cTn id="116" dur="1" fill="hold">
                                          <p:stCondLst>
                                            <p:cond delay="499"/>
                                          </p:stCondLst>
                                        </p:cTn>
                                        <p:tgtEl>
                                          <p:spTgt spid="2"/>
                                        </p:tgtEl>
                                        <p:attrNameLst>
                                          <p:attrName>style.visibility</p:attrName>
                                        </p:attrNameLst>
                                      </p:cBhvr>
                                      <p:to>
                                        <p:strVal val="hidden"/>
                                      </p:to>
                                    </p:set>
                                  </p:childTnLst>
                                </p:cTn>
                              </p:par>
                              <p:par>
                                <p:cTn id="117" presetID="22" presetClass="entr" presetSubtype="8"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left)">
                                      <p:cBhvr>
                                        <p:cTn id="119" dur="500"/>
                                        <p:tgtEl>
                                          <p:spTgt spid="30"/>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2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6"/>
                                        </p:tgtEl>
                                        <p:attrNameLst>
                                          <p:attrName>style.visibility</p:attrName>
                                        </p:attrNameLst>
                                      </p:cBhvr>
                                      <p:to>
                                        <p:strVal val="visible"/>
                                      </p:to>
                                    </p:set>
                                    <p:animEffect transition="in" filter="wipe(down)">
                                      <p:cBhvr>
                                        <p:cTn id="132" dur="500"/>
                                        <p:tgtEl>
                                          <p:spTgt spid="36"/>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36"/>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down)">
                                      <p:cBhvr>
                                        <p:cTn id="144" dur="500"/>
                                        <p:tgtEl>
                                          <p:spTgt spid="37"/>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xit" presetSubtype="8" fill="hold" grpId="1" nodeType="clickEffect">
                                  <p:stCondLst>
                                    <p:cond delay="0"/>
                                  </p:stCondLst>
                                  <p:childTnLst>
                                    <p:animEffect transition="out" filter="wipe(left)">
                                      <p:cBhvr>
                                        <p:cTn id="148" dur="500"/>
                                        <p:tgtEl>
                                          <p:spTgt spid="35"/>
                                        </p:tgtEl>
                                      </p:cBhvr>
                                    </p:animEffect>
                                    <p:set>
                                      <p:cBhvr>
                                        <p:cTn id="149" dur="1" fill="hold">
                                          <p:stCondLst>
                                            <p:cond delay="499"/>
                                          </p:stCondLst>
                                        </p:cTn>
                                        <p:tgtEl>
                                          <p:spTgt spid="35"/>
                                        </p:tgtEl>
                                        <p:attrNameLst>
                                          <p:attrName>style.visibility</p:attrName>
                                        </p:attrNameLst>
                                      </p:cBhvr>
                                      <p:to>
                                        <p:strVal val="hidden"/>
                                      </p:to>
                                    </p:set>
                                  </p:childTnLst>
                                </p:cTn>
                              </p:par>
                              <p:par>
                                <p:cTn id="150" presetID="22" presetClass="entr" presetSubtype="8" fill="hold" grpId="0" nodeType="with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wipe(left)">
                                      <p:cBhvr>
                                        <p:cTn id="152" dur="500"/>
                                        <p:tgtEl>
                                          <p:spTgt spid="38"/>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3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down)">
                                      <p:cBhvr>
                                        <p:cTn id="161" dur="500"/>
                                        <p:tgtEl>
                                          <p:spTgt spid="39"/>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39"/>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wipe(down)">
                                      <p:cBhvr>
                                        <p:cTn id="170" dur="500"/>
                                        <p:tgtEl>
                                          <p:spTgt spid="40"/>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38"/>
                                        </p:tgtEl>
                                        <p:attrNameLst>
                                          <p:attrName>style.visibility</p:attrName>
                                        </p:attrNameLst>
                                      </p:cBhvr>
                                      <p:to>
                                        <p:strVal val="hidden"/>
                                      </p:to>
                                    </p:set>
                                  </p:childTnLst>
                                </p:cTn>
                              </p:par>
                              <p:par>
                                <p:cTn id="175" presetID="22" presetClass="entr" presetSubtype="8"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wipe(left)">
                                      <p:cBhvr>
                                        <p:cTn id="177" dur="500"/>
                                        <p:tgtEl>
                                          <p:spTgt spid="41"/>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40"/>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41"/>
                                        </p:tgtEl>
                                      </p:cBhvr>
                                    </p:animEffect>
                                    <p:set>
                                      <p:cBhvr>
                                        <p:cTn id="184" dur="1" fill="hold">
                                          <p:stCondLst>
                                            <p:cond delay="499"/>
                                          </p:stCondLst>
                                        </p:cTn>
                                        <p:tgtEl>
                                          <p:spTgt spid="41"/>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animEffect transition="in" filter="wipe(down)">
                                      <p:cBhvr>
                                        <p:cTn id="189" dur="500"/>
                                        <p:tgtEl>
                                          <p:spTgt spid="44"/>
                                        </p:tgtEl>
                                      </p:cBhvr>
                                    </p:animEffect>
                                  </p:childTnLst>
                                </p:cTn>
                              </p:par>
                              <p:par>
                                <p:cTn id="190" presetID="22" presetClass="entr" presetSubtype="8" fill="hold" grpId="0"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wipe(left)">
                                      <p:cBhvr>
                                        <p:cTn id="192" dur="500"/>
                                        <p:tgtEl>
                                          <p:spTgt spid="45"/>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44"/>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45"/>
                                        </p:tgtEl>
                                      </p:cBhvr>
                                    </p:animEffect>
                                    <p:set>
                                      <p:cBhvr>
                                        <p:cTn id="199" dur="1" fill="hold">
                                          <p:stCondLst>
                                            <p:cond delay="499"/>
                                          </p:stCondLst>
                                        </p:cTn>
                                        <p:tgtEl>
                                          <p:spTgt spid="45"/>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43"/>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build="p" animBg="1"/>
      <p:bldP spid="27" grpId="0"/>
      <p:bldP spid="19" grpId="0" animBg="1"/>
      <p:bldP spid="15" grpId="0" animBg="1"/>
      <p:bldP spid="15" grpId="1" animBg="1"/>
      <p:bldP spid="2" grpId="0" animBg="1"/>
      <p:bldP spid="2" grpId="1" animBg="1"/>
      <p:bldP spid="26" grpId="0" animBg="1"/>
      <p:bldP spid="26" grpId="1" animBg="1"/>
      <p:bldP spid="29" grpId="0" animBg="1"/>
      <p:bldP spid="29" grpId="1" animBg="1"/>
      <p:bldP spid="30" grpId="0" animBg="1"/>
      <p:bldP spid="30" grpId="1" animBg="1"/>
      <p:bldP spid="31" grpId="0" animBg="1"/>
      <p:bldP spid="31" grpId="1" animBg="1"/>
      <p:bldP spid="35" grpId="0" animBg="1"/>
      <p:bldP spid="35" grpId="1" animBg="1"/>
      <p:bldP spid="37" grpId="0" animBg="1"/>
      <p:bldP spid="37" grpId="1" animBg="1"/>
      <p:bldP spid="38" grpId="0" animBg="1"/>
      <p:bldP spid="38" grpId="1" animBg="1"/>
      <p:bldP spid="40" grpId="0" animBg="1"/>
      <p:bldP spid="40" grpId="1" animBg="1"/>
      <p:bldP spid="41" grpId="0" animBg="1"/>
      <p:bldP spid="41" grpId="1" animBg="1"/>
      <p:bldP spid="42" grpId="0"/>
      <p:bldP spid="43" grpId="0"/>
      <p:bldP spid="39" grpId="0" animBg="1"/>
      <p:bldP spid="39" grpId="1" animBg="1"/>
      <p:bldP spid="36" grpId="0" animBg="1"/>
      <p:bldP spid="36" grpId="1" animBg="1"/>
      <p:bldP spid="45" grpId="0" animBg="1"/>
      <p:bldP spid="45" grpId="1" animBg="1"/>
      <p:bldP spid="44" grpId="0" animBg="1"/>
      <p:bldP spid="44" grpId="1" animBg="1"/>
      <p:bldP spid="28" grpId="0" animBg="1"/>
      <p:bldP spid="28" grpId="1" animBg="1"/>
      <p:bldP spid="32" grpId="0" animBg="1"/>
      <p:bldP spid="32"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6371DC-0333-482C-9AA0-73FEA5A841DB}"/>
              </a:ext>
            </a:extLst>
          </p:cNvPr>
          <p:cNvSpPr/>
          <p:nvPr/>
        </p:nvSpPr>
        <p:spPr>
          <a:xfrm>
            <a:off x="8149282" y="6200489"/>
            <a:ext cx="277370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5" name="Rectangle 24">
            <a:extLst>
              <a:ext uri="{FF2B5EF4-FFF2-40B4-BE49-F238E27FC236}">
                <a16:creationId xmlns:a16="http://schemas.microsoft.com/office/drawing/2014/main" id="{30C45B1D-BB20-456F-BBBD-FC4EF68CD974}"/>
              </a:ext>
            </a:extLst>
          </p:cNvPr>
          <p:cNvSpPr/>
          <p:nvPr/>
        </p:nvSpPr>
        <p:spPr>
          <a:xfrm>
            <a:off x="8148455" y="6206961"/>
            <a:ext cx="27747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82195" y="941450"/>
            <a:ext cx="4249011" cy="830997"/>
          </a:xfrm>
          <a:prstGeom prst="rect">
            <a:avLst/>
          </a:prstGeom>
          <a:noFill/>
        </p:spPr>
        <p:txBody>
          <a:bodyPr wrap="square">
            <a:spAutoFit/>
          </a:bodyPr>
          <a:lstStyle/>
          <a:p>
            <a:pPr algn="ctr"/>
            <a:r>
              <a:rPr lang="en-US" sz="2400" dirty="0"/>
              <a:t>Consider the following program, which computes a/b.</a:t>
            </a: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latin typeface="Corbel" panose="020B0503020204020204" pitchFamily="34" charset="0"/>
                </a:rPr>
                <a:t>Classify That Language: Result and Error Handling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348" y="118085"/>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125763" y="1125530"/>
            <a:ext cx="7313209" cy="54419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use std::io::{Error, </a:t>
            </a:r>
            <a:r>
              <a:rPr lang="en-US" sz="2000" dirty="0" err="1">
                <a:latin typeface="Consolas" panose="020B0609020204030204" pitchFamily="49" charset="0"/>
              </a:rPr>
              <a:t>ErrorKind</a:t>
            </a:r>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err="1">
                <a:latin typeface="Consolas" panose="020B0609020204030204" pitchFamily="49" charset="0"/>
              </a:rPr>
              <a:t>fn</a:t>
            </a:r>
            <a:r>
              <a:rPr lang="en-US" sz="2000" dirty="0">
                <a:latin typeface="Consolas" panose="020B0609020204030204" pitchFamily="49" charset="0"/>
              </a:rPr>
              <a:t> </a:t>
            </a:r>
            <a:r>
              <a:rPr lang="en-US" sz="2000" dirty="0" err="1">
                <a:latin typeface="Consolas" panose="020B0609020204030204" pitchFamily="49" charset="0"/>
              </a:rPr>
              <a:t>my_div</a:t>
            </a:r>
            <a:r>
              <a:rPr lang="en-US" sz="2000" dirty="0">
                <a:latin typeface="Consolas" panose="020B0609020204030204" pitchFamily="49" charset="0"/>
              </a:rPr>
              <a:t>(a:f64, b:f64) -&gt; Result&lt;f64, Error&gt; {</a:t>
            </a:r>
          </a:p>
          <a:p>
            <a:r>
              <a:rPr lang="en-US" sz="2000" dirty="0">
                <a:latin typeface="Consolas" panose="020B0609020204030204" pitchFamily="49" charset="0"/>
              </a:rPr>
              <a:t>  if b != 0.0 { Ok(a/b) }</a:t>
            </a:r>
          </a:p>
          <a:p>
            <a:r>
              <a:rPr lang="en-US" sz="2000" dirty="0">
                <a:latin typeface="Consolas" panose="020B0609020204030204" pitchFamily="49" charset="0"/>
              </a:rPr>
              <a:t>  else { Err(Error::new(</a:t>
            </a:r>
            <a:r>
              <a:rPr lang="en-US" sz="2000" dirty="0" err="1">
                <a:latin typeface="Consolas" panose="020B0609020204030204" pitchFamily="49" charset="0"/>
              </a:rPr>
              <a:t>ErrorKind</a:t>
            </a:r>
            <a:r>
              <a:rPr lang="en-US" sz="2000" dirty="0">
                <a:latin typeface="Consolas" panose="020B0609020204030204" pitchFamily="49" charset="0"/>
              </a:rPr>
              <a:t>::Other, </a:t>
            </a:r>
          </a:p>
          <a:p>
            <a:r>
              <a:rPr lang="en-US" sz="2000" dirty="0">
                <a:latin typeface="Consolas" panose="020B0609020204030204" pitchFamily="49" charset="0"/>
              </a:rPr>
              <a:t>             "You divided a by zero!"))  }</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err="1">
                <a:latin typeface="Consolas" panose="020B0609020204030204" pitchFamily="49" charset="0"/>
              </a:rPr>
              <a:t>fn</a:t>
            </a:r>
            <a:r>
              <a:rPr lang="en-US" sz="2000" dirty="0">
                <a:latin typeface="Consolas" panose="020B0609020204030204" pitchFamily="49" charset="0"/>
              </a:rPr>
              <a:t> main() {</a:t>
            </a:r>
          </a:p>
          <a:p>
            <a:r>
              <a:rPr lang="en-US" sz="2000" dirty="0">
                <a:latin typeface="Consolas" panose="020B0609020204030204" pitchFamily="49" charset="0"/>
              </a:rPr>
              <a:t>  match </a:t>
            </a:r>
            <a:r>
              <a:rPr lang="en-US" sz="2000" dirty="0" err="1">
                <a:latin typeface="Consolas" panose="020B0609020204030204" pitchFamily="49" charset="0"/>
              </a:rPr>
              <a:t>my_div</a:t>
            </a:r>
            <a:r>
              <a:rPr lang="en-US" sz="2000" dirty="0">
                <a:latin typeface="Consolas" panose="020B0609020204030204" pitchFamily="49" charset="0"/>
              </a:rPr>
              <a:t>(50.0,20.0) {</a:t>
            </a:r>
          </a:p>
          <a:p>
            <a:r>
              <a:rPr lang="en-US" sz="2000" dirty="0">
                <a:latin typeface="Consolas" panose="020B0609020204030204" pitchFamily="49" charset="0"/>
              </a:rPr>
              <a:t>    Ok(number) =&gt; </a:t>
            </a:r>
            <a:r>
              <a:rPr lang="en-US" sz="2000" dirty="0" err="1">
                <a:latin typeface="Consolas" panose="020B0609020204030204" pitchFamily="49" charset="0"/>
              </a:rPr>
              <a:t>println</a:t>
            </a:r>
            <a:r>
              <a:rPr lang="en-US" sz="2000" dirty="0">
                <a:latin typeface="Consolas" panose="020B0609020204030204" pitchFamily="49" charset="0"/>
              </a:rPr>
              <a:t>!("Got {}",number),</a:t>
            </a:r>
          </a:p>
          <a:p>
            <a:r>
              <a:rPr lang="en-US" sz="2000" dirty="0">
                <a:latin typeface="Consolas" panose="020B0609020204030204" pitchFamily="49" charset="0"/>
              </a:rPr>
              <a:t>    Err(e) =&gt; </a:t>
            </a:r>
            <a:r>
              <a:rPr lang="en-US" sz="2000" dirty="0" err="1">
                <a:latin typeface="Consolas" panose="020B0609020204030204" pitchFamily="49" charset="0"/>
              </a:rPr>
              <a:t>println</a:t>
            </a:r>
            <a:r>
              <a:rPr lang="en-US" sz="2000" dirty="0">
                <a:latin typeface="Consolas" panose="020B0609020204030204" pitchFamily="49" charset="0"/>
              </a:rPr>
              <a:t>!("Got an error {}",e),</a:t>
            </a:r>
          </a:p>
          <a:p>
            <a:r>
              <a:rPr lang="en-US" sz="2000" dirty="0">
                <a:latin typeface="Consolas" panose="020B0609020204030204" pitchFamily="49" charset="0"/>
              </a:rPr>
              <a:t>  };</a:t>
            </a:r>
          </a:p>
          <a:p>
            <a:r>
              <a:rPr lang="en-US" sz="2000" dirty="0">
                <a:latin typeface="Consolas" panose="020B0609020204030204" pitchFamily="49" charset="0"/>
              </a:rPr>
              <a:t>  match </a:t>
            </a:r>
            <a:r>
              <a:rPr lang="en-US" sz="2000" dirty="0" err="1">
                <a:latin typeface="Consolas" panose="020B0609020204030204" pitchFamily="49" charset="0"/>
              </a:rPr>
              <a:t>my_div</a:t>
            </a:r>
            <a:r>
              <a:rPr lang="en-US" sz="2000" dirty="0">
                <a:latin typeface="Consolas" panose="020B0609020204030204" pitchFamily="49" charset="0"/>
              </a:rPr>
              <a:t>(10.0,0.0) {</a:t>
            </a:r>
          </a:p>
          <a:p>
            <a:r>
              <a:rPr lang="en-US" sz="2000" dirty="0">
                <a:latin typeface="Consolas" panose="020B0609020204030204" pitchFamily="49" charset="0"/>
              </a:rPr>
              <a:t>    Ok(number) =&gt; </a:t>
            </a:r>
            <a:r>
              <a:rPr lang="en-US" sz="2000" dirty="0" err="1">
                <a:latin typeface="Consolas" panose="020B0609020204030204" pitchFamily="49" charset="0"/>
              </a:rPr>
              <a:t>println</a:t>
            </a:r>
            <a:r>
              <a:rPr lang="en-US" sz="2000" dirty="0">
                <a:latin typeface="Consolas" panose="020B0609020204030204" pitchFamily="49" charset="0"/>
              </a:rPr>
              <a:t>!("Got {}",number),</a:t>
            </a:r>
          </a:p>
          <a:p>
            <a:r>
              <a:rPr lang="en-US" sz="2000" dirty="0">
                <a:latin typeface="Consolas" panose="020B0609020204030204" pitchFamily="49" charset="0"/>
              </a:rPr>
              <a:t>    Err(e) =&gt; </a:t>
            </a:r>
            <a:r>
              <a:rPr lang="en-US" sz="2000" dirty="0" err="1">
                <a:latin typeface="Consolas" panose="020B0609020204030204" pitchFamily="49" charset="0"/>
              </a:rPr>
              <a:t>println</a:t>
            </a:r>
            <a:r>
              <a:rPr lang="en-US" sz="2000" dirty="0">
                <a:latin typeface="Consolas" panose="020B0609020204030204" pitchFamily="49" charset="0"/>
              </a:rPr>
              <a:t>!("Got an error {}",e),</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541884" y="1978876"/>
            <a:ext cx="4529632" cy="830997"/>
          </a:xfrm>
          <a:prstGeom prst="rect">
            <a:avLst/>
          </a:prstGeom>
          <a:noFill/>
        </p:spPr>
        <p:txBody>
          <a:bodyPr wrap="square">
            <a:spAutoFit/>
          </a:bodyPr>
          <a:lstStyle/>
          <a:p>
            <a:pPr algn="ctr"/>
            <a:r>
              <a:rPr lang="en-US" sz="2400" dirty="0"/>
              <a:t>What result or error handling approach does this language use?</a:t>
            </a:r>
          </a:p>
        </p:txBody>
      </p:sp>
      <p:sp>
        <p:nvSpPr>
          <p:cNvPr id="42" name="TextBox 41">
            <a:extLst>
              <a:ext uri="{FF2B5EF4-FFF2-40B4-BE49-F238E27FC236}">
                <a16:creationId xmlns:a16="http://schemas.microsoft.com/office/drawing/2014/main" id="{696B3177-97E8-47B5-ADA2-E6F07EF9AF80}"/>
              </a:ext>
            </a:extLst>
          </p:cNvPr>
          <p:cNvSpPr txBox="1"/>
          <p:nvPr/>
        </p:nvSpPr>
        <p:spPr>
          <a:xfrm>
            <a:off x="8040362" y="4730992"/>
            <a:ext cx="3532677" cy="769441"/>
          </a:xfrm>
          <a:prstGeom prst="rect">
            <a:avLst/>
          </a:prstGeom>
          <a:noFill/>
        </p:spPr>
        <p:txBody>
          <a:bodyPr wrap="square">
            <a:spAutoFit/>
          </a:bodyPr>
          <a:lstStyle/>
          <a:p>
            <a:pPr algn="ctr"/>
            <a:r>
              <a:rPr lang="en-US" sz="4400" dirty="0">
                <a:latin typeface="Corbel" panose="020B0503020204020204" pitchFamily="34" charset="0"/>
              </a:rPr>
              <a:t>This is Rust!</a:t>
            </a:r>
            <a:endParaRPr lang="en-US" sz="4400" dirty="0"/>
          </a:p>
        </p:txBody>
      </p:sp>
      <p:sp>
        <p:nvSpPr>
          <p:cNvPr id="28" name="TextBox 27">
            <a:extLst>
              <a:ext uri="{FF2B5EF4-FFF2-40B4-BE49-F238E27FC236}">
                <a16:creationId xmlns:a16="http://schemas.microsoft.com/office/drawing/2014/main" id="{224F10A7-F5B2-4F62-AB14-C08338230C91}"/>
              </a:ext>
            </a:extLst>
          </p:cNvPr>
          <p:cNvSpPr txBox="1"/>
          <p:nvPr/>
        </p:nvSpPr>
        <p:spPr>
          <a:xfrm>
            <a:off x="7287929" y="3065589"/>
            <a:ext cx="5037542" cy="1200329"/>
          </a:xfrm>
          <a:prstGeom prst="rect">
            <a:avLst/>
          </a:prstGeom>
          <a:noFill/>
        </p:spPr>
        <p:txBody>
          <a:bodyPr wrap="square">
            <a:spAutoFit/>
          </a:bodyPr>
          <a:lstStyle/>
          <a:p>
            <a:pPr algn="ctr"/>
            <a:r>
              <a:rPr lang="en-US" sz="2400" dirty="0"/>
              <a:t>This language uses </a:t>
            </a:r>
            <a:r>
              <a:rPr lang="en-US" sz="2400" dirty="0">
                <a:solidFill>
                  <a:srgbClr val="FF0000"/>
                </a:solidFill>
              </a:rPr>
              <a:t>Results</a:t>
            </a:r>
            <a:r>
              <a:rPr lang="en-US" sz="2400" dirty="0"/>
              <a:t> and lets you specify either a value or an error type/message for a failure.</a:t>
            </a:r>
          </a:p>
        </p:txBody>
      </p:sp>
      <p:sp>
        <p:nvSpPr>
          <p:cNvPr id="32" name="Rectangle 31">
            <a:extLst>
              <a:ext uri="{FF2B5EF4-FFF2-40B4-BE49-F238E27FC236}">
                <a16:creationId xmlns:a16="http://schemas.microsoft.com/office/drawing/2014/main" id="{25E4D7BC-371D-49EF-B253-EB30CAEFEB26}"/>
              </a:ext>
            </a:extLst>
          </p:cNvPr>
          <p:cNvSpPr/>
          <p:nvPr/>
        </p:nvSpPr>
        <p:spPr>
          <a:xfrm>
            <a:off x="3954326" y="1661867"/>
            <a:ext cx="2589349" cy="317009"/>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peech Bubble: Rectangle with Corners Rounded 28">
            <a:extLst>
              <a:ext uri="{FF2B5EF4-FFF2-40B4-BE49-F238E27FC236}">
                <a16:creationId xmlns:a16="http://schemas.microsoft.com/office/drawing/2014/main" id="{26FFF31A-96E9-442F-B29F-DC7B809FA330}"/>
              </a:ext>
            </a:extLst>
          </p:cNvPr>
          <p:cNvSpPr/>
          <p:nvPr/>
        </p:nvSpPr>
        <p:spPr>
          <a:xfrm>
            <a:off x="6131602" y="155348"/>
            <a:ext cx="3955208" cy="1272059"/>
          </a:xfrm>
          <a:prstGeom prst="wedgeRoundRectCallout">
            <a:avLst>
              <a:gd name="adj1" fmla="val -92714"/>
              <a:gd name="adj2" fmla="val 6938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Result is an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result object</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 type,</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which in this case has two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variants</a:t>
            </a:r>
            <a:r>
              <a:rPr lang="en-US" sz="2000" noProof="0" dirty="0">
                <a:solidFill>
                  <a:prstClr val="white"/>
                </a:solidFill>
                <a:latin typeface="Corbel" panose="020B0503020204020204" pitchFamily="34" charset="0"/>
              </a:rPr>
              <a:t>:</a:t>
            </a:r>
          </a:p>
          <a:p>
            <a:pPr lvl="0" algn="ctr">
              <a:defRPr/>
            </a:pPr>
            <a:r>
              <a:rPr kumimoji="0" lang="en-US" sz="2000" b="0" i="0" u="none" strike="noStrike" kern="1200" cap="none" spc="0" normalizeH="0" baseline="0" dirty="0">
                <a:ln>
                  <a:noFill/>
                </a:ln>
                <a:solidFill>
                  <a:srgbClr val="00FFFF"/>
                </a:solidFill>
                <a:effectLst/>
                <a:uLnTx/>
                <a:uFillTx/>
                <a:latin typeface="Corbel" panose="020B0503020204020204" pitchFamily="34" charset="0"/>
                <a:ea typeface="+mn-ea"/>
                <a:cs typeface="+mn-cs"/>
              </a:rPr>
              <a:t>Ok</a:t>
            </a:r>
            <a:r>
              <a:rPr kumimoji="0" lang="en-US" sz="2000" b="0" i="0" u="none" strike="noStrike" kern="1200" cap="none" spc="0" normalizeH="0" dirty="0">
                <a:ln>
                  <a:noFill/>
                </a:ln>
                <a:solidFill>
                  <a:prstClr val="white"/>
                </a:solidFill>
                <a:effectLst/>
                <a:uLnTx/>
                <a:uFillTx/>
                <a:latin typeface="Corbel" panose="020B0503020204020204" pitchFamily="34" charset="0"/>
                <a:ea typeface="+mn-ea"/>
                <a:cs typeface="+mn-cs"/>
              </a:rPr>
              <a:t> and </a:t>
            </a:r>
            <a:r>
              <a:rPr kumimoji="0" lang="en-US" sz="2000" b="0" i="0" u="none" strike="noStrike" kern="1200" cap="none" spc="0" normalizeH="0" dirty="0">
                <a:ln>
                  <a:noFill/>
                </a:ln>
                <a:solidFill>
                  <a:srgbClr val="00FFFF"/>
                </a:solidFill>
                <a:effectLst/>
                <a:uLnTx/>
                <a:uFillTx/>
                <a:latin typeface="Corbel" panose="020B0503020204020204" pitchFamily="34" charset="0"/>
                <a:ea typeface="+mn-ea"/>
                <a:cs typeface="+mn-cs"/>
              </a:rPr>
              <a:t>Err</a:t>
            </a:r>
            <a:endParaRPr kumimoji="0" lang="en-US" sz="2000" b="0" i="0" u="none" strike="noStrike" kern="1200" cap="none" spc="0" normalizeH="0" baseline="0" noProof="0" dirty="0">
              <a:ln>
                <a:noFill/>
              </a:ln>
              <a:solidFill>
                <a:srgbClr val="00FFFF"/>
              </a:solidFill>
              <a:effectLst/>
              <a:uLnTx/>
              <a:uFillTx/>
              <a:latin typeface="Corbel" panose="020B0503020204020204" pitchFamily="34" charset="0"/>
              <a:ea typeface="+mn-ea"/>
              <a:cs typeface="+mn-cs"/>
            </a:endParaRPr>
          </a:p>
        </p:txBody>
      </p:sp>
      <p:sp>
        <p:nvSpPr>
          <p:cNvPr id="33" name="Rectangle 32">
            <a:extLst>
              <a:ext uri="{FF2B5EF4-FFF2-40B4-BE49-F238E27FC236}">
                <a16:creationId xmlns:a16="http://schemas.microsoft.com/office/drawing/2014/main" id="{CDEE6DBE-2910-460D-A503-695EC57F3A18}"/>
              </a:ext>
            </a:extLst>
          </p:cNvPr>
          <p:cNvSpPr/>
          <p:nvPr/>
        </p:nvSpPr>
        <p:spPr>
          <a:xfrm>
            <a:off x="2388796" y="1946965"/>
            <a:ext cx="1106880" cy="317009"/>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106553-DF37-40CB-90F2-D8195601E7EC}"/>
              </a:ext>
            </a:extLst>
          </p:cNvPr>
          <p:cNvSpPr/>
          <p:nvPr/>
        </p:nvSpPr>
        <p:spPr>
          <a:xfrm>
            <a:off x="1400412" y="2251028"/>
            <a:ext cx="4538425" cy="654097"/>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ECFE8A07-5237-434F-80D5-D8E174C5F627}"/>
              </a:ext>
            </a:extLst>
          </p:cNvPr>
          <p:cNvSpPr/>
          <p:nvPr/>
        </p:nvSpPr>
        <p:spPr>
          <a:xfrm>
            <a:off x="7002325" y="1928718"/>
            <a:ext cx="3955208" cy="931311"/>
          </a:xfrm>
          <a:prstGeom prst="wedgeRoundRectCallout">
            <a:avLst>
              <a:gd name="adj1" fmla="val -93075"/>
              <a:gd name="adj2" fmla="val 275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This language even lets you return a customized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error message</a:t>
            </a: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p>
        </p:txBody>
      </p:sp>
      <p:sp>
        <p:nvSpPr>
          <p:cNvPr id="48" name="Speech Bubble: Rectangle with Corners Rounded 47">
            <a:extLst>
              <a:ext uri="{FF2B5EF4-FFF2-40B4-BE49-F238E27FC236}">
                <a16:creationId xmlns:a16="http://schemas.microsoft.com/office/drawing/2014/main" id="{B7EBC6C0-8F8E-4AAE-B1A5-78DE08107219}"/>
              </a:ext>
            </a:extLst>
          </p:cNvPr>
          <p:cNvSpPr/>
          <p:nvPr/>
        </p:nvSpPr>
        <p:spPr>
          <a:xfrm>
            <a:off x="7720737" y="5198901"/>
            <a:ext cx="3955208" cy="1153323"/>
          </a:xfrm>
          <a:prstGeom prst="wedgeRoundRectCallout">
            <a:avLst>
              <a:gd name="adj1" fmla="val -83803"/>
              <a:gd name="adj2" fmla="val -1135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Then we can </a:t>
            </a:r>
            <a:r>
              <a:rPr kumimoji="0" lang="en-US" sz="2000" b="0" i="0" u="none" strike="noStrike" kern="1200" cap="none" spc="0" normalizeH="0" baseline="0" noProof="0" dirty="0">
                <a:ln>
                  <a:noFill/>
                </a:ln>
                <a:solidFill>
                  <a:srgbClr val="FFC9C9"/>
                </a:solidFill>
                <a:effectLst/>
                <a:uLnTx/>
                <a:uFillTx/>
                <a:latin typeface="Corbel" panose="020B0503020204020204" pitchFamily="34" charset="0"/>
                <a:ea typeface="+mn-ea"/>
                <a:cs typeface="+mn-cs"/>
              </a:rPr>
              <a:t>pattern match</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 </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against the results – it's very </a:t>
            </a:r>
            <a:r>
              <a:rPr kumimoji="0" lang="en-US" sz="2000" b="0" i="0" u="none" strike="noStrike" kern="1200" cap="none" spc="0" normalizeH="0" noProof="0" dirty="0">
                <a:ln>
                  <a:noFill/>
                </a:ln>
                <a:solidFill>
                  <a:srgbClr val="FFC9C9"/>
                </a:solidFill>
                <a:effectLst/>
                <a:uLnTx/>
                <a:uFillTx/>
                <a:latin typeface="Corbel" panose="020B0503020204020204" pitchFamily="34" charset="0"/>
                <a:ea typeface="+mn-ea"/>
                <a:cs typeface="+mn-cs"/>
              </a:rPr>
              <a:t>functional</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in nature!!</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50" name="Rectangle 49">
            <a:extLst>
              <a:ext uri="{FF2B5EF4-FFF2-40B4-BE49-F238E27FC236}">
                <a16:creationId xmlns:a16="http://schemas.microsoft.com/office/drawing/2014/main" id="{E8E42F68-C387-477D-B24F-794CEB6BC402}"/>
              </a:ext>
            </a:extLst>
          </p:cNvPr>
          <p:cNvSpPr/>
          <p:nvPr/>
        </p:nvSpPr>
        <p:spPr>
          <a:xfrm>
            <a:off x="441143" y="3801610"/>
            <a:ext cx="6102532" cy="1208540"/>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peech Bubble: Rectangle with Corners Rounded 50">
            <a:extLst>
              <a:ext uri="{FF2B5EF4-FFF2-40B4-BE49-F238E27FC236}">
                <a16:creationId xmlns:a16="http://schemas.microsoft.com/office/drawing/2014/main" id="{43A1727A-6CEC-41DF-BFAC-9A91AC595A04}"/>
              </a:ext>
            </a:extLst>
          </p:cNvPr>
          <p:cNvSpPr/>
          <p:nvPr/>
        </p:nvSpPr>
        <p:spPr>
          <a:xfrm>
            <a:off x="1449150" y="3492214"/>
            <a:ext cx="3955208" cy="931311"/>
          </a:xfrm>
          <a:prstGeom prst="wedgeRoundRectCallout">
            <a:avLst>
              <a:gd name="adj1" fmla="val -44670"/>
              <a:gd name="adj2" fmla="val -1539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 we return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an error result using the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Err variant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
        <p:nvSpPr>
          <p:cNvPr id="34" name="Speech Bubble: Rectangle with Corners Rounded 33">
            <a:extLst>
              <a:ext uri="{FF2B5EF4-FFF2-40B4-BE49-F238E27FC236}">
                <a16:creationId xmlns:a16="http://schemas.microsoft.com/office/drawing/2014/main" id="{1B900FA7-1ED0-41E1-8E77-416AD7357B90}"/>
              </a:ext>
            </a:extLst>
          </p:cNvPr>
          <p:cNvSpPr/>
          <p:nvPr/>
        </p:nvSpPr>
        <p:spPr>
          <a:xfrm>
            <a:off x="3916900" y="2719719"/>
            <a:ext cx="3955208" cy="931311"/>
          </a:xfrm>
          <a:prstGeom prst="wedgeRoundRectCallout">
            <a:avLst>
              <a:gd name="adj1" fmla="val -84646"/>
              <a:gd name="adj2" fmla="val -1028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Here we return</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 a non-error result using the </a:t>
            </a:r>
            <a:r>
              <a:rPr kumimoji="0" lang="en-US" sz="2000" b="0" i="0" u="none" strike="noStrike" kern="1200" cap="none" spc="0" normalizeH="0" noProof="0" dirty="0">
                <a:ln>
                  <a:noFill/>
                </a:ln>
                <a:solidFill>
                  <a:srgbClr val="00FFFF"/>
                </a:solidFill>
                <a:effectLst/>
                <a:uLnTx/>
                <a:uFillTx/>
                <a:latin typeface="Corbel" panose="020B0503020204020204" pitchFamily="34" charset="0"/>
                <a:ea typeface="+mn-ea"/>
                <a:cs typeface="+mn-cs"/>
              </a:rPr>
              <a:t>Ok variant</a:t>
            </a:r>
            <a:r>
              <a:rPr kumimoji="0" lang="en-US" sz="2000" b="0" i="0" u="none" strike="noStrike" kern="1200" cap="none" spc="0" normalizeH="0" noProof="0" dirty="0">
                <a:ln>
                  <a:noFill/>
                </a:ln>
                <a:solidFill>
                  <a:prstClr val="white"/>
                </a:solidFill>
                <a:effectLst/>
                <a:uLnTx/>
                <a:uFillTx/>
                <a:latin typeface="Corbel" panose="020B0503020204020204" pitchFamily="34" charset="0"/>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32577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90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down)">
                                      <p:cBhvr>
                                        <p:cTn id="95" dur="500"/>
                                        <p:tgtEl>
                                          <p:spTgt spid="3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left)">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4"/>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down)">
                                      <p:cBhvr>
                                        <p:cTn id="111" dur="500"/>
                                        <p:tgtEl>
                                          <p:spTgt spid="5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left)">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wipe(down)">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46"/>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47"/>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51"/>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wipe(down)">
                                      <p:cBhvr>
                                        <p:cTn id="134" dur="500"/>
                                        <p:tgtEl>
                                          <p:spTgt spid="48"/>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left)">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50"/>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48"/>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13" grpId="0"/>
      <p:bldP spid="23" grpId="0" uiExpand="1" build="p" animBg="1"/>
      <p:bldP spid="27" grpId="0"/>
      <p:bldP spid="42" grpId="0"/>
      <p:bldP spid="28" grpId="0"/>
      <p:bldP spid="32" grpId="0" animBg="1"/>
      <p:bldP spid="32" grpId="1" animBg="1"/>
      <p:bldP spid="29" grpId="0" animBg="1"/>
      <p:bldP spid="29" grpId="1" animBg="1"/>
      <p:bldP spid="33" grpId="0" animBg="1"/>
      <p:bldP spid="33" grpId="1" animBg="1"/>
      <p:bldP spid="46" grpId="0" animBg="1"/>
      <p:bldP spid="46" grpId="1" animBg="1"/>
      <p:bldP spid="47" grpId="0" animBg="1"/>
      <p:bldP spid="47" grpId="1" animBg="1"/>
      <p:bldP spid="48" grpId="0" animBg="1"/>
      <p:bldP spid="48" grpId="1" animBg="1"/>
      <p:bldP spid="50" grpId="0" animBg="1"/>
      <p:bldP spid="50" grpId="1" animBg="1"/>
      <p:bldP spid="51" grpId="0" animBg="1"/>
      <p:bldP spid="51" grpId="1" animBg="1"/>
      <p:bldP spid="34" grpId="0" animBg="1"/>
      <p:bldP spid="34"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390139" y="-4627"/>
            <a:ext cx="1157433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solidFill>
                  <a:schemeClr val="tx2"/>
                </a:solidFill>
                <a:latin typeface="Corbel" panose="020B0503020204020204" pitchFamily="34" charset="0"/>
              </a:rPr>
              <a:t>First Class Functions</a:t>
            </a:r>
            <a:endParaRPr lang="en-US" sz="4400" dirty="0">
              <a:latin typeface="Corbel" panose="020B0503020204020204" pitchFamily="34" charset="0"/>
            </a:endParaRP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4343400" y="1220306"/>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709115C-5503-4448-AEB5-312D349D736B}"/>
              </a:ext>
            </a:extLst>
          </p:cNvPr>
          <p:cNvSpPr txBox="1"/>
          <p:nvPr/>
        </p:nvSpPr>
        <p:spPr>
          <a:xfrm>
            <a:off x="1771293" y="4378644"/>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6" name="TextBox 5">
            <a:extLst>
              <a:ext uri="{FF2B5EF4-FFF2-40B4-BE49-F238E27FC236}">
                <a16:creationId xmlns:a16="http://schemas.microsoft.com/office/drawing/2014/main" id="{2079F3E0-0C5C-482D-8672-F7F4683574D7}"/>
              </a:ext>
            </a:extLst>
          </p:cNvPr>
          <p:cNvSpPr txBox="1"/>
          <p:nvPr/>
        </p:nvSpPr>
        <p:spPr>
          <a:xfrm>
            <a:off x="821047" y="5049574"/>
            <a:ext cx="10712518" cy="461665"/>
          </a:xfrm>
          <a:prstGeom prst="rect">
            <a:avLst/>
          </a:prstGeom>
          <a:noFill/>
        </p:spPr>
        <p:txBody>
          <a:bodyPr wrap="square" rtlCol="0">
            <a:spAutoFit/>
          </a:bodyPr>
          <a:lstStyle/>
          <a:p>
            <a:pPr algn="ctr"/>
            <a:r>
              <a:rPr lang="en-US" sz="2400" dirty="0"/>
              <a:t>Take a new language and figure out its </a:t>
            </a:r>
            <a:r>
              <a:rPr lang="en-US" sz="2400" dirty="0">
                <a:solidFill>
                  <a:srgbClr val="FF0000"/>
                </a:solidFill>
              </a:rPr>
              <a:t>approach to treating functions as data</a:t>
            </a:r>
            <a:r>
              <a:rPr lang="en-US" sz="2400" dirty="0"/>
              <a:t>.</a:t>
            </a:r>
          </a:p>
        </p:txBody>
      </p:sp>
      <p:sp>
        <p:nvSpPr>
          <p:cNvPr id="7" name="TextBox 6">
            <a:extLst>
              <a:ext uri="{FF2B5EF4-FFF2-40B4-BE49-F238E27FC236}">
                <a16:creationId xmlns:a16="http://schemas.microsoft.com/office/drawing/2014/main" id="{6A2E741C-6083-410A-AA15-BEC092FE383C}"/>
              </a:ext>
            </a:extLst>
          </p:cNvPr>
          <p:cNvSpPr txBox="1"/>
          <p:nvPr/>
        </p:nvSpPr>
        <p:spPr>
          <a:xfrm>
            <a:off x="907544" y="5707583"/>
            <a:ext cx="10712518" cy="461665"/>
          </a:xfrm>
          <a:prstGeom prst="rect">
            <a:avLst/>
          </a:prstGeom>
          <a:noFill/>
        </p:spPr>
        <p:txBody>
          <a:bodyPr wrap="square" rtlCol="0">
            <a:spAutoFit/>
          </a:bodyPr>
          <a:lstStyle/>
          <a:p>
            <a:pPr algn="ctr"/>
            <a:r>
              <a:rPr lang="en-US" sz="2400" dirty="0"/>
              <a:t>Recognize </a:t>
            </a:r>
            <a:r>
              <a:rPr lang="en-US" sz="2400" dirty="0">
                <a:solidFill>
                  <a:srgbClr val="FF0000"/>
                </a:solidFill>
              </a:rPr>
              <a:t>lambda functions </a:t>
            </a:r>
            <a:r>
              <a:rPr lang="en-US" sz="2400" dirty="0"/>
              <a:t>in different languages and better understand</a:t>
            </a:r>
            <a:r>
              <a:rPr lang="en-US" sz="2400" dirty="0">
                <a:solidFill>
                  <a:srgbClr val="FF0000"/>
                </a:solidFill>
              </a:rPr>
              <a:t> closures</a:t>
            </a:r>
            <a:r>
              <a:rPr lang="en-US" sz="2400" dirty="0"/>
              <a:t>.</a:t>
            </a:r>
          </a:p>
        </p:txBody>
      </p:sp>
    </p:spTree>
    <p:extLst>
      <p:ext uri="{BB962C8B-B14F-4D97-AF65-F5344CB8AC3E}">
        <p14:creationId xmlns:p14="http://schemas.microsoft.com/office/powerpoint/2010/main" val="364380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ctr">
          <a:defRPr sz="2000" dirty="0">
            <a:latin typeface="+mj-lt"/>
            <a:cs typeface="Times New Roman"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143411</TotalTime>
  <Words>36611</Words>
  <Application>Microsoft Office PowerPoint</Application>
  <PresentationFormat>Widescreen</PresentationFormat>
  <Paragraphs>4990</Paragraphs>
  <Slides>166</Slides>
  <Notes>151</Notes>
  <HiddenSlides>49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166</vt:i4>
      </vt:variant>
    </vt:vector>
  </HeadingPairs>
  <TitlesOfParts>
    <vt:vector size="177" baseType="lpstr">
      <vt:lpstr>Arial</vt:lpstr>
      <vt:lpstr>Calibri</vt:lpstr>
      <vt:lpstr>Calibri Light</vt:lpstr>
      <vt:lpstr>Caveat</vt:lpstr>
      <vt:lpstr>Comic Sans MS</vt:lpstr>
      <vt:lpstr>Consolas</vt:lpstr>
      <vt:lpstr>Consolas-Bold</vt:lpstr>
      <vt:lpstr>Corbel</vt:lpstr>
      <vt:lpstr>Georgia</vt:lpstr>
      <vt:lpstr>Menlo-Regular</vt:lpstr>
      <vt:lpstr>Office Theme</vt:lpstr>
      <vt:lpstr>PowerPoint Presentation</vt:lpstr>
      <vt:lpstr>PowerPoint Presentation</vt:lpstr>
      <vt:lpstr>PowerPoint Presentation</vt:lpstr>
      <vt:lpstr>PowerPoint Presentation</vt:lpstr>
      <vt:lpstr>PowerPoint Presentation</vt:lpstr>
      <vt:lpstr>Parameter Passing Basics</vt:lpstr>
      <vt:lpstr>Basic Parameter Passing Terminology</vt:lpstr>
      <vt:lpstr>Parameter Passing Semantics</vt:lpstr>
      <vt:lpstr>Parameter Passing Semantics</vt:lpstr>
      <vt:lpstr>Pass by Value (aka Pass By Copy)</vt:lpstr>
      <vt:lpstr>Pass by Value: Analysis</vt:lpstr>
      <vt:lpstr>Pass by Reference</vt:lpstr>
      <vt:lpstr>PowerPoint Presentation</vt:lpstr>
      <vt:lpstr>Pass by Reference: Analysis</vt:lpstr>
      <vt:lpstr>Pass by Object Reference</vt:lpstr>
      <vt:lpstr>Pass by Object Reference</vt:lpstr>
      <vt:lpstr>Pass by Object Reference</vt:lpstr>
      <vt:lpstr>Pointers: A Type of Object Reference</vt:lpstr>
      <vt:lpstr>Pass by Pointer: A Type of Pass by Object Reference</vt:lpstr>
      <vt:lpstr>Aliasing</vt:lpstr>
      <vt:lpstr>Pass by Object Reference: Analysis</vt:lpstr>
      <vt:lpstr>Pass by Name/Need</vt:lpstr>
      <vt:lpstr>Pass by Name/Need: Analysis</vt:lpstr>
      <vt:lpstr>A Few Esoteric Parameter Passing Strategies</vt:lpstr>
      <vt:lpstr>PowerPoint Presentation</vt:lpstr>
      <vt:lpstr>Pass by Value Result</vt:lpstr>
      <vt:lpstr>Pass by Value Result</vt:lpstr>
      <vt:lpstr>Pass by Macro Expansion</vt:lpstr>
      <vt:lpstr>Pass by Macro Expansion</vt:lpstr>
      <vt:lpstr>Pass by Macro Expansion: Analysis</vt:lpstr>
      <vt:lpstr>Parameter Passing By Language</vt:lpstr>
      <vt:lpstr>Parameter Passing: How To Tell Which One</vt:lpstr>
      <vt:lpstr>PowerPoint Presentation</vt:lpstr>
      <vt:lpstr>PowerPoint Presentation</vt:lpstr>
      <vt:lpstr>PowerPoint Presentation</vt:lpstr>
      <vt:lpstr>Positional Parameters vs. Named Parameters</vt:lpstr>
      <vt:lpstr>Parameter Passing Examples</vt:lpstr>
      <vt:lpstr>Positional vs Named Parameters: Analysis</vt:lpstr>
      <vt:lpstr>Optional Parameters: Using Default Values</vt:lpstr>
      <vt:lpstr>Optional Parameters: Using Default Values</vt:lpstr>
      <vt:lpstr>Optional Parameters: Other Approaches</vt:lpstr>
      <vt:lpstr>Default Parameter Values: Analysis</vt:lpstr>
      <vt:lpstr>"Variadic" Functions</vt:lpstr>
      <vt:lpstr>"Variadic" Functions</vt:lpstr>
      <vt:lpstr>Variadic Function Examples</vt:lpstr>
      <vt:lpstr>C++ Variadic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Roll Your Own: Analysis</vt:lpstr>
      <vt:lpstr>Roll Your Own: Analysis</vt:lpstr>
      <vt:lpstr>PowerPoint Presentation</vt:lpstr>
      <vt:lpstr>PowerPoint Presentation</vt:lpstr>
      <vt:lpstr>Error Objects: Analysis</vt:lpstr>
      <vt:lpstr>Error Objects: Analysis</vt:lpstr>
      <vt:lpstr>PowerPoint Presentation</vt:lpstr>
      <vt:lpstr>PowerPoint Presentation</vt:lpstr>
      <vt:lpstr>PowerPoint Presentation</vt:lpstr>
      <vt:lpstr>PowerPoint Presentation</vt:lpstr>
      <vt:lpstr>PowerPoint Presentation</vt:lpstr>
      <vt:lpstr>Result Objects: Analysis</vt:lpstr>
      <vt:lpstr>PowerPoint Presentation</vt:lpstr>
      <vt:lpstr>Optionals: Analysis</vt:lpstr>
      <vt:lpstr>Optionals: Analysis</vt:lpstr>
      <vt:lpstr>PowerPoint Presentation</vt:lpstr>
      <vt:lpstr>PowerPoint Presentation</vt:lpstr>
      <vt:lpstr>PowerPoint Presentation</vt:lpstr>
      <vt:lpstr>Assertions: Analysis</vt:lpstr>
      <vt:lpstr>PowerPoint Presentation</vt:lpstr>
      <vt:lpstr>PowerPoint Presentation</vt:lpstr>
      <vt:lpstr>PowerPoint Presentation</vt:lpstr>
      <vt:lpstr>PowerPoint Presentation</vt:lpstr>
      <vt:lpstr>So What is An Exception?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 Handling and Panics: Analysis</vt:lpstr>
      <vt:lpstr>Exception Handling and Panics: Analysis</vt:lpstr>
      <vt:lpstr>PowerPoint Presentation</vt:lpstr>
      <vt:lpstr>PowerPoint Presentation</vt:lpstr>
      <vt:lpstr>PowerPoint Presentation</vt:lpstr>
      <vt:lpstr>PowerPoint Presentation</vt:lpstr>
      <vt:lpstr>PowerPoint Presentation</vt:lpstr>
      <vt:lpstr>PowerPoint Presentation</vt:lpstr>
      <vt:lpstr>First-class Functions in Different Languages: C++</vt:lpstr>
      <vt:lpstr>First-class Functions in Different Languages: Go</vt:lpstr>
      <vt:lpstr>First-class Functions in Different Languages: Python</vt:lpstr>
      <vt:lpstr>First-class Functions in Different Languages: Java</vt:lpstr>
      <vt:lpstr>PowerPoint Presentation</vt:lpstr>
      <vt:lpstr>PowerPoint Presentation</vt:lpstr>
      <vt:lpstr>PowerPoint Presentation</vt:lpstr>
      <vt:lpstr>PowerPoint Presentation</vt:lpstr>
      <vt:lpstr>PowerPoint Presentation</vt:lpstr>
      <vt:lpstr>Lambdas In Different Languages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Parametric Polymorphism: Templates</vt:lpstr>
      <vt:lpstr>Parametric Polymorphism: Templates</vt:lpstr>
      <vt:lpstr>Templates: Analysis</vt:lpstr>
      <vt:lpstr>Templates: Analysis</vt:lpstr>
      <vt:lpstr>C Macros – Sort of Like OG Templates!</vt:lpstr>
      <vt:lpstr>Parametric Polymorphism: Generics</vt:lpstr>
      <vt:lpstr>Parametric Polymorphism: Generics</vt:lpstr>
      <vt:lpstr>Parametric Polymorphism: Bounded Generics</vt:lpstr>
      <vt:lpstr>Generics in Other Languages: Examples</vt:lpstr>
      <vt:lpstr>You might ask... Is Parametric Polymorphism Overkill?</vt:lpstr>
      <vt:lpstr>You might ask... Is Parametric Polymorphism Overkill?</vt:lpstr>
      <vt:lpstr>Generics: Analysis</vt:lpstr>
      <vt:lpstr>Generics: Analysis</vt:lpstr>
      <vt:lpstr>Specialization</vt:lpstr>
      <vt:lpstr>Parametric Polymorphism in Dynamically Typed Languages</vt:lpstr>
      <vt:lpstr>PowerPoint Presentation</vt:lpstr>
      <vt:lpstr>Appendix – Ignore these slides</vt:lpstr>
      <vt:lpstr>PowerPoint Presentation</vt:lpstr>
      <vt:lpstr>PowerPoint Presentation</vt:lpstr>
      <vt:lpstr>Parametric Polymorphism: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and Cons of Generics</vt:lpstr>
      <vt:lpstr>PowerPoint Presentation</vt:lpstr>
      <vt:lpstr>PowerPoint Presentation</vt:lpstr>
      <vt:lpstr>PowerPoint Presentation</vt:lpstr>
      <vt:lpstr>In Case You Forgot... A Closure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carey nachenberg</cp:lastModifiedBy>
  <cp:revision>7229</cp:revision>
  <dcterms:created xsi:type="dcterms:W3CDTF">2021-09-28T21:38:18Z</dcterms:created>
  <dcterms:modified xsi:type="dcterms:W3CDTF">2023-07-31T17:15:30Z</dcterms:modified>
</cp:coreProperties>
</file>